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Montserrat"/>
      <p:regular r:id="rId38"/>
      <p:bold r:id="rId39"/>
      <p:italic r:id="rId40"/>
      <p:boldItalic r:id="rId41"/>
    </p:embeddedFont>
    <p:embeddedFont>
      <p:font typeface="La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20" Type="http://schemas.openxmlformats.org/officeDocument/2006/relationships/slide" Target="slides/slide15.xml"/><Relationship Id="rId42" Type="http://schemas.openxmlformats.org/officeDocument/2006/relationships/font" Target="fonts/Lato-regular.fntdata"/><Relationship Id="rId41" Type="http://schemas.openxmlformats.org/officeDocument/2006/relationships/font" Target="fonts/Montserrat-boldItalic.fntdata"/><Relationship Id="rId22" Type="http://schemas.openxmlformats.org/officeDocument/2006/relationships/slide" Target="slides/slide17.xml"/><Relationship Id="rId44" Type="http://schemas.openxmlformats.org/officeDocument/2006/relationships/font" Target="fonts/Lato-italic.fntdata"/><Relationship Id="rId21" Type="http://schemas.openxmlformats.org/officeDocument/2006/relationships/slide" Target="slides/slide16.xml"/><Relationship Id="rId43" Type="http://schemas.openxmlformats.org/officeDocument/2006/relationships/font" Target="fonts/Lato-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Lato-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Montserrat-bold.fntdata"/><Relationship Id="rId16" Type="http://schemas.openxmlformats.org/officeDocument/2006/relationships/slide" Target="slides/slide11.xml"/><Relationship Id="rId38" Type="http://schemas.openxmlformats.org/officeDocument/2006/relationships/font" Target="fonts/Montserrat-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asp.net/" TargetMode="External"/><Relationship Id="rId3" Type="http://schemas.openxmlformats.org/officeDocument/2006/relationships/hyperlink" Target="http://asp.net/" TargetMode="External"/><Relationship Id="rId4" Type="http://schemas.openxmlformats.org/officeDocument/2006/relationships/hyperlink" Target="http://asp.net/" TargetMode="External"/><Relationship Id="rId5" Type="http://schemas.openxmlformats.org/officeDocument/2006/relationships/hyperlink" Target="http://asp.net/" TargetMode="External"/><Relationship Id="rId6" Type="http://schemas.openxmlformats.org/officeDocument/2006/relationships/hyperlink" Target="http://asp.net/" TargetMode="External"/><Relationship Id="rId7" Type="http://schemas.openxmlformats.org/officeDocument/2006/relationships/hyperlink" Target="http://asp.ne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Working with limited info on IW</a:t>
            </a:r>
            <a:endParaRPr/>
          </a:p>
          <a:p>
            <a:pPr indent="0" lvl="0" marL="0">
              <a:spcBef>
                <a:spcPts val="0"/>
              </a:spcBef>
              <a:spcAft>
                <a:spcPts val="0"/>
              </a:spcAft>
              <a:buNone/>
            </a:pPr>
            <a:r>
              <a:rPr lang="en"/>
              <a:t>More Screenshots</a:t>
            </a:r>
            <a:endParaRPr/>
          </a:p>
          <a:p>
            <a:pPr indent="0" lvl="0" marL="0">
              <a:spcBef>
                <a:spcPts val="0"/>
              </a:spcBef>
              <a:spcAft>
                <a:spcPts val="0"/>
              </a:spcAft>
              <a:buNone/>
            </a:pPr>
            <a:r>
              <a:rPr lang="en"/>
              <a:t>Add Demo</a:t>
            </a:r>
            <a:endParaRPr/>
          </a:p>
          <a:p>
            <a:pPr indent="0" lvl="0" marL="0">
              <a:spcBef>
                <a:spcPts val="0"/>
              </a:spcBef>
              <a:spcAft>
                <a:spcPts val="0"/>
              </a:spcAft>
              <a:buNone/>
            </a:pPr>
            <a:r>
              <a:rPr lang="en"/>
              <a:t>Video backup</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50000"/>
              </a:lnSpc>
              <a:spcBef>
                <a:spcPts val="1000"/>
              </a:spcBef>
              <a:spcAft>
                <a:spcPts val="0"/>
              </a:spcAft>
              <a:buNone/>
            </a:pPr>
            <a:r>
              <a:rPr lang="en" sz="1300">
                <a:solidFill>
                  <a:schemeClr val="dk1"/>
                </a:solidFill>
                <a:latin typeface="Lato"/>
                <a:ea typeface="Lato"/>
                <a:cs typeface="Lato"/>
                <a:sym typeface="Lato"/>
              </a:rPr>
              <a:t>Build from CAD File as reference</a:t>
            </a:r>
            <a:endParaRPr sz="1300">
              <a:solidFill>
                <a:schemeClr val="dk1"/>
              </a:solidFill>
              <a:latin typeface="Lato"/>
              <a:ea typeface="Lato"/>
              <a:cs typeface="Lato"/>
              <a:sym typeface="Lato"/>
            </a:endParaRPr>
          </a:p>
          <a:p>
            <a:pPr indent="0" lvl="0" marL="0" rtl="0">
              <a:lnSpc>
                <a:spcPct val="150000"/>
              </a:lnSpc>
              <a:spcBef>
                <a:spcPts val="1600"/>
              </a:spcBef>
              <a:spcAft>
                <a:spcPts val="0"/>
              </a:spcAft>
              <a:buNone/>
            </a:pPr>
            <a:r>
              <a:rPr lang="en" sz="1300">
                <a:solidFill>
                  <a:schemeClr val="dk1"/>
                </a:solidFill>
                <a:latin typeface="Lato"/>
                <a:ea typeface="Lato"/>
                <a:cs typeface="Lato"/>
                <a:sym typeface="Lato"/>
              </a:rPr>
              <a:t>Show JPG and final as comparison </a:t>
            </a:r>
            <a:endParaRPr sz="1300">
              <a:solidFill>
                <a:schemeClr val="dk1"/>
              </a:solidFill>
              <a:latin typeface="Lato"/>
              <a:ea typeface="Lato"/>
              <a:cs typeface="Lato"/>
              <a:sym typeface="Lato"/>
            </a:endParaRPr>
          </a:p>
          <a:p>
            <a:pPr indent="0" lvl="0" marL="0" rtl="0">
              <a:lnSpc>
                <a:spcPct val="150000"/>
              </a:lnSpc>
              <a:spcBef>
                <a:spcPts val="1600"/>
              </a:spcBef>
              <a:spcAft>
                <a:spcPts val="0"/>
              </a:spcAft>
              <a:buNone/>
            </a:pPr>
            <a:r>
              <a:rPr lang="en" sz="1300">
                <a:solidFill>
                  <a:schemeClr val="dk1"/>
                </a:solidFill>
                <a:latin typeface="Lato"/>
                <a:ea typeface="Lato"/>
                <a:cs typeface="Lato"/>
                <a:sym typeface="Lato"/>
              </a:rPr>
              <a:t>Colors are easier on eyes</a:t>
            </a:r>
            <a:endParaRPr sz="1300">
              <a:solidFill>
                <a:schemeClr val="dk1"/>
              </a:solidFill>
              <a:latin typeface="Lato"/>
              <a:ea typeface="Lato"/>
              <a:cs typeface="Lato"/>
              <a:sym typeface="Lato"/>
            </a:endParaRPr>
          </a:p>
          <a:p>
            <a:pPr indent="0" lvl="0" marL="0" rtl="0">
              <a:lnSpc>
                <a:spcPct val="150000"/>
              </a:lnSpc>
              <a:spcBef>
                <a:spcPts val="1600"/>
              </a:spcBef>
              <a:spcAft>
                <a:spcPts val="1600"/>
              </a:spcAft>
              <a:buNone/>
            </a:pPr>
            <a:r>
              <a:rPr lang="en" sz="1300">
                <a:solidFill>
                  <a:schemeClr val="dk1"/>
                </a:solidFill>
                <a:latin typeface="Lato"/>
                <a:ea typeface="Lato"/>
                <a:cs typeface="Lato"/>
                <a:sym typeface="Lato"/>
              </a:rPr>
              <a:t>Built by hand</a:t>
            </a:r>
            <a:endParaRPr sz="1300">
              <a:solidFill>
                <a:schemeClr val="dk1"/>
              </a:solidFill>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Add Julius part to this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8" name="Shape 3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More </a:t>
            </a:r>
            <a:r>
              <a:rPr lang="en"/>
              <a:t>Connections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0" name="Shape 3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I’m going to be introducing the Alexa Skill we have been developing.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What and why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7" name="Shape 3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An Alexa Skill is an action that Alexa can take in response to a voice command</a:t>
            </a:r>
            <a:endParaRPr/>
          </a:p>
          <a:p>
            <a:pPr indent="0" lvl="0" marL="0" rtl="0">
              <a:spcBef>
                <a:spcPts val="0"/>
              </a:spcBef>
              <a:spcAft>
                <a:spcPts val="0"/>
              </a:spcAft>
              <a:buNone/>
            </a:pPr>
            <a:r>
              <a:rPr lang="en"/>
              <a:t>APIs, tools, documentation, and code samples available</a:t>
            </a:r>
            <a:endParaRPr/>
          </a:p>
          <a:p>
            <a:pPr indent="0" lvl="0" marL="0" rtl="0">
              <a:spcBef>
                <a:spcPts val="0"/>
              </a:spcBef>
              <a:spcAft>
                <a:spcPts val="0"/>
              </a:spcAft>
              <a:buNone/>
            </a:pPr>
            <a:r>
              <a:rPr lang="en"/>
              <a:t>Create interaction model that handles all the user inputs and helps determine the logic of the response</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3" name="Shape 3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9" name="Shape 3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1" name="Shape 3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Talk more about lambda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0" name="Shape 3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Define Skill, Intent, interactive model</a:t>
            </a:r>
            <a:endParaRPr/>
          </a:p>
          <a:p>
            <a:pPr indent="0" lvl="0" marL="0">
              <a:spcBef>
                <a:spcPts val="0"/>
              </a:spcBef>
              <a:spcAft>
                <a:spcPts val="0"/>
              </a:spcAft>
              <a:buNone/>
            </a:pPr>
            <a:r>
              <a:t/>
            </a:r>
            <a:endParaRPr/>
          </a:p>
          <a:p>
            <a:pPr indent="0" lvl="0" marL="0" rtl="0">
              <a:spcBef>
                <a:spcPts val="0"/>
              </a:spcBef>
              <a:spcAft>
                <a:spcPts val="0"/>
              </a:spcAft>
              <a:buNone/>
            </a:pPr>
            <a:r>
              <a:rPr lang="en"/>
              <a:t>Split slides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6" name="Shape 3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Define Skill, Intent, interactive model</a:t>
            </a:r>
            <a:endParaRPr/>
          </a:p>
          <a:p>
            <a:pPr indent="0" lvl="0" marL="0" rtl="0">
              <a:spcBef>
                <a:spcPts val="0"/>
              </a:spcBef>
              <a:spcAft>
                <a:spcPts val="0"/>
              </a:spcAft>
              <a:buNone/>
            </a:pPr>
            <a:r>
              <a:t/>
            </a:r>
            <a:endParaRPr/>
          </a:p>
          <a:p>
            <a:pPr indent="0" lvl="0" marL="0" rtl="0">
              <a:spcBef>
                <a:spcPts val="0"/>
              </a:spcBef>
              <a:spcAft>
                <a:spcPts val="0"/>
              </a:spcAft>
              <a:buNone/>
            </a:pPr>
            <a:r>
              <a:rPr lang="en"/>
              <a:t>Split slides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Shape 4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2" name="Shape 4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7" name="Shape 4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3" name="Shape 4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Discuss elements of this slide </a:t>
            </a:r>
            <a:endParaRPr/>
          </a:p>
          <a:p>
            <a:pPr indent="0" lvl="0" marL="0">
              <a:spcBef>
                <a:spcPts val="0"/>
              </a:spcBef>
              <a:spcAft>
                <a:spcPts val="0"/>
              </a:spcAft>
              <a:buNone/>
            </a:pPr>
            <a:r>
              <a:rPr lang="en"/>
              <a:t>Map (main)</a:t>
            </a:r>
            <a:br>
              <a:rPr lang="en"/>
            </a:br>
            <a:r>
              <a:rPr lang="en"/>
              <a:t>Voice Search Module (right)</a:t>
            </a:r>
            <a:br>
              <a:rPr lang="en"/>
            </a:br>
            <a:r>
              <a:rPr lang="en"/>
              <a:t>Utilities (date and time)</a:t>
            </a:r>
            <a:br>
              <a:rPr lang="en"/>
            </a:b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9" name="Shape 4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Discuss elements of this slide </a:t>
            </a:r>
            <a:endParaRPr/>
          </a:p>
          <a:p>
            <a:pPr indent="0" lvl="0" marL="0" rtl="0">
              <a:spcBef>
                <a:spcPts val="0"/>
              </a:spcBef>
              <a:spcAft>
                <a:spcPts val="0"/>
              </a:spcAft>
              <a:buNone/>
            </a:pPr>
            <a:r>
              <a:rPr lang="en"/>
              <a:t>Map (main)</a:t>
            </a:r>
            <a:br>
              <a:rPr lang="en"/>
            </a:br>
            <a:r>
              <a:rPr lang="en"/>
              <a:t>Voice Search Module (right)</a:t>
            </a:r>
            <a:br>
              <a:rPr lang="en"/>
            </a:br>
            <a:r>
              <a:rPr lang="en"/>
              <a:t>Utilities (date and time)</a:t>
            </a:r>
            <a:br>
              <a:rPr lang="en"/>
            </a:b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Explain why we had to make the portal</a:t>
            </a:r>
            <a:endParaRPr/>
          </a:p>
          <a:p>
            <a:pPr indent="0" lvl="0" marL="0">
              <a:spcBef>
                <a:spcPts val="0"/>
              </a:spcBef>
              <a:spcAft>
                <a:spcPts val="0"/>
              </a:spcAft>
              <a:buNone/>
            </a:pPr>
            <a:r>
              <a:rPr lang="en"/>
              <a:t>Eg. How is helps satisfy their requirements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Shape 4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5" name="Shape 4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Shape 4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4" name="Shape 4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Shape 4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0" name="Shape 4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Discuss why we need a portal(they wanted to use excel sheet), why asp.net, screenshots, what requirement does it fufill</a:t>
            </a:r>
            <a:endParaRPr/>
          </a:p>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To begin, the administrative portal is a web application that is separate from separate from the smart board directory. The database created from the administrative portal is used to support the Alexa Skill Kit application.</a:t>
            </a:r>
            <a:endParaRPr/>
          </a:p>
          <a:p>
            <a:pPr indent="0" lvl="0" marL="0">
              <a:spcBef>
                <a:spcPts val="0"/>
              </a:spcBef>
              <a:spcAft>
                <a:spcPts val="0"/>
              </a:spcAft>
              <a:buNone/>
            </a:pPr>
            <a:r>
              <a:t/>
            </a:r>
            <a:endParaRPr>
              <a:solidFill>
                <a:srgbClr val="70AD47"/>
              </a:solidFill>
            </a:endParaRPr>
          </a:p>
          <a:p>
            <a:pPr indent="0" lvl="0" marL="0">
              <a:spcBef>
                <a:spcPts val="0"/>
              </a:spcBef>
              <a:spcAft>
                <a:spcPts val="0"/>
              </a:spcAft>
              <a:buNone/>
            </a:pPr>
            <a:r>
              <a:rPr lang="en"/>
              <a:t>Initially, the Hall of Administration (HoA) wanted to use a CSV file to store their departments’ and employees’ data. However, we decided to create an administrative portal using</a:t>
            </a:r>
            <a:r>
              <a:rPr lang="en">
                <a:uFill>
                  <a:noFill/>
                </a:uFill>
                <a:hlinkClick r:id="rId2"/>
              </a:rPr>
              <a:t> </a:t>
            </a:r>
            <a:r>
              <a:rPr lang="en">
                <a:solidFill>
                  <a:schemeClr val="hlink"/>
                </a:solidFill>
                <a:uFill>
                  <a:noFill/>
                </a:uFill>
                <a:hlinkClick r:id="rId3"/>
              </a:rPr>
              <a:t>ASP.NET</a:t>
            </a:r>
            <a:r>
              <a:rPr lang="en"/>
              <a:t> Core 2.0 and Microsoft SQL Server since it will it assists the client in managing their data.</a:t>
            </a:r>
            <a:endParaRPr/>
          </a:p>
          <a:p>
            <a:pPr indent="0" lvl="0" marL="0">
              <a:spcBef>
                <a:spcPts val="0"/>
              </a:spcBef>
              <a:spcAft>
                <a:spcPts val="0"/>
              </a:spcAft>
              <a:buNone/>
            </a:pPr>
            <a:r>
              <a:t/>
            </a:r>
            <a:endParaRPr/>
          </a:p>
          <a:p>
            <a:pPr indent="0" lvl="0" marL="0">
              <a:spcBef>
                <a:spcPts val="0"/>
              </a:spcBef>
              <a:spcAft>
                <a:spcPts val="0"/>
              </a:spcAft>
              <a:buNone/>
            </a:pPr>
            <a:r>
              <a:rPr lang="en"/>
              <a:t>We chose</a:t>
            </a:r>
            <a:r>
              <a:rPr lang="en">
                <a:uFill>
                  <a:noFill/>
                </a:uFill>
                <a:hlinkClick r:id="rId4"/>
              </a:rPr>
              <a:t> </a:t>
            </a:r>
            <a:r>
              <a:rPr lang="en">
                <a:solidFill>
                  <a:schemeClr val="hlink"/>
                </a:solidFill>
                <a:uFill>
                  <a:noFill/>
                </a:uFill>
                <a:hlinkClick r:id="rId5"/>
              </a:rPr>
              <a:t>ASP.NET</a:t>
            </a:r>
            <a:r>
              <a:rPr lang="en"/>
              <a:t> Core 2.0 because our client requested us to use C#, which</a:t>
            </a:r>
            <a:r>
              <a:rPr lang="en">
                <a:uFill>
                  <a:noFill/>
                </a:uFill>
                <a:hlinkClick r:id="rId6"/>
              </a:rPr>
              <a:t> </a:t>
            </a:r>
            <a:r>
              <a:rPr lang="en">
                <a:solidFill>
                  <a:schemeClr val="hlink"/>
                </a:solidFill>
                <a:uFill>
                  <a:noFill/>
                </a:uFill>
                <a:hlinkClick r:id="rId7"/>
              </a:rPr>
              <a:t>ASP.NET</a:t>
            </a:r>
            <a:r>
              <a:rPr lang="en"/>
              <a:t> Core 2.0 Framework uses. In addition, we chose Microsoft SQL Server because they are easily integrated in a web application.</a:t>
            </a:r>
            <a:endParaRPr/>
          </a:p>
          <a:p>
            <a:pPr indent="0" lvl="0" marL="0">
              <a:spcBef>
                <a:spcPts val="0"/>
              </a:spcBef>
              <a:spcAft>
                <a:spcPts val="0"/>
              </a:spcAft>
              <a:buNone/>
            </a:pPr>
            <a:r>
              <a:t/>
            </a:r>
            <a:endParaRPr/>
          </a:p>
          <a:p>
            <a:pPr indent="0" lvl="0" marL="0">
              <a:spcBef>
                <a:spcPts val="0"/>
              </a:spcBef>
              <a:spcAft>
                <a:spcPts val="0"/>
              </a:spcAft>
              <a:buNone/>
            </a:pPr>
            <a:r>
              <a:rPr lang="en"/>
              <a:t>The administrative portal is designed to allow each department to add or modify their own information as well as their own employees’ information.</a:t>
            </a:r>
            <a:endParaRPr/>
          </a:p>
          <a:p>
            <a:pPr indent="0" lvl="0" marL="0">
              <a:spcBef>
                <a:spcPts val="0"/>
              </a:spcBef>
              <a:spcAft>
                <a:spcPts val="0"/>
              </a:spcAft>
              <a:buNone/>
            </a:pPr>
            <a:r>
              <a:t/>
            </a:r>
            <a:endParaRPr/>
          </a:p>
          <a:p>
            <a:pPr indent="0" lvl="0" marL="0">
              <a:spcBef>
                <a:spcPts val="0"/>
              </a:spcBef>
              <a:spcAft>
                <a:spcPts val="0"/>
              </a:spcAft>
              <a:buNone/>
            </a:pPr>
            <a:r>
              <a:rPr lang="en"/>
              <a:t>For example, the IT account manages its own department information and its employees’ information. The HR account manages its own department information and its employees’ information. The HR account cannot view, modify, or delete the IT’s account information.</a:t>
            </a:r>
            <a:endParaRPr/>
          </a:p>
          <a:p>
            <a:pPr indent="0" lvl="0" marL="0">
              <a:spcBef>
                <a:spcPts val="0"/>
              </a:spcBef>
              <a:spcAft>
                <a:spcPts val="0"/>
              </a:spcAft>
              <a:buNone/>
            </a:pPr>
            <a:r>
              <a:t/>
            </a:r>
            <a:endParaRPr>
              <a:solidFill>
                <a:srgbClr val="70AD47"/>
              </a:solidFill>
            </a:endParaRPr>
          </a:p>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One of the challenges I faced while creating the administrative portal was understanding the framework.</a:t>
            </a:r>
            <a:endParaRPr/>
          </a:p>
          <a:p>
            <a:pPr indent="0" lvl="0" marL="0" rtl="0">
              <a:spcBef>
                <a:spcPts val="0"/>
              </a:spcBef>
              <a:spcAft>
                <a:spcPts val="0"/>
              </a:spcAft>
              <a:buNone/>
            </a:pPr>
            <a:r>
              <a:t/>
            </a:r>
            <a:endParaRPr/>
          </a:p>
          <a:p>
            <a:pPr indent="0" lvl="0" marL="0" rtl="0">
              <a:spcBef>
                <a:spcPts val="0"/>
              </a:spcBef>
              <a:spcAft>
                <a:spcPts val="0"/>
              </a:spcAft>
              <a:buNone/>
            </a:pPr>
            <a:r>
              <a:rPr lang="en"/>
              <a:t>To learn the ASP.NET Core 2.0 framework, I was advised to learn its older frameworks, ASP.NET under the .NET Framework and ASP.NET Core 1.0. This was almost essential since ASP.NET Core 2.0 is built on top of ASP.NET Core 1.0, which is built on top of the .NET Framework.</a:t>
            </a:r>
            <a:endParaRPr/>
          </a:p>
          <a:p>
            <a:pPr indent="0" lvl="0" marL="0" rtl="0">
              <a:spcBef>
                <a:spcPts val="0"/>
              </a:spcBef>
              <a:spcAft>
                <a:spcPts val="0"/>
              </a:spcAft>
              <a:buNone/>
            </a:pPr>
            <a:r>
              <a:t/>
            </a:r>
            <a:endParaRPr/>
          </a:p>
          <a:p>
            <a:pPr indent="0" lvl="0" marL="0" rtl="0">
              <a:spcBef>
                <a:spcPts val="0"/>
              </a:spcBef>
              <a:spcAft>
                <a:spcPts val="0"/>
              </a:spcAft>
              <a:buNone/>
            </a:pPr>
            <a:r>
              <a:rPr lang="en"/>
              <a:t>Another challenge I had encountered was creating role and policy-based authorization. It seems simple. A user has a role or a policy or both. And certain web pages can only be accessed by certain roles or policies. However there is no easy way to assign a role or policy to a specific user!</a:t>
            </a:r>
            <a:endParaRPr/>
          </a:p>
          <a:p>
            <a:pPr indent="0" lvl="0" marL="0" rtl="0">
              <a:spcBef>
                <a:spcPts val="0"/>
              </a:spcBef>
              <a:spcAft>
                <a:spcPts val="0"/>
              </a:spcAft>
              <a:buNone/>
            </a:pPr>
            <a:r>
              <a:t/>
            </a:r>
            <a:endParaRPr/>
          </a:p>
          <a:p>
            <a:pPr indent="0" lvl="0" marL="0" rtl="0">
              <a:spcBef>
                <a:spcPts val="0"/>
              </a:spcBef>
              <a:spcAft>
                <a:spcPts val="0"/>
              </a:spcAft>
              <a:buNone/>
            </a:pPr>
            <a:r>
              <a:rPr lang="en"/>
              <a:t>Lastly, deployment was a large issue. Running the web application under my local server in my IDE, Visual Studio would run just fine. No crashes, no 500 errors. However, after deploying the web application through IIS (Internet Information Services), the application would display a 500-internal server error. There was no good way in debugging this error since the only information the web application provided to me was error 500.</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2" name="Shape 3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Shape 15"/>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6" name="Shape 16"/>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Shape 17"/>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25" name="Shape 125"/>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Shape 126"/>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Shape 1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4" name="Shape 134"/>
        <p:cNvGrpSpPr/>
        <p:nvPr/>
      </p:nvGrpSpPr>
      <p:grpSpPr>
        <a:xfrm>
          <a:off x="0" y="0"/>
          <a:ext cx="0" cy="0"/>
          <a:chOff x="0" y="0"/>
          <a:chExt cx="0" cy="0"/>
        </a:xfrm>
      </p:grpSpPr>
      <p:sp>
        <p:nvSpPr>
          <p:cNvPr id="135" name="Shape 135"/>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36" name="Shape 136"/>
          <p:cNvGrpSpPr/>
          <p:nvPr/>
        </p:nvGrpSpPr>
        <p:grpSpPr>
          <a:xfrm>
            <a:off x="0" y="490"/>
            <a:ext cx="5153705" cy="5134399"/>
            <a:chOff x="0" y="75"/>
            <a:chExt cx="5153705" cy="5152950"/>
          </a:xfrm>
        </p:grpSpPr>
        <p:sp>
          <p:nvSpPr>
            <p:cNvPr id="137" name="Shape 137"/>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 name="Shape 139"/>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 name="Shape 140"/>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41" name="Shape 141"/>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42" name="Shape 14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43" name="Shape 1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4" name="Shape 144"/>
        <p:cNvGrpSpPr/>
        <p:nvPr/>
      </p:nvGrpSpPr>
      <p:grpSpPr>
        <a:xfrm>
          <a:off x="0" y="0"/>
          <a:ext cx="0" cy="0"/>
          <a:chOff x="0" y="0"/>
          <a:chExt cx="0" cy="0"/>
        </a:xfrm>
      </p:grpSpPr>
      <p:grpSp>
        <p:nvGrpSpPr>
          <p:cNvPr id="145" name="Shape 145"/>
          <p:cNvGrpSpPr/>
          <p:nvPr/>
        </p:nvGrpSpPr>
        <p:grpSpPr>
          <a:xfrm>
            <a:off x="4406400" y="0"/>
            <a:ext cx="4737600" cy="5143065"/>
            <a:chOff x="4406400" y="0"/>
            <a:chExt cx="4737600" cy="5143065"/>
          </a:xfrm>
        </p:grpSpPr>
        <p:sp>
          <p:nvSpPr>
            <p:cNvPr id="146" name="Shape 146"/>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 name="Shape 148"/>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 name="Shape 149"/>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 name="Shape 155"/>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 name="Shape 159"/>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 name="Shape 160"/>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 name="Shape 16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64" name="Shape 164"/>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5" name="Shape 1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6" name="Shape 166"/>
        <p:cNvGrpSpPr/>
        <p:nvPr/>
      </p:nvGrpSpPr>
      <p:grpSpPr>
        <a:xfrm>
          <a:off x="0" y="0"/>
          <a:ext cx="0" cy="0"/>
          <a:chOff x="0" y="0"/>
          <a:chExt cx="0" cy="0"/>
        </a:xfrm>
      </p:grpSpPr>
      <p:grpSp>
        <p:nvGrpSpPr>
          <p:cNvPr id="167" name="Shape 167"/>
          <p:cNvGrpSpPr/>
          <p:nvPr/>
        </p:nvGrpSpPr>
        <p:grpSpPr>
          <a:xfrm>
            <a:off x="0" y="381001"/>
            <a:ext cx="1037850" cy="1016287"/>
            <a:chOff x="0" y="381001"/>
            <a:chExt cx="1037850" cy="1016287"/>
          </a:xfrm>
        </p:grpSpPr>
        <p:sp>
          <p:nvSpPr>
            <p:cNvPr id="168" name="Shape 16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 name="Shape 16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70" name="Shape 170"/>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71" name="Shape 171"/>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72" name="Shape 1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73" name="Shape 173"/>
        <p:cNvGrpSpPr/>
        <p:nvPr/>
      </p:nvGrpSpPr>
      <p:grpSpPr>
        <a:xfrm>
          <a:off x="0" y="0"/>
          <a:ext cx="0" cy="0"/>
          <a:chOff x="0" y="0"/>
          <a:chExt cx="0" cy="0"/>
        </a:xfrm>
      </p:grpSpPr>
      <p:grpSp>
        <p:nvGrpSpPr>
          <p:cNvPr id="174" name="Shape 174"/>
          <p:cNvGrpSpPr/>
          <p:nvPr/>
        </p:nvGrpSpPr>
        <p:grpSpPr>
          <a:xfrm>
            <a:off x="0" y="381001"/>
            <a:ext cx="1037850" cy="1016287"/>
            <a:chOff x="0" y="381001"/>
            <a:chExt cx="1037850" cy="1016287"/>
          </a:xfrm>
        </p:grpSpPr>
        <p:sp>
          <p:nvSpPr>
            <p:cNvPr id="175" name="Shape 17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Shape 17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77" name="Shape 177"/>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78" name="Shape 178"/>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79" name="Shape 179"/>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80" name="Shape 18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1" name="Shape 181"/>
        <p:cNvGrpSpPr/>
        <p:nvPr/>
      </p:nvGrpSpPr>
      <p:grpSpPr>
        <a:xfrm>
          <a:off x="0" y="0"/>
          <a:ext cx="0" cy="0"/>
          <a:chOff x="0" y="0"/>
          <a:chExt cx="0" cy="0"/>
        </a:xfrm>
      </p:grpSpPr>
      <p:grpSp>
        <p:nvGrpSpPr>
          <p:cNvPr id="182" name="Shape 182"/>
          <p:cNvGrpSpPr/>
          <p:nvPr/>
        </p:nvGrpSpPr>
        <p:grpSpPr>
          <a:xfrm>
            <a:off x="0" y="381001"/>
            <a:ext cx="1037850" cy="1016287"/>
            <a:chOff x="0" y="381001"/>
            <a:chExt cx="1037850" cy="1016287"/>
          </a:xfrm>
        </p:grpSpPr>
        <p:sp>
          <p:nvSpPr>
            <p:cNvPr id="183" name="Shape 18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 name="Shape 18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85" name="Shape 18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86" name="Shape 1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87" name="Shape 187"/>
        <p:cNvGrpSpPr/>
        <p:nvPr/>
      </p:nvGrpSpPr>
      <p:grpSpPr>
        <a:xfrm>
          <a:off x="0" y="0"/>
          <a:ext cx="0" cy="0"/>
          <a:chOff x="0" y="0"/>
          <a:chExt cx="0" cy="0"/>
        </a:xfrm>
      </p:grpSpPr>
      <p:grpSp>
        <p:nvGrpSpPr>
          <p:cNvPr id="188" name="Shape 188"/>
          <p:cNvGrpSpPr/>
          <p:nvPr/>
        </p:nvGrpSpPr>
        <p:grpSpPr>
          <a:xfrm>
            <a:off x="0" y="381001"/>
            <a:ext cx="1037850" cy="1016287"/>
            <a:chOff x="0" y="381001"/>
            <a:chExt cx="1037850" cy="1016287"/>
          </a:xfrm>
        </p:grpSpPr>
        <p:sp>
          <p:nvSpPr>
            <p:cNvPr id="189" name="Shape 18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 name="Shape 190"/>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91" name="Shape 191"/>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92" name="Shape 192"/>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93" name="Shape 19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94" name="Shape 194"/>
        <p:cNvGrpSpPr/>
        <p:nvPr/>
      </p:nvGrpSpPr>
      <p:grpSpPr>
        <a:xfrm>
          <a:off x="0" y="0"/>
          <a:ext cx="0" cy="0"/>
          <a:chOff x="0" y="0"/>
          <a:chExt cx="0" cy="0"/>
        </a:xfrm>
      </p:grpSpPr>
      <p:grpSp>
        <p:nvGrpSpPr>
          <p:cNvPr id="195" name="Shape 195"/>
          <p:cNvGrpSpPr/>
          <p:nvPr/>
        </p:nvGrpSpPr>
        <p:grpSpPr>
          <a:xfrm>
            <a:off x="4406400" y="0"/>
            <a:ext cx="4737600" cy="5143500"/>
            <a:chOff x="4406400" y="0"/>
            <a:chExt cx="4737600" cy="5143500"/>
          </a:xfrm>
        </p:grpSpPr>
        <p:sp>
          <p:nvSpPr>
            <p:cNvPr id="196" name="Shape 196"/>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 name="Shape 19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 name="Shape 199"/>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 name="Shape 203"/>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 name="Shape 204"/>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 name="Shape 205"/>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 name="Shape 207"/>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 name="Shape 20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 name="Shape 209"/>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Shape 212"/>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14" name="Shape 214"/>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5" name="Shape 2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16" name="Shape 216"/>
        <p:cNvGrpSpPr/>
        <p:nvPr/>
      </p:nvGrpSpPr>
      <p:grpSpPr>
        <a:xfrm>
          <a:off x="0" y="0"/>
          <a:ext cx="0" cy="0"/>
          <a:chOff x="0" y="0"/>
          <a:chExt cx="0" cy="0"/>
        </a:xfrm>
      </p:grpSpPr>
      <p:grpSp>
        <p:nvGrpSpPr>
          <p:cNvPr id="217" name="Shape 217"/>
          <p:cNvGrpSpPr/>
          <p:nvPr/>
        </p:nvGrpSpPr>
        <p:grpSpPr>
          <a:xfrm>
            <a:off x="0" y="381001"/>
            <a:ext cx="1037850" cy="1016287"/>
            <a:chOff x="0" y="381001"/>
            <a:chExt cx="1037850" cy="1016287"/>
          </a:xfrm>
        </p:grpSpPr>
        <p:sp>
          <p:nvSpPr>
            <p:cNvPr id="218" name="Shape 21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 name="Shape 21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20" name="Shape 220"/>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21" name="Shape 221"/>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222" name="Shape 222"/>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23" name="Shape 2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 name="Shape 30"/>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Shape 36"/>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9" name="Shape 39"/>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24" name="Shape 224"/>
        <p:cNvGrpSpPr/>
        <p:nvPr/>
      </p:nvGrpSpPr>
      <p:grpSpPr>
        <a:xfrm>
          <a:off x="0" y="0"/>
          <a:ext cx="0" cy="0"/>
          <a:chOff x="0" y="0"/>
          <a:chExt cx="0" cy="0"/>
        </a:xfrm>
      </p:grpSpPr>
      <p:grpSp>
        <p:nvGrpSpPr>
          <p:cNvPr id="225" name="Shape 225"/>
          <p:cNvGrpSpPr/>
          <p:nvPr/>
        </p:nvGrpSpPr>
        <p:grpSpPr>
          <a:xfrm>
            <a:off x="0" y="4128572"/>
            <a:ext cx="698925" cy="684657"/>
            <a:chOff x="0" y="3785672"/>
            <a:chExt cx="698925" cy="684657"/>
          </a:xfrm>
        </p:grpSpPr>
        <p:sp>
          <p:nvSpPr>
            <p:cNvPr id="226" name="Shape 226"/>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 name="Shape 227"/>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28" name="Shape 228"/>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229" name="Shape 2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30" name="Shape 230"/>
        <p:cNvGrpSpPr/>
        <p:nvPr/>
      </p:nvGrpSpPr>
      <p:grpSpPr>
        <a:xfrm>
          <a:off x="0" y="0"/>
          <a:ext cx="0" cy="0"/>
          <a:chOff x="0" y="0"/>
          <a:chExt cx="0" cy="0"/>
        </a:xfrm>
      </p:grpSpPr>
      <p:grpSp>
        <p:nvGrpSpPr>
          <p:cNvPr id="231" name="Shape 231"/>
          <p:cNvGrpSpPr/>
          <p:nvPr/>
        </p:nvGrpSpPr>
        <p:grpSpPr>
          <a:xfrm>
            <a:off x="4406400" y="0"/>
            <a:ext cx="4737600" cy="5143065"/>
            <a:chOff x="4406400" y="0"/>
            <a:chExt cx="4737600" cy="5143065"/>
          </a:xfrm>
        </p:grpSpPr>
        <p:sp>
          <p:nvSpPr>
            <p:cNvPr id="232" name="Shape 232"/>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 name="Shape 234"/>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 name="Shape 235"/>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 name="Shape 237"/>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 name="Shape 239"/>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 name="Shape 240"/>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 name="Shape 24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 name="Shape 24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Shape 244"/>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 name="Shape 247"/>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 name="Shape 249"/>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50" name="Shape 250"/>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251" name="Shape 25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2" name="Shape 2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53" name="Shape 253"/>
        <p:cNvGrpSpPr/>
        <p:nvPr/>
      </p:nvGrpSpPr>
      <p:grpSpPr>
        <a:xfrm>
          <a:off x="0" y="0"/>
          <a:ext cx="0" cy="0"/>
          <a:chOff x="0" y="0"/>
          <a:chExt cx="0" cy="0"/>
        </a:xfrm>
      </p:grpSpPr>
      <p:sp>
        <p:nvSpPr>
          <p:cNvPr id="254" name="Shape 2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 name="Shape 4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Shape 46"/>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2" name="Shape 52"/>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Shape 53"/>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Shape 54"/>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0" name="Shape 60"/>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Shape 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Shape 66"/>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Shape 6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Shape 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Shape 84"/>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9" name="Shape 89"/>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Shape 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Shape 96"/>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Shape 97"/>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130" name="Shape 130"/>
        <p:cNvGrpSpPr/>
        <p:nvPr/>
      </p:nvGrpSpPr>
      <p:grpSpPr>
        <a:xfrm>
          <a:off x="0" y="0"/>
          <a:ext cx="0" cy="0"/>
          <a:chOff x="0" y="0"/>
          <a:chExt cx="0" cy="0"/>
        </a:xfrm>
      </p:grpSpPr>
      <p:sp>
        <p:nvSpPr>
          <p:cNvPr id="131" name="Shape 1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Montserrat"/>
              <a:buNone/>
              <a:defRPr sz="2800">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132" name="Shape 1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1"/>
              </a:buClr>
              <a:buSzPts val="1300"/>
              <a:buFont typeface="Lato"/>
              <a:buChar char="●"/>
              <a:defRPr sz="1300">
                <a:solidFill>
                  <a:schemeClr val="dk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133" name="Shape 1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hyperlink" Target="http://drive.google.com/file/d/1oM5sU1GloNCg_BZU-4pXntxLZcIY4acW/view"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hyperlink" Target="http://drive.google.com/file/d/1R-uDgmyKlT3jz99lbDbk1vlcevwjw3iX/view"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19.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258" name="Shape 258"/>
        <p:cNvGrpSpPr/>
        <p:nvPr/>
      </p:nvGrpSpPr>
      <p:grpSpPr>
        <a:xfrm>
          <a:off x="0" y="0"/>
          <a:ext cx="0" cy="0"/>
          <a:chOff x="0" y="0"/>
          <a:chExt cx="0" cy="0"/>
        </a:xfrm>
      </p:grpSpPr>
      <p:sp>
        <p:nvSpPr>
          <p:cNvPr id="259" name="Shape 259"/>
          <p:cNvSpPr txBox="1"/>
          <p:nvPr>
            <p:ph type="ctrTitle"/>
          </p:nvPr>
        </p:nvSpPr>
        <p:spPr>
          <a:xfrm>
            <a:off x="3377175" y="364500"/>
            <a:ext cx="5017500" cy="268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solidFill>
                  <a:srgbClr val="E6D028"/>
                </a:solidFill>
                <a:latin typeface="Lato"/>
                <a:ea typeface="Lato"/>
                <a:cs typeface="Lato"/>
                <a:sym typeface="Lato"/>
              </a:rPr>
              <a:t>LA Hall of </a:t>
            </a:r>
            <a:r>
              <a:rPr b="1" lang="en">
                <a:solidFill>
                  <a:srgbClr val="E6D028"/>
                </a:solidFill>
                <a:latin typeface="Lato"/>
                <a:ea typeface="Lato"/>
                <a:cs typeface="Lato"/>
                <a:sym typeface="Lato"/>
              </a:rPr>
              <a:t>Administration</a:t>
            </a:r>
            <a:r>
              <a:rPr b="1" lang="en">
                <a:solidFill>
                  <a:srgbClr val="E6D028"/>
                </a:solidFill>
                <a:latin typeface="Lato"/>
                <a:ea typeface="Lato"/>
                <a:cs typeface="Lato"/>
                <a:sym typeface="Lato"/>
              </a:rPr>
              <a:t> Smart Board  Directory Project</a:t>
            </a:r>
            <a:endParaRPr b="1">
              <a:solidFill>
                <a:srgbClr val="E6D028"/>
              </a:solidFill>
              <a:latin typeface="Lato"/>
              <a:ea typeface="Lato"/>
              <a:cs typeface="Lato"/>
              <a:sym typeface="Lato"/>
            </a:endParaRPr>
          </a:p>
        </p:txBody>
      </p:sp>
      <p:sp>
        <p:nvSpPr>
          <p:cNvPr id="260" name="Shape 260"/>
          <p:cNvSpPr txBox="1"/>
          <p:nvPr>
            <p:ph idx="1" type="subTitle"/>
          </p:nvPr>
        </p:nvSpPr>
        <p:spPr>
          <a:xfrm>
            <a:off x="3593675" y="3009375"/>
            <a:ext cx="3470700" cy="1995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000">
                <a:solidFill>
                  <a:srgbClr val="E6D028"/>
                </a:solidFill>
              </a:rPr>
              <a:t>TEAM MEMBERS</a:t>
            </a:r>
            <a:endParaRPr b="1" sz="1000">
              <a:solidFill>
                <a:srgbClr val="E6D028"/>
              </a:solidFill>
            </a:endParaRPr>
          </a:p>
          <a:p>
            <a:pPr indent="0" lvl="0" marL="0">
              <a:spcBef>
                <a:spcPts val="0"/>
              </a:spcBef>
              <a:spcAft>
                <a:spcPts val="0"/>
              </a:spcAft>
              <a:buNone/>
            </a:pPr>
            <a:r>
              <a:rPr lang="en">
                <a:solidFill>
                  <a:srgbClr val="FFFFFF"/>
                </a:solidFill>
              </a:rPr>
              <a:t>Matthew Gerlits, Christopher Ly, </a:t>
            </a:r>
            <a:r>
              <a:rPr lang="en">
                <a:solidFill>
                  <a:schemeClr val="lt1"/>
                </a:solidFill>
              </a:rPr>
              <a:t> Julius Macalutas, Jose Vega, </a:t>
            </a:r>
            <a:r>
              <a:rPr lang="en">
                <a:solidFill>
                  <a:srgbClr val="FFFFFF"/>
                </a:solidFill>
              </a:rPr>
              <a:t>Cedric Tong, Chelle Cruz</a:t>
            </a:r>
            <a:endParaRPr>
              <a:solidFill>
                <a:srgbClr val="FFFFFF"/>
              </a:solidFill>
            </a:endParaRPr>
          </a:p>
          <a:p>
            <a:pPr indent="0" lvl="0" marL="0">
              <a:spcBef>
                <a:spcPts val="0"/>
              </a:spcBef>
              <a:spcAft>
                <a:spcPts val="0"/>
              </a:spcAft>
              <a:buNone/>
            </a:pPr>
            <a:r>
              <a:t/>
            </a:r>
            <a:endParaRPr>
              <a:solidFill>
                <a:srgbClr val="FFFFFF"/>
              </a:solidFill>
            </a:endParaRPr>
          </a:p>
          <a:p>
            <a:pPr indent="0" lvl="0" marL="0">
              <a:spcBef>
                <a:spcPts val="0"/>
              </a:spcBef>
              <a:spcAft>
                <a:spcPts val="0"/>
              </a:spcAft>
              <a:buNone/>
            </a:pPr>
            <a:r>
              <a:rPr b="1" lang="en" sz="1000">
                <a:solidFill>
                  <a:srgbClr val="E6D028"/>
                </a:solidFill>
              </a:rPr>
              <a:t>ADVISOR</a:t>
            </a:r>
            <a:endParaRPr b="1" sz="1000">
              <a:solidFill>
                <a:srgbClr val="E6D028"/>
              </a:solidFill>
            </a:endParaRPr>
          </a:p>
          <a:p>
            <a:pPr indent="0" lvl="0" marL="0">
              <a:spcBef>
                <a:spcPts val="0"/>
              </a:spcBef>
              <a:spcAft>
                <a:spcPts val="0"/>
              </a:spcAft>
              <a:buNone/>
            </a:pPr>
            <a:r>
              <a:rPr lang="en">
                <a:solidFill>
                  <a:srgbClr val="FFFFFF"/>
                </a:solidFill>
              </a:rPr>
              <a:t>Keenan Knaur</a:t>
            </a:r>
            <a:endParaRPr>
              <a:solidFill>
                <a:srgbClr val="FFFFFF"/>
              </a:solidFill>
            </a:endParaRPr>
          </a:p>
          <a:p>
            <a:pPr indent="0" lvl="0" marL="0">
              <a:spcBef>
                <a:spcPts val="0"/>
              </a:spcBef>
              <a:spcAft>
                <a:spcPts val="0"/>
              </a:spcAft>
              <a:buNone/>
            </a:pPr>
            <a:r>
              <a:t/>
            </a:r>
            <a:endParaRPr>
              <a:solidFill>
                <a:srgbClr val="FFFFFF"/>
              </a:solidFill>
            </a:endParaRPr>
          </a:p>
          <a:p>
            <a:pPr indent="0" lvl="0" marL="0">
              <a:spcBef>
                <a:spcPts val="0"/>
              </a:spcBef>
              <a:spcAft>
                <a:spcPts val="0"/>
              </a:spcAft>
              <a:buNone/>
            </a:pPr>
            <a:r>
              <a:rPr b="1" lang="en" sz="1000">
                <a:solidFill>
                  <a:srgbClr val="E6D028"/>
                </a:solidFill>
              </a:rPr>
              <a:t>LIAISONS</a:t>
            </a:r>
            <a:endParaRPr b="1" sz="1000">
              <a:solidFill>
                <a:srgbClr val="E6D028"/>
              </a:solidFill>
            </a:endParaRPr>
          </a:p>
          <a:p>
            <a:pPr indent="0" lvl="0" marL="0">
              <a:spcBef>
                <a:spcPts val="0"/>
              </a:spcBef>
              <a:spcAft>
                <a:spcPts val="0"/>
              </a:spcAft>
              <a:buNone/>
            </a:pPr>
            <a:r>
              <a:rPr lang="en">
                <a:solidFill>
                  <a:srgbClr val="FFFFFF"/>
                </a:solidFill>
              </a:rPr>
              <a:t>Jeramy Gray, </a:t>
            </a:r>
            <a:r>
              <a:rPr lang="en">
                <a:solidFill>
                  <a:schemeClr val="lt1"/>
                </a:solidFill>
              </a:rPr>
              <a:t>Amin Almuhajab, </a:t>
            </a:r>
            <a:r>
              <a:rPr lang="en">
                <a:solidFill>
                  <a:srgbClr val="FFFFFF"/>
                </a:solidFill>
              </a:rPr>
              <a:t>Rony Wirtz </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308" name="Shape 308"/>
        <p:cNvGrpSpPr/>
        <p:nvPr/>
      </p:nvGrpSpPr>
      <p:grpSpPr>
        <a:xfrm>
          <a:off x="0" y="0"/>
          <a:ext cx="0" cy="0"/>
          <a:chOff x="0" y="0"/>
          <a:chExt cx="0" cy="0"/>
        </a:xfrm>
      </p:grpSpPr>
      <p:pic>
        <p:nvPicPr>
          <p:cNvPr id="309" name="Shape 309"/>
          <p:cNvPicPr preferRelativeResize="0"/>
          <p:nvPr/>
        </p:nvPicPr>
        <p:blipFill>
          <a:blip r:embed="rId3">
            <a:alphaModFix/>
          </a:blip>
          <a:stretch>
            <a:fillRect/>
          </a:stretch>
        </p:blipFill>
        <p:spPr>
          <a:xfrm>
            <a:off x="0" y="0"/>
            <a:ext cx="9143996"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313" name="Shape 313"/>
        <p:cNvGrpSpPr/>
        <p:nvPr/>
      </p:nvGrpSpPr>
      <p:grpSpPr>
        <a:xfrm>
          <a:off x="0" y="0"/>
          <a:ext cx="0" cy="0"/>
          <a:chOff x="0" y="0"/>
          <a:chExt cx="0" cy="0"/>
        </a:xfrm>
      </p:grpSpPr>
      <p:pic>
        <p:nvPicPr>
          <p:cNvPr id="314" name="Shape 314"/>
          <p:cNvPicPr preferRelativeResize="0"/>
          <p:nvPr/>
        </p:nvPicPr>
        <p:blipFill>
          <a:blip r:embed="rId3">
            <a:alphaModFix/>
          </a:blip>
          <a:stretch>
            <a:fillRect/>
          </a:stretch>
        </p:blipFill>
        <p:spPr>
          <a:xfrm rot="132039">
            <a:off x="-181993" y="-227344"/>
            <a:ext cx="9573838" cy="571696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318" name="Shape 318"/>
        <p:cNvGrpSpPr/>
        <p:nvPr/>
      </p:nvGrpSpPr>
      <p:grpSpPr>
        <a:xfrm>
          <a:off x="0" y="0"/>
          <a:ext cx="0" cy="0"/>
          <a:chOff x="0" y="0"/>
          <a:chExt cx="0" cy="0"/>
        </a:xfrm>
      </p:grpSpPr>
      <p:pic>
        <p:nvPicPr>
          <p:cNvPr id="319" name="Shape 319"/>
          <p:cNvPicPr preferRelativeResize="0"/>
          <p:nvPr/>
        </p:nvPicPr>
        <p:blipFill>
          <a:blip r:embed="rId3">
            <a:alphaModFix/>
          </a:blip>
          <a:stretch>
            <a:fillRect/>
          </a:stretch>
        </p:blipFill>
        <p:spPr>
          <a:xfrm>
            <a:off x="0" y="-32065"/>
            <a:ext cx="9144001" cy="51755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323" name="Shape 323"/>
        <p:cNvGrpSpPr/>
        <p:nvPr/>
      </p:nvGrpSpPr>
      <p:grpSpPr>
        <a:xfrm>
          <a:off x="0" y="0"/>
          <a:ext cx="0" cy="0"/>
          <a:chOff x="0" y="0"/>
          <a:chExt cx="0" cy="0"/>
        </a:xfrm>
      </p:grpSpPr>
      <p:sp>
        <p:nvSpPr>
          <p:cNvPr id="324" name="Shape 324"/>
          <p:cNvSpPr txBox="1"/>
          <p:nvPr>
            <p:ph type="title"/>
          </p:nvPr>
        </p:nvSpPr>
        <p:spPr>
          <a:xfrm>
            <a:off x="733625" y="2098125"/>
            <a:ext cx="5309400" cy="1148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600">
                <a:solidFill>
                  <a:srgbClr val="E6D028"/>
                </a:solidFill>
                <a:latin typeface="Lato"/>
                <a:ea typeface="Lato"/>
                <a:cs typeface="Lato"/>
                <a:sym typeface="Lato"/>
              </a:rPr>
              <a:t>Pathfinding</a:t>
            </a:r>
            <a:endParaRPr sz="3600">
              <a:solidFill>
                <a:srgbClr val="E6D028"/>
              </a:solidFill>
              <a:latin typeface="Lato"/>
              <a:ea typeface="Lato"/>
              <a:cs typeface="Lato"/>
              <a:sym typeface="Lato"/>
            </a:endParaRPr>
          </a:p>
        </p:txBody>
      </p:sp>
      <p:pic>
        <p:nvPicPr>
          <p:cNvPr id="325" name="Shape 325"/>
          <p:cNvPicPr preferRelativeResize="0"/>
          <p:nvPr/>
        </p:nvPicPr>
        <p:blipFill>
          <a:blip r:embed="rId3">
            <a:alphaModFix/>
          </a:blip>
          <a:stretch>
            <a:fillRect/>
          </a:stretch>
        </p:blipFill>
        <p:spPr>
          <a:xfrm>
            <a:off x="7140000" y="0"/>
            <a:ext cx="2004000" cy="200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329" name="Shape 329"/>
        <p:cNvGrpSpPr/>
        <p:nvPr/>
      </p:nvGrpSpPr>
      <p:grpSpPr>
        <a:xfrm>
          <a:off x="0" y="0"/>
          <a:ext cx="0" cy="0"/>
          <a:chOff x="0" y="0"/>
          <a:chExt cx="0" cy="0"/>
        </a:xfrm>
      </p:grpSpPr>
      <p:sp>
        <p:nvSpPr>
          <p:cNvPr id="330" name="Shape 3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solidFill>
                  <a:srgbClr val="E6D028"/>
                </a:solidFill>
                <a:latin typeface="Lato"/>
                <a:ea typeface="Lato"/>
                <a:cs typeface="Lato"/>
                <a:sym typeface="Lato"/>
              </a:rPr>
              <a:t>Features</a:t>
            </a:r>
            <a:endParaRPr sz="3600">
              <a:solidFill>
                <a:srgbClr val="E6D028"/>
              </a:solidFill>
              <a:latin typeface="Lato"/>
              <a:ea typeface="Lato"/>
              <a:cs typeface="Lato"/>
              <a:sym typeface="Lato"/>
            </a:endParaRPr>
          </a:p>
        </p:txBody>
      </p:sp>
      <p:sp>
        <p:nvSpPr>
          <p:cNvPr id="331" name="Shape 331"/>
          <p:cNvSpPr txBox="1"/>
          <p:nvPr>
            <p:ph idx="1" type="body"/>
          </p:nvPr>
        </p:nvSpPr>
        <p:spPr>
          <a:xfrm>
            <a:off x="1297500" y="1307850"/>
            <a:ext cx="7635900" cy="2911200"/>
          </a:xfrm>
          <a:prstGeom prst="rect">
            <a:avLst/>
          </a:prstGeom>
        </p:spPr>
        <p:txBody>
          <a:bodyPr anchorCtr="0" anchor="t" bIns="91425" lIns="91425" spcFirstLastPara="1" rIns="91425" wrap="square" tIns="91425">
            <a:noAutofit/>
          </a:bodyPr>
          <a:lstStyle/>
          <a:p>
            <a:pPr indent="-381000" lvl="0" marL="457200" rtl="0">
              <a:lnSpc>
                <a:spcPct val="100000"/>
              </a:lnSpc>
              <a:spcBef>
                <a:spcPts val="1000"/>
              </a:spcBef>
              <a:spcAft>
                <a:spcPts val="0"/>
              </a:spcAft>
              <a:buClr>
                <a:srgbClr val="FFFFFF"/>
              </a:buClr>
              <a:buSzPts val="2400"/>
              <a:buChar char="●"/>
            </a:pPr>
            <a:r>
              <a:rPr lang="en" sz="2400">
                <a:solidFill>
                  <a:srgbClr val="FFFFFF"/>
                </a:solidFill>
              </a:rPr>
              <a:t>Visual and written directions to </a:t>
            </a:r>
            <a:r>
              <a:rPr lang="en" sz="2400">
                <a:solidFill>
                  <a:srgbClr val="FFFFFF"/>
                </a:solidFill>
              </a:rPr>
              <a:t>selected</a:t>
            </a:r>
            <a:r>
              <a:rPr lang="en" sz="2400">
                <a:solidFill>
                  <a:srgbClr val="FFFFFF"/>
                </a:solidFill>
              </a:rPr>
              <a:t> destinations </a:t>
            </a:r>
            <a:endParaRPr sz="2400">
              <a:solidFill>
                <a:srgbClr val="FFFFFF"/>
              </a:solidFill>
            </a:endParaRPr>
          </a:p>
          <a:p>
            <a:pPr indent="-381000" lvl="0" marL="457200" rtl="0">
              <a:lnSpc>
                <a:spcPct val="100000"/>
              </a:lnSpc>
              <a:spcBef>
                <a:spcPts val="1600"/>
              </a:spcBef>
              <a:spcAft>
                <a:spcPts val="0"/>
              </a:spcAft>
              <a:buClr>
                <a:srgbClr val="FFFFFF"/>
              </a:buClr>
              <a:buSzPts val="2400"/>
              <a:buChar char="●"/>
            </a:pPr>
            <a:r>
              <a:rPr lang="en" sz="2400">
                <a:solidFill>
                  <a:srgbClr val="FFFFFF"/>
                </a:solidFill>
              </a:rPr>
              <a:t>Displays basic information of each room when selected</a:t>
            </a:r>
            <a:endParaRPr sz="2400">
              <a:solidFill>
                <a:srgbClr val="FFFFFF"/>
              </a:solidFill>
            </a:endParaRPr>
          </a:p>
          <a:p>
            <a:pPr indent="-381000" lvl="0" marL="457200" rtl="0">
              <a:lnSpc>
                <a:spcPct val="100000"/>
              </a:lnSpc>
              <a:spcBef>
                <a:spcPts val="1600"/>
              </a:spcBef>
              <a:spcAft>
                <a:spcPts val="0"/>
              </a:spcAft>
              <a:buClr>
                <a:srgbClr val="FFFFFF"/>
              </a:buClr>
              <a:buSzPts val="2400"/>
              <a:buChar char="●"/>
            </a:pPr>
            <a:r>
              <a:rPr lang="en" sz="2400">
                <a:solidFill>
                  <a:srgbClr val="FFFFFF"/>
                </a:solidFill>
              </a:rPr>
              <a:t>Dynamic pathfinding</a:t>
            </a:r>
            <a:endParaRPr sz="2400">
              <a:solidFill>
                <a:srgbClr val="FFFFFF"/>
              </a:solidFill>
            </a:endParaRPr>
          </a:p>
          <a:p>
            <a:pPr indent="0" lvl="0" marL="0" rtl="0">
              <a:lnSpc>
                <a:spcPct val="200000"/>
              </a:lnSpc>
              <a:spcBef>
                <a:spcPts val="1600"/>
              </a:spcBef>
              <a:spcAft>
                <a:spcPts val="1600"/>
              </a:spcAft>
              <a:buNone/>
            </a:pPr>
            <a:r>
              <a:t/>
            </a:r>
            <a:endParaRPr sz="24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335" name="Shape 335"/>
        <p:cNvGrpSpPr/>
        <p:nvPr/>
      </p:nvGrpSpPr>
      <p:grpSpPr>
        <a:xfrm>
          <a:off x="0" y="0"/>
          <a:ext cx="0" cy="0"/>
          <a:chOff x="0" y="0"/>
          <a:chExt cx="0" cy="0"/>
        </a:xfrm>
      </p:grpSpPr>
      <p:sp>
        <p:nvSpPr>
          <p:cNvPr id="336" name="Shape 33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solidFill>
                  <a:srgbClr val="E6D028"/>
                </a:solidFill>
                <a:latin typeface="Lato"/>
                <a:ea typeface="Lato"/>
                <a:cs typeface="Lato"/>
                <a:sym typeface="Lato"/>
              </a:rPr>
              <a:t>Technologies and Algorithms</a:t>
            </a:r>
            <a:endParaRPr sz="3600">
              <a:solidFill>
                <a:srgbClr val="E6D028"/>
              </a:solidFill>
              <a:latin typeface="Lato"/>
              <a:ea typeface="Lato"/>
              <a:cs typeface="Lato"/>
              <a:sym typeface="Lato"/>
            </a:endParaRPr>
          </a:p>
        </p:txBody>
      </p:sp>
      <p:sp>
        <p:nvSpPr>
          <p:cNvPr id="337" name="Shape 337"/>
          <p:cNvSpPr txBox="1"/>
          <p:nvPr>
            <p:ph idx="1" type="body"/>
          </p:nvPr>
        </p:nvSpPr>
        <p:spPr>
          <a:xfrm>
            <a:off x="1297500" y="1270825"/>
            <a:ext cx="7278600" cy="2938500"/>
          </a:xfrm>
          <a:prstGeom prst="rect">
            <a:avLst/>
          </a:prstGeom>
        </p:spPr>
        <p:txBody>
          <a:bodyPr anchorCtr="0" anchor="t" bIns="91425" lIns="91425" spcFirstLastPara="1" rIns="91425" wrap="square" tIns="91425">
            <a:noAutofit/>
          </a:bodyPr>
          <a:lstStyle/>
          <a:p>
            <a:pPr indent="-381000" lvl="0" marL="457200" rtl="0">
              <a:lnSpc>
                <a:spcPct val="100000"/>
              </a:lnSpc>
              <a:spcBef>
                <a:spcPts val="1000"/>
              </a:spcBef>
              <a:spcAft>
                <a:spcPts val="0"/>
              </a:spcAft>
              <a:buClr>
                <a:srgbClr val="FFFFFF"/>
              </a:buClr>
              <a:buSzPts val="2400"/>
              <a:buChar char="●"/>
            </a:pPr>
            <a:r>
              <a:rPr lang="en" sz="2400">
                <a:solidFill>
                  <a:srgbClr val="FFFFFF"/>
                </a:solidFill>
              </a:rPr>
              <a:t>Unity3d</a:t>
            </a:r>
            <a:endParaRPr sz="2400">
              <a:solidFill>
                <a:srgbClr val="FFFFFF"/>
              </a:solidFill>
            </a:endParaRPr>
          </a:p>
          <a:p>
            <a:pPr indent="-381000" lvl="0" marL="457200" rtl="0">
              <a:lnSpc>
                <a:spcPct val="100000"/>
              </a:lnSpc>
              <a:spcBef>
                <a:spcPts val="1600"/>
              </a:spcBef>
              <a:spcAft>
                <a:spcPts val="0"/>
              </a:spcAft>
              <a:buClr>
                <a:srgbClr val="FFFFFF"/>
              </a:buClr>
              <a:buSzPts val="2400"/>
              <a:buChar char="●"/>
            </a:pPr>
            <a:r>
              <a:rPr lang="en" sz="2400">
                <a:solidFill>
                  <a:srgbClr val="FFFFFF"/>
                </a:solidFill>
              </a:rPr>
              <a:t>Dijkstra’s </a:t>
            </a:r>
            <a:r>
              <a:rPr lang="en" sz="2400">
                <a:solidFill>
                  <a:srgbClr val="FFFFFF"/>
                </a:solidFill>
              </a:rPr>
              <a:t>Algorithm</a:t>
            </a:r>
            <a:endParaRPr sz="2400">
              <a:solidFill>
                <a:srgbClr val="FFFFFF"/>
              </a:solidFill>
            </a:endParaRPr>
          </a:p>
          <a:p>
            <a:pPr indent="-381000" lvl="0" marL="457200" rtl="0">
              <a:lnSpc>
                <a:spcPct val="100000"/>
              </a:lnSpc>
              <a:spcBef>
                <a:spcPts val="1600"/>
              </a:spcBef>
              <a:spcAft>
                <a:spcPts val="0"/>
              </a:spcAft>
              <a:buClr>
                <a:srgbClr val="FFFFFF"/>
              </a:buClr>
              <a:buSzPts val="2400"/>
              <a:buChar char="●"/>
            </a:pPr>
            <a:r>
              <a:rPr lang="en" sz="2400">
                <a:solidFill>
                  <a:srgbClr val="FFFFFF"/>
                </a:solidFill>
              </a:rPr>
              <a:t>WebGL</a:t>
            </a:r>
            <a:endParaRPr sz="2400">
              <a:solidFill>
                <a:srgbClr val="FFFFFF"/>
              </a:solidFill>
            </a:endParaRPr>
          </a:p>
          <a:p>
            <a:pPr indent="0" lvl="0" marL="0" rtl="0">
              <a:lnSpc>
                <a:spcPct val="100000"/>
              </a:lnSpc>
              <a:spcBef>
                <a:spcPts val="1600"/>
              </a:spcBef>
              <a:spcAft>
                <a:spcPts val="1600"/>
              </a:spcAft>
              <a:buNone/>
            </a:pPr>
            <a:r>
              <a:t/>
            </a:r>
            <a:endParaRPr sz="24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341" name="Shape 341"/>
        <p:cNvGrpSpPr/>
        <p:nvPr/>
      </p:nvGrpSpPr>
      <p:grpSpPr>
        <a:xfrm>
          <a:off x="0" y="0"/>
          <a:ext cx="0" cy="0"/>
          <a:chOff x="0" y="0"/>
          <a:chExt cx="0" cy="0"/>
        </a:xfrm>
      </p:grpSpPr>
      <p:pic>
        <p:nvPicPr>
          <p:cNvPr id="342" name="Shape 342"/>
          <p:cNvPicPr preferRelativeResize="0"/>
          <p:nvPr/>
        </p:nvPicPr>
        <p:blipFill>
          <a:blip r:embed="rId3">
            <a:alphaModFix/>
          </a:blip>
          <a:stretch>
            <a:fillRect/>
          </a:stretch>
        </p:blipFill>
        <p:spPr>
          <a:xfrm>
            <a:off x="1490663" y="1019175"/>
            <a:ext cx="6162675" cy="3105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346" name="Shape 346"/>
        <p:cNvGrpSpPr/>
        <p:nvPr/>
      </p:nvGrpSpPr>
      <p:grpSpPr>
        <a:xfrm>
          <a:off x="0" y="0"/>
          <a:ext cx="0" cy="0"/>
          <a:chOff x="0" y="0"/>
          <a:chExt cx="0" cy="0"/>
        </a:xfrm>
      </p:grpSpPr>
      <p:sp>
        <p:nvSpPr>
          <p:cNvPr id="347" name="Shape 347"/>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600">
                <a:solidFill>
                  <a:srgbClr val="E6D028"/>
                </a:solidFill>
                <a:latin typeface="Lato"/>
                <a:ea typeface="Lato"/>
                <a:cs typeface="Lato"/>
                <a:sym typeface="Lato"/>
              </a:rPr>
              <a:t>Alexa Skill</a:t>
            </a:r>
            <a:endParaRPr sz="3600">
              <a:solidFill>
                <a:srgbClr val="E6D028"/>
              </a:solidFill>
              <a:latin typeface="Lato"/>
              <a:ea typeface="Lato"/>
              <a:cs typeface="Lato"/>
              <a:sym typeface="Lato"/>
            </a:endParaRPr>
          </a:p>
        </p:txBody>
      </p:sp>
      <p:pic>
        <p:nvPicPr>
          <p:cNvPr id="348" name="Shape 348"/>
          <p:cNvPicPr preferRelativeResize="0"/>
          <p:nvPr/>
        </p:nvPicPr>
        <p:blipFill>
          <a:blip r:embed="rId3">
            <a:alphaModFix/>
          </a:blip>
          <a:stretch>
            <a:fillRect/>
          </a:stretch>
        </p:blipFill>
        <p:spPr>
          <a:xfrm>
            <a:off x="6279950" y="0"/>
            <a:ext cx="2838450" cy="2438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352" name="Shape 352"/>
        <p:cNvGrpSpPr/>
        <p:nvPr/>
      </p:nvGrpSpPr>
      <p:grpSpPr>
        <a:xfrm>
          <a:off x="0" y="0"/>
          <a:ext cx="0" cy="0"/>
          <a:chOff x="0" y="0"/>
          <a:chExt cx="0" cy="0"/>
        </a:xfrm>
      </p:grpSpPr>
      <p:sp>
        <p:nvSpPr>
          <p:cNvPr id="353" name="Shape 35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solidFill>
                  <a:srgbClr val="E6D028"/>
                </a:solidFill>
                <a:latin typeface="Lato"/>
                <a:ea typeface="Lato"/>
                <a:cs typeface="Lato"/>
                <a:sym typeface="Lato"/>
              </a:rPr>
              <a:t>What is Alexa?</a:t>
            </a:r>
            <a:endParaRPr sz="3600">
              <a:solidFill>
                <a:srgbClr val="E6D028"/>
              </a:solidFill>
              <a:latin typeface="Lato"/>
              <a:ea typeface="Lato"/>
              <a:cs typeface="Lato"/>
              <a:sym typeface="Lato"/>
            </a:endParaRPr>
          </a:p>
        </p:txBody>
      </p:sp>
      <p:sp>
        <p:nvSpPr>
          <p:cNvPr id="354" name="Shape 354"/>
          <p:cNvSpPr txBox="1"/>
          <p:nvPr>
            <p:ph idx="1" type="body"/>
          </p:nvPr>
        </p:nvSpPr>
        <p:spPr>
          <a:xfrm>
            <a:off x="1297500" y="1398550"/>
            <a:ext cx="7077600" cy="3441600"/>
          </a:xfrm>
          <a:prstGeom prst="rect">
            <a:avLst/>
          </a:prstGeom>
        </p:spPr>
        <p:txBody>
          <a:bodyPr anchorCtr="0" anchor="t" bIns="91425" lIns="91425" spcFirstLastPara="1" rIns="91425" wrap="square" tIns="91425">
            <a:noAutofit/>
          </a:bodyPr>
          <a:lstStyle/>
          <a:p>
            <a:pPr indent="-368300" lvl="0" marL="457200" rtl="0">
              <a:lnSpc>
                <a:spcPct val="100000"/>
              </a:lnSpc>
              <a:spcBef>
                <a:spcPts val="0"/>
              </a:spcBef>
              <a:spcAft>
                <a:spcPts val="0"/>
              </a:spcAft>
              <a:buClr>
                <a:srgbClr val="FFFFFF"/>
              </a:buClr>
              <a:buSzPts val="2200"/>
              <a:buChar char="●"/>
            </a:pPr>
            <a:r>
              <a:rPr lang="en" sz="2200">
                <a:solidFill>
                  <a:srgbClr val="FFFFFF"/>
                </a:solidFill>
              </a:rPr>
              <a:t>Amazon’s intelligent virtual assistant</a:t>
            </a:r>
            <a:endParaRPr sz="2200">
              <a:solidFill>
                <a:srgbClr val="FFFFFF"/>
              </a:solidFill>
            </a:endParaRPr>
          </a:p>
          <a:p>
            <a:pPr indent="-368300" lvl="1" marL="914400" rtl="0">
              <a:lnSpc>
                <a:spcPct val="100000"/>
              </a:lnSpc>
              <a:spcBef>
                <a:spcPts val="1600"/>
              </a:spcBef>
              <a:spcAft>
                <a:spcPts val="0"/>
              </a:spcAft>
              <a:buClr>
                <a:srgbClr val="FFFFFF"/>
              </a:buClr>
              <a:buSzPts val="2200"/>
              <a:buChar char="○"/>
            </a:pPr>
            <a:r>
              <a:rPr lang="en" sz="2200">
                <a:solidFill>
                  <a:srgbClr val="FFFFFF"/>
                </a:solidFill>
              </a:rPr>
              <a:t>Capable of voice interaction, playing music, to do lists, etc.</a:t>
            </a:r>
            <a:endParaRPr sz="2200">
              <a:solidFill>
                <a:srgbClr val="FFFFFF"/>
              </a:solidFill>
            </a:endParaRPr>
          </a:p>
          <a:p>
            <a:pPr indent="-368300" lvl="0" marL="457200" rtl="0">
              <a:lnSpc>
                <a:spcPct val="100000"/>
              </a:lnSpc>
              <a:spcBef>
                <a:spcPts val="1600"/>
              </a:spcBef>
              <a:spcAft>
                <a:spcPts val="0"/>
              </a:spcAft>
              <a:buClr>
                <a:srgbClr val="FFFFFF"/>
              </a:buClr>
              <a:buSzPts val="2200"/>
              <a:buChar char="●"/>
            </a:pPr>
            <a:r>
              <a:rPr lang="en" sz="2200">
                <a:solidFill>
                  <a:srgbClr val="FFFFFF"/>
                </a:solidFill>
              </a:rPr>
              <a:t>Can do much more by installing “skills”</a:t>
            </a:r>
            <a:endParaRPr sz="2200">
              <a:solidFill>
                <a:srgbClr val="FFFFFF"/>
              </a:solidFill>
            </a:endParaRPr>
          </a:p>
          <a:p>
            <a:pPr indent="0" lvl="0" marL="0" rtl="0">
              <a:lnSpc>
                <a:spcPct val="100000"/>
              </a:lnSpc>
              <a:spcBef>
                <a:spcPts val="1600"/>
              </a:spcBef>
              <a:spcAft>
                <a:spcPts val="1600"/>
              </a:spcAft>
              <a:buNone/>
            </a:pPr>
            <a:r>
              <a:t/>
            </a:r>
            <a:endParaRPr sz="22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358" name="Shape 358"/>
        <p:cNvGrpSpPr/>
        <p:nvPr/>
      </p:nvGrpSpPr>
      <p:grpSpPr>
        <a:xfrm>
          <a:off x="0" y="0"/>
          <a:ext cx="0" cy="0"/>
          <a:chOff x="0" y="0"/>
          <a:chExt cx="0" cy="0"/>
        </a:xfrm>
      </p:grpSpPr>
      <p:sp>
        <p:nvSpPr>
          <p:cNvPr id="359" name="Shape 35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600">
                <a:solidFill>
                  <a:srgbClr val="E6D028"/>
                </a:solidFill>
                <a:latin typeface="Lato"/>
                <a:ea typeface="Lato"/>
                <a:cs typeface="Lato"/>
                <a:sym typeface="Lato"/>
              </a:rPr>
              <a:t>Alexa Skills Kit</a:t>
            </a:r>
            <a:endParaRPr sz="3600">
              <a:solidFill>
                <a:srgbClr val="E6D028"/>
              </a:solidFill>
              <a:latin typeface="Lato"/>
              <a:ea typeface="Lato"/>
              <a:cs typeface="Lato"/>
              <a:sym typeface="Lato"/>
            </a:endParaRPr>
          </a:p>
        </p:txBody>
      </p:sp>
      <p:sp>
        <p:nvSpPr>
          <p:cNvPr id="360" name="Shape 360"/>
          <p:cNvSpPr txBox="1"/>
          <p:nvPr>
            <p:ph idx="1" type="body"/>
          </p:nvPr>
        </p:nvSpPr>
        <p:spPr>
          <a:xfrm>
            <a:off x="1297500" y="1398550"/>
            <a:ext cx="7077600" cy="3441600"/>
          </a:xfrm>
          <a:prstGeom prst="rect">
            <a:avLst/>
          </a:prstGeom>
        </p:spPr>
        <p:txBody>
          <a:bodyPr anchorCtr="0" anchor="t" bIns="91425" lIns="91425" spcFirstLastPara="1" rIns="91425" wrap="square" tIns="91425">
            <a:noAutofit/>
          </a:bodyPr>
          <a:lstStyle/>
          <a:p>
            <a:pPr indent="-368300" lvl="0" marL="457200" rtl="0">
              <a:lnSpc>
                <a:spcPct val="100000"/>
              </a:lnSpc>
              <a:spcBef>
                <a:spcPts val="0"/>
              </a:spcBef>
              <a:spcAft>
                <a:spcPts val="0"/>
              </a:spcAft>
              <a:buClr>
                <a:srgbClr val="FFFFFF"/>
              </a:buClr>
              <a:buSzPts val="2200"/>
              <a:buChar char="●"/>
            </a:pPr>
            <a:r>
              <a:rPr lang="en" sz="2200">
                <a:solidFill>
                  <a:srgbClr val="FFFFFF"/>
                </a:solidFill>
              </a:rPr>
              <a:t>Enables a developer to build skills</a:t>
            </a:r>
            <a:endParaRPr sz="2200">
              <a:solidFill>
                <a:srgbClr val="FFFFFF"/>
              </a:solidFill>
            </a:endParaRPr>
          </a:p>
          <a:p>
            <a:pPr indent="-368300" lvl="1" marL="914400" rtl="0">
              <a:lnSpc>
                <a:spcPct val="100000"/>
              </a:lnSpc>
              <a:spcBef>
                <a:spcPts val="1600"/>
              </a:spcBef>
              <a:spcAft>
                <a:spcPts val="0"/>
              </a:spcAft>
              <a:buClr>
                <a:srgbClr val="FFFFFF"/>
              </a:buClr>
              <a:buSzPts val="2200"/>
              <a:buChar char="○"/>
            </a:pPr>
            <a:r>
              <a:rPr lang="en" sz="2200">
                <a:solidFill>
                  <a:srgbClr val="FFFFFF"/>
                </a:solidFill>
              </a:rPr>
              <a:t>Application that is usable on an Alexa powered device</a:t>
            </a:r>
            <a:endParaRPr sz="2200">
              <a:solidFill>
                <a:srgbClr val="FFFFFF"/>
              </a:solidFill>
            </a:endParaRPr>
          </a:p>
          <a:p>
            <a:pPr indent="-368300" lvl="0" marL="457200" rtl="0">
              <a:lnSpc>
                <a:spcPct val="100000"/>
              </a:lnSpc>
              <a:spcBef>
                <a:spcPts val="1600"/>
              </a:spcBef>
              <a:spcAft>
                <a:spcPts val="0"/>
              </a:spcAft>
              <a:buClr>
                <a:srgbClr val="FFFFFF"/>
              </a:buClr>
              <a:buSzPts val="2200"/>
              <a:buChar char="●"/>
            </a:pPr>
            <a:r>
              <a:rPr lang="en" sz="2200">
                <a:solidFill>
                  <a:srgbClr val="FFFFFF"/>
                </a:solidFill>
              </a:rPr>
              <a:t>Create interaction model that handles all the user inputs and helps determine the logic of the response</a:t>
            </a:r>
            <a:endParaRPr sz="2200">
              <a:solidFill>
                <a:srgbClr val="FFFFFF"/>
              </a:solidFill>
            </a:endParaRPr>
          </a:p>
          <a:p>
            <a:pPr indent="0" lvl="0" marL="0" rtl="0">
              <a:lnSpc>
                <a:spcPct val="100000"/>
              </a:lnSpc>
              <a:spcBef>
                <a:spcPts val="0"/>
              </a:spcBef>
              <a:spcAft>
                <a:spcPts val="0"/>
              </a:spcAft>
              <a:buNone/>
            </a:pPr>
            <a:r>
              <a:t/>
            </a:r>
            <a:endParaRPr sz="2200">
              <a:solidFill>
                <a:srgbClr val="FFFFFF"/>
              </a:solidFill>
            </a:endParaRPr>
          </a:p>
          <a:p>
            <a:pPr indent="-368300" lvl="0" marL="457200" rtl="0">
              <a:lnSpc>
                <a:spcPct val="100000"/>
              </a:lnSpc>
              <a:spcBef>
                <a:spcPts val="0"/>
              </a:spcBef>
              <a:spcAft>
                <a:spcPts val="0"/>
              </a:spcAft>
              <a:buClr>
                <a:srgbClr val="FFFFFF"/>
              </a:buClr>
              <a:buSzPts val="2200"/>
              <a:buChar char="●"/>
            </a:pPr>
            <a:r>
              <a:rPr lang="en" sz="2200">
                <a:solidFill>
                  <a:srgbClr val="FFFFFF"/>
                </a:solidFill>
              </a:rPr>
              <a:t>Intents that fulfills a user's spoken request</a:t>
            </a:r>
            <a:endParaRPr sz="2200">
              <a:solidFill>
                <a:srgbClr val="FFFFFF"/>
              </a:solidFill>
            </a:endParaRPr>
          </a:p>
          <a:p>
            <a:pPr indent="0" lvl="0" marL="0" rtl="0">
              <a:lnSpc>
                <a:spcPct val="100000"/>
              </a:lnSpc>
              <a:spcBef>
                <a:spcPts val="1600"/>
              </a:spcBef>
              <a:spcAft>
                <a:spcPts val="1600"/>
              </a:spcAft>
              <a:buNone/>
            </a:pPr>
            <a:r>
              <a:t/>
            </a:r>
            <a:endParaRPr sz="22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264" name="Shape 264"/>
        <p:cNvGrpSpPr/>
        <p:nvPr/>
      </p:nvGrpSpPr>
      <p:grpSpPr>
        <a:xfrm>
          <a:off x="0" y="0"/>
          <a:ext cx="0" cy="0"/>
          <a:chOff x="0" y="0"/>
          <a:chExt cx="0" cy="0"/>
        </a:xfrm>
      </p:grpSpPr>
      <p:pic>
        <p:nvPicPr>
          <p:cNvPr id="265" name="Shape 265"/>
          <p:cNvPicPr preferRelativeResize="0"/>
          <p:nvPr/>
        </p:nvPicPr>
        <p:blipFill>
          <a:blip r:embed="rId3">
            <a:alphaModFix/>
          </a:blip>
          <a:stretch>
            <a:fillRect/>
          </a:stretch>
        </p:blipFill>
        <p:spPr>
          <a:xfrm>
            <a:off x="1143009" y="0"/>
            <a:ext cx="6857994"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364" name="Shape 364"/>
        <p:cNvGrpSpPr/>
        <p:nvPr/>
      </p:nvGrpSpPr>
      <p:grpSpPr>
        <a:xfrm>
          <a:off x="0" y="0"/>
          <a:ext cx="0" cy="0"/>
          <a:chOff x="0" y="0"/>
          <a:chExt cx="0" cy="0"/>
        </a:xfrm>
      </p:grpSpPr>
      <p:sp>
        <p:nvSpPr>
          <p:cNvPr id="365" name="Shape 36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600">
                <a:solidFill>
                  <a:srgbClr val="E6D028"/>
                </a:solidFill>
                <a:latin typeface="Lato"/>
                <a:ea typeface="Lato"/>
                <a:cs typeface="Lato"/>
                <a:sym typeface="Lato"/>
              </a:rPr>
              <a:t>Alexa Skills Kit</a:t>
            </a:r>
            <a:endParaRPr sz="3600">
              <a:solidFill>
                <a:srgbClr val="E6D028"/>
              </a:solidFill>
              <a:latin typeface="Lato"/>
              <a:ea typeface="Lato"/>
              <a:cs typeface="Lato"/>
              <a:sym typeface="Lato"/>
            </a:endParaRPr>
          </a:p>
        </p:txBody>
      </p:sp>
      <p:pic>
        <p:nvPicPr>
          <p:cNvPr id="366" name="Shape 366"/>
          <p:cNvPicPr preferRelativeResize="0"/>
          <p:nvPr/>
        </p:nvPicPr>
        <p:blipFill>
          <a:blip r:embed="rId3">
            <a:alphaModFix/>
          </a:blip>
          <a:stretch>
            <a:fillRect/>
          </a:stretch>
        </p:blipFill>
        <p:spPr>
          <a:xfrm>
            <a:off x="201775" y="1307850"/>
            <a:ext cx="8839202" cy="350663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370" name="Shape 370"/>
        <p:cNvGrpSpPr/>
        <p:nvPr/>
      </p:nvGrpSpPr>
      <p:grpSpPr>
        <a:xfrm>
          <a:off x="0" y="0"/>
          <a:ext cx="0" cy="0"/>
          <a:chOff x="0" y="0"/>
          <a:chExt cx="0" cy="0"/>
        </a:xfrm>
      </p:grpSpPr>
      <p:pic>
        <p:nvPicPr>
          <p:cNvPr id="371" name="Shape 37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375" name="Shape 375"/>
        <p:cNvGrpSpPr/>
        <p:nvPr/>
      </p:nvGrpSpPr>
      <p:grpSpPr>
        <a:xfrm>
          <a:off x="0" y="0"/>
          <a:ext cx="0" cy="0"/>
          <a:chOff x="0" y="0"/>
          <a:chExt cx="0" cy="0"/>
        </a:xfrm>
      </p:grpSpPr>
      <p:sp>
        <p:nvSpPr>
          <p:cNvPr id="376" name="Shape 37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600">
                <a:solidFill>
                  <a:srgbClr val="E6D028"/>
                </a:solidFill>
                <a:latin typeface="Lato"/>
                <a:ea typeface="Lato"/>
                <a:cs typeface="Lato"/>
                <a:sym typeface="Lato"/>
              </a:rPr>
              <a:t>Alexa Voice Service</a:t>
            </a:r>
            <a:endParaRPr sz="3600">
              <a:solidFill>
                <a:srgbClr val="E6D028"/>
              </a:solidFill>
              <a:latin typeface="Lato"/>
              <a:ea typeface="Lato"/>
              <a:cs typeface="Lato"/>
              <a:sym typeface="Lato"/>
            </a:endParaRPr>
          </a:p>
        </p:txBody>
      </p:sp>
      <p:sp>
        <p:nvSpPr>
          <p:cNvPr id="377" name="Shape 377"/>
          <p:cNvSpPr txBox="1"/>
          <p:nvPr>
            <p:ph idx="1" type="body"/>
          </p:nvPr>
        </p:nvSpPr>
        <p:spPr>
          <a:xfrm>
            <a:off x="1297500" y="1624700"/>
            <a:ext cx="6265800" cy="2911200"/>
          </a:xfrm>
          <a:prstGeom prst="rect">
            <a:avLst/>
          </a:prstGeom>
        </p:spPr>
        <p:txBody>
          <a:bodyPr anchorCtr="0" anchor="t" bIns="91425" lIns="91425" spcFirstLastPara="1" rIns="91425" wrap="square" tIns="91425">
            <a:noAutofit/>
          </a:bodyPr>
          <a:lstStyle/>
          <a:p>
            <a:pPr indent="-368300" lvl="0" marL="457200" rtl="0">
              <a:lnSpc>
                <a:spcPct val="100000"/>
              </a:lnSpc>
              <a:spcBef>
                <a:spcPts val="0"/>
              </a:spcBef>
              <a:spcAft>
                <a:spcPts val="0"/>
              </a:spcAft>
              <a:buClr>
                <a:srgbClr val="FFFFFF"/>
              </a:buClr>
              <a:buSzPts val="2200"/>
              <a:buChar char="●"/>
            </a:pPr>
            <a:r>
              <a:rPr lang="en" sz="2200">
                <a:solidFill>
                  <a:srgbClr val="FFFFFF"/>
                </a:solidFill>
              </a:rPr>
              <a:t>Allows developers to integrate Alexa into their own products</a:t>
            </a:r>
            <a:endParaRPr sz="2200">
              <a:solidFill>
                <a:srgbClr val="FFFFFF"/>
              </a:solidFill>
            </a:endParaRPr>
          </a:p>
          <a:p>
            <a:pPr indent="-368300" lvl="0" marL="457200" rtl="0">
              <a:lnSpc>
                <a:spcPct val="100000"/>
              </a:lnSpc>
              <a:spcBef>
                <a:spcPts val="1600"/>
              </a:spcBef>
              <a:spcAft>
                <a:spcPts val="0"/>
              </a:spcAft>
              <a:buClr>
                <a:srgbClr val="FFFFFF"/>
              </a:buClr>
              <a:buSzPts val="2200"/>
              <a:buChar char="●"/>
            </a:pPr>
            <a:r>
              <a:rPr lang="en" sz="2200">
                <a:solidFill>
                  <a:srgbClr val="FFFFFF"/>
                </a:solidFill>
              </a:rPr>
              <a:t>Used it to integrate Alexa into our web application</a:t>
            </a:r>
            <a:endParaRPr sz="2200">
              <a:solidFill>
                <a:srgbClr val="FFFFFF"/>
              </a:solidFill>
            </a:endParaRPr>
          </a:p>
          <a:p>
            <a:pPr indent="-368300" lvl="0" marL="457200" rtl="0">
              <a:lnSpc>
                <a:spcPct val="100000"/>
              </a:lnSpc>
              <a:spcBef>
                <a:spcPts val="1600"/>
              </a:spcBef>
              <a:spcAft>
                <a:spcPts val="0"/>
              </a:spcAft>
              <a:buClr>
                <a:srgbClr val="FFFFFF"/>
              </a:buClr>
              <a:buSzPts val="2200"/>
              <a:buChar char="●"/>
            </a:pPr>
            <a:r>
              <a:rPr lang="en" sz="2200">
                <a:solidFill>
                  <a:srgbClr val="FFFFFF"/>
                </a:solidFill>
              </a:rPr>
              <a:t>Alexa-powered device not needed</a:t>
            </a:r>
            <a:endParaRPr sz="2200">
              <a:solidFill>
                <a:srgbClr val="FFFFFF"/>
              </a:solidFill>
            </a:endParaRPr>
          </a:p>
          <a:p>
            <a:pPr indent="0" lvl="0" marL="0" rtl="0">
              <a:lnSpc>
                <a:spcPct val="100000"/>
              </a:lnSpc>
              <a:spcBef>
                <a:spcPts val="1600"/>
              </a:spcBef>
              <a:spcAft>
                <a:spcPts val="1600"/>
              </a:spcAft>
              <a:buNone/>
            </a:pPr>
            <a:r>
              <a:t/>
            </a:r>
            <a:endParaRPr sz="2200">
              <a:solidFill>
                <a:srgbClr val="FFFFFF"/>
              </a:solidFill>
            </a:endParaRPr>
          </a:p>
        </p:txBody>
      </p:sp>
      <p:pic>
        <p:nvPicPr>
          <p:cNvPr id="378" name="Shape 378"/>
          <p:cNvPicPr preferRelativeResize="0"/>
          <p:nvPr/>
        </p:nvPicPr>
        <p:blipFill>
          <a:blip r:embed="rId3">
            <a:alphaModFix/>
          </a:blip>
          <a:stretch>
            <a:fillRect/>
          </a:stretch>
        </p:blipFill>
        <p:spPr>
          <a:xfrm>
            <a:off x="6138325" y="3222674"/>
            <a:ext cx="3005675" cy="1920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382" name="Shape 382"/>
        <p:cNvGrpSpPr/>
        <p:nvPr/>
      </p:nvGrpSpPr>
      <p:grpSpPr>
        <a:xfrm>
          <a:off x="0" y="0"/>
          <a:ext cx="0" cy="0"/>
          <a:chOff x="0" y="0"/>
          <a:chExt cx="0" cy="0"/>
        </a:xfrm>
      </p:grpSpPr>
      <p:sp>
        <p:nvSpPr>
          <p:cNvPr id="383" name="Shape 38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solidFill>
                  <a:srgbClr val="E6D028"/>
                </a:solidFill>
                <a:latin typeface="Lato"/>
                <a:ea typeface="Lato"/>
                <a:cs typeface="Lato"/>
                <a:sym typeface="Lato"/>
              </a:rPr>
              <a:t>Amazon Web Services</a:t>
            </a:r>
            <a:endParaRPr sz="3600">
              <a:solidFill>
                <a:srgbClr val="E6D028"/>
              </a:solidFill>
              <a:latin typeface="Lato"/>
              <a:ea typeface="Lato"/>
              <a:cs typeface="Lato"/>
              <a:sym typeface="Lato"/>
            </a:endParaRPr>
          </a:p>
        </p:txBody>
      </p:sp>
      <p:sp>
        <p:nvSpPr>
          <p:cNvPr id="384" name="Shape 384"/>
          <p:cNvSpPr txBox="1"/>
          <p:nvPr>
            <p:ph idx="1" type="body"/>
          </p:nvPr>
        </p:nvSpPr>
        <p:spPr>
          <a:xfrm>
            <a:off x="1297500" y="1422925"/>
            <a:ext cx="7366200" cy="2911200"/>
          </a:xfrm>
          <a:prstGeom prst="rect">
            <a:avLst/>
          </a:prstGeom>
        </p:spPr>
        <p:txBody>
          <a:bodyPr anchorCtr="0" anchor="t" bIns="91425" lIns="91425" spcFirstLastPara="1" rIns="91425" wrap="square" tIns="91425">
            <a:noAutofit/>
          </a:bodyPr>
          <a:lstStyle/>
          <a:p>
            <a:pPr indent="-349250" lvl="0" marL="457200" rtl="0">
              <a:lnSpc>
                <a:spcPct val="115000"/>
              </a:lnSpc>
              <a:spcBef>
                <a:spcPts val="0"/>
              </a:spcBef>
              <a:spcAft>
                <a:spcPts val="0"/>
              </a:spcAft>
              <a:buClr>
                <a:srgbClr val="FFFFFF"/>
              </a:buClr>
              <a:buSzPts val="1900"/>
              <a:buChar char="●"/>
            </a:pPr>
            <a:r>
              <a:rPr lang="en" sz="1900">
                <a:solidFill>
                  <a:srgbClr val="FFFFFF"/>
                </a:solidFill>
              </a:rPr>
              <a:t>Lambda</a:t>
            </a:r>
            <a:endParaRPr sz="1900">
              <a:solidFill>
                <a:srgbClr val="FFFFFF"/>
              </a:solidFill>
            </a:endParaRPr>
          </a:p>
          <a:p>
            <a:pPr indent="-349250" lvl="1" marL="914400" rtl="0">
              <a:lnSpc>
                <a:spcPct val="115000"/>
              </a:lnSpc>
              <a:spcBef>
                <a:spcPts val="1600"/>
              </a:spcBef>
              <a:spcAft>
                <a:spcPts val="0"/>
              </a:spcAft>
              <a:buClr>
                <a:srgbClr val="FFFFFF"/>
              </a:buClr>
              <a:buSzPts val="1900"/>
              <a:buChar char="○"/>
            </a:pPr>
            <a:r>
              <a:rPr lang="en" sz="1900">
                <a:solidFill>
                  <a:srgbClr val="FFFFFF"/>
                </a:solidFill>
              </a:rPr>
              <a:t>Run code without provisioning or managing servers</a:t>
            </a:r>
            <a:endParaRPr sz="1900">
              <a:solidFill>
                <a:srgbClr val="FFFFFF"/>
              </a:solidFill>
            </a:endParaRPr>
          </a:p>
          <a:p>
            <a:pPr indent="-349250" lvl="0" marL="457200" rtl="0">
              <a:lnSpc>
                <a:spcPct val="115000"/>
              </a:lnSpc>
              <a:spcBef>
                <a:spcPts val="1600"/>
              </a:spcBef>
              <a:spcAft>
                <a:spcPts val="0"/>
              </a:spcAft>
              <a:buClr>
                <a:srgbClr val="FFFFFF"/>
              </a:buClr>
              <a:buSzPts val="1900"/>
              <a:buChar char="●"/>
            </a:pPr>
            <a:r>
              <a:rPr lang="en" sz="1900">
                <a:solidFill>
                  <a:srgbClr val="FFFFFF"/>
                </a:solidFill>
              </a:rPr>
              <a:t>DynamoDB</a:t>
            </a:r>
            <a:endParaRPr sz="1900">
              <a:solidFill>
                <a:srgbClr val="FFFFFF"/>
              </a:solidFill>
            </a:endParaRPr>
          </a:p>
          <a:p>
            <a:pPr indent="-349250" lvl="1" marL="914400" rtl="0">
              <a:lnSpc>
                <a:spcPct val="115000"/>
              </a:lnSpc>
              <a:spcBef>
                <a:spcPts val="1600"/>
              </a:spcBef>
              <a:spcAft>
                <a:spcPts val="0"/>
              </a:spcAft>
              <a:buClr>
                <a:srgbClr val="FFFFFF"/>
              </a:buClr>
              <a:buSzPts val="1900"/>
              <a:buChar char="○"/>
            </a:pPr>
            <a:r>
              <a:rPr lang="en" sz="1900">
                <a:solidFill>
                  <a:srgbClr val="FFFFFF"/>
                </a:solidFill>
              </a:rPr>
              <a:t>Fast and flexible NoSQL cloud database service</a:t>
            </a:r>
            <a:endParaRPr sz="1900">
              <a:solidFill>
                <a:srgbClr val="FFFFFF"/>
              </a:solidFill>
            </a:endParaRPr>
          </a:p>
          <a:p>
            <a:pPr indent="-349250" lvl="0" marL="457200" rtl="0">
              <a:lnSpc>
                <a:spcPct val="115000"/>
              </a:lnSpc>
              <a:spcBef>
                <a:spcPts val="1600"/>
              </a:spcBef>
              <a:spcAft>
                <a:spcPts val="0"/>
              </a:spcAft>
              <a:buClr>
                <a:srgbClr val="FFFFFF"/>
              </a:buClr>
              <a:buSzPts val="1900"/>
              <a:buChar char="●"/>
            </a:pPr>
            <a:r>
              <a:rPr lang="en" sz="1900">
                <a:solidFill>
                  <a:srgbClr val="FFFFFF"/>
                </a:solidFill>
              </a:rPr>
              <a:t>CloudWatch</a:t>
            </a:r>
            <a:endParaRPr sz="1900">
              <a:solidFill>
                <a:srgbClr val="FFFFFF"/>
              </a:solidFill>
            </a:endParaRPr>
          </a:p>
          <a:p>
            <a:pPr indent="-349250" lvl="1" marL="914400" rtl="0">
              <a:lnSpc>
                <a:spcPct val="115000"/>
              </a:lnSpc>
              <a:spcBef>
                <a:spcPts val="1600"/>
              </a:spcBef>
              <a:spcAft>
                <a:spcPts val="1600"/>
              </a:spcAft>
              <a:buClr>
                <a:srgbClr val="FFFFFF"/>
              </a:buClr>
              <a:buSzPts val="1900"/>
              <a:buChar char="○"/>
            </a:pPr>
            <a:r>
              <a:rPr lang="en" sz="1900">
                <a:solidFill>
                  <a:srgbClr val="FFFFFF"/>
                </a:solidFill>
              </a:rPr>
              <a:t>Monitoring service for various AWS products</a:t>
            </a:r>
            <a:endParaRPr sz="1900">
              <a:solidFill>
                <a:srgbClr val="FFFFFF"/>
              </a:solidFill>
            </a:endParaRPr>
          </a:p>
        </p:txBody>
      </p:sp>
      <p:pic>
        <p:nvPicPr>
          <p:cNvPr id="385" name="Shape 385"/>
          <p:cNvPicPr preferRelativeResize="0"/>
          <p:nvPr/>
        </p:nvPicPr>
        <p:blipFill>
          <a:blip r:embed="rId3">
            <a:alphaModFix/>
          </a:blip>
          <a:stretch>
            <a:fillRect/>
          </a:stretch>
        </p:blipFill>
        <p:spPr>
          <a:xfrm>
            <a:off x="328988" y="3424075"/>
            <a:ext cx="950374" cy="950374"/>
          </a:xfrm>
          <a:prstGeom prst="rect">
            <a:avLst/>
          </a:prstGeom>
          <a:noFill/>
          <a:ln>
            <a:noFill/>
          </a:ln>
        </p:spPr>
      </p:pic>
      <p:pic>
        <p:nvPicPr>
          <p:cNvPr id="386" name="Shape 386"/>
          <p:cNvPicPr preferRelativeResize="0"/>
          <p:nvPr/>
        </p:nvPicPr>
        <p:blipFill>
          <a:blip r:embed="rId4">
            <a:alphaModFix/>
          </a:blip>
          <a:stretch>
            <a:fillRect/>
          </a:stretch>
        </p:blipFill>
        <p:spPr>
          <a:xfrm>
            <a:off x="347125" y="2421476"/>
            <a:ext cx="914100" cy="914100"/>
          </a:xfrm>
          <a:prstGeom prst="rect">
            <a:avLst/>
          </a:prstGeom>
          <a:noFill/>
          <a:ln>
            <a:noFill/>
          </a:ln>
        </p:spPr>
      </p:pic>
      <p:pic>
        <p:nvPicPr>
          <p:cNvPr id="387" name="Shape 387"/>
          <p:cNvPicPr preferRelativeResize="0"/>
          <p:nvPr/>
        </p:nvPicPr>
        <p:blipFill>
          <a:blip r:embed="rId5">
            <a:alphaModFix/>
          </a:blip>
          <a:stretch>
            <a:fillRect/>
          </a:stretch>
        </p:blipFill>
        <p:spPr>
          <a:xfrm>
            <a:off x="368388" y="1461400"/>
            <a:ext cx="871575" cy="871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391" name="Shape 391"/>
        <p:cNvGrpSpPr/>
        <p:nvPr/>
      </p:nvGrpSpPr>
      <p:grpSpPr>
        <a:xfrm>
          <a:off x="0" y="0"/>
          <a:ext cx="0" cy="0"/>
          <a:chOff x="0" y="0"/>
          <a:chExt cx="0" cy="0"/>
        </a:xfrm>
      </p:grpSpPr>
      <p:pic>
        <p:nvPicPr>
          <p:cNvPr id="392" name="Shape 392"/>
          <p:cNvPicPr preferRelativeResize="0"/>
          <p:nvPr/>
        </p:nvPicPr>
        <p:blipFill>
          <a:blip r:embed="rId3">
            <a:alphaModFix/>
          </a:blip>
          <a:stretch>
            <a:fillRect/>
          </a:stretch>
        </p:blipFill>
        <p:spPr>
          <a:xfrm>
            <a:off x="183475" y="317600"/>
            <a:ext cx="3986375" cy="4395475"/>
          </a:xfrm>
          <a:prstGeom prst="rect">
            <a:avLst/>
          </a:prstGeom>
          <a:noFill/>
          <a:ln>
            <a:noFill/>
          </a:ln>
        </p:spPr>
      </p:pic>
      <p:pic>
        <p:nvPicPr>
          <p:cNvPr id="393" name="Shape 393"/>
          <p:cNvPicPr preferRelativeResize="0"/>
          <p:nvPr/>
        </p:nvPicPr>
        <p:blipFill>
          <a:blip r:embed="rId4">
            <a:alphaModFix/>
          </a:blip>
          <a:stretch>
            <a:fillRect/>
          </a:stretch>
        </p:blipFill>
        <p:spPr>
          <a:xfrm>
            <a:off x="4519800" y="317600"/>
            <a:ext cx="4398000" cy="4395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397" name="Shape 397"/>
        <p:cNvGrpSpPr/>
        <p:nvPr/>
      </p:nvGrpSpPr>
      <p:grpSpPr>
        <a:xfrm>
          <a:off x="0" y="0"/>
          <a:ext cx="0" cy="0"/>
          <a:chOff x="0" y="0"/>
          <a:chExt cx="0" cy="0"/>
        </a:xfrm>
      </p:grpSpPr>
      <p:pic>
        <p:nvPicPr>
          <p:cNvPr id="398" name="Shape 398"/>
          <p:cNvPicPr preferRelativeResize="0"/>
          <p:nvPr/>
        </p:nvPicPr>
        <p:blipFill>
          <a:blip r:embed="rId3">
            <a:alphaModFix/>
          </a:blip>
          <a:stretch>
            <a:fillRect/>
          </a:stretch>
        </p:blipFill>
        <p:spPr>
          <a:xfrm>
            <a:off x="4981575" y="1025563"/>
            <a:ext cx="3974751" cy="3092372"/>
          </a:xfrm>
          <a:prstGeom prst="rect">
            <a:avLst/>
          </a:prstGeom>
          <a:noFill/>
          <a:ln>
            <a:noFill/>
          </a:ln>
        </p:spPr>
      </p:pic>
      <p:pic>
        <p:nvPicPr>
          <p:cNvPr id="399" name="Shape 399"/>
          <p:cNvPicPr preferRelativeResize="0"/>
          <p:nvPr/>
        </p:nvPicPr>
        <p:blipFill>
          <a:blip r:embed="rId4">
            <a:alphaModFix/>
          </a:blip>
          <a:stretch>
            <a:fillRect/>
          </a:stretch>
        </p:blipFill>
        <p:spPr>
          <a:xfrm>
            <a:off x="173575" y="981075"/>
            <a:ext cx="4676775" cy="31813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403" name="Shape 403"/>
        <p:cNvGrpSpPr/>
        <p:nvPr/>
      </p:nvGrpSpPr>
      <p:grpSpPr>
        <a:xfrm>
          <a:off x="0" y="0"/>
          <a:ext cx="0" cy="0"/>
          <a:chOff x="0" y="0"/>
          <a:chExt cx="0" cy="0"/>
        </a:xfrm>
      </p:grpSpPr>
      <p:sp>
        <p:nvSpPr>
          <p:cNvPr id="404" name="Shape 404"/>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600">
                <a:solidFill>
                  <a:srgbClr val="E6D028"/>
                </a:solidFill>
                <a:latin typeface="Lato"/>
                <a:ea typeface="Lato"/>
                <a:cs typeface="Lato"/>
                <a:sym typeface="Lato"/>
              </a:rPr>
              <a:t>Interactive Directory</a:t>
            </a:r>
            <a:endParaRPr sz="3600">
              <a:solidFill>
                <a:srgbClr val="E6D028"/>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408" name="Shape 408"/>
        <p:cNvGrpSpPr/>
        <p:nvPr/>
      </p:nvGrpSpPr>
      <p:grpSpPr>
        <a:xfrm>
          <a:off x="0" y="0"/>
          <a:ext cx="0" cy="0"/>
          <a:chOff x="0" y="0"/>
          <a:chExt cx="0" cy="0"/>
        </a:xfrm>
      </p:grpSpPr>
      <p:sp>
        <p:nvSpPr>
          <p:cNvPr id="409" name="Shape 409"/>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t/>
            </a:r>
            <a:endParaRPr sz="3600">
              <a:solidFill>
                <a:srgbClr val="E6D028"/>
              </a:solidFill>
              <a:latin typeface="Lato"/>
              <a:ea typeface="Lato"/>
              <a:cs typeface="Lato"/>
              <a:sym typeface="Lato"/>
            </a:endParaRPr>
          </a:p>
        </p:txBody>
      </p:sp>
      <p:pic>
        <p:nvPicPr>
          <p:cNvPr id="410" name="Shape 410"/>
          <p:cNvPicPr preferRelativeResize="0"/>
          <p:nvPr/>
        </p:nvPicPr>
        <p:blipFill>
          <a:blip r:embed="rId3">
            <a:alphaModFix/>
          </a:blip>
          <a:stretch>
            <a:fillRect/>
          </a:stretch>
        </p:blipFill>
        <p:spPr>
          <a:xfrm>
            <a:off x="0" y="152400"/>
            <a:ext cx="9143981"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414" name="Shape 414"/>
        <p:cNvGrpSpPr/>
        <p:nvPr/>
      </p:nvGrpSpPr>
      <p:grpSpPr>
        <a:xfrm>
          <a:off x="0" y="0"/>
          <a:ext cx="0" cy="0"/>
          <a:chOff x="0" y="0"/>
          <a:chExt cx="0" cy="0"/>
        </a:xfrm>
      </p:grpSpPr>
      <p:sp>
        <p:nvSpPr>
          <p:cNvPr id="415" name="Shape 4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16" name="Shape 416" title="hoa-vid2.mp4">
            <a:hlinkClick r:id="rId3"/>
          </p:cNvPr>
          <p:cNvSpPr/>
          <p:nvPr/>
        </p:nvSpPr>
        <p:spPr>
          <a:xfrm>
            <a:off x="1143000" y="0"/>
            <a:ext cx="6858000" cy="5143500"/>
          </a:xfrm>
          <a:prstGeom prst="rect">
            <a:avLst/>
          </a:prstGeom>
          <a:noFill/>
          <a:ln>
            <a:noFill/>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420" name="Shape 420"/>
        <p:cNvGrpSpPr/>
        <p:nvPr/>
      </p:nvGrpSpPr>
      <p:grpSpPr>
        <a:xfrm>
          <a:off x="0" y="0"/>
          <a:ext cx="0" cy="0"/>
          <a:chOff x="0" y="0"/>
          <a:chExt cx="0" cy="0"/>
        </a:xfrm>
      </p:grpSpPr>
      <p:sp>
        <p:nvSpPr>
          <p:cNvPr id="421" name="Shape 4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pic>
        <p:nvPicPr>
          <p:cNvPr id="422" name="Shape 422" title="hoa-vid1.mp4">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269" name="Shape 269"/>
        <p:cNvGrpSpPr/>
        <p:nvPr/>
      </p:nvGrpSpPr>
      <p:grpSpPr>
        <a:xfrm>
          <a:off x="0" y="0"/>
          <a:ext cx="0" cy="0"/>
          <a:chOff x="0" y="0"/>
          <a:chExt cx="0" cy="0"/>
        </a:xfrm>
      </p:grpSpPr>
      <p:sp>
        <p:nvSpPr>
          <p:cNvPr id="270" name="Shape 27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solidFill>
                  <a:srgbClr val="E6D028"/>
                </a:solidFill>
                <a:latin typeface="Lato"/>
                <a:ea typeface="Lato"/>
                <a:cs typeface="Lato"/>
                <a:sym typeface="Lato"/>
              </a:rPr>
              <a:t>Project Overview	</a:t>
            </a:r>
            <a:endParaRPr sz="3600">
              <a:solidFill>
                <a:srgbClr val="E6D028"/>
              </a:solidFill>
              <a:latin typeface="Lato"/>
              <a:ea typeface="Lato"/>
              <a:cs typeface="Lato"/>
              <a:sym typeface="Lato"/>
            </a:endParaRPr>
          </a:p>
        </p:txBody>
      </p:sp>
      <p:sp>
        <p:nvSpPr>
          <p:cNvPr id="271" name="Shape 271"/>
          <p:cNvSpPr txBox="1"/>
          <p:nvPr>
            <p:ph idx="1" type="body"/>
          </p:nvPr>
        </p:nvSpPr>
        <p:spPr>
          <a:xfrm>
            <a:off x="1297500" y="1251375"/>
            <a:ext cx="7038900" cy="2911200"/>
          </a:xfrm>
          <a:prstGeom prst="rect">
            <a:avLst/>
          </a:prstGeom>
        </p:spPr>
        <p:txBody>
          <a:bodyPr anchorCtr="0" anchor="t" bIns="91425" lIns="91425" spcFirstLastPara="1" rIns="91425" wrap="square" tIns="91425">
            <a:noAutofit/>
          </a:bodyPr>
          <a:lstStyle/>
          <a:p>
            <a:pPr indent="-381000" lvl="0" marL="457200" rtl="0">
              <a:lnSpc>
                <a:spcPct val="100000"/>
              </a:lnSpc>
              <a:spcBef>
                <a:spcPts val="1000"/>
              </a:spcBef>
              <a:spcAft>
                <a:spcPts val="0"/>
              </a:spcAft>
              <a:buClr>
                <a:srgbClr val="FFFFFF"/>
              </a:buClr>
              <a:buSzPts val="2400"/>
              <a:buChar char="●"/>
            </a:pPr>
            <a:r>
              <a:rPr lang="en" sz="2400">
                <a:solidFill>
                  <a:srgbClr val="FFFFFF"/>
                </a:solidFill>
              </a:rPr>
              <a:t>Administrative Portal</a:t>
            </a:r>
            <a:endParaRPr sz="2400">
              <a:solidFill>
                <a:srgbClr val="FFFFFF"/>
              </a:solidFill>
            </a:endParaRPr>
          </a:p>
          <a:p>
            <a:pPr indent="-381000" lvl="1" marL="914400" rtl="0">
              <a:lnSpc>
                <a:spcPct val="100000"/>
              </a:lnSpc>
              <a:spcBef>
                <a:spcPts val="1000"/>
              </a:spcBef>
              <a:spcAft>
                <a:spcPts val="0"/>
              </a:spcAft>
              <a:buClr>
                <a:srgbClr val="FFFFFF"/>
              </a:buClr>
              <a:buSzPts val="2400"/>
              <a:buChar char="○"/>
            </a:pPr>
            <a:r>
              <a:rPr lang="en" sz="2400">
                <a:solidFill>
                  <a:srgbClr val="FFFFFF"/>
                </a:solidFill>
              </a:rPr>
              <a:t>ASP.NET Core 2.0	</a:t>
            </a:r>
            <a:endParaRPr sz="2400">
              <a:solidFill>
                <a:srgbClr val="FFFFFF"/>
              </a:solidFill>
            </a:endParaRPr>
          </a:p>
          <a:p>
            <a:pPr indent="-381000" lvl="0" marL="457200" rtl="0">
              <a:lnSpc>
                <a:spcPct val="100000"/>
              </a:lnSpc>
              <a:spcBef>
                <a:spcPts val="1600"/>
              </a:spcBef>
              <a:spcAft>
                <a:spcPts val="0"/>
              </a:spcAft>
              <a:buClr>
                <a:srgbClr val="FFFFFF"/>
              </a:buClr>
              <a:buSzPts val="2400"/>
              <a:buChar char="●"/>
            </a:pPr>
            <a:r>
              <a:rPr lang="en" sz="2400">
                <a:solidFill>
                  <a:srgbClr val="FFFFFF"/>
                </a:solidFill>
              </a:rPr>
              <a:t>Smart Board Directory</a:t>
            </a:r>
            <a:endParaRPr sz="2400">
              <a:solidFill>
                <a:srgbClr val="FFFFFF"/>
              </a:solidFill>
            </a:endParaRPr>
          </a:p>
          <a:p>
            <a:pPr indent="-381000" lvl="1" marL="914400" rtl="0">
              <a:lnSpc>
                <a:spcPct val="100000"/>
              </a:lnSpc>
              <a:spcBef>
                <a:spcPts val="0"/>
              </a:spcBef>
              <a:spcAft>
                <a:spcPts val="0"/>
              </a:spcAft>
              <a:buClr>
                <a:srgbClr val="FFFFFF"/>
              </a:buClr>
              <a:buSzPts val="2400"/>
              <a:buChar char="○"/>
            </a:pPr>
            <a:r>
              <a:rPr lang="en" sz="2400">
                <a:solidFill>
                  <a:srgbClr val="FFFFFF"/>
                </a:solidFill>
              </a:rPr>
              <a:t>Interactive Map</a:t>
            </a:r>
            <a:endParaRPr sz="2400">
              <a:solidFill>
                <a:srgbClr val="FFFFFF"/>
              </a:solidFill>
            </a:endParaRPr>
          </a:p>
          <a:p>
            <a:pPr indent="-381000" lvl="1" marL="914400" rtl="0">
              <a:lnSpc>
                <a:spcPct val="100000"/>
              </a:lnSpc>
              <a:spcBef>
                <a:spcPts val="1000"/>
              </a:spcBef>
              <a:spcAft>
                <a:spcPts val="0"/>
              </a:spcAft>
              <a:buClr>
                <a:srgbClr val="FFFFFF"/>
              </a:buClr>
              <a:buSzPts val="2400"/>
              <a:buChar char="○"/>
            </a:pPr>
            <a:r>
              <a:rPr lang="en" sz="2400">
                <a:solidFill>
                  <a:srgbClr val="FFFFFF"/>
                </a:solidFill>
              </a:rPr>
              <a:t>Amazon Alex</a:t>
            </a:r>
            <a:r>
              <a:rPr lang="en" sz="2400">
                <a:solidFill>
                  <a:srgbClr val="FFFFFF"/>
                </a:solidFill>
              </a:rPr>
              <a:t>a</a:t>
            </a:r>
            <a:endParaRPr sz="2400">
              <a:solidFill>
                <a:srgbClr val="FFFFFF"/>
              </a:solidFill>
            </a:endParaRPr>
          </a:p>
          <a:p>
            <a:pPr indent="-381000" lvl="1" marL="914400" rtl="0">
              <a:lnSpc>
                <a:spcPct val="100000"/>
              </a:lnSpc>
              <a:spcBef>
                <a:spcPts val="1600"/>
              </a:spcBef>
              <a:spcAft>
                <a:spcPts val="0"/>
              </a:spcAft>
              <a:buClr>
                <a:srgbClr val="FFFFFF"/>
              </a:buClr>
              <a:buSzPts val="2400"/>
              <a:buChar char="○"/>
            </a:pPr>
            <a:r>
              <a:rPr lang="en" sz="2400">
                <a:solidFill>
                  <a:srgbClr val="FFFFFF"/>
                </a:solidFill>
              </a:rPr>
              <a:t>UI Layouts</a:t>
            </a:r>
            <a:endParaRPr sz="2400">
              <a:solidFill>
                <a:srgbClr val="FFFFFF"/>
              </a:solidFill>
            </a:endParaRPr>
          </a:p>
          <a:p>
            <a:pPr indent="0" lvl="0" marL="0">
              <a:lnSpc>
                <a:spcPct val="100000"/>
              </a:lnSpc>
              <a:spcBef>
                <a:spcPts val="1600"/>
              </a:spcBef>
              <a:spcAft>
                <a:spcPts val="1600"/>
              </a:spcAft>
              <a:buNone/>
            </a:pPr>
            <a:r>
              <a:t/>
            </a:r>
            <a:endParaRPr sz="240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426" name="Shape 426"/>
        <p:cNvGrpSpPr/>
        <p:nvPr/>
      </p:nvGrpSpPr>
      <p:grpSpPr>
        <a:xfrm>
          <a:off x="0" y="0"/>
          <a:ext cx="0" cy="0"/>
          <a:chOff x="0" y="0"/>
          <a:chExt cx="0" cy="0"/>
        </a:xfrm>
      </p:grpSpPr>
      <p:sp>
        <p:nvSpPr>
          <p:cNvPr id="427" name="Shape 427"/>
          <p:cNvSpPr/>
          <p:nvPr/>
        </p:nvSpPr>
        <p:spPr>
          <a:xfrm>
            <a:off x="4701988" y="3849675"/>
            <a:ext cx="2592600" cy="711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8" name="Shape 4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600">
                <a:solidFill>
                  <a:srgbClr val="E6D028"/>
                </a:solidFill>
                <a:latin typeface="Lato"/>
                <a:ea typeface="Lato"/>
                <a:cs typeface="Lato"/>
                <a:sym typeface="Lato"/>
              </a:rPr>
              <a:t>Technologies Used</a:t>
            </a:r>
            <a:endParaRPr sz="3600">
              <a:solidFill>
                <a:srgbClr val="E6D028"/>
              </a:solidFill>
              <a:latin typeface="Lato"/>
              <a:ea typeface="Lato"/>
              <a:cs typeface="Lato"/>
              <a:sym typeface="Lato"/>
            </a:endParaRPr>
          </a:p>
        </p:txBody>
      </p:sp>
      <p:sp>
        <p:nvSpPr>
          <p:cNvPr id="429" name="Shape 429"/>
          <p:cNvSpPr txBox="1"/>
          <p:nvPr>
            <p:ph idx="4294967295" type="subTitle"/>
          </p:nvPr>
        </p:nvSpPr>
        <p:spPr>
          <a:xfrm>
            <a:off x="1350975" y="1377950"/>
            <a:ext cx="6487800" cy="2047500"/>
          </a:xfrm>
          <a:prstGeom prst="rect">
            <a:avLst/>
          </a:prstGeom>
        </p:spPr>
        <p:txBody>
          <a:bodyPr anchorCtr="0" anchor="t" bIns="91425" lIns="91425" spcFirstLastPara="1" rIns="91425" wrap="square" tIns="91425">
            <a:noAutofit/>
          </a:bodyPr>
          <a:lstStyle/>
          <a:p>
            <a:pPr indent="-381000" lvl="0" marL="457200" rtl="0">
              <a:spcBef>
                <a:spcPts val="1000"/>
              </a:spcBef>
              <a:spcAft>
                <a:spcPts val="0"/>
              </a:spcAft>
              <a:buClr>
                <a:srgbClr val="FFFFFF"/>
              </a:buClr>
              <a:buSzPts val="2400"/>
              <a:buChar char="●"/>
            </a:pPr>
            <a:r>
              <a:rPr lang="en" sz="2400">
                <a:solidFill>
                  <a:srgbClr val="FFFFFF"/>
                </a:solidFill>
              </a:rPr>
              <a:t>CSS Grid</a:t>
            </a:r>
            <a:endParaRPr sz="2400">
              <a:solidFill>
                <a:srgbClr val="FFFFFF"/>
              </a:solidFill>
            </a:endParaRPr>
          </a:p>
          <a:p>
            <a:pPr indent="-381000" lvl="0" marL="457200" rtl="0">
              <a:spcBef>
                <a:spcPts val="1600"/>
              </a:spcBef>
              <a:spcAft>
                <a:spcPts val="0"/>
              </a:spcAft>
              <a:buClr>
                <a:srgbClr val="FFFFFF"/>
              </a:buClr>
              <a:buSzPts val="2400"/>
              <a:buChar char="●"/>
            </a:pPr>
            <a:r>
              <a:rPr lang="en" sz="2400">
                <a:solidFill>
                  <a:srgbClr val="FFFFFF"/>
                </a:solidFill>
              </a:rPr>
              <a:t>Vue.js</a:t>
            </a:r>
            <a:endParaRPr sz="2400">
              <a:solidFill>
                <a:srgbClr val="FFFFFF"/>
              </a:solidFill>
            </a:endParaRPr>
          </a:p>
          <a:p>
            <a:pPr indent="-381000" lvl="0" marL="457200" rtl="0">
              <a:spcBef>
                <a:spcPts val="1600"/>
              </a:spcBef>
              <a:spcAft>
                <a:spcPts val="1600"/>
              </a:spcAft>
              <a:buClr>
                <a:srgbClr val="FFFFFF"/>
              </a:buClr>
              <a:buSzPts val="2400"/>
              <a:buChar char="●"/>
            </a:pPr>
            <a:r>
              <a:rPr lang="en" sz="2400">
                <a:solidFill>
                  <a:srgbClr val="FFFFFF"/>
                </a:solidFill>
              </a:rPr>
              <a:t>GSAP (Greensock)</a:t>
            </a:r>
            <a:endParaRPr sz="2400">
              <a:solidFill>
                <a:srgbClr val="FFFFFF"/>
              </a:solidFill>
            </a:endParaRPr>
          </a:p>
        </p:txBody>
      </p:sp>
      <p:pic>
        <p:nvPicPr>
          <p:cNvPr id="430" name="Shape 430"/>
          <p:cNvPicPr preferRelativeResize="0"/>
          <p:nvPr/>
        </p:nvPicPr>
        <p:blipFill>
          <a:blip r:embed="rId3">
            <a:alphaModFix/>
          </a:blip>
          <a:stretch>
            <a:fillRect/>
          </a:stretch>
        </p:blipFill>
        <p:spPr>
          <a:xfrm>
            <a:off x="2250753" y="3647950"/>
            <a:ext cx="1114750" cy="1114750"/>
          </a:xfrm>
          <a:prstGeom prst="rect">
            <a:avLst/>
          </a:prstGeom>
          <a:noFill/>
          <a:ln>
            <a:noFill/>
          </a:ln>
        </p:spPr>
      </p:pic>
      <p:pic>
        <p:nvPicPr>
          <p:cNvPr id="431" name="Shape 431"/>
          <p:cNvPicPr preferRelativeResize="0"/>
          <p:nvPr/>
        </p:nvPicPr>
        <p:blipFill>
          <a:blip r:embed="rId4">
            <a:alphaModFix/>
          </a:blip>
          <a:stretch>
            <a:fillRect/>
          </a:stretch>
        </p:blipFill>
        <p:spPr>
          <a:xfrm>
            <a:off x="4602650" y="3905425"/>
            <a:ext cx="2780499" cy="6428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435" name="Shape 435"/>
        <p:cNvGrpSpPr/>
        <p:nvPr/>
      </p:nvGrpSpPr>
      <p:grpSpPr>
        <a:xfrm>
          <a:off x="0" y="0"/>
          <a:ext cx="0" cy="0"/>
          <a:chOff x="0" y="0"/>
          <a:chExt cx="0" cy="0"/>
        </a:xfrm>
      </p:grpSpPr>
      <p:sp>
        <p:nvSpPr>
          <p:cNvPr id="436" name="Shape 43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600">
                <a:solidFill>
                  <a:srgbClr val="E6D028"/>
                </a:solidFill>
                <a:latin typeface="Lato"/>
                <a:ea typeface="Lato"/>
                <a:cs typeface="Lato"/>
                <a:sym typeface="Lato"/>
              </a:rPr>
              <a:t>Future Work</a:t>
            </a:r>
            <a:endParaRPr sz="3600">
              <a:solidFill>
                <a:srgbClr val="E6D028"/>
              </a:solidFill>
              <a:latin typeface="Lato"/>
              <a:ea typeface="Lato"/>
              <a:cs typeface="Lato"/>
              <a:sym typeface="Lato"/>
            </a:endParaRPr>
          </a:p>
        </p:txBody>
      </p:sp>
      <p:sp>
        <p:nvSpPr>
          <p:cNvPr id="437" name="Shape 437"/>
          <p:cNvSpPr txBox="1"/>
          <p:nvPr>
            <p:ph idx="4294967295" type="subTitle"/>
          </p:nvPr>
        </p:nvSpPr>
        <p:spPr>
          <a:xfrm>
            <a:off x="1328100" y="1212275"/>
            <a:ext cx="6487800" cy="3703800"/>
          </a:xfrm>
          <a:prstGeom prst="rect">
            <a:avLst/>
          </a:prstGeom>
        </p:spPr>
        <p:txBody>
          <a:bodyPr anchorCtr="0" anchor="t" bIns="91425" lIns="91425" spcFirstLastPara="1" rIns="91425" wrap="square" tIns="91425">
            <a:noAutofit/>
          </a:bodyPr>
          <a:lstStyle/>
          <a:p>
            <a:pPr indent="-381000" lvl="0" marL="457200" rtl="0">
              <a:spcBef>
                <a:spcPts val="1000"/>
              </a:spcBef>
              <a:spcAft>
                <a:spcPts val="0"/>
              </a:spcAft>
              <a:buClr>
                <a:srgbClr val="FFFFFF"/>
              </a:buClr>
              <a:buSzPts val="2400"/>
              <a:buChar char="●"/>
            </a:pPr>
            <a:r>
              <a:rPr lang="en" sz="2400">
                <a:solidFill>
                  <a:srgbClr val="FFFFFF"/>
                </a:solidFill>
              </a:rPr>
              <a:t>AWS AppSync for gathering real-time speech output more efficiently</a:t>
            </a:r>
            <a:endParaRPr sz="2400">
              <a:solidFill>
                <a:srgbClr val="FFFFFF"/>
              </a:solidFill>
            </a:endParaRPr>
          </a:p>
          <a:p>
            <a:pPr indent="-381000" lvl="0" marL="457200" rtl="0">
              <a:spcBef>
                <a:spcPts val="1600"/>
              </a:spcBef>
              <a:spcAft>
                <a:spcPts val="0"/>
              </a:spcAft>
              <a:buClr>
                <a:srgbClr val="FFFFFF"/>
              </a:buClr>
              <a:buSzPts val="2400"/>
              <a:buChar char="●"/>
            </a:pPr>
            <a:r>
              <a:rPr lang="en" sz="2400">
                <a:solidFill>
                  <a:schemeClr val="lt1"/>
                </a:solidFill>
              </a:rPr>
              <a:t>More refined </a:t>
            </a:r>
            <a:r>
              <a:rPr lang="en" sz="2400">
                <a:solidFill>
                  <a:srgbClr val="FFFFFF"/>
                </a:solidFill>
              </a:rPr>
              <a:t>display/format of speech output </a:t>
            </a:r>
            <a:endParaRPr sz="2400">
              <a:solidFill>
                <a:srgbClr val="FFFFFF"/>
              </a:solidFill>
            </a:endParaRPr>
          </a:p>
          <a:p>
            <a:pPr indent="-381000" lvl="0" marL="457200" rtl="0">
              <a:spcBef>
                <a:spcPts val="1600"/>
              </a:spcBef>
              <a:spcAft>
                <a:spcPts val="0"/>
              </a:spcAft>
              <a:buClr>
                <a:srgbClr val="FFFFFF"/>
              </a:buClr>
              <a:buSzPts val="2400"/>
              <a:buChar char="●"/>
            </a:pPr>
            <a:r>
              <a:rPr lang="en" sz="2400">
                <a:solidFill>
                  <a:schemeClr val="lt1"/>
                </a:solidFill>
              </a:rPr>
              <a:t>More refined </a:t>
            </a:r>
            <a:r>
              <a:rPr lang="en" sz="2400">
                <a:solidFill>
                  <a:srgbClr val="FFFFFF"/>
                </a:solidFill>
              </a:rPr>
              <a:t>map layout and integration</a:t>
            </a:r>
            <a:endParaRPr sz="2400">
              <a:solidFill>
                <a:srgbClr val="FFFFFF"/>
              </a:solidFill>
            </a:endParaRPr>
          </a:p>
          <a:p>
            <a:pPr indent="0" lvl="0" marL="0" rtl="0">
              <a:spcBef>
                <a:spcPts val="1600"/>
              </a:spcBef>
              <a:spcAft>
                <a:spcPts val="1600"/>
              </a:spcAft>
              <a:buNone/>
            </a:pPr>
            <a:r>
              <a:t/>
            </a:r>
            <a:endParaRPr sz="240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441" name="Shape 441"/>
        <p:cNvGrpSpPr/>
        <p:nvPr/>
      </p:nvGrpSpPr>
      <p:grpSpPr>
        <a:xfrm>
          <a:off x="0" y="0"/>
          <a:ext cx="0" cy="0"/>
          <a:chOff x="0" y="0"/>
          <a:chExt cx="0" cy="0"/>
        </a:xfrm>
      </p:grpSpPr>
      <p:sp>
        <p:nvSpPr>
          <p:cNvPr id="442" name="Shape 442"/>
          <p:cNvSpPr txBox="1"/>
          <p:nvPr>
            <p:ph type="title"/>
          </p:nvPr>
        </p:nvSpPr>
        <p:spPr>
          <a:xfrm>
            <a:off x="1052550" y="20529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4800">
                <a:solidFill>
                  <a:srgbClr val="E6D028"/>
                </a:solidFill>
                <a:latin typeface="Lato"/>
                <a:ea typeface="Lato"/>
                <a:cs typeface="Lato"/>
                <a:sym typeface="Lato"/>
              </a:rPr>
              <a:t>Questions?</a:t>
            </a:r>
            <a:endParaRPr sz="4800">
              <a:solidFill>
                <a:srgbClr val="E6D028"/>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275" name="Shape 275"/>
        <p:cNvGrpSpPr/>
        <p:nvPr/>
      </p:nvGrpSpPr>
      <p:grpSpPr>
        <a:xfrm>
          <a:off x="0" y="0"/>
          <a:ext cx="0" cy="0"/>
          <a:chOff x="0" y="0"/>
          <a:chExt cx="0" cy="0"/>
        </a:xfrm>
      </p:grpSpPr>
      <p:sp>
        <p:nvSpPr>
          <p:cNvPr id="276" name="Shape 276"/>
          <p:cNvSpPr txBox="1"/>
          <p:nvPr>
            <p:ph type="title"/>
          </p:nvPr>
        </p:nvSpPr>
        <p:spPr>
          <a:xfrm>
            <a:off x="733625" y="2098125"/>
            <a:ext cx="5309400" cy="1148700"/>
          </a:xfrm>
          <a:prstGeom prst="rect">
            <a:avLst/>
          </a:prstGeom>
        </p:spPr>
        <p:txBody>
          <a:bodyPr anchorCtr="0" anchor="ctr" bIns="91425" lIns="91425" spcFirstLastPara="1" rIns="91425" wrap="square" tIns="91425">
            <a:noAutofit/>
          </a:bodyPr>
          <a:lstStyle/>
          <a:p>
            <a:pPr indent="0" lvl="0" marL="0" rtl="0">
              <a:spcBef>
                <a:spcPts val="1000"/>
              </a:spcBef>
              <a:spcAft>
                <a:spcPts val="1600"/>
              </a:spcAft>
              <a:buNone/>
            </a:pPr>
            <a:r>
              <a:rPr b="1" lang="en" sz="3600">
                <a:solidFill>
                  <a:srgbClr val="E6D028"/>
                </a:solidFill>
                <a:latin typeface="Lato"/>
                <a:ea typeface="Lato"/>
                <a:cs typeface="Lato"/>
                <a:sym typeface="Lato"/>
              </a:rPr>
              <a:t>Administrative Portal</a:t>
            </a:r>
            <a:endParaRPr b="1" sz="3600">
              <a:solidFill>
                <a:srgbClr val="E6D028"/>
              </a:solidFill>
              <a:latin typeface="Lato"/>
              <a:ea typeface="Lato"/>
              <a:cs typeface="Lato"/>
              <a:sym typeface="Lato"/>
            </a:endParaRPr>
          </a:p>
        </p:txBody>
      </p:sp>
      <p:pic>
        <p:nvPicPr>
          <p:cNvPr id="277" name="Shape 277"/>
          <p:cNvPicPr preferRelativeResize="0"/>
          <p:nvPr/>
        </p:nvPicPr>
        <p:blipFill>
          <a:blip r:embed="rId3">
            <a:alphaModFix/>
          </a:blip>
          <a:stretch>
            <a:fillRect/>
          </a:stretch>
        </p:blipFill>
        <p:spPr>
          <a:xfrm>
            <a:off x="6496450" y="0"/>
            <a:ext cx="2796175" cy="21263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281" name="Shape 281"/>
        <p:cNvGrpSpPr/>
        <p:nvPr/>
      </p:nvGrpSpPr>
      <p:grpSpPr>
        <a:xfrm>
          <a:off x="0" y="0"/>
          <a:ext cx="0" cy="0"/>
          <a:chOff x="0" y="0"/>
          <a:chExt cx="0" cy="0"/>
        </a:xfrm>
      </p:grpSpPr>
      <p:sp>
        <p:nvSpPr>
          <p:cNvPr id="282" name="Shape 28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600">
                <a:solidFill>
                  <a:srgbClr val="E6D028"/>
                </a:solidFill>
                <a:latin typeface="Lato"/>
                <a:ea typeface="Lato"/>
                <a:cs typeface="Lato"/>
                <a:sym typeface="Lato"/>
              </a:rPr>
              <a:t>Administrative Portal</a:t>
            </a:r>
            <a:endParaRPr sz="3600">
              <a:solidFill>
                <a:srgbClr val="E6D028"/>
              </a:solidFill>
              <a:latin typeface="Lato"/>
              <a:ea typeface="Lato"/>
              <a:cs typeface="Lato"/>
              <a:sym typeface="Lato"/>
            </a:endParaRPr>
          </a:p>
        </p:txBody>
      </p:sp>
      <p:sp>
        <p:nvSpPr>
          <p:cNvPr id="283" name="Shape 283"/>
          <p:cNvSpPr txBox="1"/>
          <p:nvPr>
            <p:ph idx="1" type="body"/>
          </p:nvPr>
        </p:nvSpPr>
        <p:spPr>
          <a:xfrm>
            <a:off x="1297500" y="1251375"/>
            <a:ext cx="7038900" cy="2911200"/>
          </a:xfrm>
          <a:prstGeom prst="rect">
            <a:avLst/>
          </a:prstGeom>
        </p:spPr>
        <p:txBody>
          <a:bodyPr anchorCtr="0" anchor="t" bIns="91425" lIns="91425" spcFirstLastPara="1" rIns="91425" wrap="square" tIns="91425">
            <a:noAutofit/>
          </a:bodyPr>
          <a:lstStyle/>
          <a:p>
            <a:pPr indent="-381000" lvl="0" marL="457200" rtl="0">
              <a:lnSpc>
                <a:spcPct val="150000"/>
              </a:lnSpc>
              <a:spcBef>
                <a:spcPts val="1000"/>
              </a:spcBef>
              <a:spcAft>
                <a:spcPts val="0"/>
              </a:spcAft>
              <a:buClr>
                <a:srgbClr val="FFFFFF"/>
              </a:buClr>
              <a:buSzPts val="2400"/>
              <a:buChar char="●"/>
            </a:pPr>
            <a:r>
              <a:rPr lang="en" sz="2400">
                <a:solidFill>
                  <a:srgbClr val="FFFFFF"/>
                </a:solidFill>
              </a:rPr>
              <a:t>Web application separate from the Smartboard Directory</a:t>
            </a:r>
            <a:endParaRPr sz="2400">
              <a:solidFill>
                <a:srgbClr val="FFFFFF"/>
              </a:solidFill>
            </a:endParaRPr>
          </a:p>
          <a:p>
            <a:pPr indent="-381000" lvl="0" marL="457200" rtl="0">
              <a:lnSpc>
                <a:spcPct val="150000"/>
              </a:lnSpc>
              <a:spcBef>
                <a:spcPts val="0"/>
              </a:spcBef>
              <a:spcAft>
                <a:spcPts val="0"/>
              </a:spcAft>
              <a:buClr>
                <a:srgbClr val="FFFFFF"/>
              </a:buClr>
              <a:buSzPts val="2400"/>
              <a:buChar char="●"/>
            </a:pPr>
            <a:r>
              <a:rPr lang="en" sz="2400">
                <a:solidFill>
                  <a:srgbClr val="FFFFFF"/>
                </a:solidFill>
              </a:rPr>
              <a:t>Database used to support Alexa Skill Kit (ASK)</a:t>
            </a:r>
            <a:endParaRPr sz="2400">
              <a:solidFill>
                <a:srgbClr val="FFFFFF"/>
              </a:solidFill>
            </a:endParaRPr>
          </a:p>
          <a:p>
            <a:pPr indent="-381000" lvl="0" marL="457200" rtl="0">
              <a:lnSpc>
                <a:spcPct val="150000"/>
              </a:lnSpc>
              <a:spcBef>
                <a:spcPts val="0"/>
              </a:spcBef>
              <a:spcAft>
                <a:spcPts val="0"/>
              </a:spcAft>
              <a:buClr>
                <a:srgbClr val="FFFFFF"/>
              </a:buClr>
              <a:buSzPts val="2400"/>
              <a:buChar char="●"/>
            </a:pPr>
            <a:r>
              <a:rPr lang="en" sz="2400">
                <a:solidFill>
                  <a:srgbClr val="FFFFFF"/>
                </a:solidFill>
              </a:rPr>
              <a:t>Using ASP.NET Core 2.0 and Microsoft SQL Server	</a:t>
            </a:r>
            <a:endParaRPr sz="2400">
              <a:solidFill>
                <a:srgbClr val="FFFFFF"/>
              </a:solidFill>
            </a:endParaRPr>
          </a:p>
          <a:p>
            <a:pPr indent="-381000" lvl="0" marL="457200" rtl="0">
              <a:lnSpc>
                <a:spcPct val="150000"/>
              </a:lnSpc>
              <a:spcBef>
                <a:spcPts val="0"/>
              </a:spcBef>
              <a:spcAft>
                <a:spcPts val="0"/>
              </a:spcAft>
              <a:buClr>
                <a:srgbClr val="FFFFFF"/>
              </a:buClr>
              <a:buSzPts val="2400"/>
              <a:buChar char="●"/>
            </a:pPr>
            <a:r>
              <a:rPr lang="en" sz="2400">
                <a:solidFill>
                  <a:srgbClr val="FFFFFF"/>
                </a:solidFill>
              </a:rPr>
              <a:t>Design</a:t>
            </a:r>
            <a:endParaRPr sz="24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287" name="Shape 287"/>
        <p:cNvGrpSpPr/>
        <p:nvPr/>
      </p:nvGrpSpPr>
      <p:grpSpPr>
        <a:xfrm>
          <a:off x="0" y="0"/>
          <a:ext cx="0" cy="0"/>
          <a:chOff x="0" y="0"/>
          <a:chExt cx="0" cy="0"/>
        </a:xfrm>
      </p:grpSpPr>
      <p:pic>
        <p:nvPicPr>
          <p:cNvPr id="288" name="Shape 288"/>
          <p:cNvPicPr preferRelativeResize="0"/>
          <p:nvPr/>
        </p:nvPicPr>
        <p:blipFill>
          <a:blip r:embed="rId3">
            <a:alphaModFix/>
          </a:blip>
          <a:stretch>
            <a:fillRect/>
          </a:stretch>
        </p:blipFill>
        <p:spPr>
          <a:xfrm>
            <a:off x="0" y="0"/>
            <a:ext cx="9143999"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292" name="Shape 292"/>
        <p:cNvGrpSpPr/>
        <p:nvPr/>
      </p:nvGrpSpPr>
      <p:grpSpPr>
        <a:xfrm>
          <a:off x="0" y="0"/>
          <a:ext cx="0" cy="0"/>
          <a:chOff x="0" y="0"/>
          <a:chExt cx="0" cy="0"/>
        </a:xfrm>
      </p:grpSpPr>
      <p:pic>
        <p:nvPicPr>
          <p:cNvPr id="293" name="Shape 29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297" name="Shape 297"/>
        <p:cNvGrpSpPr/>
        <p:nvPr/>
      </p:nvGrpSpPr>
      <p:grpSpPr>
        <a:xfrm>
          <a:off x="0" y="0"/>
          <a:ext cx="0" cy="0"/>
          <a:chOff x="0" y="0"/>
          <a:chExt cx="0" cy="0"/>
        </a:xfrm>
      </p:grpSpPr>
      <p:sp>
        <p:nvSpPr>
          <p:cNvPr id="298" name="Shape 29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600">
                <a:solidFill>
                  <a:srgbClr val="E6D028"/>
                </a:solidFill>
                <a:latin typeface="Lato"/>
                <a:ea typeface="Lato"/>
                <a:cs typeface="Lato"/>
                <a:sym typeface="Lato"/>
              </a:rPr>
              <a:t>Challenges</a:t>
            </a:r>
            <a:endParaRPr sz="3600">
              <a:solidFill>
                <a:srgbClr val="E6D028"/>
              </a:solidFill>
              <a:latin typeface="Lato"/>
              <a:ea typeface="Lato"/>
              <a:cs typeface="Lato"/>
              <a:sym typeface="Lato"/>
            </a:endParaRPr>
          </a:p>
        </p:txBody>
      </p:sp>
      <p:sp>
        <p:nvSpPr>
          <p:cNvPr id="299" name="Shape 299"/>
          <p:cNvSpPr txBox="1"/>
          <p:nvPr>
            <p:ph idx="1" type="body"/>
          </p:nvPr>
        </p:nvSpPr>
        <p:spPr>
          <a:xfrm>
            <a:off x="1297500" y="1251375"/>
            <a:ext cx="7038900" cy="2911200"/>
          </a:xfrm>
          <a:prstGeom prst="rect">
            <a:avLst/>
          </a:prstGeom>
        </p:spPr>
        <p:txBody>
          <a:bodyPr anchorCtr="0" anchor="t" bIns="91425" lIns="91425" spcFirstLastPara="1" rIns="91425" wrap="square" tIns="91425">
            <a:noAutofit/>
          </a:bodyPr>
          <a:lstStyle/>
          <a:p>
            <a:pPr indent="-381000" lvl="0" marL="457200" marR="0" rtl="0" algn="l">
              <a:lnSpc>
                <a:spcPct val="200000"/>
              </a:lnSpc>
              <a:spcBef>
                <a:spcPts val="1000"/>
              </a:spcBef>
              <a:spcAft>
                <a:spcPts val="0"/>
              </a:spcAft>
              <a:buClr>
                <a:srgbClr val="FFFFFF"/>
              </a:buClr>
              <a:buSzPts val="2400"/>
              <a:buFont typeface="Lato"/>
              <a:buChar char="●"/>
            </a:pPr>
            <a:r>
              <a:rPr lang="en" sz="2400">
                <a:solidFill>
                  <a:srgbClr val="FFFFFF"/>
                </a:solidFill>
              </a:rPr>
              <a:t>Understanding the framework</a:t>
            </a:r>
            <a:endParaRPr sz="2400">
              <a:solidFill>
                <a:srgbClr val="FFFFFF"/>
              </a:solidFill>
            </a:endParaRPr>
          </a:p>
          <a:p>
            <a:pPr indent="-381000" lvl="0" marL="457200" marR="0" rtl="0" algn="l">
              <a:lnSpc>
                <a:spcPct val="200000"/>
              </a:lnSpc>
              <a:spcBef>
                <a:spcPts val="0"/>
              </a:spcBef>
              <a:spcAft>
                <a:spcPts val="0"/>
              </a:spcAft>
              <a:buClr>
                <a:srgbClr val="FFFFFF"/>
              </a:buClr>
              <a:buSzPts val="2400"/>
              <a:buChar char="●"/>
            </a:pPr>
            <a:r>
              <a:rPr lang="en" sz="2400">
                <a:solidFill>
                  <a:srgbClr val="FFFFFF"/>
                </a:solidFill>
              </a:rPr>
              <a:t>Roles and policy based authorization</a:t>
            </a:r>
            <a:endParaRPr sz="2400">
              <a:solidFill>
                <a:srgbClr val="FFFFFF"/>
              </a:solidFill>
            </a:endParaRPr>
          </a:p>
          <a:p>
            <a:pPr indent="-381000" lvl="0" marL="457200" marR="0" rtl="0" algn="l">
              <a:lnSpc>
                <a:spcPct val="200000"/>
              </a:lnSpc>
              <a:spcBef>
                <a:spcPts val="0"/>
              </a:spcBef>
              <a:spcAft>
                <a:spcPts val="0"/>
              </a:spcAft>
              <a:buClr>
                <a:srgbClr val="FFFFFF"/>
              </a:buClr>
              <a:buSzPts val="2400"/>
              <a:buChar char="●"/>
            </a:pPr>
            <a:r>
              <a:rPr lang="en" sz="2400">
                <a:solidFill>
                  <a:srgbClr val="FFFFFF"/>
                </a:solidFill>
              </a:rPr>
              <a:t>Deployment</a:t>
            </a:r>
            <a:endParaRPr sz="24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B367E"/>
        </a:solidFill>
      </p:bgPr>
    </p:bg>
    <p:spTree>
      <p:nvGrpSpPr>
        <p:cNvPr id="303" name="Shape 303"/>
        <p:cNvGrpSpPr/>
        <p:nvPr/>
      </p:nvGrpSpPr>
      <p:grpSpPr>
        <a:xfrm>
          <a:off x="0" y="0"/>
          <a:ext cx="0" cy="0"/>
          <a:chOff x="0" y="0"/>
          <a:chExt cx="0" cy="0"/>
        </a:xfrm>
      </p:grpSpPr>
      <p:sp>
        <p:nvSpPr>
          <p:cNvPr id="304" name="Shape 304"/>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3600">
                <a:solidFill>
                  <a:srgbClr val="E6D028"/>
                </a:solidFill>
                <a:latin typeface="Lato"/>
                <a:ea typeface="Lato"/>
                <a:cs typeface="Lato"/>
                <a:sym typeface="Lato"/>
              </a:rPr>
              <a:t>Creating the Map</a:t>
            </a:r>
            <a:endParaRPr sz="3600">
              <a:solidFill>
                <a:srgbClr val="E6D028"/>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