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2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75" d="100"/>
          <a:sy n="75" d="100"/>
        </p:scale>
        <p:origin x="-1140" y="-4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neil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screen shot showcase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ryan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level screen shot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yash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unity diagram/ architecture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yash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yash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connect to unity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mention necessity of multiple tags while unity only allows for 1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yash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Explain what it’s for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screen shots of ray casting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neil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diagram of interactable obj and manger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more visual less wordy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neil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neil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condense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ryan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after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demo the game(video)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neil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latin typeface="Trebuchet MS"/>
                <a:ea typeface="Trebuchet MS"/>
                <a:cs typeface="Trebuchet MS"/>
                <a:sym typeface="Trebuchet MS"/>
              </a:rPr>
              <a:t>For git, became experts using a specific git workflow and feature branches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>
                <a:latin typeface="Trebuchet MS"/>
                <a:ea typeface="Trebuchet MS"/>
                <a:cs typeface="Trebuchet MS"/>
                <a:sym typeface="Trebuchet MS"/>
              </a:rPr>
              <a:t>neil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ryan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peter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neil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neil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peter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general obj??goal?conclusion? Overthrowing the government??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screen shot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fog - mark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tactical -frozen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peter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change delivery and screenshot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peter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names, use ppt animations to talk about them one by one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ryan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screenshots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/>
        </p:nvSpPr>
        <p:spPr>
          <a:xfrm>
            <a:off x="0" y="1200150"/>
            <a:ext cx="9144000" cy="2743199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9" name="Shape 9"/>
          <p:cNvGrpSpPr/>
          <p:nvPr/>
        </p:nvGrpSpPr>
        <p:grpSpPr>
          <a:xfrm>
            <a:off x="0" y="-1078"/>
            <a:ext cx="1827407" cy="5144627"/>
            <a:chOff x="0" y="-1438"/>
            <a:chExt cx="798029" cy="6859503"/>
          </a:xfrm>
        </p:grpSpPr>
        <p:sp>
          <p:nvSpPr>
            <p:cNvPr id="10" name="Shape 10"/>
            <p:cNvSpPr/>
            <p:nvPr/>
          </p:nvSpPr>
          <p:spPr>
            <a:xfrm>
              <a:off x="0" y="-1438"/>
              <a:ext cx="798029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11"/>
            <p:cNvSpPr/>
            <p:nvPr/>
          </p:nvSpPr>
          <p:spPr>
            <a:xfrm>
              <a:off x="0" y="0"/>
              <a:ext cx="399014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2" name="Shape 12"/>
          <p:cNvGrpSpPr/>
          <p:nvPr/>
        </p:nvGrpSpPr>
        <p:grpSpPr>
          <a:xfrm flipH="1">
            <a:off x="7316591" y="0"/>
            <a:ext cx="1827407" cy="5144627"/>
            <a:chOff x="0" y="-1438"/>
            <a:chExt cx="798029" cy="6859503"/>
          </a:xfrm>
        </p:grpSpPr>
        <p:sp>
          <p:nvSpPr>
            <p:cNvPr id="13" name="Shape 13"/>
            <p:cNvSpPr/>
            <p:nvPr/>
          </p:nvSpPr>
          <p:spPr>
            <a:xfrm>
              <a:off x="0" y="-1438"/>
              <a:ext cx="798029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0" y="0"/>
              <a:ext cx="399014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1568184"/>
            <a:ext cx="7772400" cy="1238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685800" y="2914650"/>
            <a:ext cx="7772400" cy="658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2400">
                <a:solidFill>
                  <a:schemeClr val="lt2"/>
                </a:solidFill>
              </a:defRPr>
            </a:lvl1pPr>
            <a:lvl2pPr algn="ctr">
              <a:spcBef>
                <a:spcPts val="0"/>
              </a:spcBef>
              <a:buClr>
                <a:schemeClr val="lt2"/>
              </a:buClr>
              <a:buNone/>
              <a:defRPr>
                <a:solidFill>
                  <a:schemeClr val="lt2"/>
                </a:solidFill>
              </a:defRPr>
            </a:lvl2pPr>
            <a:lvl3pPr algn="ctr">
              <a:spcBef>
                <a:spcPts val="0"/>
              </a:spcBef>
              <a:buClr>
                <a:schemeClr val="lt2"/>
              </a:buClr>
              <a:buNone/>
              <a:defRPr>
                <a:solidFill>
                  <a:schemeClr val="lt2"/>
                </a:solidFill>
              </a:defRPr>
            </a:lvl3pPr>
            <a:lvl4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2400">
                <a:solidFill>
                  <a:schemeClr val="lt2"/>
                </a:solidFill>
              </a:defRPr>
            </a:lvl4pPr>
            <a:lvl5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2400">
                <a:solidFill>
                  <a:schemeClr val="lt2"/>
                </a:solidFill>
              </a:defRPr>
            </a:lvl5pPr>
            <a:lvl6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2400">
                <a:solidFill>
                  <a:schemeClr val="lt2"/>
                </a:solidFill>
              </a:defRPr>
            </a:lvl6pPr>
            <a:lvl7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2400">
                <a:solidFill>
                  <a:schemeClr val="lt2"/>
                </a:solidFill>
              </a:defRPr>
            </a:lvl7pPr>
            <a:lvl8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2400">
                <a:solidFill>
                  <a:schemeClr val="lt2"/>
                </a:solidFill>
              </a:defRPr>
            </a:lvl8pPr>
            <a:lvl9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-1078"/>
            <a:ext cx="9144000" cy="1144199"/>
          </a:xfrm>
          <a:prstGeom prst="rect">
            <a:avLst/>
          </a:pr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19" name="Shape 19"/>
          <p:cNvGrpSpPr/>
          <p:nvPr/>
        </p:nvGrpSpPr>
        <p:grpSpPr>
          <a:xfrm>
            <a:off x="0" y="-1078"/>
            <a:ext cx="649180" cy="5144627"/>
            <a:chOff x="0" y="-1438"/>
            <a:chExt cx="649180" cy="6859503"/>
          </a:xfrm>
        </p:grpSpPr>
        <p:sp>
          <p:nvSpPr>
            <p:cNvPr id="20" name="Shape 20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6378">
                <a:alpha val="9803"/>
              </a:srgb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2" name="Shape 22"/>
          <p:cNvGrpSpPr/>
          <p:nvPr/>
        </p:nvGrpSpPr>
        <p:grpSpPr>
          <a:xfrm flipH="1">
            <a:off x="8494493" y="0"/>
            <a:ext cx="649180" cy="5144627"/>
            <a:chOff x="0" y="-1438"/>
            <a:chExt cx="649180" cy="6859503"/>
          </a:xfrm>
        </p:grpSpPr>
        <p:sp>
          <p:nvSpPr>
            <p:cNvPr id="23" name="Shape 23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6378">
                <a:alpha val="9803"/>
              </a:srgb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5"/>
          <p:cNvSpPr/>
          <p:nvPr/>
        </p:nvSpPr>
        <p:spPr>
          <a:xfrm>
            <a:off x="0" y="4743450"/>
            <a:ext cx="9144000" cy="401099"/>
          </a:xfrm>
          <a:prstGeom prst="rect">
            <a:avLst/>
          </a:prstGeom>
          <a:solidFill>
            <a:schemeClr val="dk1">
              <a:alpha val="14901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/>
        </p:nvSpPr>
        <p:spPr>
          <a:xfrm>
            <a:off x="0" y="-1078"/>
            <a:ext cx="9144000" cy="1144199"/>
          </a:xfrm>
          <a:prstGeom prst="rect">
            <a:avLst/>
          </a:pr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30" name="Shape 30"/>
          <p:cNvGrpSpPr/>
          <p:nvPr/>
        </p:nvGrpSpPr>
        <p:grpSpPr>
          <a:xfrm>
            <a:off x="0" y="-1078"/>
            <a:ext cx="649180" cy="5144627"/>
            <a:chOff x="0" y="-1438"/>
            <a:chExt cx="649180" cy="6859503"/>
          </a:xfrm>
        </p:grpSpPr>
        <p:sp>
          <p:nvSpPr>
            <p:cNvPr id="31" name="Shape 31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3" name="Shape 33"/>
          <p:cNvGrpSpPr/>
          <p:nvPr/>
        </p:nvGrpSpPr>
        <p:grpSpPr>
          <a:xfrm flipH="1">
            <a:off x="8494493" y="0"/>
            <a:ext cx="649180" cy="5144627"/>
            <a:chOff x="0" y="-1438"/>
            <a:chExt cx="649180" cy="6859503"/>
          </a:xfrm>
        </p:grpSpPr>
        <p:sp>
          <p:nvSpPr>
            <p:cNvPr id="34" name="Shape 34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6378">
                <a:alpha val="9803"/>
              </a:srgb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6" name="Shape 36"/>
          <p:cNvSpPr/>
          <p:nvPr/>
        </p:nvSpPr>
        <p:spPr>
          <a:xfrm>
            <a:off x="0" y="4743450"/>
            <a:ext cx="9144000" cy="401099"/>
          </a:xfrm>
          <a:prstGeom prst="rect">
            <a:avLst/>
          </a:prstGeom>
          <a:solidFill>
            <a:schemeClr val="dk1">
              <a:alpha val="14901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0" y="-1078"/>
            <a:ext cx="9144000" cy="1144199"/>
          </a:xfrm>
          <a:prstGeom prst="rect">
            <a:avLst/>
          </a:pr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42" name="Shape 42"/>
          <p:cNvGrpSpPr/>
          <p:nvPr/>
        </p:nvGrpSpPr>
        <p:grpSpPr>
          <a:xfrm>
            <a:off x="0" y="-1078"/>
            <a:ext cx="649180" cy="5144627"/>
            <a:chOff x="0" y="-1438"/>
            <a:chExt cx="649180" cy="6859503"/>
          </a:xfrm>
        </p:grpSpPr>
        <p:sp>
          <p:nvSpPr>
            <p:cNvPr id="43" name="Shape 43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45" name="Shape 45"/>
          <p:cNvGrpSpPr/>
          <p:nvPr/>
        </p:nvGrpSpPr>
        <p:grpSpPr>
          <a:xfrm flipH="1">
            <a:off x="8494493" y="0"/>
            <a:ext cx="649180" cy="5144627"/>
            <a:chOff x="0" y="-1438"/>
            <a:chExt cx="649180" cy="6859503"/>
          </a:xfrm>
        </p:grpSpPr>
        <p:sp>
          <p:nvSpPr>
            <p:cNvPr id="46" name="Shape 46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" name="Shape 47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8" name="Shape 48"/>
          <p:cNvSpPr/>
          <p:nvPr/>
        </p:nvSpPr>
        <p:spPr>
          <a:xfrm>
            <a:off x="0" y="4743450"/>
            <a:ext cx="9144000" cy="401099"/>
          </a:xfrm>
          <a:prstGeom prst="rect">
            <a:avLst/>
          </a:prstGeom>
          <a:solidFill>
            <a:schemeClr val="dk1">
              <a:alpha val="14901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0" y="-1078"/>
            <a:ext cx="9144000" cy="1144199"/>
          </a:xfrm>
          <a:prstGeom prst="rect">
            <a:avLst/>
          </a:pr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52" name="Shape 52"/>
          <p:cNvGrpSpPr/>
          <p:nvPr/>
        </p:nvGrpSpPr>
        <p:grpSpPr>
          <a:xfrm>
            <a:off x="0" y="-1078"/>
            <a:ext cx="649180" cy="5144627"/>
            <a:chOff x="0" y="-1438"/>
            <a:chExt cx="649180" cy="6859503"/>
          </a:xfrm>
        </p:grpSpPr>
        <p:sp>
          <p:nvSpPr>
            <p:cNvPr id="53" name="Shape 53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" name="Shape 54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55" name="Shape 55"/>
          <p:cNvGrpSpPr/>
          <p:nvPr/>
        </p:nvGrpSpPr>
        <p:grpSpPr>
          <a:xfrm flipH="1">
            <a:off x="8494493" y="0"/>
            <a:ext cx="649180" cy="5144627"/>
            <a:chOff x="0" y="-1438"/>
            <a:chExt cx="649180" cy="6859503"/>
          </a:xfrm>
        </p:grpSpPr>
        <p:sp>
          <p:nvSpPr>
            <p:cNvPr id="56" name="Shape 56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7" name="Shape 57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8" name="Shape 58"/>
          <p:cNvSpPr/>
          <p:nvPr/>
        </p:nvSpPr>
        <p:spPr>
          <a:xfrm>
            <a:off x="0" y="4743450"/>
            <a:ext cx="9144000" cy="401099"/>
          </a:xfrm>
          <a:prstGeom prst="rect">
            <a:avLst/>
          </a:prstGeom>
          <a:solidFill>
            <a:schemeClr val="dk1">
              <a:alpha val="14901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1800">
                <a:solidFill>
                  <a:schemeClr val="lt2"/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0" y="-1078"/>
            <a:ext cx="9144000" cy="1144199"/>
          </a:xfrm>
          <a:prstGeom prst="rect">
            <a:avLst/>
          </a:pr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grpSp>
        <p:nvGrpSpPr>
          <p:cNvPr id="62" name="Shape 62"/>
          <p:cNvGrpSpPr/>
          <p:nvPr/>
        </p:nvGrpSpPr>
        <p:grpSpPr>
          <a:xfrm>
            <a:off x="0" y="-1078"/>
            <a:ext cx="649180" cy="5144627"/>
            <a:chOff x="0" y="-1438"/>
            <a:chExt cx="649180" cy="6859503"/>
          </a:xfrm>
        </p:grpSpPr>
        <p:sp>
          <p:nvSpPr>
            <p:cNvPr id="63" name="Shape 63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65" name="Shape 65"/>
          <p:cNvGrpSpPr/>
          <p:nvPr/>
        </p:nvGrpSpPr>
        <p:grpSpPr>
          <a:xfrm flipH="1">
            <a:off x="8494493" y="0"/>
            <a:ext cx="649180" cy="5144627"/>
            <a:chOff x="0" y="-1438"/>
            <a:chExt cx="649180" cy="6859503"/>
          </a:xfrm>
        </p:grpSpPr>
        <p:sp>
          <p:nvSpPr>
            <p:cNvPr id="66" name="Shape 66"/>
            <p:cNvSpPr/>
            <p:nvPr/>
          </p:nvSpPr>
          <p:spPr>
            <a:xfrm>
              <a:off x="0" y="-1438"/>
              <a:ext cx="649180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0" y="0"/>
              <a:ext cx="500331" cy="6858065"/>
            </a:xfrm>
            <a:custGeom>
              <a:avLst/>
              <a:gdLst/>
              <a:ahLst/>
              <a:cxnLst/>
              <a:rect l="0" t="0" r="0" b="0"/>
              <a:pathLst>
                <a:path w="500332" h="6875253" extrusionOk="0">
                  <a:moveTo>
                    <a:pt x="0" y="0"/>
                  </a:moveTo>
                  <a:lnTo>
                    <a:pt x="500332" y="0"/>
                  </a:lnTo>
                  <a:lnTo>
                    <a:pt x="301925" y="6875253"/>
                  </a:lnTo>
                  <a:lnTo>
                    <a:pt x="0" y="6875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68" name="Shape 68"/>
          <p:cNvSpPr/>
          <p:nvPr/>
        </p:nvSpPr>
        <p:spPr>
          <a:xfrm>
            <a:off x="0" y="4743450"/>
            <a:ext cx="9144000" cy="401099"/>
          </a:xfrm>
          <a:prstGeom prst="rect">
            <a:avLst/>
          </a:prstGeom>
          <a:solidFill>
            <a:schemeClr val="dk1">
              <a:alpha val="14901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2"/>
            </a:gs>
            <a:gs pos="100000">
              <a:schemeClr val="dk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spcBef>
                <a:spcPts val="0"/>
              </a:spcBef>
              <a:buClr>
                <a:schemeClr val="lt2"/>
              </a:buClr>
              <a:buSzPct val="100000"/>
              <a:buFont typeface="Trebuchet MS"/>
              <a:buNone/>
              <a:defRPr sz="3600" b="1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lt1"/>
              </a:buClr>
              <a:buSzPct val="100000"/>
              <a:buFont typeface="Trebuchet MS"/>
              <a:defRPr sz="3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>
              <a:spcBef>
                <a:spcPts val="480"/>
              </a:spcBef>
              <a:buClr>
                <a:schemeClr val="lt1"/>
              </a:buClr>
              <a:buSzPct val="100000"/>
              <a:buFont typeface="Trebuchet MS"/>
              <a:defRPr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spcBef>
                <a:spcPts val="480"/>
              </a:spcBef>
              <a:buClr>
                <a:schemeClr val="lt1"/>
              </a:buClr>
              <a:buSzPct val="100000"/>
              <a:buFont typeface="Trebuchet MS"/>
              <a:defRPr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spcBef>
                <a:spcPts val="360"/>
              </a:spcBef>
              <a:buClr>
                <a:schemeClr val="lt1"/>
              </a:buClr>
              <a:buSzPct val="100000"/>
              <a:buFont typeface="Trebuchet MS"/>
              <a:def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spcBef>
                <a:spcPts val="360"/>
              </a:spcBef>
              <a:buClr>
                <a:schemeClr val="lt1"/>
              </a:buClr>
              <a:buSzPct val="100000"/>
              <a:buFont typeface="Trebuchet MS"/>
              <a:def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spcBef>
                <a:spcPts val="360"/>
              </a:spcBef>
              <a:buClr>
                <a:schemeClr val="lt1"/>
              </a:buClr>
              <a:buSzPct val="100000"/>
              <a:buFont typeface="Trebuchet MS"/>
              <a:def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spcBef>
                <a:spcPts val="360"/>
              </a:spcBef>
              <a:buClr>
                <a:schemeClr val="lt1"/>
              </a:buClr>
              <a:buSzPct val="100000"/>
              <a:buFont typeface="Trebuchet MS"/>
              <a:def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spcBef>
                <a:spcPts val="360"/>
              </a:spcBef>
              <a:buClr>
                <a:schemeClr val="lt1"/>
              </a:buClr>
              <a:buSzPct val="100000"/>
              <a:buFont typeface="Trebuchet MS"/>
              <a:def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spcBef>
                <a:spcPts val="360"/>
              </a:spcBef>
              <a:buClr>
                <a:schemeClr val="lt1"/>
              </a:buClr>
              <a:buSzPct val="100000"/>
              <a:buFont typeface="Trebuchet MS"/>
              <a:def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Peter\Downloads\ppt-hacking-cropped.mp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Peter\Downloads\ppt-demo.mp4" TargetMode="Externa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Shape 7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1244157"/>
            <a:ext cx="9143996" cy="2070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457200" y="1063375"/>
            <a:ext cx="4548899" cy="2350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2385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500"/>
              <a:t>Multiple Paths</a:t>
            </a:r>
          </a:p>
          <a:p>
            <a:pPr marL="914400" lvl="1" indent="-323850" rtl="0">
              <a:spcBef>
                <a:spcPts val="0"/>
              </a:spcBef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" sz="1500"/>
              <a:t>Level flow changes depending on the path chosen</a:t>
            </a:r>
          </a:p>
          <a:p>
            <a:pPr marL="457200" lvl="0" indent="-32385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500"/>
              <a:t>Various Objectives</a:t>
            </a:r>
          </a:p>
          <a:p>
            <a:pPr marL="914400" lvl="1" indent="-323850" rtl="0">
              <a:spcBef>
                <a:spcPts val="0"/>
              </a:spcBef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" sz="1500"/>
              <a:t>Reach certain locations</a:t>
            </a:r>
          </a:p>
          <a:p>
            <a:pPr marL="914400" lvl="1" indent="-323850" rtl="0">
              <a:spcBef>
                <a:spcPts val="0"/>
              </a:spcBef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" sz="1500"/>
              <a:t>Defeat specific enemies</a:t>
            </a:r>
          </a:p>
          <a:p>
            <a:pPr marL="914400" lvl="1" indent="-323850" rtl="0">
              <a:spcBef>
                <a:spcPts val="0"/>
              </a:spcBef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" sz="1500"/>
              <a:t>Survive for a given amount of time</a:t>
            </a:r>
          </a:p>
          <a:p>
            <a:pPr marL="457200" lvl="0" indent="-32385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500"/>
              <a:t>Variety of Enemies</a:t>
            </a:r>
          </a:p>
          <a:p>
            <a:pPr marL="914400" lvl="1" indent="-323850">
              <a:spcBef>
                <a:spcPts val="0"/>
              </a:spcBef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" sz="1500"/>
              <a:t>Bosses, Robots, Soldiers and more</a:t>
            </a:r>
          </a:p>
        </p:txBody>
      </p:sp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Level Design</a:t>
            </a:r>
          </a:p>
        </p:txBody>
      </p:sp>
      <p:pic>
        <p:nvPicPr>
          <p:cNvPr id="139" name="Shape 139"/>
          <p:cNvPicPr preferRelativeResize="0"/>
          <p:nvPr/>
        </p:nvPicPr>
        <p:blipFill rotWithShape="1">
          <a:blip r:embed="rId3"/>
          <a:srcRect r="38381"/>
          <a:stretch/>
        </p:blipFill>
        <p:spPr>
          <a:xfrm>
            <a:off x="97825" y="3413875"/>
            <a:ext cx="5507301" cy="1591875"/>
          </a:xfrm>
          <a:prstGeom prst="rect">
            <a:avLst/>
          </a:prstGeom>
        </p:spPr>
      </p:pic>
      <p:pic>
        <p:nvPicPr>
          <p:cNvPr id="140" name="Shape 14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722900" y="214775"/>
            <a:ext cx="3332974" cy="479097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Enemies</a:t>
            </a:r>
          </a:p>
        </p:txBody>
      </p:sp>
      <p:pic>
        <p:nvPicPr>
          <p:cNvPr id="146" name="Shape 146"/>
          <p:cNvPicPr preferRelativeResize="0"/>
          <p:nvPr/>
        </p:nvPicPr>
        <p:blipFill rotWithShape="1">
          <a:blip r:embed="rId3"/>
          <a:srcRect l="1726" t="17960" r="38929" b="34587"/>
          <a:stretch/>
        </p:blipFill>
        <p:spPr>
          <a:xfrm>
            <a:off x="3451325" y="2600400"/>
            <a:ext cx="5509624" cy="2476875"/>
          </a:xfrm>
          <a:prstGeom prst="rect">
            <a:avLst/>
          </a:prstGeom>
        </p:spPr>
      </p:pic>
      <p:pic>
        <p:nvPicPr>
          <p:cNvPr id="147" name="Shape 14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188925" y="205975"/>
            <a:ext cx="4772025" cy="1847850"/>
          </a:xfrm>
          <a:prstGeom prst="rect">
            <a:avLst/>
          </a:prstGeom>
        </p:spPr>
      </p:pic>
      <p:pic>
        <p:nvPicPr>
          <p:cNvPr id="148" name="Shape 148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57200" y="2496962"/>
            <a:ext cx="2562225" cy="242887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System Diagram</a:t>
            </a:r>
          </a:p>
        </p:txBody>
      </p:sp>
      <p:pic>
        <p:nvPicPr>
          <p:cNvPr id="154" name="Shape 15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799500" y="2692025"/>
            <a:ext cx="5035225" cy="1855774"/>
          </a:xfrm>
          <a:prstGeom prst="rect">
            <a:avLst/>
          </a:prstGeom>
        </p:spPr>
      </p:pic>
      <p:pic>
        <p:nvPicPr>
          <p:cNvPr id="155" name="Shape 15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70749" y="2623300"/>
            <a:ext cx="2812100" cy="2421700"/>
          </a:xfrm>
          <a:prstGeom prst="rect">
            <a:avLst/>
          </a:prstGeom>
        </p:spPr>
      </p:pic>
      <p:pic>
        <p:nvPicPr>
          <p:cNvPr id="156" name="Shape 156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011837" y="1114675"/>
            <a:ext cx="2257425" cy="809625"/>
          </a:xfrm>
          <a:prstGeom prst="rect">
            <a:avLst/>
          </a:prstGeom>
        </p:spPr>
      </p:pic>
      <p:cxnSp>
        <p:nvCxnSpPr>
          <p:cNvPr id="157" name="Shape 157"/>
          <p:cNvCxnSpPr>
            <a:stCxn id="156" idx="2"/>
            <a:endCxn id="154" idx="0"/>
          </p:cNvCxnSpPr>
          <p:nvPr/>
        </p:nvCxnSpPr>
        <p:spPr>
          <a:xfrm>
            <a:off x="4140550" y="1924300"/>
            <a:ext cx="2176562" cy="767725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8" name="Shape 158"/>
          <p:cNvCxnSpPr>
            <a:endCxn id="155" idx="0"/>
          </p:cNvCxnSpPr>
          <p:nvPr/>
        </p:nvCxnSpPr>
        <p:spPr>
          <a:xfrm flipH="1">
            <a:off x="1976799" y="1924300"/>
            <a:ext cx="2163900" cy="698999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457200" y="9072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How Unity Works</a:t>
            </a:r>
          </a:p>
        </p:txBody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457200" y="90230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064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800"/>
              <a:t>Unity is a component-based game engine</a:t>
            </a:r>
          </a:p>
          <a:p>
            <a:pPr marL="457200" lvl="0" indent="-4064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800"/>
              <a:t>Objects in the game are referred to as Game Objects and each of them can have multiple components. </a:t>
            </a:r>
          </a:p>
          <a:p>
            <a:pPr marL="457200" lvl="0" indent="-4064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800"/>
              <a:t>Components define the behavior for a Game Object, and are either built-in components or user-defined scripts.</a:t>
            </a:r>
          </a:p>
        </p:txBody>
      </p:sp>
      <p:pic>
        <p:nvPicPr>
          <p:cNvPr id="165" name="Shape 165"/>
          <p:cNvPicPr preferRelativeResize="0"/>
          <p:nvPr/>
        </p:nvPicPr>
        <p:blipFill rotWithShape="1">
          <a:blip r:embed="rId3"/>
          <a:srcRect t="14798" b="19076"/>
          <a:stretch/>
        </p:blipFill>
        <p:spPr>
          <a:xfrm>
            <a:off x="5208925" y="3814675"/>
            <a:ext cx="2388576" cy="11913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Game Tags</a:t>
            </a:r>
          </a:p>
        </p:txBody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457200" y="1063375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dirty="0"/>
              <a:t>Each object in our game has numerous tags that are under one component, called “GameTags”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dirty="0"/>
              <a:t>These tags allow us to differentiate between the types of game objects we are handling</a:t>
            </a:r>
          </a:p>
          <a:p>
            <a:pPr marL="457200" lvl="0" indent="-4191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dirty="0"/>
              <a:t>Ex: SquadMember, Enemy, Interactable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457200" y="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Pathfinding</a:t>
            </a:r>
          </a:p>
        </p:txBody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107850" y="708900"/>
            <a:ext cx="7838399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Uses GameObjects with the component “WaypointController” to create an adjacency list of Waypoints accessed via a WaypointManager</a:t>
            </a:r>
          </a:p>
          <a:p>
            <a:pPr marL="457200" lvl="0" indent="-3810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Generates path with a modified version of Dijkstra’s algorithm </a:t>
            </a:r>
          </a:p>
        </p:txBody>
      </p:sp>
      <p:pic>
        <p:nvPicPr>
          <p:cNvPr id="179" name="Shape 17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285517" y="2684787"/>
            <a:ext cx="3733557" cy="244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16750" y="2815650"/>
            <a:ext cx="4907751" cy="217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Interaction System</a:t>
            </a:r>
          </a:p>
        </p:txBody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Interactions are defined using C# function delegates contained in an “Interactable” type, which enumerates the different interactions</a:t>
            </a:r>
          </a:p>
          <a:p>
            <a:pPr marL="457200" lvl="0" indent="-3810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Two types of Interactions: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80000"/>
              <a:buFont typeface="Courier New"/>
              <a:buChar char="o"/>
            </a:pPr>
            <a:r>
              <a:rPr lang="en"/>
              <a:t>Direct and Indirect</a:t>
            </a:r>
          </a:p>
          <a:p>
            <a:pPr marL="457200" lvl="0" indent="-3810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Each Interactable object in our game uses a custom set of Interaction functions</a:t>
            </a:r>
          </a:p>
          <a:p>
            <a:pPr marL="457200" lvl="0" indent="-3810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The InteractionManager determines when to call the interactions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582975" y="12392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800"/>
              <a:t>Hacking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457200" y="10438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Hacking the environment is a large part of gameplay Hacking allows the player to: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Open doors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Trigger traps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Take control of robots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20385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Hacking (Implementation)</a:t>
            </a:r>
          </a:p>
        </p:txBody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Uses interaction system to swap GameTags and set the appropriate scripts on the hacked object 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The object becomes “hacked” by swapping scripts and tags, thus changing its behavior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The player hacks by interacting with a terminal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pt-hacking-cropped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742950"/>
            <a:ext cx="9144000" cy="4128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170825" y="923525"/>
            <a:ext cx="8229600" cy="37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937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600"/>
              <a:t>Neil Hoggatt - Team Leader</a:t>
            </a:r>
          </a:p>
          <a:p>
            <a:pPr marL="457200" lvl="0" indent="-3937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600"/>
              <a:t>Yash Ahuja - Technology Leader</a:t>
            </a:r>
          </a:p>
          <a:p>
            <a:pPr marL="457200" lvl="0" indent="-3937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600"/>
              <a:t>Ryan Cram - Level Designer</a:t>
            </a:r>
          </a:p>
          <a:p>
            <a:pPr marL="457200" marR="0" lvl="0" indent="-3937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600"/>
              <a:t>Peter Trang - Artistic Director</a:t>
            </a:r>
          </a:p>
          <a:p>
            <a: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2600"/>
          </a:p>
          <a:p>
            <a:pPr marL="457200" marR="0" lvl="0" indent="-3937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86666"/>
              <a:buFont typeface="Arial"/>
              <a:buChar char="●"/>
            </a:pPr>
            <a:r>
              <a:rPr lang="en"/>
              <a:t>Dr. Elaine Kang - Faculty Advisor</a:t>
            </a:r>
          </a:p>
          <a:p>
            <a:pPr marL="457200" marR="0" lvl="0" indent="-3937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86666"/>
              <a:buFont typeface="Arial"/>
              <a:buChar char="●"/>
            </a:pPr>
            <a:r>
              <a:rPr lang="en"/>
              <a:t>Gabor Kondas - Graduate Advisor</a:t>
            </a:r>
          </a:p>
          <a:p>
            <a:pPr marL="457200" marR="0" lvl="0" indent="-3937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86666"/>
              <a:buFont typeface="Arial"/>
              <a:buChar char="●"/>
            </a:pPr>
            <a:r>
              <a:rPr lang="en"/>
              <a:t>Sam Stokes - Industry Liaison</a:t>
            </a:r>
          </a:p>
          <a:p>
            <a: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2600"/>
          </a:p>
          <a:p>
            <a:pPr marL="457200" lvl="0" indent="-228600" rtl="0">
              <a:spcBef>
                <a:spcPts val="0"/>
              </a:spcBef>
              <a:buNone/>
            </a:pPr>
            <a:endParaRPr sz="2600"/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57200" y="6612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 smtClean="0"/>
              <a:t>Team Members </a:t>
            </a:r>
            <a:r>
              <a:rPr lang="en" dirty="0"/>
              <a:t>and Roles</a:t>
            </a:r>
          </a:p>
        </p:txBody>
      </p:sp>
      <p:pic>
        <p:nvPicPr>
          <p:cNvPr id="77" name="Shape 7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130825" y="1685918"/>
            <a:ext cx="2623699" cy="153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Technology and Languages Utilized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AutoNum type="arabicPeriod"/>
            </a:pPr>
            <a:r>
              <a:rPr lang="en"/>
              <a:t>Unity with C#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80000"/>
              <a:buFont typeface="Trebuchet MS"/>
              <a:buAutoNum type="alphaLcPeriod"/>
            </a:pPr>
            <a:r>
              <a:rPr lang="en"/>
              <a:t>Base Game Engine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AutoNum type="arabicPeriod"/>
            </a:pPr>
            <a:r>
              <a:rPr lang="en"/>
              <a:t>Illustrator and Photoshop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80000"/>
              <a:buFont typeface="Trebuchet MS"/>
              <a:buAutoNum type="alphaLcPeriod"/>
            </a:pPr>
            <a:r>
              <a:rPr lang="en"/>
              <a:t>Art Assets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AutoNum type="arabicPeriod"/>
            </a:pPr>
            <a:r>
              <a:rPr lang="en"/>
              <a:t>Google Docs/Drive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80000"/>
              <a:buFont typeface="Trebuchet MS"/>
              <a:buAutoNum type="alphaLcPeriod"/>
            </a:pPr>
            <a:r>
              <a:rPr lang="en"/>
              <a:t>Non-code File Management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AutoNum type="arabicPeriod"/>
            </a:pPr>
            <a:r>
              <a:rPr lang="en"/>
              <a:t>Github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80000"/>
              <a:buFont typeface="Trebuchet MS"/>
              <a:buAutoNum type="alphaLcPeriod"/>
            </a:pPr>
            <a:r>
              <a:rPr lang="en"/>
              <a:t>Code Management and Source Control</a:t>
            </a:r>
          </a:p>
        </p:txBody>
      </p:sp>
      <p:pic>
        <p:nvPicPr>
          <p:cNvPr id="7" name="Picture 9" descr="http://tutorialbasket.com/wp-content/uploads/2013/12/photoshop_cs6_logo__icon_6000x6000_by_fvrknarts-d56us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2190750"/>
            <a:ext cx="664028" cy="663453"/>
          </a:xfrm>
          <a:prstGeom prst="rect">
            <a:avLst/>
          </a:prstGeom>
          <a:noFill/>
        </p:spPr>
      </p:pic>
      <p:pic>
        <p:nvPicPr>
          <p:cNvPr id="8" name="Picture 11" descr="http://upload.wikimedia.org/wikipedia/commons/d/d8/Adobe_Illustrator_Icon_CS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2190750"/>
            <a:ext cx="762660" cy="762000"/>
          </a:xfrm>
          <a:prstGeom prst="rect">
            <a:avLst/>
          </a:prstGeom>
          <a:noFill/>
        </p:spPr>
      </p:pic>
      <p:pic>
        <p:nvPicPr>
          <p:cNvPr id="9" name="Picture 23" descr="http://git-scm.com/images/logos/downloads/Git-Logo-1788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4019550"/>
            <a:ext cx="1278456" cy="533400"/>
          </a:xfrm>
          <a:prstGeom prst="rect">
            <a:avLst/>
          </a:prstGeom>
          <a:noFill/>
        </p:spPr>
      </p:pic>
      <p:pic>
        <p:nvPicPr>
          <p:cNvPr id="10" name="Picture 26" descr="C:\Users\Peter\Desktop\githu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3790950"/>
            <a:ext cx="915191" cy="914400"/>
          </a:xfrm>
          <a:prstGeom prst="rect">
            <a:avLst/>
          </a:prstGeom>
          <a:noFill/>
        </p:spPr>
      </p:pic>
      <p:pic>
        <p:nvPicPr>
          <p:cNvPr id="13" name="Picture 21" descr="http://www.userlogos.org/files/logos/Diamond00744/drive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10200" y="2952750"/>
            <a:ext cx="1117600" cy="838200"/>
          </a:xfrm>
          <a:prstGeom prst="rect">
            <a:avLst/>
          </a:prstGeom>
          <a:noFill/>
        </p:spPr>
      </p:pic>
      <p:pic>
        <p:nvPicPr>
          <p:cNvPr id="14" name="Shape 165"/>
          <p:cNvPicPr preferRelativeResize="0"/>
          <p:nvPr/>
        </p:nvPicPr>
        <p:blipFill rotWithShape="1">
          <a:blip r:embed="rId8"/>
          <a:srcRect l="3745" t="25869" b="24312"/>
          <a:stretch/>
        </p:blipFill>
        <p:spPr>
          <a:xfrm>
            <a:off x="5486400" y="1276350"/>
            <a:ext cx="1958701" cy="685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1362000" y="0"/>
            <a:ext cx="64200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/>
              <a:t>Game Demonstration</a:t>
            </a:r>
          </a:p>
        </p:txBody>
      </p:sp>
      <p:pic>
        <p:nvPicPr>
          <p:cNvPr id="5" name="ppt-demo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00200" y="685800"/>
            <a:ext cx="5943600" cy="4457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390525" y="15240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What We Delivered</a:t>
            </a:r>
          </a:p>
        </p:txBody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457200" y="915975"/>
            <a:ext cx="8229600" cy="3862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15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Trebuchet MS"/>
              <a:buChar char="✓"/>
            </a:pPr>
            <a:r>
              <a:rPr lang="en"/>
              <a:t>Implemented Core Game Mechanics</a:t>
            </a:r>
          </a:p>
          <a:p>
            <a:pPr marL="457200" lvl="0" indent="-419100" rtl="0">
              <a:lnSpc>
                <a:spcPct val="115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Trebuchet MS"/>
              <a:buChar char="✓"/>
            </a:pPr>
            <a:r>
              <a:rPr lang="en"/>
              <a:t>Completed Two Levels</a:t>
            </a:r>
          </a:p>
          <a:p>
            <a:pPr marL="457200" lvl="0" indent="-419100" rtl="0">
              <a:lnSpc>
                <a:spcPct val="115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Trebuchet MS"/>
              <a:buChar char="✓"/>
            </a:pPr>
            <a:r>
              <a:rPr lang="en"/>
              <a:t>Original Artwork and Music</a:t>
            </a:r>
          </a:p>
          <a:p>
            <a:pPr marL="457200" lvl="0" indent="-419100" rtl="0">
              <a:lnSpc>
                <a:spcPct val="115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Trebuchet MS"/>
              <a:buChar char="✓"/>
            </a:pPr>
            <a:r>
              <a:rPr lang="en"/>
              <a:t>Three Distinct Bosses with Unique Behavior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Overall Outcomes</a:t>
            </a:r>
          </a:p>
        </p:txBody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457200" y="941825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15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Became Experts With Git</a:t>
            </a:r>
          </a:p>
          <a:p>
            <a:pPr marL="457200" lvl="0" indent="-381000" rtl="0">
              <a:lnSpc>
                <a:spcPct val="115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Learned C# and Unity</a:t>
            </a:r>
          </a:p>
          <a:p>
            <a:pPr marL="457200" lvl="0" indent="-381000" rtl="0">
              <a:lnSpc>
                <a:spcPct val="115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Worked interdisciplinarily (Art, Music)</a:t>
            </a:r>
          </a:p>
          <a:p>
            <a:pPr marL="457200" lvl="0" indent="-381000" rtl="0">
              <a:lnSpc>
                <a:spcPct val="115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Gained valuable experience working in a team environment </a:t>
            </a:r>
          </a:p>
          <a:p>
            <a:pPr marL="457200" lvl="0" indent="-381000" rtl="0">
              <a:lnSpc>
                <a:spcPct val="115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We gathered practical business experience from competing in the Imagine Cup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Technical Challenges</a:t>
            </a:r>
          </a:p>
        </p:txBody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457200" y="1063375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New to Unity and C# development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80000"/>
              <a:buFont typeface="Courier New"/>
              <a:buChar char="o"/>
            </a:pPr>
            <a:r>
              <a:rPr lang="en"/>
              <a:t>Our inexperience lead us to make some wrong assumptions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80000"/>
              <a:buFont typeface="Courier New"/>
              <a:buChar char="o"/>
            </a:pPr>
            <a:r>
              <a:rPr lang="en"/>
              <a:t>Sometimes took wrong approaches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Unity and Git do not always interact nicely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Unity’s 2D toolset was not 100% completed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80000"/>
              <a:buFont typeface="Courier New"/>
              <a:buChar char="o"/>
            </a:pPr>
            <a:r>
              <a:rPr lang="en"/>
              <a:t>Caused issues due to differences between the 2D and 3D physics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Other Challenges</a:t>
            </a:r>
          </a:p>
        </p:txBody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Art Assets Creation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80000"/>
              <a:buFont typeface="Courier New"/>
              <a:buChar char="o"/>
            </a:pPr>
            <a:r>
              <a:rPr lang="en"/>
              <a:t>Pixilation when scaling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Creating animations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80000"/>
              <a:buFont typeface="Courier New"/>
              <a:buChar char="o"/>
            </a:pPr>
            <a:r>
              <a:rPr lang="en"/>
              <a:t>Time Consumption</a:t>
            </a:r>
          </a:p>
          <a:p>
            <a:pPr marL="914400" lvl="1" indent="-381000">
              <a:spcBef>
                <a:spcPts val="0"/>
              </a:spcBef>
              <a:buClr>
                <a:schemeClr val="lt1"/>
              </a:buClr>
              <a:buSzPct val="80000"/>
              <a:buFont typeface="Courier New"/>
              <a:buChar char="o"/>
            </a:pPr>
            <a:r>
              <a:rPr lang="en"/>
              <a:t>Sprite Placement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Special Thanks</a:t>
            </a:r>
          </a:p>
        </p:txBody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Heather Kim (CSULA Art Alum) - Artist</a:t>
            </a:r>
          </a:p>
          <a:p>
            <a:pPr marL="457200" lvl="0" indent="-3810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Andrew Valdovinos - Musician</a:t>
            </a:r>
          </a:p>
          <a:p>
            <a:pPr marL="457200" lvl="0" indent="-3810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Gabor Kondas (Graduate Advisor) - User Interface Design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title"/>
          </p:nvPr>
        </p:nvSpPr>
        <p:spPr>
          <a:xfrm>
            <a:off x="457200" y="476576"/>
            <a:ext cx="8229600" cy="2574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6000"/>
              <a:t>Thank you!</a:t>
            </a:r>
          </a:p>
          <a:p>
            <a:pPr algn="ctr">
              <a:spcBef>
                <a:spcPts val="0"/>
              </a:spcBef>
              <a:buNone/>
            </a:pPr>
            <a:r>
              <a:rPr lang="en"/>
              <a:t>Any Questions?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Agenda</a:t>
            </a:r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What is Covert Protocol?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What are the major technical features and how were they implemented?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/>
              <a:t>What challenges did we face? What did we deliver in the end?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Original Motivations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/>
              <a:t>Create a game for the non-casual gaming market, who wants a tactical, squad-based game without requiring quick reflexes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/>
              <a:t>To develop a new take on tactical games</a:t>
            </a:r>
          </a:p>
          <a:p>
            <a:pPr marL="457200" lvl="0" indent="-419100" rtl="0">
              <a:spcBef>
                <a:spcPts val="0"/>
              </a:spcBef>
              <a:buClr>
                <a:schemeClr val="lt1"/>
              </a:buClr>
              <a:buSzPct val="100000"/>
              <a:buFont typeface="Trebuchet MS"/>
              <a:buChar char="●"/>
            </a:pPr>
            <a:r>
              <a:rPr lang="en"/>
              <a:t>To compete in the Microsoft Imagine Cup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457200" y="34275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is Covert Protocol?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>
                <a:solidFill>
                  <a:srgbClr val="FFFFFF"/>
                </a:solidFill>
              </a:rPr>
              <a:t>Genre: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" sz="2400">
                <a:solidFill>
                  <a:srgbClr val="FFFFFF"/>
                </a:solidFill>
              </a:rPr>
              <a:t>Real-time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" sz="2400">
                <a:solidFill>
                  <a:srgbClr val="FFFFFF"/>
                </a:solidFill>
              </a:rPr>
              <a:t>Squad-based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" sz="2400">
                <a:solidFill>
                  <a:srgbClr val="FFFFFF"/>
                </a:solidFill>
              </a:rPr>
              <a:t>Tactical side-scroller</a:t>
            </a:r>
          </a:p>
          <a:p>
            <a:pPr marL="457200" lvl="0" indent="-3810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>
                <a:solidFill>
                  <a:srgbClr val="FFFFFF"/>
                </a:solidFill>
              </a:rPr>
              <a:t>The player’s goal: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80000"/>
              <a:buFont typeface="Courier New"/>
              <a:buChar char="o"/>
            </a:pPr>
            <a:r>
              <a:rPr lang="en">
                <a:solidFill>
                  <a:srgbClr val="FFFFFF"/>
                </a:solidFill>
              </a:rPr>
              <a:t>Aid their squad in overthrowing the government.</a:t>
            </a:r>
          </a:p>
          <a:p>
            <a:pPr marL="914400" lvl="1" indent="-381000" rtl="0">
              <a:spcBef>
                <a:spcPts val="0"/>
              </a:spcBef>
              <a:buClr>
                <a:schemeClr val="lt1"/>
              </a:buClr>
              <a:buSzPct val="80000"/>
              <a:buFont typeface="Courier New"/>
              <a:buChar char="o"/>
            </a:pPr>
            <a:r>
              <a:rPr lang="en">
                <a:solidFill>
                  <a:srgbClr val="FFFFFF"/>
                </a:solidFill>
              </a:rPr>
              <a:t>Complete every level, </a:t>
            </a:r>
            <a:r>
              <a:rPr lang="en" sz="2400">
                <a:solidFill>
                  <a:srgbClr val="FFFFFF"/>
                </a:solidFill>
              </a:rPr>
              <a:t>each with a multitude objectives and obstacles. 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400"/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Inspirations from:</a:t>
            </a:r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228575" y="1443512"/>
            <a:ext cx="2608200" cy="524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/>
              <a:t>Mark of the Ninja</a:t>
            </a:r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3"/>
          <a:srcRect r="27462" b="2095"/>
          <a:stretch/>
        </p:blipFill>
        <p:spPr>
          <a:xfrm>
            <a:off x="-72725" y="2348350"/>
            <a:ext cx="3210801" cy="2438926"/>
          </a:xfrm>
          <a:prstGeom prst="rect">
            <a:avLst/>
          </a:prstGeom>
        </p:spPr>
      </p:pic>
      <p:pic>
        <p:nvPicPr>
          <p:cNvPr id="103" name="Shape 103"/>
          <p:cNvPicPr preferRelativeResize="0"/>
          <p:nvPr/>
        </p:nvPicPr>
        <p:blipFill rotWithShape="1">
          <a:blip r:embed="rId4"/>
          <a:srcRect l="22155" t="4743" r="22592"/>
          <a:stretch/>
        </p:blipFill>
        <p:spPr>
          <a:xfrm>
            <a:off x="3408912" y="2348350"/>
            <a:ext cx="2554084" cy="2753573"/>
          </a:xfrm>
          <a:prstGeom prst="rect">
            <a:avLst/>
          </a:prstGeom>
        </p:spPr>
      </p:pic>
      <p:pic>
        <p:nvPicPr>
          <p:cNvPr id="104" name="Shape 104"/>
          <p:cNvPicPr preferRelativeResize="0"/>
          <p:nvPr/>
        </p:nvPicPr>
        <p:blipFill rotWithShape="1">
          <a:blip r:embed="rId5"/>
          <a:srcRect t="17057" r="19581" b="-1796"/>
          <a:stretch/>
        </p:blipFill>
        <p:spPr>
          <a:xfrm>
            <a:off x="6233825" y="2348350"/>
            <a:ext cx="2845675" cy="2249049"/>
          </a:xfrm>
          <a:prstGeom prst="rect">
            <a:avLst/>
          </a:prstGeom>
        </p:spPr>
      </p:pic>
      <p:sp>
        <p:nvSpPr>
          <p:cNvPr id="105" name="Shape 105"/>
          <p:cNvSpPr txBox="1"/>
          <p:nvPr/>
        </p:nvSpPr>
        <p:spPr>
          <a:xfrm>
            <a:off x="3421950" y="1476400"/>
            <a:ext cx="2300100" cy="637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Frozen Synapse </a:t>
            </a:r>
          </a:p>
        </p:txBody>
      </p:sp>
      <p:sp>
        <p:nvSpPr>
          <p:cNvPr id="106" name="Shape 106"/>
          <p:cNvSpPr txBox="1"/>
          <p:nvPr/>
        </p:nvSpPr>
        <p:spPr>
          <a:xfrm>
            <a:off x="6976000" y="1443400"/>
            <a:ext cx="1180799" cy="703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XCOM 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457200" y="79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Setting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457200" y="777625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7465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Char char="●"/>
            </a:pPr>
            <a:r>
              <a:rPr lang="en" sz="2300" dirty="0">
                <a:solidFill>
                  <a:srgbClr val="FFFFFF"/>
                </a:solidFill>
              </a:rPr>
              <a:t>The city of Aegis is a dystopian society ruled by a corrupt government. </a:t>
            </a:r>
          </a:p>
          <a:p>
            <a:pPr marL="457200" lvl="0" indent="-37465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Char char="●"/>
            </a:pPr>
            <a:r>
              <a:rPr lang="en" sz="2300" dirty="0">
                <a:solidFill>
                  <a:srgbClr val="FFFFFF"/>
                </a:solidFill>
              </a:rPr>
              <a:t>Order is </a:t>
            </a:r>
            <a:r>
              <a:rPr lang="en" sz="2300" dirty="0" smtClean="0">
                <a:solidFill>
                  <a:srgbClr val="FFFFFF"/>
                </a:solidFill>
              </a:rPr>
              <a:t>maintained </a:t>
            </a:r>
            <a:r>
              <a:rPr lang="en" sz="2300" dirty="0">
                <a:solidFill>
                  <a:srgbClr val="FFFFFF"/>
                </a:solidFill>
              </a:rPr>
              <a:t>by the Tactical Assault and Peace Enforcement officers, also known as TAPE.</a:t>
            </a:r>
          </a:p>
          <a:p>
            <a:pPr marL="457200" lvl="0" indent="-37465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Char char="●"/>
            </a:pPr>
            <a:r>
              <a:rPr lang="en" sz="2300" dirty="0"/>
              <a:t>The player will control a group of revolutionaries, guiding them through their uprising. </a:t>
            </a:r>
          </a:p>
          <a:p>
            <a:pPr lvl="0" rtl="0">
              <a:spcBef>
                <a:spcPts val="0"/>
              </a:spcBef>
              <a:buNone/>
            </a:pPr>
            <a:endParaRPr sz="2300" dirty="0">
              <a:solidFill>
                <a:srgbClr val="FFFFFF"/>
              </a:solidFill>
            </a:endParaRPr>
          </a:p>
        </p:txBody>
      </p:sp>
      <p:pic>
        <p:nvPicPr>
          <p:cNvPr id="113" name="Shape 113"/>
          <p:cNvPicPr preferRelativeResize="0"/>
          <p:nvPr/>
        </p:nvPicPr>
        <p:blipFill rotWithShape="1">
          <a:blip r:embed="rId3"/>
          <a:srcRect l="9838" t="14198" r="13480" b="31773"/>
          <a:stretch/>
        </p:blipFill>
        <p:spPr>
          <a:xfrm>
            <a:off x="2096350" y="3182324"/>
            <a:ext cx="4951299" cy="196117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457200" y="206125"/>
            <a:ext cx="8686800" cy="736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Squad Members</a:t>
            </a:r>
          </a:p>
        </p:txBody>
      </p:sp>
      <p:pic>
        <p:nvPicPr>
          <p:cNvPr id="121" name="Shape 1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14400" y="895350"/>
            <a:ext cx="4377000" cy="328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 rotWithShape="1">
          <a:blip r:embed="rId4"/>
          <a:srcRect r="7295"/>
          <a:stretch/>
        </p:blipFill>
        <p:spPr>
          <a:xfrm>
            <a:off x="4267200" y="666750"/>
            <a:ext cx="4445526" cy="3596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 rotWithShape="1">
          <a:blip r:embed="rId5"/>
          <a:srcRect l="10916" r="21611"/>
          <a:stretch/>
        </p:blipFill>
        <p:spPr>
          <a:xfrm>
            <a:off x="4953000" y="742950"/>
            <a:ext cx="3179008" cy="3533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09600" y="1200150"/>
            <a:ext cx="4445526" cy="333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114800" y="1123950"/>
            <a:ext cx="4711675" cy="35337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18"/>
          <p:cNvSpPr txBox="1">
            <a:spLocks/>
          </p:cNvSpPr>
          <p:nvPr/>
        </p:nvSpPr>
        <p:spPr>
          <a:xfrm>
            <a:off x="1676400" y="2495550"/>
            <a:ext cx="2133600" cy="736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Trebuchet MS"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lt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Hacker</a:t>
            </a:r>
            <a:endParaRPr kumimoji="0" lang="en" sz="3600" b="1" i="0" u="none" strike="noStrike" kern="0" cap="none" spc="0" normalizeH="0" baseline="0" noProof="0" dirty="0">
              <a:ln>
                <a:noFill/>
              </a:ln>
              <a:solidFill>
                <a:schemeClr val="lt2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" name="Shape 118"/>
          <p:cNvSpPr txBox="1">
            <a:spLocks/>
          </p:cNvSpPr>
          <p:nvPr/>
        </p:nvSpPr>
        <p:spPr>
          <a:xfrm>
            <a:off x="5715000" y="2343150"/>
            <a:ext cx="2133600" cy="736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Trebuchet MS"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lt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Soldier</a:t>
            </a:r>
            <a:endParaRPr kumimoji="0" lang="en" sz="3600" b="1" i="0" u="none" strike="noStrike" kern="0" cap="none" spc="0" normalizeH="0" baseline="0" noProof="0" dirty="0">
              <a:ln>
                <a:noFill/>
              </a:ln>
              <a:solidFill>
                <a:schemeClr val="lt2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" name="Shape 118"/>
          <p:cNvSpPr txBox="1">
            <a:spLocks/>
          </p:cNvSpPr>
          <p:nvPr/>
        </p:nvSpPr>
        <p:spPr>
          <a:xfrm>
            <a:off x="1828800" y="2114550"/>
            <a:ext cx="2133600" cy="736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Trebuchet MS"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lt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Medic</a:t>
            </a:r>
            <a:endParaRPr kumimoji="0" lang="en" sz="3600" b="1" i="0" u="none" strike="noStrike" kern="0" cap="none" spc="0" normalizeH="0" baseline="0" noProof="0" dirty="0">
              <a:ln>
                <a:noFill/>
              </a:ln>
              <a:solidFill>
                <a:schemeClr val="lt2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" name="Shape 118"/>
          <p:cNvSpPr txBox="1">
            <a:spLocks/>
          </p:cNvSpPr>
          <p:nvPr/>
        </p:nvSpPr>
        <p:spPr>
          <a:xfrm>
            <a:off x="5334000" y="2266950"/>
            <a:ext cx="2133600" cy="736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Trebuchet MS"/>
              <a:buNone/>
              <a:tabLst/>
              <a:defRPr/>
            </a:pPr>
            <a:r>
              <a:rPr lang="en" sz="3600" b="1" dirty="0" smtClean="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rPr>
              <a:t>Sniper</a:t>
            </a:r>
            <a:endParaRPr kumimoji="0" lang="en" sz="3600" b="1" i="0" u="none" strike="noStrike" kern="0" cap="none" spc="0" normalizeH="0" baseline="0" noProof="0" dirty="0">
              <a:ln>
                <a:noFill/>
              </a:ln>
              <a:solidFill>
                <a:schemeClr val="lt2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" name="Shape 118"/>
          <p:cNvSpPr txBox="1">
            <a:spLocks/>
          </p:cNvSpPr>
          <p:nvPr/>
        </p:nvSpPr>
        <p:spPr>
          <a:xfrm>
            <a:off x="1600200" y="1809750"/>
            <a:ext cx="2133600" cy="736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Trebuchet MS"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lt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Scout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decel="100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decel="100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11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Major Features / Gameplay Elements</a:t>
            </a:r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273900" y="1063375"/>
            <a:ext cx="4983300" cy="3959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900"/>
              <a:t>Throughout the game, the player will:</a:t>
            </a:r>
          </a:p>
          <a:p>
            <a:pPr marL="457200" lvl="0" indent="-34925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900"/>
              <a:t>Hack traps and other objects in order to gain a tactical advantage against your enemies</a:t>
            </a:r>
          </a:p>
          <a:p>
            <a:pPr marL="457200" lvl="0" indent="-34925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900"/>
              <a:t>Control squad members and manipulate the environment through point and click controls</a:t>
            </a:r>
          </a:p>
          <a:p>
            <a:pPr marL="457200" lvl="0" indent="-34925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900"/>
              <a:t>Take advantage of the unique skill set of each team member</a:t>
            </a:r>
          </a:p>
          <a:p>
            <a:pPr marL="457200" lvl="0" indent="-34925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900"/>
              <a:t>Complete different objectives in order to finish a level </a:t>
            </a:r>
          </a:p>
          <a:p>
            <a:pPr lvl="0" rtl="0">
              <a:spcBef>
                <a:spcPts val="0"/>
              </a:spcBef>
              <a:buNone/>
            </a:pPr>
            <a:endParaRPr sz="1900"/>
          </a:p>
          <a:p>
            <a:pPr lvl="0" rtl="0">
              <a:spcBef>
                <a:spcPts val="0"/>
              </a:spcBef>
              <a:buNone/>
            </a:pPr>
            <a:endParaRPr sz="1900"/>
          </a:p>
        </p:txBody>
      </p:sp>
      <p:sp>
        <p:nvSpPr>
          <p:cNvPr id="130" name="Shape 130"/>
          <p:cNvSpPr txBox="1"/>
          <p:nvPr/>
        </p:nvSpPr>
        <p:spPr>
          <a:xfrm>
            <a:off x="6616650" y="3826125"/>
            <a:ext cx="1596899" cy="650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Fighting Image</a:t>
            </a:r>
          </a:p>
          <a:p>
            <a:pPr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131" name="Shape 131"/>
          <p:cNvPicPr preferRelativeResize="0"/>
          <p:nvPr/>
        </p:nvPicPr>
        <p:blipFill rotWithShape="1">
          <a:blip r:embed="rId3"/>
          <a:srcRect l="26367" t="14376" r="4552"/>
          <a:stretch/>
        </p:blipFill>
        <p:spPr>
          <a:xfrm>
            <a:off x="5771850" y="1124587"/>
            <a:ext cx="2914948" cy="1917025"/>
          </a:xfrm>
          <a:prstGeom prst="rect">
            <a:avLst/>
          </a:prstGeom>
        </p:spPr>
      </p:pic>
      <p:pic>
        <p:nvPicPr>
          <p:cNvPr id="132" name="Shape 132"/>
          <p:cNvPicPr preferRelativeResize="0"/>
          <p:nvPr/>
        </p:nvPicPr>
        <p:blipFill rotWithShape="1">
          <a:blip r:embed="rId4"/>
          <a:srcRect l="15778" r="14467"/>
          <a:stretch/>
        </p:blipFill>
        <p:spPr>
          <a:xfrm>
            <a:off x="5530400" y="3041625"/>
            <a:ext cx="3228848" cy="2068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otlight">
  <a:themeElements>
    <a:clrScheme name="Custom 439">
      <a:dk1>
        <a:srgbClr val="000000"/>
      </a:dk1>
      <a:lt1>
        <a:srgbClr val="FFFFFF"/>
      </a:lt1>
      <a:dk2>
        <a:srgbClr val="5C6E95"/>
      </a:dk2>
      <a:lt2>
        <a:srgbClr val="ACB4C2"/>
      </a:lt2>
      <a:accent1>
        <a:srgbClr val="667E50"/>
      </a:accent1>
      <a:accent2>
        <a:srgbClr val="CFBF73"/>
      </a:accent2>
      <a:accent3>
        <a:srgbClr val="8C7C82"/>
      </a:accent3>
      <a:accent4>
        <a:srgbClr val="9ABF87"/>
      </a:accent4>
      <a:accent5>
        <a:srgbClr val="CF9462"/>
      </a:accent5>
      <a:accent6>
        <a:srgbClr val="A25642"/>
      </a:accent6>
      <a:hlink>
        <a:srgbClr val="5173A5"/>
      </a:hlink>
      <a:folHlink>
        <a:srgbClr val="6872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844</Words>
  <Application>Microsoft Office PowerPoint</Application>
  <PresentationFormat>On-screen Show (16:9)</PresentationFormat>
  <Paragraphs>175</Paragraphs>
  <Slides>27</Slides>
  <Notes>26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spotlight</vt:lpstr>
      <vt:lpstr>Slide 1</vt:lpstr>
      <vt:lpstr>Team Members and Roles</vt:lpstr>
      <vt:lpstr>Agenda</vt:lpstr>
      <vt:lpstr>Original Motivations</vt:lpstr>
      <vt:lpstr>What is Covert Protocol?</vt:lpstr>
      <vt:lpstr>Inspirations from:</vt:lpstr>
      <vt:lpstr>The Setting</vt:lpstr>
      <vt:lpstr>Squad Members</vt:lpstr>
      <vt:lpstr>Major Features / Gameplay Elements</vt:lpstr>
      <vt:lpstr>Level Design</vt:lpstr>
      <vt:lpstr>Enemies</vt:lpstr>
      <vt:lpstr>System Diagram</vt:lpstr>
      <vt:lpstr>How Unity Works</vt:lpstr>
      <vt:lpstr>Game Tags</vt:lpstr>
      <vt:lpstr>Pathfinding</vt:lpstr>
      <vt:lpstr>Interaction System</vt:lpstr>
      <vt:lpstr>Hacking</vt:lpstr>
      <vt:lpstr>Hacking (Implementation)</vt:lpstr>
      <vt:lpstr>Slide 19</vt:lpstr>
      <vt:lpstr>Technology and Languages Utilized</vt:lpstr>
      <vt:lpstr>Game Demonstration</vt:lpstr>
      <vt:lpstr>What We Delivered</vt:lpstr>
      <vt:lpstr>Overall Outcomes</vt:lpstr>
      <vt:lpstr>Technical Challenges</vt:lpstr>
      <vt:lpstr>Other Challenges</vt:lpstr>
      <vt:lpstr>Special Thanks</vt:lpstr>
      <vt:lpstr>Thank you! Any 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Peter</cp:lastModifiedBy>
  <cp:revision>5</cp:revision>
  <dcterms:modified xsi:type="dcterms:W3CDTF">2014-06-04T18:49:49Z</dcterms:modified>
</cp:coreProperties>
</file>