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</p:sldMasterIdLst>
  <p:notesMasterIdLst>
    <p:notesMasterId r:id="rId38"/>
  </p:notesMasterIdLst>
  <p:sldIdLst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  <p:sldId id="277" r:id="rId16"/>
    <p:sldId id="276" r:id="rId17"/>
    <p:sldId id="275" r:id="rId18"/>
    <p:sldId id="274" r:id="rId19"/>
    <p:sldId id="273" r:id="rId20"/>
    <p:sldId id="272" r:id="rId21"/>
    <p:sldId id="271" r:id="rId22"/>
    <p:sldId id="270" r:id="rId23"/>
    <p:sldId id="269" r:id="rId24"/>
    <p:sldId id="282" r:id="rId25"/>
    <p:sldId id="281" r:id="rId26"/>
    <p:sldId id="280" r:id="rId27"/>
    <p:sldId id="279" r:id="rId28"/>
    <p:sldId id="278" r:id="rId29"/>
    <p:sldId id="290" r:id="rId30"/>
    <p:sldId id="289" r:id="rId31"/>
    <p:sldId id="288" r:id="rId32"/>
    <p:sldId id="287" r:id="rId33"/>
    <p:sldId id="286" r:id="rId34"/>
    <p:sldId id="285" r:id="rId35"/>
    <p:sldId id="284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5F4F8-E38D-B7D6-D69F-FD4D7C149A7B}" v="33" dt="2021-09-24T15:58:17.841"/>
    <p1510:client id="{E0973C2F-45BC-D59D-6BF8-B70F9408658B}" v="7" dt="2021-09-24T15:55:15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0973C2F-45BC-D59D-6BF8-B70F9408658B}"/>
    <pc:docChg chg="addSld">
      <pc:chgData name="" userId="" providerId="" clId="Web-{E0973C2F-45BC-D59D-6BF8-B70F9408658B}" dt="2021-09-24T15:55:11.890" v="5"/>
      <pc:docMkLst>
        <pc:docMk/>
      </pc:docMkLst>
      <pc:sldChg chg="add">
        <pc:chgData name="" userId="" providerId="" clId="Web-{E0973C2F-45BC-D59D-6BF8-B70F9408658B}" dt="2021-09-24T15:55:11.656" v="0"/>
        <pc:sldMkLst>
          <pc:docMk/>
          <pc:sldMk cId="988349556" sldId="257"/>
        </pc:sldMkLst>
      </pc:sldChg>
      <pc:sldChg chg="add">
        <pc:chgData name="" userId="" providerId="" clId="Web-{E0973C2F-45BC-D59D-6BF8-B70F9408658B}" dt="2021-09-24T15:55:11.687" v="1"/>
        <pc:sldMkLst>
          <pc:docMk/>
          <pc:sldMk cId="4152483325" sldId="258"/>
        </pc:sldMkLst>
      </pc:sldChg>
      <pc:sldChg chg="add">
        <pc:chgData name="" userId="" providerId="" clId="Web-{E0973C2F-45BC-D59D-6BF8-B70F9408658B}" dt="2021-09-24T15:55:11.765" v="2"/>
        <pc:sldMkLst>
          <pc:docMk/>
          <pc:sldMk cId="2100815698" sldId="259"/>
        </pc:sldMkLst>
      </pc:sldChg>
      <pc:sldChg chg="add">
        <pc:chgData name="" userId="" providerId="" clId="Web-{E0973C2F-45BC-D59D-6BF8-B70F9408658B}" dt="2021-09-24T15:55:11.797" v="3"/>
        <pc:sldMkLst>
          <pc:docMk/>
          <pc:sldMk cId="1132301681" sldId="260"/>
        </pc:sldMkLst>
      </pc:sldChg>
      <pc:sldChg chg="add">
        <pc:chgData name="" userId="" providerId="" clId="Web-{E0973C2F-45BC-D59D-6BF8-B70F9408658B}" dt="2021-09-24T15:55:11.859" v="4"/>
        <pc:sldMkLst>
          <pc:docMk/>
          <pc:sldMk cId="843704373" sldId="261"/>
        </pc:sldMkLst>
      </pc:sldChg>
      <pc:sldChg chg="add">
        <pc:chgData name="" userId="" providerId="" clId="Web-{E0973C2F-45BC-D59D-6BF8-B70F9408658B}" dt="2021-09-24T15:55:11.890" v="5"/>
        <pc:sldMkLst>
          <pc:docMk/>
          <pc:sldMk cId="90081622" sldId="262"/>
        </pc:sldMkLst>
      </pc:sldChg>
    </pc:docChg>
  </pc:docChgLst>
  <pc:docChgLst>
    <pc:chgData name="Mermelstein, Joshua D" userId="S::jmermel@calstatela.edu::740d7283-2747-4e42-9c6a-ef9d12833124" providerId="AD" clId="Web-{E0973C2F-45BC-D59D-6BF8-B70F9408658B}"/>
    <pc:docChg chg="delSld">
      <pc:chgData name="Mermelstein, Joshua D" userId="S::jmermel@calstatela.edu::740d7283-2747-4e42-9c6a-ef9d12833124" providerId="AD" clId="Web-{E0973C2F-45BC-D59D-6BF8-B70F9408658B}" dt="2021-09-24T15:55:15.062" v="0"/>
      <pc:docMkLst>
        <pc:docMk/>
      </pc:docMkLst>
      <pc:sldChg chg="del">
        <pc:chgData name="Mermelstein, Joshua D" userId="S::jmermel@calstatela.edu::740d7283-2747-4e42-9c6a-ef9d12833124" providerId="AD" clId="Web-{E0973C2F-45BC-D59D-6BF8-B70F9408658B}" dt="2021-09-24T15:55:15.062" v="0"/>
        <pc:sldMkLst>
          <pc:docMk/>
          <pc:sldMk cId="109857222" sldId="256"/>
        </pc:sldMkLst>
      </pc:sldChg>
    </pc:docChg>
  </pc:docChgLst>
  <pc:docChgLst>
    <pc:chgData name="Mermelstein, Joshua D" userId="S::jmermel@calstatela.edu::740d7283-2747-4e42-9c6a-ef9d12833124" providerId="AD" clId="Web-{B3B5F4F8-E38D-B7D6-D69F-FD4D7C149A7B}"/>
    <pc:docChg chg="addSld sldOrd addMainMaster">
      <pc:chgData name="Mermelstein, Joshua D" userId="S::jmermel@calstatela.edu::740d7283-2747-4e42-9c6a-ef9d12833124" providerId="AD" clId="Web-{B3B5F4F8-E38D-B7D6-D69F-FD4D7C149A7B}" dt="2021-09-24T15:58:17.841" v="32"/>
      <pc:docMkLst>
        <pc:docMk/>
      </pc:docMkLst>
      <pc:sldChg chg="ord">
        <pc:chgData name="Mermelstein, Joshua D" userId="S::jmermel@calstatela.edu::740d7283-2747-4e42-9c6a-ef9d12833124" providerId="AD" clId="Web-{B3B5F4F8-E38D-B7D6-D69F-FD4D7C149A7B}" dt="2021-09-24T15:57:05.777" v="16"/>
        <pc:sldMkLst>
          <pc:docMk/>
          <pc:sldMk cId="988349556" sldId="257"/>
        </pc:sldMkLst>
      </pc:sldChg>
      <pc:sldChg chg="ord">
        <pc:chgData name="Mermelstein, Joshua D" userId="S::jmermel@calstatela.edu::740d7283-2747-4e42-9c6a-ef9d12833124" providerId="AD" clId="Web-{B3B5F4F8-E38D-B7D6-D69F-FD4D7C149A7B}" dt="2021-09-24T15:57:05.777" v="17"/>
        <pc:sldMkLst>
          <pc:docMk/>
          <pc:sldMk cId="4152483325" sldId="258"/>
        </pc:sldMkLst>
      </pc:sldChg>
      <pc:sldChg chg="ord">
        <pc:chgData name="Mermelstein, Joshua D" userId="S::jmermel@calstatela.edu::740d7283-2747-4e42-9c6a-ef9d12833124" providerId="AD" clId="Web-{B3B5F4F8-E38D-B7D6-D69F-FD4D7C149A7B}" dt="2021-09-24T15:57:05.777" v="18"/>
        <pc:sldMkLst>
          <pc:docMk/>
          <pc:sldMk cId="2100815698" sldId="259"/>
        </pc:sldMkLst>
      </pc:sldChg>
      <pc:sldChg chg="ord">
        <pc:chgData name="Mermelstein, Joshua D" userId="S::jmermel@calstatela.edu::740d7283-2747-4e42-9c6a-ef9d12833124" providerId="AD" clId="Web-{B3B5F4F8-E38D-B7D6-D69F-FD4D7C149A7B}" dt="2021-09-24T15:57:05.777" v="19"/>
        <pc:sldMkLst>
          <pc:docMk/>
          <pc:sldMk cId="1132301681" sldId="260"/>
        </pc:sldMkLst>
      </pc:sldChg>
      <pc:sldChg chg="ord">
        <pc:chgData name="Mermelstein, Joshua D" userId="S::jmermel@calstatela.edu::740d7283-2747-4e42-9c6a-ef9d12833124" providerId="AD" clId="Web-{B3B5F4F8-E38D-B7D6-D69F-FD4D7C149A7B}" dt="2021-09-24T15:56:00.151" v="6"/>
        <pc:sldMkLst>
          <pc:docMk/>
          <pc:sldMk cId="90081622" sldId="262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5:51.854" v="0"/>
        <pc:sldMkLst>
          <pc:docMk/>
          <pc:sldMk cId="2604778957" sldId="263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5:51.932" v="1"/>
        <pc:sldMkLst>
          <pc:docMk/>
          <pc:sldMk cId="479401261" sldId="264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5:52.057" v="2"/>
        <pc:sldMkLst>
          <pc:docMk/>
          <pc:sldMk cId="2484898248" sldId="265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5:52.072" v="3"/>
        <pc:sldMkLst>
          <pc:docMk/>
          <pc:sldMk cId="1036009634" sldId="266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5:52.119" v="4"/>
        <pc:sldMkLst>
          <pc:docMk/>
          <pc:sldMk cId="4204091292" sldId="267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5:52.135" v="5"/>
        <pc:sldMkLst>
          <pc:docMk/>
          <pc:sldMk cId="3627743487" sldId="268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6:49.933" v="7"/>
        <pc:sldMkLst>
          <pc:docMk/>
          <pc:sldMk cId="3345127908" sldId="269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6:49.980" v="8"/>
        <pc:sldMkLst>
          <pc:docMk/>
          <pc:sldMk cId="1969978451" sldId="270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6:50.027" v="9"/>
        <pc:sldMkLst>
          <pc:docMk/>
          <pc:sldMk cId="810644460" sldId="271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6:50.058" v="10"/>
        <pc:sldMkLst>
          <pc:docMk/>
          <pc:sldMk cId="3840628410" sldId="272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6:50.074" v="11"/>
        <pc:sldMkLst>
          <pc:docMk/>
          <pc:sldMk cId="881882736" sldId="273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6:50.121" v="12"/>
        <pc:sldMkLst>
          <pc:docMk/>
          <pc:sldMk cId="1410838733" sldId="274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6:50.136" v="13"/>
        <pc:sldMkLst>
          <pc:docMk/>
          <pc:sldMk cId="3260675126" sldId="275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6:50.167" v="14"/>
        <pc:sldMkLst>
          <pc:docMk/>
          <pc:sldMk cId="2101036488" sldId="276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6:50.167" v="15"/>
        <pc:sldMkLst>
          <pc:docMk/>
          <pc:sldMk cId="1114221415" sldId="277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7:39.200" v="20"/>
        <pc:sldMkLst>
          <pc:docMk/>
          <pc:sldMk cId="2072247708" sldId="278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7:39.325" v="21"/>
        <pc:sldMkLst>
          <pc:docMk/>
          <pc:sldMk cId="2404187866" sldId="279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7:39.856" v="22"/>
        <pc:sldMkLst>
          <pc:docMk/>
          <pc:sldMk cId="3520077432" sldId="280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7:40.059" v="23"/>
        <pc:sldMkLst>
          <pc:docMk/>
          <pc:sldMk cId="1333819525" sldId="281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7:40.200" v="24"/>
        <pc:sldMkLst>
          <pc:docMk/>
          <pc:sldMk cId="876525037" sldId="282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8:17.544" v="25"/>
        <pc:sldMkLst>
          <pc:docMk/>
          <pc:sldMk cId="2364202315" sldId="283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8:17.607" v="26"/>
        <pc:sldMkLst>
          <pc:docMk/>
          <pc:sldMk cId="539038242" sldId="284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8:17.638" v="27"/>
        <pc:sldMkLst>
          <pc:docMk/>
          <pc:sldMk cId="49691437" sldId="285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8:17.669" v="28"/>
        <pc:sldMkLst>
          <pc:docMk/>
          <pc:sldMk cId="1931066017" sldId="286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8:17.701" v="29"/>
        <pc:sldMkLst>
          <pc:docMk/>
          <pc:sldMk cId="3577662683" sldId="287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8:17.732" v="30"/>
        <pc:sldMkLst>
          <pc:docMk/>
          <pc:sldMk cId="3985128459" sldId="288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8:17.826" v="31"/>
        <pc:sldMkLst>
          <pc:docMk/>
          <pc:sldMk cId="3781556466" sldId="289"/>
        </pc:sldMkLst>
      </pc:sldChg>
      <pc:sldChg chg="add">
        <pc:chgData name="Mermelstein, Joshua D" userId="S::jmermel@calstatela.edu::740d7283-2747-4e42-9c6a-ef9d12833124" providerId="AD" clId="Web-{B3B5F4F8-E38D-B7D6-D69F-FD4D7C149A7B}" dt="2021-09-24T15:58:17.841" v="32"/>
        <pc:sldMkLst>
          <pc:docMk/>
          <pc:sldMk cId="1557014772" sldId="290"/>
        </pc:sldMkLst>
      </pc:sldChg>
      <pc:sldMasterChg chg="add addSldLayout">
        <pc:chgData name="Mermelstein, Joshua D" userId="S::jmermel@calstatela.edu::740d7283-2747-4e42-9c6a-ef9d12833124" providerId="AD" clId="Web-{B3B5F4F8-E38D-B7D6-D69F-FD4D7C149A7B}" dt="2021-09-24T15:58:17.544" v="25"/>
        <pc:sldMasterMkLst>
          <pc:docMk/>
          <pc:sldMasterMk cId="1880724170" sldId="2147483648"/>
        </pc:sldMasterMkLst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2892333839" sldId="2147483649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4280684562" sldId="2147483650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1473974643" sldId="2147483651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2444369491" sldId="2147483652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1875959982" sldId="2147483653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2964698414" sldId="2147483654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1292808503" sldId="2147483655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2003216805" sldId="2147483656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1093305205" sldId="2147483657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2170896606" sldId="2147483658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8:17.544" v="25"/>
          <pc:sldLayoutMkLst>
            <pc:docMk/>
            <pc:sldMasterMk cId="1880724170" sldId="2147483648"/>
            <pc:sldLayoutMk cId="1536240543" sldId="2147483659"/>
          </pc:sldLayoutMkLst>
        </pc:sldLayoutChg>
      </pc:sldMasterChg>
      <pc:sldMasterChg chg="add addSldLayout">
        <pc:chgData name="Mermelstein, Joshua D" userId="S::jmermel@calstatela.edu::740d7283-2747-4e42-9c6a-ef9d12833124" providerId="AD" clId="Web-{B3B5F4F8-E38D-B7D6-D69F-FD4D7C149A7B}" dt="2021-09-24T15:57:39.200" v="20"/>
        <pc:sldMasterMkLst>
          <pc:docMk/>
          <pc:sldMasterMk cId="185379552" sldId="2147483672"/>
        </pc:sldMasterMkLst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3540831258" sldId="2147483673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162252878" sldId="2147483674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2404344547" sldId="2147483675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145912881" sldId="2147483676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2533296099" sldId="2147483677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2593603284" sldId="2147483678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191819721" sldId="2147483679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564200362" sldId="2147483680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3163647269" sldId="2147483681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4060722009" sldId="2147483682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2368405903" sldId="2147483683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3093940996" sldId="2147483684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1588708041" sldId="2147483685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2566255881" sldId="2147483686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647395850" sldId="2147483687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2347907227" sldId="2147483688"/>
          </pc:sldLayoutMkLst>
        </pc:sldLayoutChg>
        <pc:sldLayoutChg chg="add">
          <pc:chgData name="Mermelstein, Joshua D" userId="S::jmermel@calstatela.edu::740d7283-2747-4e42-9c6a-ef9d12833124" providerId="AD" clId="Web-{B3B5F4F8-E38D-B7D6-D69F-FD4D7C149A7B}" dt="2021-09-24T15:57:39.200" v="20"/>
          <pc:sldLayoutMkLst>
            <pc:docMk/>
            <pc:sldMasterMk cId="185379552" sldId="2147483672"/>
            <pc:sldLayoutMk cId="3339706553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CFB1-39C4-4563-A023-79248549CC4D}" type="datetimeFigureOut">
              <a:rPr lang="en-US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AFF4-081A-4539-9DC6-CA070D8230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Problems with this code:</a:t>
            </a:r>
          </a:p>
          <a:p>
            <a:r>
              <a:rPr lang="en-US">
                <a:cs typeface="Calibri"/>
              </a:rPr>
              <a:t>1. </a:t>
            </a:r>
            <a:r>
              <a:rPr lang="en-US" err="1">
                <a:cs typeface="Calibri"/>
              </a:rPr>
              <a:t>CustomerBusinessLogic</a:t>
            </a:r>
            <a:r>
              <a:rPr lang="en-US">
                <a:cs typeface="Calibri"/>
              </a:rPr>
              <a:t> and </a:t>
            </a:r>
            <a:r>
              <a:rPr lang="en-US" err="1">
                <a:cs typeface="Calibri"/>
              </a:rPr>
              <a:t>DataAccess</a:t>
            </a:r>
            <a:r>
              <a:rPr lang="en-US">
                <a:cs typeface="Calibri"/>
              </a:rPr>
              <a:t> are tightly coupled. Changes to methods in DataAccess will lead to changes in </a:t>
            </a:r>
            <a:r>
              <a:rPr lang="en-US" err="1">
                <a:cs typeface="Calibri"/>
              </a:rPr>
              <a:t>CustomerBusinessLogic</a:t>
            </a:r>
            <a:r>
              <a:rPr lang="en-US">
                <a:cs typeface="Calibri"/>
              </a:rPr>
              <a:t>.</a:t>
            </a:r>
          </a:p>
          <a:p>
            <a:r>
              <a:rPr lang="en-US">
                <a:cs typeface="Calibri"/>
              </a:rPr>
              <a:t>2. Future changes to the database or web service used will require changes in </a:t>
            </a:r>
            <a:r>
              <a:rPr lang="en-US" err="1">
                <a:cs typeface="Calibri"/>
              </a:rPr>
              <a:t>CustomerBusinessLogic</a:t>
            </a:r>
          </a:p>
          <a:p>
            <a:r>
              <a:rPr lang="en-US">
                <a:cs typeface="Calibri"/>
              </a:rPr>
              <a:t>3. </a:t>
            </a:r>
            <a:r>
              <a:rPr lang="en-US" err="1">
                <a:cs typeface="Calibri"/>
              </a:rPr>
              <a:t>CustomerBusinessLogic</a:t>
            </a:r>
            <a:r>
              <a:rPr lang="en-US">
                <a:cs typeface="Calibri"/>
              </a:rPr>
              <a:t> uses the new keyword to make a </a:t>
            </a:r>
            <a:r>
              <a:rPr lang="en-US" err="1">
                <a:cs typeface="Calibri"/>
              </a:rPr>
              <a:t>DataAccess</a:t>
            </a:r>
            <a:r>
              <a:rPr lang="en-US">
                <a:cs typeface="Calibri"/>
              </a:rPr>
              <a:t> object. So, ANYWHERE in ANY of our classes that create a </a:t>
            </a:r>
            <a:r>
              <a:rPr lang="en-US" err="1">
                <a:cs typeface="Calibri"/>
              </a:rPr>
              <a:t>dataaccess</a:t>
            </a:r>
            <a:r>
              <a:rPr lang="en-US">
                <a:cs typeface="Calibri"/>
              </a:rPr>
              <a:t> object would need to be changed if we have to change the name of the class</a:t>
            </a:r>
          </a:p>
          <a:p>
            <a:r>
              <a:rPr lang="en-US">
                <a:cs typeface="Calibri"/>
              </a:rPr>
              <a:t>4. We create a concrete </a:t>
            </a:r>
            <a:r>
              <a:rPr lang="en-US" err="1">
                <a:cs typeface="Calibri"/>
              </a:rPr>
              <a:t>DataAccess</a:t>
            </a:r>
            <a:r>
              <a:rPr lang="en-US">
                <a:cs typeface="Calibri"/>
              </a:rPr>
              <a:t> object in the </a:t>
            </a:r>
            <a:r>
              <a:rPr lang="en-US" err="1">
                <a:cs typeface="Calibri"/>
              </a:rPr>
              <a:t>CustomerBusinessLogic</a:t>
            </a:r>
            <a:r>
              <a:rPr lang="en-US">
                <a:cs typeface="Calibri"/>
              </a:rPr>
              <a:t> class. It cannot be tested independently, and </a:t>
            </a:r>
            <a:r>
              <a:rPr lang="en-US" err="1">
                <a:cs typeface="Calibri"/>
              </a:rPr>
              <a:t>DataAccess</a:t>
            </a:r>
            <a:r>
              <a:rPr lang="en-US">
                <a:cs typeface="Calibri"/>
              </a:rPr>
              <a:t> cannot be replaced with a mock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CCCFF-B603-42AC-930C-4424F6EBDA1B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have inverted the control of creating an object of a dependent class from </a:t>
            </a:r>
            <a:r>
              <a:rPr lang="en-US" err="1">
                <a:cs typeface="Calibri"/>
              </a:rPr>
              <a:t>CustomerBusinessLogic</a:t>
            </a:r>
            <a:r>
              <a:rPr lang="en-US">
                <a:cs typeface="Calibri"/>
              </a:rPr>
              <a:t> to </a:t>
            </a:r>
            <a:r>
              <a:rPr lang="en-US" err="1">
                <a:cs typeface="Calibri"/>
              </a:rPr>
              <a:t>DataAccessFactory</a:t>
            </a:r>
            <a:endParaRPr lang="en-US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CCCFF-B603-42AC-930C-4424F6EBDA1B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1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9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3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0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47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2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5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940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8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55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5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7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06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C06C-E6C6-4E12-8DFC-924FB8AEB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A38A6-4379-4DCE-847C-FB6947A29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FE860-D8E9-4C3B-B9C6-032789E2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06EE4-42AA-4AC4-804E-03D2DFD9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55892-BB72-4391-BB6C-9B8EAB95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3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D57D-A040-490C-88F7-C89416AA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49C1-FF19-4D04-A585-0F44151CB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C128-0AA0-4FF6-8A3D-92AC15EB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EBEA6-03B8-4B6A-BC8B-F3A81A19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FFEDF-BAC3-4338-A253-6A8651CB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1322-62BC-4B2B-832A-AEEF79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5BC13-7192-4BB6-AC38-28CB39F10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ECA31-CEAC-44CE-9E6B-6E5F843F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0C2E-3085-4FAB-9C3E-530975F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8655-F4F6-46DE-A64F-3E7241CD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4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269D-B070-41F1-BBF9-4B675F36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C77F-7C9F-477D-98B2-F6DDACED9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F8CF1-1595-4B0F-B393-375F7BB55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C1B6F-CFD2-453E-843B-16162CE9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FDCDD-A733-4FA2-B01F-60093AD2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F089A-940F-4CAD-9F6F-0B52B745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69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44E6-16A3-4B5B-B4D7-F4E6641B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7BF62-C196-435D-BD2F-6573D145C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CE42B-A8E3-407C-B4C7-6BEF1F319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49C6C-477B-451D-9C68-60C566444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C6314-4867-492F-A1F5-040BD1B2C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5C270-1EF9-4CED-9A6A-D7AF8496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C8870-C8F9-4893-B434-CA8CED9D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99FAA-2470-49A7-AF24-9760384B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9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0369-BF78-4007-B6D5-CB890A25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88C06-A7B2-4C95-A882-25E3A8D5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EA80-A406-4163-95D9-D59CB83F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A0A0E-AC23-42C4-8752-C0390FD8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8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A2CD6-3258-4B88-9AED-A8D6616F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89B0A-9A82-42B7-8D26-78874D9A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DADC-78CF-42BE-816A-39C900C5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8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4EAB-3F5F-4204-8F71-514E8C90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5D53-B383-4C5F-91C6-51E6AD7C6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8F91D-CF29-44D9-AA34-65A77C0E3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2062-1475-4A16-958A-76F681E0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05CA-E96A-4B19-B75E-8BCF871E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E7B62-F4B7-4979-B729-14D1A3AD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6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52EE-381C-4777-BB04-F53B9D72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9A2B1-6F38-4B30-B29F-59304C29F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1F584-C611-4ACE-A24B-006FD23E2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00642-6E63-4223-9442-724E4408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18907-FE51-4E68-A6DB-196F5084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5786F-1583-44A9-AE01-67C20E34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5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DBB1-B965-47F9-8BF7-1CA7D1A4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99EE8-60A9-4BA7-9614-F23DBC3FB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571B-1CDD-4F20-BC92-4B3F4481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E8E8-9335-47C0-972D-584CB61F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B9B02-A2C2-4D13-83E3-44E3FA05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96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EBC1C-209B-4E39-A804-936D0CFF0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EA6C4-5548-48EE-98A2-1FDEAC4C6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7CF69-CBEE-4E8E-970B-F9E498A3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E7B2B-DA40-497B-AF98-505F5C6D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E114D-30D2-4677-9280-4B43F2BC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4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68E2E-EFCF-4334-966E-AF95708F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9F319-59B6-4E00-8975-C5FA9D2F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C8472-FA24-4F7C-8358-55BABBEBA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FC8C-17F3-4E64-9EFF-F3FB71EBADDB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CEA0E-953A-4AFF-B6F7-8B5AEA2CD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5652E-9942-4768-B88D-7FC14429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B3772-0F3B-4C15-8BD7-703D80556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teacher.com/ioc/inversion-of-contr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teacher.com/ioc/inversion-of-contro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DrPCMoqxdA" TargetMode="External"/><Relationship Id="rId2" Type="http://schemas.openxmlformats.org/officeDocument/2006/relationships/hyperlink" Target="https://docs.microsoft.com/en-us/dotnet/core/tutorials/creating-app-with-plugin-support" TargetMode="Externa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powerapps/developer/data-platform/register-plug-in" TargetMode="External"/><Relationship Id="rId2" Type="http://schemas.openxmlformats.org/officeDocument/2006/relationships/hyperlink" Target="https://docs.microsoft.com/en-us/powerapps/developer/data-platform/write-plug-in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powerapps/developer/data-platform/plug-ins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aspnet/core/razor-pages/?view=aspnetcore-5.0&amp;tabs=visual-studio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aspnet/core/mvc/views/razor?view=aspnetcore-5.0" TargetMode="Externa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ef/core/" TargetMode="Externa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aspnet/core/razor-pages/ui-class?view=aspnetcore-5.0&amp;tabs=visual-studio" TargetMode="Externa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Dependency Injection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DC036-534A-44FA-B425-04420500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Does JWT 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BC53-AD5F-4099-83CA-72CA6D05C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HEADER.PAYLOAD.SIGNATURE</a:t>
            </a:r>
          </a:p>
          <a:p>
            <a:pPr marL="0" indent="0">
              <a:buNone/>
            </a:pPr>
            <a:r>
              <a:rPr lang="en-US">
                <a:cs typeface="Calibri"/>
              </a:rPr>
              <a:t>Security =&gt; if PAYLOAD is modified =&gt; Signature becomes invalid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9A21164-B2AF-4ABC-8D35-D2074376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50088"/>
            <a:ext cx="6172200" cy="28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1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276912-08E6-4F0E-BF56-3F6A3B3E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 panose="020F0302020204030204"/>
              </a:rPr>
              <a:t>Identity API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DD435-1AB7-4354-AE07-384FC43C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>
                <a:cs typeface="Calibri"/>
              </a:rPr>
              <a:t>Is an API that supports login functionality </a:t>
            </a:r>
          </a:p>
          <a:p>
            <a:r>
              <a:rPr lang="en-US" sz="1500">
                <a:cs typeface="Calibri"/>
              </a:rPr>
              <a:t>It can </a:t>
            </a:r>
            <a:r>
              <a:rPr lang="en-US" sz="1500">
                <a:ea typeface="+mn-lt"/>
                <a:cs typeface="+mn-lt"/>
              </a:rPr>
              <a:t>manage users, passwords, profile data, roles, claims, tokens, email confirmation, and more.</a:t>
            </a:r>
            <a:endParaRPr lang="en-US" sz="1500">
              <a:cs typeface="Calibri"/>
            </a:endParaRPr>
          </a:p>
          <a:p>
            <a:pPr lvl="3"/>
            <a:endParaRPr lang="en-US" sz="1500">
              <a:cs typeface="Calibri"/>
            </a:endParaRPr>
          </a:p>
          <a:p>
            <a:pPr lvl="3"/>
            <a:r>
              <a:rPr lang="en-US" sz="1500">
                <a:cs typeface="Calibri"/>
              </a:rPr>
              <a:t>It supports external login providers like Google, Facebook, Twitter, and Microsoft Accounts.</a:t>
            </a:r>
          </a:p>
          <a:p>
            <a:pPr lvl="3"/>
            <a:endParaRPr lang="en-US" sz="1500">
              <a:cs typeface="Calibri"/>
            </a:endParaRPr>
          </a:p>
          <a:p>
            <a:pPr marL="1371600" lvl="3" indent="0">
              <a:buNone/>
            </a:pPr>
            <a:endParaRPr lang="en-US" sz="1500">
              <a:cs typeface="Calibri"/>
            </a:endParaRPr>
          </a:p>
          <a:p>
            <a:r>
              <a:rPr lang="en-US" sz="1500">
                <a:cs typeface="Calibri"/>
              </a:rPr>
              <a:t>This API generates a template that you can use or modify </a:t>
            </a:r>
          </a:p>
          <a:p>
            <a:r>
              <a:rPr lang="en-US" sz="1500">
                <a:ea typeface="+mn-lt"/>
                <a:cs typeface="+mn-lt"/>
              </a:rPr>
              <a:t>Identity is typically configured using a SQL Server database to store user names, passwords, and profile data. </a:t>
            </a:r>
          </a:p>
          <a:p>
            <a:pPr marL="0" indent="0">
              <a:buNone/>
            </a:pPr>
            <a:r>
              <a:rPr lang="en-US" sz="1500">
                <a:ea typeface="+mn-lt"/>
                <a:cs typeface="+mn-lt"/>
              </a:rPr>
              <a:t>https://docs.microsoft.com/en-us/aspnet/core/security/authentication/identity?view=aspnetcore-5.0&amp;tabs=visual-studio</a:t>
            </a:r>
            <a:endParaRPr 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48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4C8803-FBF3-49C0-9336-790C55773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06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Inversion of Control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8CE2-4CB1-4D2B-AF68-3EC64C1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Inversion of Control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DA77-ED48-49D0-A2CA-E9FC6DFF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103" y="1518367"/>
            <a:ext cx="9139084" cy="15614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>
                <a:cs typeface="Calibri"/>
              </a:rPr>
              <a:t>Goal:</a:t>
            </a:r>
            <a:endParaRPr lang="en-US" sz="4000">
              <a:cs typeface="Calibri"/>
            </a:endParaRPr>
          </a:p>
          <a:p>
            <a:pPr marL="0" indent="0">
              <a:buNone/>
            </a:pPr>
            <a:r>
              <a:rPr lang="en-US" sz="4000">
                <a:cs typeface="Calibri"/>
              </a:rPr>
              <a:t> Achieve loose coupling between classes</a:t>
            </a:r>
          </a:p>
          <a:p>
            <a:pPr marL="0" indent="0">
              <a:buNone/>
            </a:pPr>
            <a:endParaRPr lang="en-US" sz="4000">
              <a:cs typeface="Calibri"/>
            </a:endParaRPr>
          </a:p>
          <a:p>
            <a:pPr marL="0" indent="0">
              <a:buNone/>
            </a:pPr>
            <a:endParaRPr lang="en-US" sz="4000">
              <a:cs typeface="Calibri"/>
            </a:endParaRPr>
          </a:p>
          <a:p>
            <a:pPr marL="0" indent="0">
              <a:buNone/>
            </a:pPr>
            <a:r>
              <a:rPr lang="en-US" sz="4000" b="1">
                <a:cs typeface="Calibri"/>
              </a:rPr>
              <a:t>Why do we want loose coupling?</a:t>
            </a:r>
            <a:endParaRPr lang="en-US" sz="4000">
              <a:cs typeface="Calibri"/>
            </a:endParaRPr>
          </a:p>
          <a:p>
            <a:pPr marL="0" indent="0">
              <a:buNone/>
            </a:pPr>
            <a:endParaRPr lang="en-US" sz="4000">
              <a:cs typeface="Calibri"/>
            </a:endParaRPr>
          </a:p>
          <a:p>
            <a:pPr marL="0" indent="0">
              <a:buNone/>
            </a:pP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03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8CE2-4CB1-4D2B-AF68-3EC64C1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Inversion of Control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C1BFA-CB25-4721-AADC-BB1E3EA8ACF4}"/>
              </a:ext>
            </a:extLst>
          </p:cNvPr>
          <p:cNvSpPr txBox="1"/>
          <p:nvPr/>
        </p:nvSpPr>
        <p:spPr>
          <a:xfrm>
            <a:off x="189271" y="1492045"/>
            <a:ext cx="5766617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Tight Coupling</a:t>
            </a:r>
            <a:endParaRPr lang="en-US" sz="4000">
              <a:cs typeface="Calibri"/>
            </a:endParaRPr>
          </a:p>
          <a:p>
            <a:pPr algn="ctr"/>
            <a:endParaRPr lang="en-US" sz="4000">
              <a:solidFill>
                <a:srgbClr val="000000"/>
              </a:solidFill>
              <a:cs typeface="Calibri"/>
            </a:endParaRPr>
          </a:p>
          <a:p>
            <a:r>
              <a:rPr lang="en-US" sz="2800">
                <a:solidFill>
                  <a:srgbClr val="FF0000"/>
                </a:solidFill>
                <a:cs typeface="Calibri"/>
              </a:rPr>
              <a:t>High Interdependency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cs typeface="Calibri"/>
              </a:rPr>
              <a:t>a change in one module can have a "ripple effect" </a:t>
            </a:r>
            <a:endParaRPr lang="en-US" sz="28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cs typeface="Calibri"/>
              </a:rPr>
              <a:t>Module assembly will require more effort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cs typeface="Calibri"/>
              </a:rPr>
              <a:t>A class may be harder to reuse or test</a:t>
            </a:r>
          </a:p>
        </p:txBody>
      </p:sp>
    </p:spTree>
    <p:extLst>
      <p:ext uri="{BB962C8B-B14F-4D97-AF65-F5344CB8AC3E}">
        <p14:creationId xmlns:p14="http://schemas.microsoft.com/office/powerpoint/2010/main" val="326067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8CE2-4CB1-4D2B-AF68-3EC64C1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Inversion of Control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C1BFA-CB25-4721-AADC-BB1E3EA8ACF4}"/>
              </a:ext>
            </a:extLst>
          </p:cNvPr>
          <p:cNvSpPr txBox="1"/>
          <p:nvPr/>
        </p:nvSpPr>
        <p:spPr>
          <a:xfrm>
            <a:off x="189271" y="1492045"/>
            <a:ext cx="5766617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Tight Coupling</a:t>
            </a:r>
            <a:endParaRPr lang="en-US" sz="4000">
              <a:cs typeface="Calibri"/>
            </a:endParaRPr>
          </a:p>
          <a:p>
            <a:pPr algn="ctr"/>
            <a:endParaRPr lang="en-US" sz="4000">
              <a:solidFill>
                <a:srgbClr val="000000"/>
              </a:solidFill>
              <a:cs typeface="Calibri"/>
            </a:endParaRPr>
          </a:p>
          <a:p>
            <a:r>
              <a:rPr lang="en-US" sz="2800">
                <a:solidFill>
                  <a:srgbClr val="FF0000"/>
                </a:solidFill>
                <a:cs typeface="Calibri"/>
              </a:rPr>
              <a:t>High Interdependency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cs typeface="Calibri"/>
              </a:rPr>
              <a:t>a change in one module can have a "ripple effect" </a:t>
            </a:r>
            <a:endParaRPr lang="en-US" sz="28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cs typeface="Calibri"/>
              </a:rPr>
              <a:t>Module assembly will require more effort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cs typeface="Calibri"/>
              </a:rPr>
              <a:t>A class may be harder to reuse or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21C25-07F9-4C37-82A4-FE1A5B7B4DC6}"/>
              </a:ext>
            </a:extLst>
          </p:cNvPr>
          <p:cNvSpPr txBox="1"/>
          <p:nvPr/>
        </p:nvSpPr>
        <p:spPr>
          <a:xfrm>
            <a:off x="6150076" y="1492045"/>
            <a:ext cx="5656005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/>
              <a:t>Loose Coupling</a:t>
            </a:r>
            <a:endParaRPr lang="en-US" sz="4000">
              <a:cs typeface="Calibri"/>
            </a:endParaRPr>
          </a:p>
          <a:p>
            <a:pPr algn="ctr"/>
            <a:endParaRPr lang="en-US" sz="4000">
              <a:solidFill>
                <a:srgbClr val="000000"/>
              </a:solidFill>
              <a:cs typeface="Calibri"/>
            </a:endParaRPr>
          </a:p>
          <a:p>
            <a:r>
              <a:rPr lang="en-US" sz="2800">
                <a:solidFill>
                  <a:srgbClr val="00B050"/>
                </a:solidFill>
                <a:cs typeface="Calibri"/>
              </a:rPr>
              <a:t>Minimal dependency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00B050"/>
                </a:solidFill>
                <a:cs typeface="Calibri"/>
              </a:rPr>
              <a:t>Components have a "breakable relationship", changes in one have minimal effect on others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00B050"/>
                </a:solidFill>
                <a:cs typeface="Calibri"/>
              </a:rPr>
              <a:t>Less constrained by platform, language, etc.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solidFill>
                  <a:srgbClr val="00B050"/>
                </a:solidFill>
                <a:cs typeface="Calibri"/>
              </a:rPr>
              <a:t>Classes are easier to test</a:t>
            </a:r>
          </a:p>
        </p:txBody>
      </p:sp>
    </p:spTree>
    <p:extLst>
      <p:ext uri="{BB962C8B-B14F-4D97-AF65-F5344CB8AC3E}">
        <p14:creationId xmlns:p14="http://schemas.microsoft.com/office/powerpoint/2010/main" val="141083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8CE2-4CB1-4D2B-AF68-3EC64C1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Inversion of Control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B2C6E-8939-4C1D-80D4-98168C774DE1}"/>
              </a:ext>
            </a:extLst>
          </p:cNvPr>
          <p:cNvSpPr txBox="1"/>
          <p:nvPr/>
        </p:nvSpPr>
        <p:spPr>
          <a:xfrm>
            <a:off x="779206" y="1762431"/>
            <a:ext cx="978555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Control</a:t>
            </a:r>
            <a:r>
              <a:rPr lang="en-US" sz="2800">
                <a:cs typeface="Calibri"/>
              </a:rPr>
              <a:t> refers to any additional responsibilities a class has, other than its main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881882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8CE2-4CB1-4D2B-AF68-3EC64C1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Inversion of Control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B2C6E-8939-4C1D-80D4-98168C774DE1}"/>
              </a:ext>
            </a:extLst>
          </p:cNvPr>
          <p:cNvSpPr txBox="1"/>
          <p:nvPr/>
        </p:nvSpPr>
        <p:spPr>
          <a:xfrm>
            <a:off x="779206" y="1762431"/>
            <a:ext cx="978555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Control</a:t>
            </a:r>
            <a:r>
              <a:rPr lang="en-US" sz="2800">
                <a:cs typeface="Calibri"/>
              </a:rPr>
              <a:t> refers to any additional responsibilities a class has, other than its main responsibility</a:t>
            </a:r>
          </a:p>
        </p:txBody>
      </p:sp>
      <p:pic>
        <p:nvPicPr>
          <p:cNvPr id="5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709DEC-E2AA-4C4E-881B-1C96A623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70" y="3022426"/>
            <a:ext cx="4977082" cy="32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28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8CE2-4CB1-4D2B-AF68-3EC64C1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Inversion of Control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B2C6E-8939-4C1D-80D4-98168C774DE1}"/>
              </a:ext>
            </a:extLst>
          </p:cNvPr>
          <p:cNvSpPr txBox="1"/>
          <p:nvPr/>
        </p:nvSpPr>
        <p:spPr>
          <a:xfrm>
            <a:off x="779206" y="1762431"/>
            <a:ext cx="978555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Control</a:t>
            </a:r>
            <a:r>
              <a:rPr lang="en-US" sz="2800">
                <a:cs typeface="Calibri"/>
              </a:rPr>
              <a:t> refers to any additional responsibilities a class has, other than its main responsibility</a:t>
            </a:r>
          </a:p>
        </p:txBody>
      </p:sp>
      <p:pic>
        <p:nvPicPr>
          <p:cNvPr id="5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709DEC-E2AA-4C4E-881B-1C96A623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70" y="3022426"/>
            <a:ext cx="4977082" cy="326240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6DDC48B-CD7C-426B-A1C0-3644DC64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26" y="3028521"/>
            <a:ext cx="5460520" cy="30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4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729C-4FDE-4DD9-9848-C0037A2D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Dependency Injection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4B562-E12B-4566-93EC-519A01E00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Giving an object its instance variables</a:t>
            </a:r>
            <a:endParaRPr lang="en-US"/>
          </a:p>
          <a:p>
            <a:r>
              <a:rPr lang="en-US">
                <a:cs typeface="Calibri"/>
              </a:rPr>
              <a:t>Objects are designed in a manner where they receive instances of the objects from other pieces of code, instead of constructing them internally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C5AE85-34E7-426C-9EE8-07573484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46" y="3274091"/>
            <a:ext cx="6227956" cy="35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9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4E551-40A0-4A32-87AE-6708C937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0" y="92690"/>
            <a:ext cx="8684342" cy="6760240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>
                <a:latin typeface="Consolas"/>
              </a:rPr>
              <a:t>public class CustomerBusinessLogic
{
    </a:t>
            </a:r>
            <a:r>
              <a:rPr lang="en-US" sz="1800" err="1">
                <a:latin typeface="Consolas"/>
              </a:rPr>
              <a:t>DataAccess</a:t>
            </a:r>
            <a:r>
              <a:rPr lang="en-US" sz="1800">
                <a:latin typeface="Consolas"/>
              </a:rPr>
              <a:t> _</a:t>
            </a:r>
            <a:r>
              <a:rPr lang="en-US" sz="1800" err="1">
                <a:latin typeface="Consolas"/>
              </a:rPr>
              <a:t>dataAccess</a:t>
            </a:r>
            <a:r>
              <a:rPr lang="en-US" sz="1800">
                <a:latin typeface="Consolas"/>
              </a:rPr>
              <a:t>;
    public </a:t>
            </a:r>
            <a:r>
              <a:rPr lang="en-US" sz="1800" err="1">
                <a:latin typeface="Consolas"/>
              </a:rPr>
              <a:t>CustomerBusinessLogic</a:t>
            </a:r>
            <a:r>
              <a:rPr lang="en-US" sz="1800">
                <a:latin typeface="Consolas"/>
              </a:rPr>
              <a:t>()
    {
        _</a:t>
            </a:r>
            <a:r>
              <a:rPr lang="en-US" sz="1800" err="1">
                <a:latin typeface="Consolas"/>
              </a:rPr>
              <a:t>dataAccess</a:t>
            </a:r>
            <a:r>
              <a:rPr lang="en-US" sz="1800">
                <a:latin typeface="Consolas"/>
              </a:rPr>
              <a:t> = new </a:t>
            </a:r>
            <a:r>
              <a:rPr lang="en-US" sz="1800" err="1">
                <a:latin typeface="Consolas"/>
              </a:rPr>
              <a:t>DataAccess</a:t>
            </a:r>
            <a:r>
              <a:rPr lang="en-US" sz="1800">
                <a:latin typeface="Consolas"/>
              </a:rPr>
              <a:t>();
    }
    public string </a:t>
            </a:r>
            <a:r>
              <a:rPr lang="en-US" sz="1800" err="1">
                <a:latin typeface="Consolas"/>
              </a:rPr>
              <a:t>GetCustomerName</a:t>
            </a:r>
            <a:r>
              <a:rPr lang="en-US" sz="1800">
                <a:latin typeface="Consolas"/>
              </a:rPr>
              <a:t>(int id)
    {
        return _</a:t>
            </a:r>
            <a:r>
              <a:rPr lang="en-US" sz="1800" err="1">
                <a:latin typeface="Consolas"/>
              </a:rPr>
              <a:t>dataAccess.GetCustomerName</a:t>
            </a:r>
            <a:r>
              <a:rPr lang="en-US" sz="1800">
                <a:latin typeface="Consolas"/>
              </a:rPr>
              <a:t>(id);
    }
}
public class </a:t>
            </a:r>
            <a:r>
              <a:rPr lang="en-US" sz="1800" err="1">
                <a:latin typeface="Consolas"/>
              </a:rPr>
              <a:t>DataAccess</a:t>
            </a:r>
            <a:r>
              <a:rPr lang="en-US" sz="1800">
                <a:latin typeface="Consolas"/>
              </a:rPr>
              <a:t>
{
    public </a:t>
            </a:r>
            <a:r>
              <a:rPr lang="en-US" sz="1800" err="1">
                <a:latin typeface="Consolas"/>
              </a:rPr>
              <a:t>DataAccess</a:t>
            </a:r>
            <a:r>
              <a:rPr lang="en-US" sz="1800">
                <a:latin typeface="Consolas"/>
              </a:rPr>
              <a:t>()
    {
    }
    public string </a:t>
            </a:r>
            <a:r>
              <a:rPr lang="en-US" sz="1800" err="1">
                <a:latin typeface="Consolas"/>
              </a:rPr>
              <a:t>GetCustomerName</a:t>
            </a:r>
            <a:r>
              <a:rPr lang="en-US" sz="1800">
                <a:latin typeface="Consolas"/>
              </a:rPr>
              <a:t>(int id) {
        return "Dummy Customer Name"; // get it from DB in real app
    }
}</a:t>
            </a:r>
            <a:endParaRPr lang="en-US" sz="180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2DD85-974B-4EB5-A290-988C0230C795}"/>
              </a:ext>
            </a:extLst>
          </p:cNvPr>
          <p:cNvSpPr txBox="1"/>
          <p:nvPr/>
        </p:nvSpPr>
        <p:spPr>
          <a:xfrm>
            <a:off x="8829369" y="6543367"/>
            <a:ext cx="335771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Code Example From </a:t>
            </a:r>
            <a:r>
              <a:rPr lang="en-US" sz="1400">
                <a:hlinkClick r:id="rId3"/>
              </a:rPr>
              <a:t>TutorialsTeacher.com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978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4E551-40A0-4A32-87AE-6708C937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0" y="92690"/>
            <a:ext cx="9569245" cy="6760240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>
                <a:latin typeface="Consolas"/>
                <a:cs typeface="Calibri" panose="020F0502020204030204"/>
              </a:rPr>
              <a:t>public class DataAccessFactory
{
    public static </a:t>
            </a:r>
            <a:r>
              <a:rPr lang="en-US" sz="1800" err="1">
                <a:latin typeface="Consolas"/>
                <a:cs typeface="Calibri" panose="020F0502020204030204"/>
              </a:rPr>
              <a:t>DataAccess</a:t>
            </a:r>
            <a:r>
              <a:rPr lang="en-US" sz="1800">
                <a:latin typeface="Consolas"/>
                <a:cs typeface="Calibri" panose="020F0502020204030204"/>
              </a:rPr>
              <a:t> </a:t>
            </a:r>
            <a:r>
              <a:rPr lang="en-US" sz="1800" err="1">
                <a:latin typeface="Consolas"/>
                <a:cs typeface="Calibri" panose="020F0502020204030204"/>
              </a:rPr>
              <a:t>GetDataAccessObj</a:t>
            </a:r>
            <a:r>
              <a:rPr lang="en-US" sz="1800">
                <a:latin typeface="Consolas"/>
                <a:cs typeface="Calibri" panose="020F0502020204030204"/>
              </a:rPr>
              <a:t>() 
    {
        return new </a:t>
            </a:r>
            <a:r>
              <a:rPr lang="en-US" sz="1800" err="1">
                <a:latin typeface="Consolas"/>
                <a:cs typeface="Calibri" panose="020F0502020204030204"/>
              </a:rPr>
              <a:t>DataAccess</a:t>
            </a:r>
            <a:r>
              <a:rPr lang="en-US" sz="1800">
                <a:latin typeface="Consolas"/>
                <a:cs typeface="Calibri" panose="020F0502020204030204"/>
              </a:rPr>
              <a:t>();
    }
}</a:t>
            </a:r>
          </a:p>
          <a:p>
            <a:pPr marL="0" indent="0">
              <a:buNone/>
            </a:pPr>
            <a:endParaRPr lang="en-US" sz="1800">
              <a:latin typeface="Consolas"/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latin typeface="Consolas"/>
                <a:cs typeface="Calibri" panose="020F0502020204030204"/>
              </a:rPr>
              <a:t>public class CustomerBusinessLogic
{
    public </a:t>
            </a:r>
            <a:r>
              <a:rPr lang="en-US" sz="1800" err="1">
                <a:latin typeface="Consolas"/>
                <a:cs typeface="Calibri" panose="020F0502020204030204"/>
              </a:rPr>
              <a:t>CustomerBusinessLogic</a:t>
            </a:r>
            <a:r>
              <a:rPr lang="en-US" sz="1800">
                <a:latin typeface="Consolas"/>
                <a:cs typeface="Calibri" panose="020F0502020204030204"/>
              </a:rPr>
              <a:t>()
    {
    }
    public string </a:t>
            </a:r>
            <a:r>
              <a:rPr lang="en-US" sz="1800" err="1">
                <a:latin typeface="Consolas"/>
                <a:cs typeface="Calibri" panose="020F0502020204030204"/>
              </a:rPr>
              <a:t>GetCustomerName</a:t>
            </a:r>
            <a:r>
              <a:rPr lang="en-US" sz="1800">
                <a:latin typeface="Consolas"/>
                <a:cs typeface="Calibri" panose="020F0502020204030204"/>
              </a:rPr>
              <a:t>(int id)
    {
        </a:t>
            </a:r>
            <a:r>
              <a:rPr lang="en-US" sz="1800" err="1">
                <a:latin typeface="Consolas"/>
                <a:cs typeface="Calibri" panose="020F0502020204030204"/>
              </a:rPr>
              <a:t>DataAccess</a:t>
            </a:r>
            <a:r>
              <a:rPr lang="en-US" sz="1800">
                <a:latin typeface="Consolas"/>
                <a:cs typeface="Calibri" panose="020F0502020204030204"/>
              </a:rPr>
              <a:t> _</a:t>
            </a:r>
            <a:r>
              <a:rPr lang="en-US" sz="1800" err="1">
                <a:latin typeface="Consolas"/>
                <a:cs typeface="Calibri" panose="020F0502020204030204"/>
              </a:rPr>
              <a:t>dataAccess</a:t>
            </a:r>
            <a:r>
              <a:rPr lang="en-US" sz="1800">
                <a:latin typeface="Consolas"/>
                <a:cs typeface="Calibri" panose="020F0502020204030204"/>
              </a:rPr>
              <a:t> =  </a:t>
            </a:r>
            <a:r>
              <a:rPr lang="en-US" sz="1800" err="1">
                <a:latin typeface="Consolas"/>
                <a:cs typeface="Calibri" panose="020F0502020204030204"/>
              </a:rPr>
              <a:t>DataAccessFactory.GetDataAccessObj</a:t>
            </a:r>
            <a:r>
              <a:rPr lang="en-US" sz="1800">
                <a:latin typeface="Consolas"/>
                <a:cs typeface="Calibri" panose="020F0502020204030204"/>
              </a:rPr>
              <a:t>();
        return _</a:t>
            </a:r>
            <a:r>
              <a:rPr lang="en-US" sz="1800" err="1">
                <a:latin typeface="Consolas"/>
                <a:cs typeface="Calibri" panose="020F0502020204030204"/>
              </a:rPr>
              <a:t>dataAccess.GetCustomerName</a:t>
            </a:r>
            <a:r>
              <a:rPr lang="en-US" sz="1800">
                <a:latin typeface="Consolas"/>
                <a:cs typeface="Calibri" panose="020F0502020204030204"/>
              </a:rPr>
              <a:t>(id);
    }
}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7DC42-299C-41A8-8DD0-17EE052D2DD8}"/>
              </a:ext>
            </a:extLst>
          </p:cNvPr>
          <p:cNvSpPr txBox="1"/>
          <p:nvPr/>
        </p:nvSpPr>
        <p:spPr>
          <a:xfrm>
            <a:off x="8829369" y="6543367"/>
            <a:ext cx="3357716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Code Example From </a:t>
            </a:r>
            <a:r>
              <a:rPr lang="en-US" sz="1400">
                <a:hlinkClick r:id="rId3"/>
              </a:rPr>
              <a:t>TutorialsTeacher.com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12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C77B-C43E-4F3D-BF83-2317DA7B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857" y="266700"/>
            <a:ext cx="7599568" cy="1228725"/>
          </a:xfrm>
        </p:spPr>
        <p:txBody>
          <a:bodyPr>
            <a:normAutofit/>
          </a:bodyPr>
          <a:lstStyle/>
          <a:p>
            <a:r>
              <a:rPr lang="en-US" sz="4000"/>
              <a:t>What Are Plugins?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79F07-0DC7-4F59-A332-9A1523D19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0218" y="2073275"/>
            <a:ext cx="3932237" cy="441325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Plugins allow an app to be extensible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Allows additional code to be injected into an app (Customizable)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Typically in the form of Interfaces and assemblies (.</a:t>
            </a:r>
            <a:r>
              <a:rPr lang="en-US" sz="2000" err="1"/>
              <a:t>dll’s</a:t>
            </a:r>
            <a:r>
              <a:rPr lang="en-US" sz="2000"/>
              <a:t>)</a:t>
            </a:r>
          </a:p>
          <a:p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Extensible Library via </a:t>
            </a:r>
            <a:r>
              <a:rPr lang="en-US" sz="2000" err="1"/>
              <a:t>Nuget</a:t>
            </a:r>
            <a:r>
              <a:rPr lang="en-US" sz="2000"/>
              <a:t>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CBDDCA-0F14-4A07-AA7A-DD767EF75541}"/>
              </a:ext>
            </a:extLst>
          </p:cNvPr>
          <p:cNvSpPr txBox="1">
            <a:spLocks/>
          </p:cNvSpPr>
          <p:nvPr/>
        </p:nvSpPr>
        <p:spPr>
          <a:xfrm>
            <a:off x="6373813" y="2143124"/>
            <a:ext cx="5483224" cy="488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Resources:</a:t>
            </a:r>
          </a:p>
          <a:p>
            <a:r>
              <a:rPr lang="en-US" sz="2400"/>
              <a:t>Creating </a:t>
            </a:r>
            <a:r>
              <a:rPr lang="en-US" sz="2400" err="1"/>
              <a:t>.Net</a:t>
            </a:r>
            <a:r>
              <a:rPr lang="en-US" sz="2400"/>
              <a:t> Core App with plugins</a:t>
            </a:r>
          </a:p>
          <a:p>
            <a:r>
              <a:rPr lang="en-US" sz="2400">
                <a:hlinkClick r:id="rId2"/>
              </a:rPr>
              <a:t>https://docs.microsoft.com/en-us/dotnet/core/tutorials/creating-app-with-plugin-support</a:t>
            </a:r>
            <a:endParaRPr lang="en-US" sz="2400"/>
          </a:p>
          <a:p>
            <a:endParaRPr lang="en-US" sz="2400"/>
          </a:p>
          <a:p>
            <a:r>
              <a:rPr lang="en-US" sz="2400"/>
              <a:t>Plugins (Reflection in C#)</a:t>
            </a:r>
          </a:p>
          <a:p>
            <a:r>
              <a:rPr lang="en-US" sz="2400">
                <a:hlinkClick r:id="rId3"/>
              </a:rPr>
              <a:t>https://www.youtube.com/watch?v=qDrPCMoqxdA</a:t>
            </a:r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7652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BCDC-BB76-4E09-BD5D-B8F93E5B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157695"/>
            <a:ext cx="6399214" cy="82731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Typical </a:t>
            </a:r>
            <a:r>
              <a:rPr lang="en-US" sz="4000" err="1">
                <a:solidFill>
                  <a:schemeClr val="tx1"/>
                </a:solidFill>
              </a:rPr>
              <a:t>Impementation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9882-0070-48B9-8C37-8249A9D46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14103" y="1105432"/>
            <a:ext cx="3932237" cy="8273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>
                <a:effectLst/>
                <a:latin typeface="Segoe UI" panose="020B0502040204020203" pitchFamily="34" charset="0"/>
              </a:rPr>
              <a:t>Create the plugin interfaces in the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err="1">
                <a:effectLst/>
                <a:latin typeface="Segoe UI" panose="020B0502040204020203" pitchFamily="34" charset="0"/>
              </a:rPr>
              <a:t>Thise</a:t>
            </a:r>
            <a:r>
              <a:rPr lang="en-US" b="1" i="0">
                <a:effectLst/>
                <a:latin typeface="Segoe UI" panose="020B0502040204020203" pitchFamily="34" charset="0"/>
              </a:rPr>
              <a:t> code snippet Compiled as an “assembly” (.</a:t>
            </a:r>
            <a:r>
              <a:rPr lang="en-US" b="1" i="0" err="1">
                <a:effectLst/>
                <a:latin typeface="Segoe UI" panose="020B0502040204020203" pitchFamily="34" charset="0"/>
              </a:rPr>
              <a:t>dll</a:t>
            </a:r>
            <a:r>
              <a:rPr lang="en-US" b="1" i="0">
                <a:effectLst/>
                <a:latin typeface="Segoe UI" panose="020B05020402040202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i="0">
              <a:effectLst/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>
              <a:effectLst/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55E68-E822-467A-99E9-B5FCA041D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917" y="233006"/>
            <a:ext cx="3427412" cy="229322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C03F68-2A7B-4364-9810-6DD18A33809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646340" y="1519089"/>
            <a:ext cx="2339577" cy="7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726B6D0-46A3-4FC7-A90C-2940BFDD3661}"/>
              </a:ext>
            </a:extLst>
          </p:cNvPr>
          <p:cNvSpPr txBox="1">
            <a:spLocks/>
          </p:cNvSpPr>
          <p:nvPr/>
        </p:nvSpPr>
        <p:spPr>
          <a:xfrm>
            <a:off x="7733504" y="2842990"/>
            <a:ext cx="3932237" cy="1223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Segoe UI" panose="020B0502040204020203" pitchFamily="34" charset="0"/>
              </a:rPr>
              <a:t>Another Developer Extends the </a:t>
            </a:r>
            <a:r>
              <a:rPr lang="en-US" b="1" err="1">
                <a:latin typeface="Segoe UI" panose="020B0502040204020203" pitchFamily="34" charset="0"/>
              </a:rPr>
              <a:t>dll</a:t>
            </a:r>
            <a:r>
              <a:rPr lang="en-US" b="1">
                <a:latin typeface="Segoe UI" panose="020B0502040204020203" pitchFamily="34" charset="0"/>
              </a:rPr>
              <a:t>. </a:t>
            </a:r>
          </a:p>
          <a:p>
            <a:r>
              <a:rPr lang="en-US" b="1">
                <a:latin typeface="Segoe UI" panose="020B0502040204020203" pitchFamily="34" charset="0"/>
              </a:rPr>
              <a:t>And adds custom code</a:t>
            </a:r>
          </a:p>
          <a:p>
            <a:pPr lvl="1"/>
            <a:r>
              <a:rPr lang="en-US" sz="1600" b="1">
                <a:latin typeface="Segoe UI" panose="020B0502040204020203" pitchFamily="34" charset="0"/>
              </a:rPr>
              <a:t>This code snippet is Compiled as an “assembly” (.</a:t>
            </a:r>
            <a:r>
              <a:rPr lang="en-US" sz="1600" b="1" err="1">
                <a:latin typeface="Segoe UI" panose="020B0502040204020203" pitchFamily="34" charset="0"/>
              </a:rPr>
              <a:t>dll</a:t>
            </a:r>
            <a:r>
              <a:rPr lang="en-US" sz="1600" b="1">
                <a:latin typeface="Segoe UI" panose="020B0502040204020203" pitchFamily="34" charset="0"/>
              </a:rPr>
              <a:t>)</a:t>
            </a:r>
          </a:p>
          <a:p>
            <a:pPr lvl="1"/>
            <a:endParaRPr lang="en-US" sz="1600" b="1">
              <a:latin typeface="Segoe UI" panose="020B0502040204020203" pitchFamily="34" charset="0"/>
            </a:endParaRPr>
          </a:p>
          <a:p>
            <a:endParaRPr lang="en-US" b="1">
              <a:latin typeface="Segoe UI" panose="020B0502040204020203" pitchFamily="34" charset="0"/>
            </a:endParaRPr>
          </a:p>
          <a:p>
            <a:endParaRPr lang="en-US" b="1">
              <a:latin typeface="Segoe UI" panose="020B0502040204020203" pitchFamily="34" charset="0"/>
            </a:endParaRPr>
          </a:p>
          <a:p>
            <a:endParaRPr lang="en-US" b="1">
              <a:latin typeface="Segoe UI" panose="020B0502040204020203" pitchFamily="34" charset="0"/>
            </a:endParaRPr>
          </a:p>
          <a:p>
            <a:endParaRPr lang="en-US" b="1">
              <a:latin typeface="Segoe UI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A8A880-3E0D-4BEC-9484-7976FDE7C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41" y="2228188"/>
            <a:ext cx="3439825" cy="2401624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44A59A-8142-43F6-BE32-ED71A3512DEF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>
            <a:off x="9699623" y="2526226"/>
            <a:ext cx="0" cy="3167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75311B-AAA1-4036-81AE-E6B8E76CB11F}"/>
              </a:ext>
            </a:extLst>
          </p:cNvPr>
          <p:cNvCxnSpPr>
            <a:cxnSpLocks/>
            <a:stCxn id="24" idx="1"/>
            <a:endCxn id="28" idx="3"/>
          </p:cNvCxnSpPr>
          <p:nvPr/>
        </p:nvCxnSpPr>
        <p:spPr>
          <a:xfrm flipH="1" flipV="1">
            <a:off x="4214666" y="3429000"/>
            <a:ext cx="3518838" cy="256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41C84FA-4436-49A6-991A-C76AA7CF9575}"/>
              </a:ext>
            </a:extLst>
          </p:cNvPr>
          <p:cNvSpPr txBox="1">
            <a:spLocks/>
          </p:cNvSpPr>
          <p:nvPr/>
        </p:nvSpPr>
        <p:spPr>
          <a:xfrm>
            <a:off x="528635" y="5272872"/>
            <a:ext cx="3932237" cy="3551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Segoe UI" panose="020B0502040204020203" pitchFamily="34" charset="0"/>
              </a:rPr>
              <a:t>Load The plugin (.</a:t>
            </a:r>
            <a:r>
              <a:rPr lang="en-US" b="1" err="1">
                <a:latin typeface="Segoe UI" panose="020B0502040204020203" pitchFamily="34" charset="0"/>
              </a:rPr>
              <a:t>dll</a:t>
            </a:r>
            <a:r>
              <a:rPr lang="en-US" b="1">
                <a:latin typeface="Segoe UI" panose="020B0502040204020203" pitchFamily="34" charset="0"/>
              </a:rPr>
              <a:t>) back into the app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7017B5E-9574-4226-96C7-2E146E00F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598" y="4677912"/>
            <a:ext cx="6795527" cy="1545089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B246FC8-7721-41DB-8F94-75309707FC22}"/>
              </a:ext>
            </a:extLst>
          </p:cNvPr>
          <p:cNvCxnSpPr>
            <a:cxnSpLocks/>
            <a:stCxn id="28" idx="2"/>
            <a:endCxn id="43" idx="0"/>
          </p:cNvCxnSpPr>
          <p:nvPr/>
        </p:nvCxnSpPr>
        <p:spPr>
          <a:xfrm>
            <a:off x="2494754" y="4629812"/>
            <a:ext cx="0" cy="6430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33558EB-55B1-49E5-B343-AE9C3BA285A9}"/>
              </a:ext>
            </a:extLst>
          </p:cNvPr>
          <p:cNvCxnSpPr>
            <a:cxnSpLocks/>
            <a:stCxn id="43" idx="3"/>
            <a:endCxn id="56" idx="1"/>
          </p:cNvCxnSpPr>
          <p:nvPr/>
        </p:nvCxnSpPr>
        <p:spPr>
          <a:xfrm>
            <a:off x="4460872" y="5450457"/>
            <a:ext cx="70572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06BC4C6-ECEA-4013-A08F-EE8DF8A4FB88}"/>
              </a:ext>
            </a:extLst>
          </p:cNvPr>
          <p:cNvSpPr/>
          <p:nvPr/>
        </p:nvSpPr>
        <p:spPr>
          <a:xfrm>
            <a:off x="8543273" y="1619251"/>
            <a:ext cx="2407755" cy="70485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1777BDF-B007-416D-8EEB-3FBCD5D68CBA}"/>
              </a:ext>
            </a:extLst>
          </p:cNvPr>
          <p:cNvCxnSpPr>
            <a:cxnSpLocks/>
            <a:stCxn id="74" idx="2"/>
            <a:endCxn id="82" idx="7"/>
          </p:cNvCxnSpPr>
          <p:nvPr/>
        </p:nvCxnSpPr>
        <p:spPr>
          <a:xfrm flipH="1">
            <a:off x="3316731" y="1971676"/>
            <a:ext cx="5226542" cy="143929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BEAC124E-8C58-4C17-8717-F9C946498EE6}"/>
              </a:ext>
            </a:extLst>
          </p:cNvPr>
          <p:cNvSpPr/>
          <p:nvPr/>
        </p:nvSpPr>
        <p:spPr>
          <a:xfrm>
            <a:off x="774841" y="3184696"/>
            <a:ext cx="2978009" cy="154508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19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97822-26E3-4659-BF2E-59B0D8F4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12" y="393727"/>
            <a:ext cx="7011998" cy="16223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rgbClr val="EBEBEB"/>
                </a:solidFill>
              </a:rPr>
              <a:t>The App can now make use of added features / Code, without having to hard-code the entire app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304565-76E1-4097-919C-7A6831518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 3" charset="2"/>
              <a:buChar char=""/>
            </a:pPr>
            <a:r>
              <a:rPr lang="en-US" sz="2000">
                <a:solidFill>
                  <a:srgbClr val="FFFFFF"/>
                </a:solidFill>
              </a:rPr>
              <a:t>Remember the </a:t>
            </a:r>
            <a:r>
              <a:rPr lang="en-US" sz="2000" err="1">
                <a:solidFill>
                  <a:srgbClr val="FFFFFF"/>
                </a:solidFill>
              </a:rPr>
              <a:t>the</a:t>
            </a:r>
            <a:r>
              <a:rPr lang="en-US" sz="2000">
                <a:solidFill>
                  <a:srgbClr val="FFFFFF"/>
                </a:solidFill>
              </a:rPr>
              <a:t> interface containing the “empty function”</a:t>
            </a:r>
          </a:p>
          <a:p>
            <a:pPr>
              <a:buFont typeface="Wingdings 3" charset="2"/>
              <a:buChar char=""/>
            </a:pPr>
            <a:r>
              <a:rPr lang="en-US" sz="2000">
                <a:solidFill>
                  <a:srgbClr val="FFFFFF"/>
                </a:solidFill>
              </a:rPr>
              <a:t>DoSomething()</a:t>
            </a:r>
          </a:p>
          <a:p>
            <a:pPr>
              <a:buFont typeface="Wingdings 3" charset="2"/>
              <a:buChar char=""/>
            </a:pPr>
            <a:r>
              <a:rPr lang="en-US" sz="2000">
                <a:solidFill>
                  <a:srgbClr val="FFFFFF"/>
                </a:solidFill>
              </a:rPr>
              <a:t>Now the .</a:t>
            </a:r>
            <a:r>
              <a:rPr lang="en-US" sz="2000" err="1">
                <a:solidFill>
                  <a:srgbClr val="FFFFFF"/>
                </a:solidFill>
              </a:rPr>
              <a:t>dll</a:t>
            </a:r>
            <a:r>
              <a:rPr lang="en-US" sz="2000">
                <a:solidFill>
                  <a:srgbClr val="FFFFFF"/>
                </a:solidFill>
              </a:rPr>
              <a:t> was able to implement the DoSomething() function (developed outside of the app), and get imported back into the app, without any modification to the original source code</a:t>
            </a:r>
          </a:p>
          <a:p>
            <a:pPr>
              <a:buFont typeface="Wingdings 3" charset="2"/>
              <a:buChar char=""/>
            </a:pPr>
            <a:r>
              <a:rPr lang="en-US" sz="2000" b="1" i="1">
                <a:solidFill>
                  <a:srgbClr val="FFFFFF"/>
                </a:solidFill>
              </a:rPr>
              <a:t>Security Consideration – Harden the App against .</a:t>
            </a:r>
            <a:r>
              <a:rPr lang="en-US" sz="2000" b="1" i="1" err="1">
                <a:solidFill>
                  <a:srgbClr val="FFFFFF"/>
                </a:solidFill>
              </a:rPr>
              <a:t>dll</a:t>
            </a:r>
            <a:r>
              <a:rPr lang="en-US" sz="2000" b="1" i="1">
                <a:solidFill>
                  <a:srgbClr val="FFFFFF"/>
                </a:solidFill>
              </a:rPr>
              <a:t> hijacking</a:t>
            </a:r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449F13-F2B8-4C40-9A22-CA94686F48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27" r="2" b="15714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19E29-FF53-422C-8DD3-94FD9B994D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1" b="11425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0077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C438-4F1D-408C-962A-68821664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When writing &amp; registering plug-ins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2604-DA92-4841-A2CE-2D5179779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When writing plug-ins, each class in a project should be stateless and if it will be registered, must implement the </a:t>
            </a:r>
            <a:r>
              <a:rPr lang="en-US" err="1">
                <a:ea typeface="+mn-lt"/>
                <a:cs typeface="+mn-lt"/>
              </a:rPr>
              <a:t>IPlugin</a:t>
            </a:r>
            <a:r>
              <a:rPr lang="en-US">
                <a:ea typeface="+mn-lt"/>
                <a:cs typeface="+mn-lt"/>
              </a:rPr>
              <a:t> interface</a:t>
            </a:r>
          </a:p>
          <a:p>
            <a:pPr lvl="1"/>
            <a:r>
              <a:rPr lang="en-US" sz="1800">
                <a:ea typeface="+mn-lt"/>
                <a:cs typeface="+mn-lt"/>
                <a:hlinkClick r:id="rId2"/>
              </a:rPr>
              <a:t>https://docs.microsoft.com/en-us/powerapps/developer/data-platform/write-plug-in</a:t>
            </a:r>
          </a:p>
          <a:p>
            <a:r>
              <a:rPr lang="en-US">
                <a:cs typeface="Calibri"/>
              </a:rPr>
              <a:t>For registering plug-ins, sign and build the assembly.</a:t>
            </a:r>
          </a:p>
          <a:p>
            <a:r>
              <a:rPr lang="en-US">
                <a:cs typeface="Calibri"/>
              </a:rPr>
              <a:t>Use the Plug-in Registration tool to register the plug-in assemblies and upload it to the </a:t>
            </a:r>
            <a:r>
              <a:rPr lang="en-US" err="1">
                <a:cs typeface="Calibri"/>
              </a:rPr>
              <a:t>Dataverse</a:t>
            </a:r>
            <a:r>
              <a:rPr lang="en-US">
                <a:cs typeface="Calibri"/>
              </a:rPr>
              <a:t> database.</a:t>
            </a:r>
          </a:p>
          <a:p>
            <a:pPr lvl="1"/>
            <a:r>
              <a:rPr lang="en-US" sz="1800">
                <a:ea typeface="+mn-lt"/>
                <a:cs typeface="+mn-lt"/>
                <a:hlinkClick r:id="rId3"/>
              </a:rPr>
              <a:t>https://docs.microsoft.com/en-us/powerapps/developer/data-platform/register-plug-in</a:t>
            </a:r>
            <a:endParaRPr lang="en-US" sz="1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18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F597-5953-4489-BCC0-FB748395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When to use plug-ins / Pros &amp; Cons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B8D7C-67CE-4AA1-8A2F-E6ECABFE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76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Plug-ins can be configured to execute 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Synchronously</a:t>
            </a:r>
          </a:p>
          <a:p>
            <a:pPr lvl="2"/>
            <a:r>
              <a:rPr lang="en-US">
                <a:ea typeface="+mn-lt"/>
                <a:cs typeface="+mn-lt"/>
              </a:rPr>
              <a:t>The operation to wait until the code in the plug-in finishes its tasks.</a:t>
            </a:r>
          </a:p>
          <a:p>
            <a:pPr lvl="1"/>
            <a:r>
              <a:rPr lang="en-US">
                <a:ea typeface="+mn-lt"/>
                <a:cs typeface="+mn-lt"/>
              </a:rPr>
              <a:t> Or asynchronously</a:t>
            </a:r>
          </a:p>
          <a:p>
            <a:pPr lvl="2"/>
            <a:r>
              <a:rPr lang="en-US">
                <a:ea typeface="+mn-lt"/>
                <a:cs typeface="+mn-lt"/>
              </a:rPr>
              <a:t>Plug-ins are placed in a queue and are executed after the operation is completed which allows for minimal interruptions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Can be used to modify the behavior of the platform.</a:t>
            </a:r>
          </a:p>
          <a:p>
            <a:r>
              <a:rPr lang="en-US">
                <a:ea typeface="+mn-lt"/>
                <a:cs typeface="+mn-lt"/>
              </a:rPr>
              <a:t>Pros</a:t>
            </a:r>
          </a:p>
          <a:p>
            <a:pPr lvl="1"/>
            <a:r>
              <a:rPr lang="en-US">
                <a:ea typeface="+mn-lt"/>
                <a:cs typeface="+mn-lt"/>
              </a:rPr>
              <a:t>Plug-ins perform well and can be powerful when defining logic</a:t>
            </a:r>
          </a:p>
          <a:p>
            <a:r>
              <a:rPr lang="en-US">
                <a:ea typeface="+mn-lt"/>
                <a:cs typeface="+mn-lt"/>
              </a:rPr>
              <a:t>Cons</a:t>
            </a:r>
          </a:p>
          <a:p>
            <a:pPr lvl="1"/>
            <a:r>
              <a:rPr lang="en-US">
                <a:ea typeface="+mn-lt"/>
                <a:cs typeface="+mn-lt"/>
              </a:rPr>
              <a:t>Can be expensive to create and maintain</a:t>
            </a:r>
          </a:p>
          <a:p>
            <a:pPr lvl="1"/>
            <a:r>
              <a:rPr lang="en-US">
                <a:ea typeface="+mn-lt"/>
                <a:cs typeface="+mn-lt"/>
              </a:rPr>
              <a:t>A poorly written plug-in can cause significant negative impact on the performance of the environment.</a:t>
            </a:r>
          </a:p>
          <a:p>
            <a:r>
              <a:rPr lang="en-US" sz="2000">
                <a:ea typeface="+mn-lt"/>
                <a:cs typeface="+mn-lt"/>
                <a:hlinkClick r:id="rId2"/>
              </a:rPr>
              <a:t>https://docs.microsoft.com/en-us/powerapps/developer/data-platform/plug-ins</a:t>
            </a:r>
            <a:endParaRPr lang="en-US" sz="200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2247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3CEA-735E-4E2D-997A-E9FADA0B9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Razor – Sprint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59682-E6C5-40AB-9410-DCC668382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14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CCC56-B407-4D25-BF3A-BC678BC2D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What is Razor?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14EC1-3997-4161-8D61-A446BD9C6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Part of ASP.NET Core.</a:t>
            </a:r>
            <a:endParaRPr lang="en-US" sz="2000">
              <a:cs typeface="Calibri"/>
            </a:endParaRPr>
          </a:p>
          <a:p>
            <a:r>
              <a:rPr lang="en-US" sz="2000"/>
              <a:t>One of three ASP.NET Core UI solutions (others: MVC, and Blazor).</a:t>
            </a:r>
          </a:p>
          <a:p>
            <a:r>
              <a:rPr lang="en-US" sz="2000"/>
              <a:t>Used to embed .NET code into webpages.</a:t>
            </a:r>
          </a:p>
          <a:p>
            <a:r>
              <a:rPr lang="en-US" sz="2000">
                <a:cs typeface="Calibri" panose="020F0502020204030204"/>
              </a:rPr>
              <a:t>Used for optimizing HTML syntax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1FADB6D-56DC-4FF4-A410-0D516B8BE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313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5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D09F-7830-4177-AA71-C51BA8B7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Razor?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8E04-B1FB-4496-93EA-266DF7E67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Razor is an ASP.NET programming syntax to create dynamic web pages with the C# or Visual Basic .NET programming languages.</a:t>
            </a:r>
            <a:endParaRPr lang="en-US"/>
          </a:p>
          <a:p>
            <a:r>
              <a:rPr lang="en-US" sz="2800"/>
              <a:t>Recommended for page-based or form-based apps (focus on UI).</a:t>
            </a:r>
            <a:endParaRPr lang="en-US"/>
          </a:p>
          <a:p>
            <a:r>
              <a:rPr lang="en-US" sz="2800"/>
              <a:t>Uses C# and HTML.</a:t>
            </a:r>
          </a:p>
          <a:p>
            <a:r>
              <a:rPr lang="en-US" sz="2800"/>
              <a:t>Pages generally have “.</a:t>
            </a:r>
            <a:r>
              <a:rPr lang="en-US" sz="2800" err="1"/>
              <a:t>cshtml</a:t>
            </a:r>
            <a:r>
              <a:rPr lang="en-US" sz="2800"/>
              <a:t>” as the extension.</a:t>
            </a:r>
          </a:p>
          <a:p>
            <a:r>
              <a:rPr lang="en-US" sz="2800"/>
              <a:t>For web development that is easier and more productive than using a controller and views approach.</a:t>
            </a:r>
          </a:p>
          <a:p>
            <a:r>
              <a:rPr lang="en-US"/>
              <a:t>More info: </a:t>
            </a:r>
            <a:r>
              <a:rPr lang="en-US">
                <a:hlinkClick r:id="rId2"/>
              </a:rPr>
              <a:t>Introduction to Razor Pages in ASP.NET Core | Microsoft Docs</a:t>
            </a:r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BDF0-0CD2-4959-A816-8B56BC22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Types of Dependency Injection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3BBAC-82EB-4A7C-BF7D-4F110B30D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Constructor Injection</a:t>
            </a:r>
          </a:p>
          <a:p>
            <a:r>
              <a:rPr lang="en-US">
                <a:cs typeface="Calibri"/>
              </a:rPr>
              <a:t>Setter Injection</a:t>
            </a:r>
          </a:p>
          <a:p>
            <a:r>
              <a:rPr lang="en-US">
                <a:cs typeface="Calibri"/>
              </a:rPr>
              <a:t>Interface Injection</a:t>
            </a:r>
          </a:p>
        </p:txBody>
      </p:sp>
    </p:spTree>
    <p:extLst>
      <p:ext uri="{BB962C8B-B14F-4D97-AF65-F5344CB8AC3E}">
        <p14:creationId xmlns:p14="http://schemas.microsoft.com/office/powerpoint/2010/main" val="1036009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CD22-6E94-43B1-934C-9FD313EC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Razor?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F9C73-5C81-4022-B297-7521F881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Syntax that uses C# within webpage uses “@” symbol to transition from HTML to C# and render content in HTML.</a:t>
            </a:r>
          </a:p>
          <a:p>
            <a:r>
              <a:rPr lang="en-US" sz="2800"/>
              <a:t>Can handle requests within the page instead of using a controller by using the “@page” directive.</a:t>
            </a:r>
          </a:p>
          <a:p>
            <a:r>
              <a:rPr lang="en-US"/>
              <a:t>More info regarding syntax here: </a:t>
            </a:r>
            <a:br>
              <a:rPr lang="en-US"/>
            </a:br>
            <a:r>
              <a:rPr lang="en-US">
                <a:hlinkClick r:id="rId2"/>
              </a:rPr>
              <a:t>Razor syntax reference for ASP.NET Core | Microsoft Docs</a:t>
            </a:r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2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00AF-4296-40E9-B8ED-1C92F884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Example, using with a database.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6F25F-4DC9-4AC2-AACA-4AC1EB084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Class models can be added with Razor.</a:t>
            </a:r>
          </a:p>
          <a:p>
            <a:r>
              <a:rPr lang="en-US"/>
              <a:t>This enables developers to work with databases through Entity Framework Core (EF Core).</a:t>
            </a:r>
          </a:p>
          <a:p>
            <a:r>
              <a:rPr lang="en-US"/>
              <a:t>Context objects (.NET objects) represent a session with a database, allowing querying and saving data.</a:t>
            </a:r>
          </a:p>
          <a:p>
            <a:r>
              <a:rPr lang="en-US"/>
              <a:t>The EF Core service is registered as part of dependency injection.</a:t>
            </a:r>
          </a:p>
          <a:p>
            <a:r>
              <a:rPr lang="en-US"/>
              <a:t>More info: </a:t>
            </a:r>
            <a:r>
              <a:rPr lang="en-US">
                <a:hlinkClick r:id="rId2"/>
              </a:rPr>
              <a:t>Overview of Entity Framework Core - EF Core | Microsoft Docs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66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C86E-AE70-4D8E-90CD-248E59CA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Razor Class Library (RCL)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1F8F-8F46-493D-8147-C0419F71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Views, pages, controllers, models, components.</a:t>
            </a:r>
          </a:p>
          <a:p>
            <a:r>
              <a:rPr lang="en-US"/>
              <a:t>Can be packaged and reused.</a:t>
            </a:r>
          </a:p>
          <a:p>
            <a:r>
              <a:rPr lang="en-US"/>
              <a:t>Allows to share web app code with UI components.</a:t>
            </a:r>
          </a:p>
          <a:p>
            <a:r>
              <a:rPr lang="en-US">
                <a:hlinkClick r:id="rId2"/>
              </a:rPr>
              <a:t>Reusable Razor UI in class libraries with ASP.NET Core | Microsoft Docs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03467273-4DFA-42C2-BDEC-B5A587D77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7375"/>
            <a:ext cx="4955292" cy="4287838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1DFB76F-D465-4BBE-AA25-2792B913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85" y="1857375"/>
            <a:ext cx="5559426" cy="4287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C8254-9FFE-4F88-A181-9032ADDA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Sample Code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8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8C3B-26AA-4373-9968-8061076A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Why Razor?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4C78-B556-4CB8-ACC3-CF13712B0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Easy to learn</a:t>
            </a:r>
          </a:p>
          <a:p>
            <a:r>
              <a:rPr lang="en-US">
                <a:cs typeface="Calibri"/>
              </a:rPr>
              <a:t>Syntax similar to HTML</a:t>
            </a:r>
          </a:p>
          <a:p>
            <a:r>
              <a:rPr lang="en-US">
                <a:cs typeface="Calibri"/>
              </a:rPr>
              <a:t>Razor Engine supports TDD (Test Driven Development)</a:t>
            </a:r>
          </a:p>
          <a:p>
            <a:r>
              <a:rPr lang="en-US">
                <a:cs typeface="Calibri"/>
              </a:rPr>
              <a:t>Better in almost every way than the default Engine (Web Form Engine)</a:t>
            </a:r>
          </a:p>
          <a:p>
            <a:r>
              <a:rPr lang="en-US">
                <a:cs typeface="Calibri"/>
              </a:rPr>
              <a:t>Effective against XSS (Cross-Site Scripting)</a:t>
            </a:r>
          </a:p>
          <a:p>
            <a:r>
              <a:rPr lang="en-US">
                <a:cs typeface="Calibri"/>
              </a:rPr>
              <a:t>Commands need not to be closed unlike Web Form Engine</a:t>
            </a:r>
          </a:p>
          <a:p>
            <a:pPr lvl="1"/>
            <a:r>
              <a:rPr lang="en-US">
                <a:cs typeface="Calibri"/>
              </a:rPr>
              <a:t>Can just use the "@" sign to rather than "&lt;% Content %&gt;" and making the code more legible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20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AAD2537-1323-4380-B398-0E06EA623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4" y="2394623"/>
            <a:ext cx="5957888" cy="1623426"/>
          </a:xfrm>
          <a:prstGeom prst="rect">
            <a:avLst/>
          </a:prstGeom>
        </p:spPr>
      </p:pic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7E1EF3-DB67-410A-B206-3F5CC3BF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4" y="4912719"/>
            <a:ext cx="5957887" cy="1763786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C7E300C-121C-4718-9C20-CF1F17672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1256180"/>
            <a:ext cx="6969919" cy="916640"/>
          </a:xfrm>
          <a:prstGeom prst="rect">
            <a:avLst/>
          </a:prstGeom>
        </p:spPr>
      </p:pic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B176604-40B2-4A54-BE81-483B43BE6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900" y="2296871"/>
            <a:ext cx="6636543" cy="1511851"/>
          </a:xfrm>
          <a:prstGeom prst="rect">
            <a:avLst/>
          </a:prstGeom>
        </p:spPr>
      </p:pic>
      <p:pic>
        <p:nvPicPr>
          <p:cNvPr id="11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CBB766-A0C7-4ED4-B1D4-F2DED94A6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0273" y="3860015"/>
            <a:ext cx="6624637" cy="2812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2C9D72-71A1-435F-BBAE-CACC3609816A}"/>
              </a:ext>
            </a:extLst>
          </p:cNvPr>
          <p:cNvSpPr txBox="1"/>
          <p:nvPr/>
        </p:nvSpPr>
        <p:spPr>
          <a:xfrm>
            <a:off x="374887" y="772946"/>
            <a:ext cx="482448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cs typeface="Calibri"/>
              </a:rPr>
              <a:t>Without Dependency Injection</a:t>
            </a:r>
            <a:endParaRPr lang="en-US" sz="320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C58E8-D32F-4EA5-8C8A-41D885A6E90C}"/>
              </a:ext>
            </a:extLst>
          </p:cNvPr>
          <p:cNvSpPr txBox="1"/>
          <p:nvPr/>
        </p:nvSpPr>
        <p:spPr>
          <a:xfrm>
            <a:off x="6443165" y="586000"/>
            <a:ext cx="53703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With Dependency Injection</a:t>
            </a:r>
            <a:endParaRPr lang="en-US" sz="32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89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5D08-24ED-462D-A7A3-908971A9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Benefits of Dependency Injection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15226-53EE-48F5-A39E-D7919DAA2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05" y="1816332"/>
            <a:ext cx="3508918" cy="4490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Helps unit testing</a:t>
            </a:r>
          </a:p>
          <a:p>
            <a:r>
              <a:rPr lang="en-US">
                <a:cs typeface="Calibri"/>
              </a:rPr>
              <a:t>Boiler plate code reduced</a:t>
            </a:r>
          </a:p>
          <a:p>
            <a:r>
              <a:rPr lang="en-US">
                <a:cs typeface="Calibri"/>
              </a:rPr>
              <a:t>Extending application is easier</a:t>
            </a:r>
          </a:p>
          <a:p>
            <a:r>
              <a:rPr lang="en-US">
                <a:cs typeface="Calibri"/>
              </a:rPr>
              <a:t>Enables loose coupling (separation of concerns)</a:t>
            </a:r>
          </a:p>
        </p:txBody>
      </p:sp>
      <p:pic>
        <p:nvPicPr>
          <p:cNvPr id="4" name="Picture 6" descr="Text&#10;&#10;Description automatically generated">
            <a:extLst>
              <a:ext uri="{FF2B5EF4-FFF2-40B4-BE49-F238E27FC236}">
                <a16:creationId xmlns:a16="http://schemas.microsoft.com/office/drawing/2014/main" id="{2FA2A4E9-DFA4-4300-9E2E-D5222F52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462" y="1688167"/>
            <a:ext cx="3713842" cy="1803672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F775C418-91EF-459D-837B-0F0E5BD20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852" y="3652234"/>
            <a:ext cx="5909128" cy="31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0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1CEA-C5E2-40AF-8136-E27BEC7B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to focus on</a:t>
            </a:r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36C75E3-BE47-42D1-8401-EA1919F3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2" y="1697267"/>
            <a:ext cx="7374730" cy="293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7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938A-47C1-439A-B66D-952F44B4C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Authentication &amp; Authorization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770A-D95F-4F8E-9E16-D3CC16A20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Authentication – Who are you? And prove it.</a:t>
            </a:r>
          </a:p>
          <a:p>
            <a:r>
              <a:rPr lang="en-US">
                <a:cs typeface="Calibri"/>
              </a:rPr>
              <a:t>Authorization – Do you have access to this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Authentication Comes before you can Authorize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8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FC97-879A-4F6B-A1DA-8742AECC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cs typeface="Calibri Light"/>
              </a:rPr>
              <a:t>Types Of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B443-8536-4CBB-9980-E409AC11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35" y="169115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Form – Cookies</a:t>
            </a:r>
          </a:p>
          <a:p>
            <a:r>
              <a:rPr lang="en-US" sz="2000">
                <a:cs typeface="Calibri"/>
              </a:rPr>
              <a:t>Passport – Managed by Microsoft passport service</a:t>
            </a:r>
          </a:p>
          <a:p>
            <a:r>
              <a:rPr lang="en-US" sz="2000">
                <a:cs typeface="Calibri"/>
              </a:rPr>
              <a:t>Windows Authentication – IIS handles authentication (Can only be used on Windows OS)</a:t>
            </a:r>
          </a:p>
          <a:p>
            <a:r>
              <a:rPr lang="en-US" sz="2000">
                <a:cs typeface="Calibri"/>
              </a:rPr>
              <a:t>JWT – Represents a set of claims (custom)</a:t>
            </a:r>
          </a:p>
          <a:p>
            <a:endParaRPr lang="en-US" sz="2000">
              <a:cs typeface="Calibri"/>
            </a:endParaRPr>
          </a:p>
          <a:p>
            <a:r>
              <a:rPr lang="en-US" sz="2000">
                <a:cs typeface="Calibri"/>
              </a:rPr>
              <a:t>Need an Identity Provider</a:t>
            </a:r>
          </a:p>
          <a:p>
            <a:r>
              <a:rPr lang="en-US" sz="2000">
                <a:cs typeface="Calibri"/>
              </a:rPr>
              <a:t>Use a Nuget package to connect to IDP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A7F1AF-DD99-4DE4-B992-14C98C8F809D}"/>
              </a:ext>
            </a:extLst>
          </p:cNvPr>
          <p:cNvSpPr/>
          <p:nvPr/>
        </p:nvSpPr>
        <p:spPr>
          <a:xfrm>
            <a:off x="8405177" y="4398392"/>
            <a:ext cx="1855367" cy="1606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Calibri"/>
            </a:endParaRPr>
          </a:p>
          <a:p>
            <a:pPr algn="ctr"/>
            <a:r>
              <a:rPr lang="en-US" sz="1400">
                <a:cs typeface="Calibri"/>
              </a:rPr>
              <a:t>Authentication </a:t>
            </a:r>
            <a:r>
              <a:rPr lang="en-US" sz="1400" err="1">
                <a:cs typeface="Calibri"/>
              </a:rPr>
              <a:t>MiddleWare</a:t>
            </a:r>
            <a:endParaRPr lang="en-US" sz="1400" i="1">
              <a:cs typeface="Calibri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3899A1-3C15-4F2F-9712-4A2D15DB2844}"/>
              </a:ext>
            </a:extLst>
          </p:cNvPr>
          <p:cNvSpPr/>
          <p:nvPr/>
        </p:nvSpPr>
        <p:spPr>
          <a:xfrm>
            <a:off x="10362734" y="3070275"/>
            <a:ext cx="1592766" cy="14626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Google Challenge Handler</a:t>
            </a:r>
            <a:endParaRPr lang="en-US"/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69ADD-C41B-4969-A86F-E1E79D4FBC76}"/>
              </a:ext>
            </a:extLst>
          </p:cNvPr>
          <p:cNvSpPr/>
          <p:nvPr/>
        </p:nvSpPr>
        <p:spPr>
          <a:xfrm>
            <a:off x="6699340" y="3067105"/>
            <a:ext cx="1498528" cy="14679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 err="1">
                <a:cs typeface="Calibri"/>
              </a:rPr>
              <a:t>OpenId</a:t>
            </a:r>
            <a:r>
              <a:rPr lang="en-US">
                <a:cs typeface="Calibri"/>
              </a:rPr>
              <a:t> Connect Handler</a:t>
            </a: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5821A2-CC2F-4F64-ACAC-D070C07D199C}"/>
              </a:ext>
            </a:extLst>
          </p:cNvPr>
          <p:cNvCxnSpPr/>
          <p:nvPr/>
        </p:nvCxnSpPr>
        <p:spPr>
          <a:xfrm>
            <a:off x="8028181" y="4273937"/>
            <a:ext cx="910682" cy="91068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E8E5BF-E39B-422E-9E13-668A1E086307}"/>
              </a:ext>
            </a:extLst>
          </p:cNvPr>
          <p:cNvCxnSpPr>
            <a:cxnSpLocks/>
          </p:cNvCxnSpPr>
          <p:nvPr/>
        </p:nvCxnSpPr>
        <p:spPr>
          <a:xfrm flipV="1">
            <a:off x="8121108" y="5268253"/>
            <a:ext cx="585438" cy="2601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F44FA6-B65E-48AF-B065-435A297A4230}"/>
              </a:ext>
            </a:extLst>
          </p:cNvPr>
          <p:cNvCxnSpPr>
            <a:cxnSpLocks/>
          </p:cNvCxnSpPr>
          <p:nvPr/>
        </p:nvCxnSpPr>
        <p:spPr>
          <a:xfrm flipH="1">
            <a:off x="9282692" y="4227473"/>
            <a:ext cx="37170" cy="2230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4D92B1-5148-4960-A5DE-FAE7E1FB6CD0}"/>
              </a:ext>
            </a:extLst>
          </p:cNvPr>
          <p:cNvCxnSpPr>
            <a:cxnSpLocks/>
          </p:cNvCxnSpPr>
          <p:nvPr/>
        </p:nvCxnSpPr>
        <p:spPr>
          <a:xfrm flipH="1">
            <a:off x="9998229" y="4208887"/>
            <a:ext cx="501805" cy="55756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3E2ACCE-B284-477B-9AF8-B98A61CC8135}"/>
              </a:ext>
            </a:extLst>
          </p:cNvPr>
          <p:cNvSpPr/>
          <p:nvPr/>
        </p:nvSpPr>
        <p:spPr>
          <a:xfrm>
            <a:off x="8643822" y="2965991"/>
            <a:ext cx="1369741" cy="1276814"/>
          </a:xfrm>
          <a:prstGeom prst="ellipse">
            <a:avLst/>
          </a:prstGeom>
          <a:solidFill>
            <a:srgbClr val="FF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Cookie Handler</a:t>
            </a:r>
            <a:endParaRPr lang="en-US"/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75E909-06D2-4A2C-BD78-B1CFA4C9CFC9}"/>
              </a:ext>
            </a:extLst>
          </p:cNvPr>
          <p:cNvSpPr/>
          <p:nvPr/>
        </p:nvSpPr>
        <p:spPr>
          <a:xfrm>
            <a:off x="6570118" y="5029829"/>
            <a:ext cx="1629936" cy="1555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Facebook Challenge Handler</a:t>
            </a:r>
          </a:p>
          <a:p>
            <a:pPr algn="ctr"/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ACF103-645F-4419-AECB-E7C3B3C419B3}"/>
              </a:ext>
            </a:extLst>
          </p:cNvPr>
          <p:cNvCxnSpPr>
            <a:cxnSpLocks/>
          </p:cNvCxnSpPr>
          <p:nvPr/>
        </p:nvCxnSpPr>
        <p:spPr>
          <a:xfrm>
            <a:off x="9793791" y="5110278"/>
            <a:ext cx="1124413" cy="59473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DC24800-26BA-4FEA-9FA1-0E0A1C0E2F06}"/>
              </a:ext>
            </a:extLst>
          </p:cNvPr>
          <p:cNvSpPr/>
          <p:nvPr/>
        </p:nvSpPr>
        <p:spPr>
          <a:xfrm>
            <a:off x="10472170" y="4983913"/>
            <a:ext cx="1602058" cy="1602057"/>
          </a:xfrm>
          <a:prstGeom prst="ellipse">
            <a:avLst/>
          </a:prstGeom>
          <a:solidFill>
            <a:srgbClr val="FFD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JWT Handler</a:t>
            </a:r>
            <a:endParaRPr lang="en-US"/>
          </a:p>
          <a:p>
            <a:pPr algn="ctr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70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2543-5747-4420-AD75-9A80A9DF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Claims or Roles Security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5FDAF-7988-49C3-A756-4DE45E7E1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Roles – users are assigned a role or roles and then are given access based on those roles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>
                <a:cs typeface="Calibri" panose="020F0502020204030204"/>
              </a:rPr>
              <a:t>Claims – User claims something, ASP.Net encrypts, saves as a token, then uses throughout the application</a:t>
            </a:r>
          </a:p>
          <a:p>
            <a:r>
              <a:rPr lang="en-US">
                <a:cs typeface="Calibri" panose="020F0502020204030204"/>
              </a:rPr>
              <a:t>Claims are versatile, can be any key or value</a:t>
            </a:r>
          </a:p>
          <a:p>
            <a:pPr lvl="1"/>
            <a:r>
              <a:rPr lang="en-US">
                <a:cs typeface="Calibri" panose="020F0502020204030204"/>
              </a:rPr>
              <a:t>(</a:t>
            </a:r>
            <a:r>
              <a:rPr lang="en-US" err="1">
                <a:cs typeface="Calibri" panose="020F0502020204030204"/>
              </a:rPr>
              <a:t>ClaimTypes.NameIdentifier</a:t>
            </a:r>
            <a:r>
              <a:rPr lang="en-US">
                <a:cs typeface="Calibri" panose="020F0502020204030204"/>
              </a:rPr>
              <a:t>, "</a:t>
            </a:r>
            <a:r>
              <a:rPr lang="en-US" err="1">
                <a:cs typeface="Calibri" panose="020F0502020204030204"/>
              </a:rPr>
              <a:t>JohnDoe</a:t>
            </a:r>
            <a:r>
              <a:rPr lang="en-US">
                <a:cs typeface="Calibri" panose="020F0502020204030204"/>
              </a:rPr>
              <a:t>")</a:t>
            </a:r>
          </a:p>
          <a:p>
            <a:pPr marL="457200" lvl="1" indent="0">
              <a:buNone/>
            </a:pPr>
            <a:r>
              <a:rPr lang="en-US">
                <a:cs typeface="Calibri" panose="020F0502020204030204"/>
              </a:rPr>
              <a:t>OR</a:t>
            </a:r>
          </a:p>
          <a:p>
            <a:pPr lvl="1"/>
            <a:r>
              <a:rPr lang="en-US">
                <a:cs typeface="Calibri" panose="020F0502020204030204"/>
              </a:rPr>
              <a:t>("favoriteColor", "blue")</a:t>
            </a:r>
          </a:p>
        </p:txBody>
      </p:sp>
    </p:spTree>
    <p:extLst>
      <p:ext uri="{BB962C8B-B14F-4D97-AF65-F5344CB8AC3E}">
        <p14:creationId xmlns:p14="http://schemas.microsoft.com/office/powerpoint/2010/main" val="11323016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34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Ion</vt:lpstr>
      <vt:lpstr>Office Theme</vt:lpstr>
      <vt:lpstr>Dependency Injection</vt:lpstr>
      <vt:lpstr>What is Dependency Injection</vt:lpstr>
      <vt:lpstr>Types of Dependency Injection</vt:lpstr>
      <vt:lpstr>PowerPoint Presentation</vt:lpstr>
      <vt:lpstr>Benefits of Dependency Injection</vt:lpstr>
      <vt:lpstr>What to focus on</vt:lpstr>
      <vt:lpstr>Authentication &amp; Authorization</vt:lpstr>
      <vt:lpstr>Types Of Authentication</vt:lpstr>
      <vt:lpstr>Claims or Roles Security</vt:lpstr>
      <vt:lpstr>How Does JWT Work</vt:lpstr>
      <vt:lpstr>Identity API </vt:lpstr>
      <vt:lpstr>PowerPoint Presentation</vt:lpstr>
      <vt:lpstr>Inversion of Control</vt:lpstr>
      <vt:lpstr>Inversion of Control</vt:lpstr>
      <vt:lpstr>Inversion of Control</vt:lpstr>
      <vt:lpstr>Inversion of Control</vt:lpstr>
      <vt:lpstr>Inversion of Control</vt:lpstr>
      <vt:lpstr>Inversion of Control</vt:lpstr>
      <vt:lpstr>Inversion of Control</vt:lpstr>
      <vt:lpstr>PowerPoint Presentation</vt:lpstr>
      <vt:lpstr>PowerPoint Presentation</vt:lpstr>
      <vt:lpstr>What Are Plugins?</vt:lpstr>
      <vt:lpstr>Typical Impementation</vt:lpstr>
      <vt:lpstr>The App can now make use of added features / Code, without having to hard-code the entire app </vt:lpstr>
      <vt:lpstr>When writing &amp; registering plug-ins</vt:lpstr>
      <vt:lpstr>When to use plug-ins / Pros &amp; Cons</vt:lpstr>
      <vt:lpstr>Razor – Sprint Presentation</vt:lpstr>
      <vt:lpstr>What is Razor?</vt:lpstr>
      <vt:lpstr>What is Razor?</vt:lpstr>
      <vt:lpstr>How to use Razor?</vt:lpstr>
      <vt:lpstr>Example, using with a database.</vt:lpstr>
      <vt:lpstr>Razor Class Library (RCL)</vt:lpstr>
      <vt:lpstr>Sample Code</vt:lpstr>
      <vt:lpstr>Why Razor?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2021-09-24T15:53:19Z</dcterms:created>
  <dcterms:modified xsi:type="dcterms:W3CDTF">2021-09-24T15:58:43Z</dcterms:modified>
</cp:coreProperties>
</file>