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5143500" cx="9144000"/>
  <p:notesSz cx="6858000" cy="9144000"/>
  <p:embeddedFontLst>
    <p:embeddedFont>
      <p:font typeface="Nunito"/>
      <p:regular r:id="rId37"/>
      <p:bold r:id="rId38"/>
      <p:italic r:id="rId39"/>
      <p:boldItalic r:id="rId40"/>
    </p:embeddedFont>
    <p:embeddedFont>
      <p:font typeface="Lobster"/>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20" Type="http://schemas.openxmlformats.org/officeDocument/2006/relationships/slide" Target="slides/slide16.xml"/><Relationship Id="rId41" Type="http://schemas.openxmlformats.org/officeDocument/2006/relationships/font" Target="fonts/Lobster-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Nunito-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Nunito-italic.fntdata"/><Relationship Id="rId16" Type="http://schemas.openxmlformats.org/officeDocument/2006/relationships/slide" Target="slides/slide12.xml"/><Relationship Id="rId38" Type="http://schemas.openxmlformats.org/officeDocument/2006/relationships/font" Target="fonts/Nunito-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Transit Priority Area - </a:t>
            </a:r>
            <a:r>
              <a:rPr b="1" lang="en"/>
              <a:t>light blue</a:t>
            </a:r>
            <a:r>
              <a:rPr lang="en"/>
              <a:t> color</a:t>
            </a:r>
            <a:endParaRPr/>
          </a:p>
          <a:p>
            <a:pPr indent="0" lvl="0" marL="0">
              <a:spcBef>
                <a:spcPts val="0"/>
              </a:spcBef>
              <a:spcAft>
                <a:spcPts val="0"/>
              </a:spcAft>
              <a:buNone/>
            </a:pPr>
            <a:r>
              <a:rPr lang="en"/>
              <a:t>Urban Heat Island - </a:t>
            </a:r>
            <a:r>
              <a:rPr b="1" lang="en"/>
              <a:t>green</a:t>
            </a:r>
            <a:r>
              <a:rPr lang="en"/>
              <a:t> color</a:t>
            </a:r>
            <a:endParaRPr/>
          </a:p>
          <a:p>
            <a:pPr indent="0" lvl="0" marL="0">
              <a:spcBef>
                <a:spcPts val="0"/>
              </a:spcBef>
              <a:spcAft>
                <a:spcPts val="0"/>
              </a:spcAft>
              <a:buNone/>
            </a:pPr>
            <a:r>
              <a:rPr lang="en"/>
              <a:t>Stormwater Management Features Feasibility - </a:t>
            </a:r>
            <a:r>
              <a:rPr b="1" lang="en"/>
              <a:t>red </a:t>
            </a:r>
            <a:r>
              <a:rPr lang="en"/>
              <a:t>color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type of mode each project serves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Examples: </a:t>
            </a:r>
            <a:r>
              <a:rPr lang="en" sz="1400">
                <a:solidFill>
                  <a:schemeClr val="dk2"/>
                </a:solidFill>
                <a:latin typeface="Calibri"/>
                <a:ea typeface="Calibri"/>
                <a:cs typeface="Calibri"/>
                <a:sym typeface="Calibri"/>
              </a:rPr>
              <a:t>(STOP SIGNS, TRAFFIC LIGHTS).</a:t>
            </a:r>
            <a:endParaRPr sz="1400">
              <a:solidFill>
                <a:schemeClr val="dk2"/>
              </a:solidFill>
              <a:latin typeface="Calibri"/>
              <a:ea typeface="Calibri"/>
              <a:cs typeface="Calibri"/>
              <a:sym typeface="Calibri"/>
            </a:endParaRPr>
          </a:p>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Examples: Road Construction, Bicycle Lanes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Examples: (</a:t>
            </a:r>
            <a:r>
              <a:rPr lang="en" sz="1400">
                <a:solidFill>
                  <a:schemeClr val="dk2"/>
                </a:solidFill>
                <a:latin typeface="Calibri"/>
                <a:ea typeface="Calibri"/>
                <a:cs typeface="Calibri"/>
                <a:sym typeface="Calibri"/>
              </a:rPr>
              <a:t>SCHOOLS, PARKS).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Shape 10"/>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Shape 1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4" name="Shape 14"/>
          <p:cNvGrpSpPr/>
          <p:nvPr/>
        </p:nvGrpSpPr>
        <p:grpSpPr>
          <a:xfrm>
            <a:off x="255200" y="592"/>
            <a:ext cx="2250363" cy="1044300"/>
            <a:chOff x="255200" y="592"/>
            <a:chExt cx="2250363" cy="1044300"/>
          </a:xfrm>
        </p:grpSpPr>
        <p:sp>
          <p:nvSpPr>
            <p:cNvPr id="15" name="Shape 15"/>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 name="Shape 17"/>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8" name="Shape 18"/>
          <p:cNvGrpSpPr/>
          <p:nvPr/>
        </p:nvGrpSpPr>
        <p:grpSpPr>
          <a:xfrm>
            <a:off x="905395" y="592"/>
            <a:ext cx="2250363" cy="1044300"/>
            <a:chOff x="905395" y="592"/>
            <a:chExt cx="2250363" cy="1044300"/>
          </a:xfrm>
        </p:grpSpPr>
        <p:sp>
          <p:nvSpPr>
            <p:cNvPr id="19" name="Shape 1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Shape 20"/>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2" name="Shape 22"/>
          <p:cNvGrpSpPr/>
          <p:nvPr/>
        </p:nvGrpSpPr>
        <p:grpSpPr>
          <a:xfrm>
            <a:off x="7057468" y="5088"/>
            <a:ext cx="1851282" cy="752108"/>
            <a:chOff x="6917201" y="0"/>
            <a:chExt cx="2227777" cy="863400"/>
          </a:xfrm>
        </p:grpSpPr>
        <p:sp>
          <p:nvSpPr>
            <p:cNvPr id="23" name="Shape 2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 name="Shape 2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6" name="Shape 26"/>
          <p:cNvGrpSpPr/>
          <p:nvPr/>
        </p:nvGrpSpPr>
        <p:grpSpPr>
          <a:xfrm>
            <a:off x="6553032" y="4217852"/>
            <a:ext cx="2389068" cy="925737"/>
            <a:chOff x="6917201" y="0"/>
            <a:chExt cx="2227777" cy="863400"/>
          </a:xfrm>
        </p:grpSpPr>
        <p:sp>
          <p:nvSpPr>
            <p:cNvPr id="27" name="Shape 27"/>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Shape 2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30" name="Shape 30"/>
          <p:cNvGrpSpPr/>
          <p:nvPr/>
        </p:nvGrpSpPr>
        <p:grpSpPr>
          <a:xfrm>
            <a:off x="199149" y="4055652"/>
            <a:ext cx="2795414" cy="1083308"/>
            <a:chOff x="6917201" y="0"/>
            <a:chExt cx="2227777" cy="863400"/>
          </a:xfrm>
        </p:grpSpPr>
        <p:sp>
          <p:nvSpPr>
            <p:cNvPr id="31" name="Shape 31"/>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 name="Shape 3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4" name="Shape 34"/>
          <p:cNvSpPr txBox="1"/>
          <p:nvPr>
            <p:ph type="ctrTitle"/>
          </p:nvPr>
        </p:nvSpPr>
        <p:spPr>
          <a:xfrm>
            <a:off x="1858703" y="1822833"/>
            <a:ext cx="5361300" cy="1448100"/>
          </a:xfrm>
          <a:prstGeom prst="rect">
            <a:avLst/>
          </a:prstGeom>
        </p:spPr>
        <p:txBody>
          <a:bodyPr anchorCtr="0" anchor="ctr" bIns="91425" lIns="91425" spcFirstLastPara="1" rIns="91425" wrap="square" tIns="91425"/>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Shape 35"/>
          <p:cNvSpPr txBox="1"/>
          <p:nvPr>
            <p:ph idx="1" type="subTitle"/>
          </p:nvPr>
        </p:nvSpPr>
        <p:spPr>
          <a:xfrm>
            <a:off x="1858700" y="3413158"/>
            <a:ext cx="5361300" cy="52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Shape 3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1" name="Shape 111"/>
          <p:cNvGrpSpPr/>
          <p:nvPr/>
        </p:nvGrpSpPr>
        <p:grpSpPr>
          <a:xfrm>
            <a:off x="5959222" y="4119576"/>
            <a:ext cx="2520952" cy="1024165"/>
            <a:chOff x="6917201" y="0"/>
            <a:chExt cx="2227777" cy="863400"/>
          </a:xfrm>
        </p:grpSpPr>
        <p:sp>
          <p:nvSpPr>
            <p:cNvPr id="112" name="Shape 112"/>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3" name="Shape 11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4" name="Shape 11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15" name="Shape 115"/>
          <p:cNvGrpSpPr/>
          <p:nvPr/>
        </p:nvGrpSpPr>
        <p:grpSpPr>
          <a:xfrm>
            <a:off x="199149" y="2"/>
            <a:ext cx="2795414" cy="1083308"/>
            <a:chOff x="6917201" y="0"/>
            <a:chExt cx="2227777" cy="863400"/>
          </a:xfrm>
        </p:grpSpPr>
        <p:sp>
          <p:nvSpPr>
            <p:cNvPr id="116" name="Shape 116"/>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9" name="Shape 119"/>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Shape 120"/>
          <p:cNvSpPr txBox="1"/>
          <p:nvPr>
            <p:ph idx="1" type="body"/>
          </p:nvPr>
        </p:nvSpPr>
        <p:spPr>
          <a:xfrm>
            <a:off x="1385850" y="2863850"/>
            <a:ext cx="6372300" cy="641100"/>
          </a:xfrm>
          <a:prstGeom prst="rect">
            <a:avLst/>
          </a:prstGeom>
        </p:spPr>
        <p:txBody>
          <a:bodyPr anchorCtr="0" anchor="t" bIns="91425" lIns="91425" spcFirstLastPara="1" rIns="91425" wrap="square" tIns="91425"/>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Shape 12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Shape 12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39" name="Shape 39"/>
          <p:cNvGrpSpPr/>
          <p:nvPr/>
        </p:nvGrpSpPr>
        <p:grpSpPr>
          <a:xfrm>
            <a:off x="5594191" y="3961115"/>
            <a:ext cx="2910145" cy="1182340"/>
            <a:chOff x="6917201" y="0"/>
            <a:chExt cx="2227777" cy="863400"/>
          </a:xfrm>
        </p:grpSpPr>
        <p:sp>
          <p:nvSpPr>
            <p:cNvPr id="40" name="Shape 40"/>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 name="Shape 4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 name="Shape 42"/>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43" name="Shape 43"/>
          <p:cNvGrpSpPr/>
          <p:nvPr/>
        </p:nvGrpSpPr>
        <p:grpSpPr>
          <a:xfrm>
            <a:off x="199149" y="2"/>
            <a:ext cx="2795414" cy="1083308"/>
            <a:chOff x="6917201" y="0"/>
            <a:chExt cx="2227777" cy="863400"/>
          </a:xfrm>
        </p:grpSpPr>
        <p:sp>
          <p:nvSpPr>
            <p:cNvPr id="44" name="Shape 4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 name="Shape 4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 name="Shape 46"/>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7" name="Shape 47"/>
          <p:cNvSpPr txBox="1"/>
          <p:nvPr>
            <p:ph type="title"/>
          </p:nvPr>
        </p:nvSpPr>
        <p:spPr>
          <a:xfrm>
            <a:off x="1888684" y="1746100"/>
            <a:ext cx="5377500" cy="16461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Shape 4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 name="Shape 5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Shape 54"/>
          <p:cNvSpPr txBox="1"/>
          <p:nvPr>
            <p:ph idx="1" type="body"/>
          </p:nvPr>
        </p:nvSpPr>
        <p:spPr>
          <a:xfrm>
            <a:off x="819150" y="1990725"/>
            <a:ext cx="75057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Shape 5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 name="Shape 60"/>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Shape 61"/>
          <p:cNvSpPr txBox="1"/>
          <p:nvPr>
            <p:ph idx="1" type="body"/>
          </p:nvPr>
        </p:nvSpPr>
        <p:spPr>
          <a:xfrm>
            <a:off x="819150"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Shape 62"/>
          <p:cNvSpPr txBox="1"/>
          <p:nvPr>
            <p:ph idx="2" type="body"/>
          </p:nvPr>
        </p:nvSpPr>
        <p:spPr>
          <a:xfrm>
            <a:off x="4638675"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Shape 6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 name="Shape 6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 name="Shape 68"/>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Shape 6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txBox="1"/>
          <p:nvPr>
            <p:ph type="title"/>
          </p:nvPr>
        </p:nvSpPr>
        <p:spPr>
          <a:xfrm>
            <a:off x="819150" y="845600"/>
            <a:ext cx="3709200" cy="1383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Shape 75"/>
          <p:cNvSpPr txBox="1"/>
          <p:nvPr>
            <p:ph idx="1" type="body"/>
          </p:nvPr>
        </p:nvSpPr>
        <p:spPr>
          <a:xfrm>
            <a:off x="830700" y="2319050"/>
            <a:ext cx="3709200" cy="2119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Shape 7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Shape 7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0" name="Shape 80"/>
          <p:cNvGrpSpPr/>
          <p:nvPr/>
        </p:nvGrpSpPr>
        <p:grpSpPr>
          <a:xfrm>
            <a:off x="255991" y="-118"/>
            <a:ext cx="2251347" cy="1043408"/>
            <a:chOff x="3961956" y="4383950"/>
            <a:chExt cx="1160548" cy="548700"/>
          </a:xfrm>
        </p:grpSpPr>
        <p:sp>
          <p:nvSpPr>
            <p:cNvPr id="81" name="Shape 81"/>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 name="Shape 83"/>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5" name="Shape 85"/>
          <p:cNvGrpSpPr/>
          <p:nvPr/>
        </p:nvGrpSpPr>
        <p:grpSpPr>
          <a:xfrm>
            <a:off x="34934" y="4522125"/>
            <a:ext cx="1593306" cy="617072"/>
            <a:chOff x="6917201" y="0"/>
            <a:chExt cx="2227777" cy="863400"/>
          </a:xfrm>
        </p:grpSpPr>
        <p:sp>
          <p:nvSpPr>
            <p:cNvPr id="86" name="Shape 86"/>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 name="Shape 8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89" name="Shape 89"/>
          <p:cNvGrpSpPr/>
          <p:nvPr/>
        </p:nvGrpSpPr>
        <p:grpSpPr>
          <a:xfrm>
            <a:off x="5886353" y="1243"/>
            <a:ext cx="3257455" cy="1261514"/>
            <a:chOff x="6917201" y="0"/>
            <a:chExt cx="2227777" cy="863400"/>
          </a:xfrm>
        </p:grpSpPr>
        <p:sp>
          <p:nvSpPr>
            <p:cNvPr id="90" name="Shape 90"/>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1" name="Shape 91"/>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2" name="Shape 9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3" name="Shape 93"/>
          <p:cNvSpPr txBox="1"/>
          <p:nvPr>
            <p:ph type="title"/>
          </p:nvPr>
        </p:nvSpPr>
        <p:spPr>
          <a:xfrm>
            <a:off x="1393929" y="1301146"/>
            <a:ext cx="6366900" cy="2539200"/>
          </a:xfrm>
          <a:prstGeom prst="rect">
            <a:avLst/>
          </a:prstGeom>
        </p:spPr>
        <p:txBody>
          <a:bodyPr anchorCtr="0" anchor="ctr" bIns="91425" lIns="91425" spcFirstLastPara="1" rIns="91425" wrap="square" tIns="91425"/>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Shape 9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7" name="Shape 9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9" name="Shape 99"/>
          <p:cNvSpPr txBox="1"/>
          <p:nvPr>
            <p:ph type="title"/>
          </p:nvPr>
        </p:nvSpPr>
        <p:spPr>
          <a:xfrm>
            <a:off x="819150" y="845600"/>
            <a:ext cx="6424200" cy="705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Shape 100"/>
          <p:cNvSpPr txBox="1"/>
          <p:nvPr>
            <p:ph idx="1" type="subTitle"/>
          </p:nvPr>
        </p:nvSpPr>
        <p:spPr>
          <a:xfrm>
            <a:off x="819150" y="1550700"/>
            <a:ext cx="5859900" cy="3936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Shape 101"/>
          <p:cNvSpPr txBox="1"/>
          <p:nvPr>
            <p:ph idx="2" type="body"/>
          </p:nvPr>
        </p:nvSpPr>
        <p:spPr>
          <a:xfrm>
            <a:off x="819150" y="2467050"/>
            <a:ext cx="5859900" cy="209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Shape 10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Shape 104"/>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7" name="Shape 107"/>
          <p:cNvSpPr txBox="1"/>
          <p:nvPr>
            <p:ph idx="1" type="body"/>
          </p:nvPr>
        </p:nvSpPr>
        <p:spPr>
          <a:xfrm>
            <a:off x="328025" y="4163500"/>
            <a:ext cx="7415100" cy="605100"/>
          </a:xfrm>
          <a:prstGeom prst="rect">
            <a:avLst/>
          </a:prstGeom>
        </p:spPr>
        <p:txBody>
          <a:bodyPr anchorCtr="0" anchor="b"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8" name="Shape 10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Shape 7"/>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Shape 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21.png"/><Relationship Id="rId5" Type="http://schemas.openxmlformats.org/officeDocument/2006/relationships/image" Target="../media/image12.jpg"/><Relationship Id="rId6" Type="http://schemas.openxmlformats.org/officeDocument/2006/relationships/image" Target="../media/image14.jpg"/><Relationship Id="rId7"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s://cityoflosangeles.github.io/param-transpo-model/Index.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jpg"/><Relationship Id="rId5"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type="ctrTitle"/>
          </p:nvPr>
        </p:nvSpPr>
        <p:spPr>
          <a:xfrm>
            <a:off x="108450" y="1043500"/>
            <a:ext cx="8910300" cy="14775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t/>
            </a:r>
            <a:endParaRPr b="0" sz="3000">
              <a:solidFill>
                <a:srgbClr val="34A5DA"/>
              </a:solidFill>
              <a:latin typeface="Arial"/>
              <a:ea typeface="Arial"/>
              <a:cs typeface="Arial"/>
              <a:sym typeface="Arial"/>
            </a:endParaRPr>
          </a:p>
          <a:p>
            <a:pPr indent="0" lvl="0" marL="0" rtl="0">
              <a:lnSpc>
                <a:spcPct val="115000"/>
              </a:lnSpc>
              <a:spcBef>
                <a:spcPts val="0"/>
              </a:spcBef>
              <a:spcAft>
                <a:spcPts val="0"/>
              </a:spcAft>
              <a:buClr>
                <a:schemeClr val="dk2"/>
              </a:buClr>
              <a:buSzPts val="1100"/>
              <a:buFont typeface="Arial"/>
              <a:buNone/>
            </a:pPr>
            <a:r>
              <a:rPr b="0" lang="en" sz="3000">
                <a:solidFill>
                  <a:srgbClr val="1155CC"/>
                </a:solidFill>
                <a:latin typeface="Arial"/>
                <a:ea typeface="Arial"/>
                <a:cs typeface="Arial"/>
                <a:sym typeface="Arial"/>
              </a:rPr>
              <a:t>Parameterized Model for Mobility Project Scoring and Estimation of Benefits</a:t>
            </a:r>
            <a:endParaRPr b="0" sz="3000">
              <a:solidFill>
                <a:srgbClr val="1155CC"/>
              </a:solidFill>
              <a:latin typeface="Arial"/>
              <a:ea typeface="Arial"/>
              <a:cs typeface="Arial"/>
              <a:sym typeface="Arial"/>
            </a:endParaRPr>
          </a:p>
          <a:p>
            <a:pPr indent="0" lvl="0" marL="0">
              <a:spcBef>
                <a:spcPts val="0"/>
              </a:spcBef>
              <a:spcAft>
                <a:spcPts val="0"/>
              </a:spcAft>
              <a:buNone/>
            </a:pPr>
            <a:r>
              <a:t/>
            </a:r>
            <a:endParaRPr sz="3000"/>
          </a:p>
        </p:txBody>
      </p:sp>
      <p:pic>
        <p:nvPicPr>
          <p:cNvPr id="129" name="Shape 129"/>
          <p:cNvPicPr preferRelativeResize="0"/>
          <p:nvPr/>
        </p:nvPicPr>
        <p:blipFill>
          <a:blip r:embed="rId3">
            <a:alphaModFix/>
          </a:blip>
          <a:stretch>
            <a:fillRect/>
          </a:stretch>
        </p:blipFill>
        <p:spPr>
          <a:xfrm>
            <a:off x="3593948" y="2557350"/>
            <a:ext cx="1482105" cy="1384300"/>
          </a:xfrm>
          <a:prstGeom prst="rect">
            <a:avLst/>
          </a:prstGeom>
          <a:noFill/>
          <a:ln>
            <a:noFill/>
          </a:ln>
        </p:spPr>
      </p:pic>
      <p:pic>
        <p:nvPicPr>
          <p:cNvPr id="130" name="Shape 130"/>
          <p:cNvPicPr preferRelativeResize="0"/>
          <p:nvPr/>
        </p:nvPicPr>
        <p:blipFill>
          <a:blip r:embed="rId4">
            <a:alphaModFix/>
          </a:blip>
          <a:stretch>
            <a:fillRect/>
          </a:stretch>
        </p:blipFill>
        <p:spPr>
          <a:xfrm>
            <a:off x="5959500" y="2292975"/>
            <a:ext cx="2211825" cy="2211825"/>
          </a:xfrm>
          <a:prstGeom prst="rect">
            <a:avLst/>
          </a:prstGeom>
          <a:noFill/>
          <a:ln>
            <a:noFill/>
          </a:ln>
        </p:spPr>
      </p:pic>
      <p:pic>
        <p:nvPicPr>
          <p:cNvPr id="131" name="Shape 131"/>
          <p:cNvPicPr preferRelativeResize="0"/>
          <p:nvPr/>
        </p:nvPicPr>
        <p:blipFill>
          <a:blip r:embed="rId5">
            <a:alphaModFix/>
          </a:blip>
          <a:stretch>
            <a:fillRect/>
          </a:stretch>
        </p:blipFill>
        <p:spPr>
          <a:xfrm>
            <a:off x="1324300" y="2521009"/>
            <a:ext cx="1337625" cy="1337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Shape 190"/>
          <p:cNvSpPr txBox="1"/>
          <p:nvPr>
            <p:ph type="title"/>
          </p:nvPr>
        </p:nvSpPr>
        <p:spPr>
          <a:xfrm>
            <a:off x="819163" y="226475"/>
            <a:ext cx="7505700" cy="7308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000">
                <a:solidFill>
                  <a:srgbClr val="1155CC"/>
                </a:solidFill>
              </a:rPr>
              <a:t>Layers</a:t>
            </a:r>
            <a:endParaRPr sz="4000">
              <a:solidFill>
                <a:srgbClr val="1155CC"/>
              </a:solidFill>
            </a:endParaRPr>
          </a:p>
        </p:txBody>
      </p:sp>
      <p:pic>
        <p:nvPicPr>
          <p:cNvPr id="191" name="Shape 191"/>
          <p:cNvPicPr preferRelativeResize="0"/>
          <p:nvPr/>
        </p:nvPicPr>
        <p:blipFill>
          <a:blip r:embed="rId3">
            <a:alphaModFix/>
          </a:blip>
          <a:stretch>
            <a:fillRect/>
          </a:stretch>
        </p:blipFill>
        <p:spPr>
          <a:xfrm>
            <a:off x="522188" y="957275"/>
            <a:ext cx="8099625" cy="3873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Shape 196"/>
          <p:cNvSpPr txBox="1"/>
          <p:nvPr>
            <p:ph type="title"/>
          </p:nvPr>
        </p:nvSpPr>
        <p:spPr>
          <a:xfrm>
            <a:off x="460200" y="424650"/>
            <a:ext cx="8062500" cy="9546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000">
                <a:solidFill>
                  <a:srgbClr val="1155CC"/>
                </a:solidFill>
              </a:rPr>
              <a:t>Project Feature</a:t>
            </a:r>
            <a:endParaRPr sz="4000">
              <a:solidFill>
                <a:srgbClr val="1155CC"/>
              </a:solidFill>
            </a:endParaRPr>
          </a:p>
        </p:txBody>
      </p:sp>
      <p:pic>
        <p:nvPicPr>
          <p:cNvPr id="197" name="Shape 197"/>
          <p:cNvPicPr preferRelativeResize="0"/>
          <p:nvPr/>
        </p:nvPicPr>
        <p:blipFill rotWithShape="1">
          <a:blip r:embed="rId3">
            <a:alphaModFix/>
          </a:blip>
          <a:srcRect b="0" l="0" r="0" t="0"/>
          <a:stretch/>
        </p:blipFill>
        <p:spPr>
          <a:xfrm>
            <a:off x="5062550" y="1379250"/>
            <a:ext cx="3852450" cy="3552025"/>
          </a:xfrm>
          <a:prstGeom prst="rect">
            <a:avLst/>
          </a:prstGeom>
          <a:noFill/>
          <a:ln>
            <a:noFill/>
          </a:ln>
        </p:spPr>
      </p:pic>
      <p:pic>
        <p:nvPicPr>
          <p:cNvPr id="198" name="Shape 198"/>
          <p:cNvPicPr preferRelativeResize="0"/>
          <p:nvPr/>
        </p:nvPicPr>
        <p:blipFill>
          <a:blip r:embed="rId4">
            <a:alphaModFix/>
          </a:blip>
          <a:stretch>
            <a:fillRect/>
          </a:stretch>
        </p:blipFill>
        <p:spPr>
          <a:xfrm>
            <a:off x="231823" y="1379250"/>
            <a:ext cx="4830726" cy="3252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type="title"/>
          </p:nvPr>
        </p:nvSpPr>
        <p:spPr>
          <a:xfrm>
            <a:off x="319275" y="345725"/>
            <a:ext cx="8376600" cy="7182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000">
                <a:solidFill>
                  <a:srgbClr val="1155CC"/>
                </a:solidFill>
              </a:rPr>
              <a:t>Point Feature</a:t>
            </a:r>
            <a:endParaRPr sz="4000">
              <a:solidFill>
                <a:srgbClr val="1155CC"/>
              </a:solidFill>
            </a:endParaRPr>
          </a:p>
        </p:txBody>
      </p:sp>
      <p:sp>
        <p:nvSpPr>
          <p:cNvPr id="204" name="Shape 204"/>
          <p:cNvSpPr txBox="1"/>
          <p:nvPr>
            <p:ph idx="1" type="body"/>
          </p:nvPr>
        </p:nvSpPr>
        <p:spPr>
          <a:xfrm>
            <a:off x="319275" y="984625"/>
            <a:ext cx="8311800" cy="2448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t>SELECTING THE POINTS FEATURE ENABLES THE USER TO CLICK ANYWHERE TO PROPOSE A PROJECT THAT CAN BE REPRESENTED AS A POINT ON A MAP.</a:t>
            </a:r>
            <a:endParaRPr sz="1400"/>
          </a:p>
        </p:txBody>
      </p:sp>
      <p:pic>
        <p:nvPicPr>
          <p:cNvPr id="205" name="Shape 205"/>
          <p:cNvPicPr preferRelativeResize="0"/>
          <p:nvPr/>
        </p:nvPicPr>
        <p:blipFill rotWithShape="1">
          <a:blip r:embed="rId3">
            <a:alphaModFix/>
          </a:blip>
          <a:srcRect b="5500" l="0" r="0" t="10267"/>
          <a:stretch/>
        </p:blipFill>
        <p:spPr>
          <a:xfrm>
            <a:off x="1292813" y="1721100"/>
            <a:ext cx="6558374" cy="3107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type="title"/>
          </p:nvPr>
        </p:nvSpPr>
        <p:spPr>
          <a:xfrm>
            <a:off x="306125" y="332575"/>
            <a:ext cx="8352600" cy="9546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000">
                <a:solidFill>
                  <a:srgbClr val="1155CC"/>
                </a:solidFill>
              </a:rPr>
              <a:t>Line Feature</a:t>
            </a:r>
            <a:endParaRPr sz="4000">
              <a:solidFill>
                <a:srgbClr val="1155CC"/>
              </a:solidFill>
            </a:endParaRPr>
          </a:p>
        </p:txBody>
      </p:sp>
      <p:sp>
        <p:nvSpPr>
          <p:cNvPr id="211" name="Shape 211"/>
          <p:cNvSpPr txBox="1"/>
          <p:nvPr>
            <p:ph idx="1" type="body"/>
          </p:nvPr>
        </p:nvSpPr>
        <p:spPr>
          <a:xfrm>
            <a:off x="306125" y="1004125"/>
            <a:ext cx="8417400" cy="24480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1400"/>
              <a:t>SELECTING THE LINES FEATURE ENABLES THE USER TO CLICK ANYWHERE ON THE MAP MULTIPLE TIMES TO PROPOSE A PROJECT THAT WOULD HAVE A PHYSICAL REPRESENTATION OF A LINE ON A MAP.</a:t>
            </a:r>
            <a:endParaRPr sz="1400"/>
          </a:p>
          <a:p>
            <a:pPr indent="0" lvl="0" marL="0">
              <a:spcBef>
                <a:spcPts val="1600"/>
              </a:spcBef>
              <a:spcAft>
                <a:spcPts val="0"/>
              </a:spcAft>
              <a:buNone/>
            </a:pPr>
            <a:r>
              <a:t/>
            </a:r>
            <a:endParaRPr sz="1400"/>
          </a:p>
          <a:p>
            <a:pPr indent="0" lvl="0" marL="0">
              <a:spcBef>
                <a:spcPts val="1600"/>
              </a:spcBef>
              <a:spcAft>
                <a:spcPts val="0"/>
              </a:spcAft>
              <a:buNone/>
            </a:pPr>
            <a:r>
              <a:t/>
            </a:r>
            <a:endParaRPr sz="1400"/>
          </a:p>
          <a:p>
            <a:pPr indent="0" lvl="0" marL="0">
              <a:spcBef>
                <a:spcPts val="1600"/>
              </a:spcBef>
              <a:spcAft>
                <a:spcPts val="1600"/>
              </a:spcAft>
              <a:buNone/>
            </a:pPr>
            <a:r>
              <a:t/>
            </a:r>
            <a:endParaRPr sz="1400"/>
          </a:p>
        </p:txBody>
      </p:sp>
      <p:pic>
        <p:nvPicPr>
          <p:cNvPr id="212" name="Shape 212"/>
          <p:cNvPicPr preferRelativeResize="0"/>
          <p:nvPr/>
        </p:nvPicPr>
        <p:blipFill rotWithShape="1">
          <a:blip r:embed="rId3">
            <a:alphaModFix/>
          </a:blip>
          <a:srcRect b="6266" l="0" r="852" t="10072"/>
          <a:stretch/>
        </p:blipFill>
        <p:spPr>
          <a:xfrm>
            <a:off x="1314825" y="1818250"/>
            <a:ext cx="6420202" cy="3047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type="title"/>
          </p:nvPr>
        </p:nvSpPr>
        <p:spPr>
          <a:xfrm>
            <a:off x="332425" y="306250"/>
            <a:ext cx="8261700" cy="9546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000">
                <a:solidFill>
                  <a:srgbClr val="1155CC"/>
                </a:solidFill>
              </a:rPr>
              <a:t>Polygons Feature</a:t>
            </a:r>
            <a:endParaRPr sz="4000">
              <a:solidFill>
                <a:srgbClr val="1155CC"/>
              </a:solidFill>
            </a:endParaRPr>
          </a:p>
        </p:txBody>
      </p:sp>
      <p:sp>
        <p:nvSpPr>
          <p:cNvPr id="218" name="Shape 218"/>
          <p:cNvSpPr txBox="1"/>
          <p:nvPr>
            <p:ph idx="1" type="body"/>
          </p:nvPr>
        </p:nvSpPr>
        <p:spPr>
          <a:xfrm>
            <a:off x="332425" y="964675"/>
            <a:ext cx="8261700" cy="24480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1400"/>
              <a:t>SELECTING THE POLYGONS FEATURE ENABLES THE USER TO CLICK ANYWHERE ON THE MAP MULTIPLE TIMES TO PROPOSE A PROJECT THAT HAS A PHYSICAL REPRESENTATION OF A POLYGON ON A MAP.</a:t>
            </a:r>
            <a:endParaRPr sz="1400"/>
          </a:p>
          <a:p>
            <a:pPr indent="0" lvl="0" marL="0">
              <a:spcBef>
                <a:spcPts val="1600"/>
              </a:spcBef>
              <a:spcAft>
                <a:spcPts val="0"/>
              </a:spcAft>
              <a:buNone/>
            </a:pPr>
            <a:r>
              <a:t/>
            </a:r>
            <a:endParaRPr sz="1400"/>
          </a:p>
          <a:p>
            <a:pPr indent="0" lvl="0" marL="0">
              <a:spcBef>
                <a:spcPts val="1600"/>
              </a:spcBef>
              <a:spcAft>
                <a:spcPts val="0"/>
              </a:spcAft>
              <a:buNone/>
            </a:pPr>
            <a:r>
              <a:t/>
            </a:r>
            <a:endParaRPr sz="1400"/>
          </a:p>
          <a:p>
            <a:pPr indent="0" lvl="0" marL="0">
              <a:spcBef>
                <a:spcPts val="1600"/>
              </a:spcBef>
              <a:spcAft>
                <a:spcPts val="1600"/>
              </a:spcAft>
              <a:buNone/>
            </a:pPr>
            <a:r>
              <a:t/>
            </a:r>
            <a:endParaRPr sz="1400"/>
          </a:p>
        </p:txBody>
      </p:sp>
      <p:pic>
        <p:nvPicPr>
          <p:cNvPr id="219" name="Shape 219"/>
          <p:cNvPicPr preferRelativeResize="0"/>
          <p:nvPr/>
        </p:nvPicPr>
        <p:blipFill rotWithShape="1">
          <a:blip r:embed="rId3">
            <a:alphaModFix/>
          </a:blip>
          <a:srcRect b="6081" l="0" r="862" t="10264"/>
          <a:stretch/>
        </p:blipFill>
        <p:spPr>
          <a:xfrm>
            <a:off x="1328413" y="1774975"/>
            <a:ext cx="6487176" cy="30791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type="title"/>
          </p:nvPr>
        </p:nvSpPr>
        <p:spPr>
          <a:xfrm>
            <a:off x="292950" y="293100"/>
            <a:ext cx="8403000" cy="9546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000">
                <a:solidFill>
                  <a:srgbClr val="1155CC"/>
                </a:solidFill>
              </a:rPr>
              <a:t>Adding Shapefiles Feature</a:t>
            </a:r>
            <a:endParaRPr sz="4000">
              <a:solidFill>
                <a:srgbClr val="1155CC"/>
              </a:solidFill>
            </a:endParaRPr>
          </a:p>
        </p:txBody>
      </p:sp>
      <p:sp>
        <p:nvSpPr>
          <p:cNvPr id="225" name="Shape 225"/>
          <p:cNvSpPr txBox="1"/>
          <p:nvPr>
            <p:ph idx="1" type="body"/>
          </p:nvPr>
        </p:nvSpPr>
        <p:spPr>
          <a:xfrm>
            <a:off x="358725" y="1027700"/>
            <a:ext cx="8216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sz="1400"/>
              <a:t>THE “CHOOSE FILE” BUTTON ALLOWS THE USER TO UPLOAD A SHAPEFILE WITH PRE-EXISTING PROJECTS.</a:t>
            </a:r>
            <a:endParaRPr sz="1400"/>
          </a:p>
        </p:txBody>
      </p:sp>
      <p:pic>
        <p:nvPicPr>
          <p:cNvPr id="226" name="Shape 226"/>
          <p:cNvPicPr preferRelativeResize="0"/>
          <p:nvPr/>
        </p:nvPicPr>
        <p:blipFill rotWithShape="1">
          <a:blip r:embed="rId3">
            <a:alphaModFix/>
          </a:blip>
          <a:srcRect b="5694" l="0" r="645" t="10074"/>
          <a:stretch/>
        </p:blipFill>
        <p:spPr>
          <a:xfrm>
            <a:off x="710400" y="1530540"/>
            <a:ext cx="7088251" cy="33800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Shape 231"/>
          <p:cNvSpPr txBox="1"/>
          <p:nvPr>
            <p:ph type="title"/>
          </p:nvPr>
        </p:nvSpPr>
        <p:spPr>
          <a:xfrm>
            <a:off x="306100" y="306250"/>
            <a:ext cx="8195400" cy="9546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000">
                <a:solidFill>
                  <a:srgbClr val="1155CC"/>
                </a:solidFill>
              </a:rPr>
              <a:t>Scoring Feature</a:t>
            </a:r>
            <a:endParaRPr sz="4000">
              <a:solidFill>
                <a:srgbClr val="1155CC"/>
              </a:solidFill>
            </a:endParaRPr>
          </a:p>
        </p:txBody>
      </p:sp>
      <p:sp>
        <p:nvSpPr>
          <p:cNvPr id="232" name="Shape 232"/>
          <p:cNvSpPr txBox="1"/>
          <p:nvPr>
            <p:ph idx="1" type="body"/>
          </p:nvPr>
        </p:nvSpPr>
        <p:spPr>
          <a:xfrm>
            <a:off x="371875" y="990975"/>
            <a:ext cx="8195400" cy="2448000"/>
          </a:xfrm>
          <a:prstGeom prst="rect">
            <a:avLst/>
          </a:prstGeom>
        </p:spPr>
        <p:txBody>
          <a:bodyPr anchorCtr="0" anchor="t" bIns="91425" lIns="91425" spcFirstLastPara="1" rIns="91425" wrap="square" tIns="91425">
            <a:noAutofit/>
          </a:bodyPr>
          <a:lstStyle/>
          <a:p>
            <a:pPr indent="0" lvl="0" marL="0" algn="ctr">
              <a:spcBef>
                <a:spcPts val="0"/>
              </a:spcBef>
              <a:spcAft>
                <a:spcPts val="1600"/>
              </a:spcAft>
              <a:buNone/>
            </a:pPr>
            <a:r>
              <a:rPr lang="en" sz="1400"/>
              <a:t>THE POSITIONING OF PROJECTS, IN TERMS OF ITS LAYERS, DETERMINES HOW THE SCORING WILL BE CALCULATED. THE CALCULATIONS ARE BASED UPON LADOT PRIORITIES AND CITY MOBILITY GOALS.</a:t>
            </a:r>
            <a:endParaRPr sz="1400"/>
          </a:p>
        </p:txBody>
      </p:sp>
      <p:pic>
        <p:nvPicPr>
          <p:cNvPr id="233" name="Shape 233"/>
          <p:cNvPicPr preferRelativeResize="0"/>
          <p:nvPr/>
        </p:nvPicPr>
        <p:blipFill rotWithShape="1">
          <a:blip r:embed="rId3">
            <a:alphaModFix/>
          </a:blip>
          <a:srcRect b="6091" l="0" r="862" t="9881"/>
          <a:stretch/>
        </p:blipFill>
        <p:spPr>
          <a:xfrm>
            <a:off x="1255787" y="1666900"/>
            <a:ext cx="6632424" cy="31624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37" name="Shape 237"/>
        <p:cNvGrpSpPr/>
        <p:nvPr/>
      </p:nvGrpSpPr>
      <p:grpSpPr>
        <a:xfrm>
          <a:off x="0" y="0"/>
          <a:ext cx="0" cy="0"/>
          <a:chOff x="0" y="0"/>
          <a:chExt cx="0" cy="0"/>
        </a:xfrm>
      </p:grpSpPr>
      <p:sp>
        <p:nvSpPr>
          <p:cNvPr id="238" name="Shape 238"/>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4800"/>
              <a:t>Score Process </a:t>
            </a:r>
            <a:endParaRPr sz="4800"/>
          </a:p>
          <a:p>
            <a:pPr indent="0" lvl="0" marL="0">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Shape 243"/>
          <p:cNvSpPr txBox="1"/>
          <p:nvPr>
            <p:ph type="title"/>
          </p:nvPr>
        </p:nvSpPr>
        <p:spPr>
          <a:xfrm>
            <a:off x="819150" y="402175"/>
            <a:ext cx="7921800" cy="788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1155CC"/>
                </a:solidFill>
              </a:rPr>
              <a:t>Scoring Categories</a:t>
            </a:r>
            <a:endParaRPr>
              <a:solidFill>
                <a:srgbClr val="1155CC"/>
              </a:solidFill>
            </a:endParaRPr>
          </a:p>
        </p:txBody>
      </p:sp>
      <p:sp>
        <p:nvSpPr>
          <p:cNvPr id="244" name="Shape 244"/>
          <p:cNvSpPr txBox="1"/>
          <p:nvPr>
            <p:ph idx="1" type="body"/>
          </p:nvPr>
        </p:nvSpPr>
        <p:spPr>
          <a:xfrm>
            <a:off x="819150" y="1058075"/>
            <a:ext cx="5798100" cy="3248700"/>
          </a:xfrm>
          <a:prstGeom prst="rect">
            <a:avLst/>
          </a:prstGeom>
        </p:spPr>
        <p:txBody>
          <a:bodyPr anchorCtr="0" anchor="t" bIns="91425" lIns="91425" spcFirstLastPara="1" rIns="91425" wrap="square" tIns="91425">
            <a:noAutofit/>
          </a:bodyPr>
          <a:lstStyle/>
          <a:p>
            <a:pPr indent="-381000" lvl="0" marL="457200" rtl="0">
              <a:lnSpc>
                <a:spcPct val="200000"/>
              </a:lnSpc>
              <a:spcBef>
                <a:spcPts val="0"/>
              </a:spcBef>
              <a:spcAft>
                <a:spcPts val="0"/>
              </a:spcAft>
              <a:buSzPts val="2400"/>
              <a:buChar char="●"/>
            </a:pPr>
            <a:r>
              <a:rPr lang="en" sz="2400"/>
              <a:t>Mobility Plan Alignment</a:t>
            </a:r>
            <a:endParaRPr sz="2400"/>
          </a:p>
          <a:p>
            <a:pPr indent="-381000" lvl="0" marL="457200" rtl="0">
              <a:lnSpc>
                <a:spcPct val="200000"/>
              </a:lnSpc>
              <a:spcBef>
                <a:spcPts val="0"/>
              </a:spcBef>
              <a:spcAft>
                <a:spcPts val="0"/>
              </a:spcAft>
              <a:buSzPts val="2400"/>
              <a:buChar char="●"/>
            </a:pPr>
            <a:r>
              <a:rPr lang="en" sz="2400"/>
              <a:t>Safe and Healthy</a:t>
            </a:r>
            <a:endParaRPr sz="2400"/>
          </a:p>
          <a:p>
            <a:pPr indent="-381000" lvl="0" marL="457200" rtl="0">
              <a:lnSpc>
                <a:spcPct val="200000"/>
              </a:lnSpc>
              <a:spcBef>
                <a:spcPts val="0"/>
              </a:spcBef>
              <a:spcAft>
                <a:spcPts val="0"/>
              </a:spcAft>
              <a:buSzPts val="2400"/>
              <a:buChar char="●"/>
            </a:pPr>
            <a:r>
              <a:rPr lang="en" sz="2400"/>
              <a:t>Equitable and Inclusive</a:t>
            </a:r>
            <a:endParaRPr sz="2400"/>
          </a:p>
          <a:p>
            <a:pPr indent="-381000" lvl="0" marL="457200" rtl="0">
              <a:lnSpc>
                <a:spcPct val="200000"/>
              </a:lnSpc>
              <a:spcBef>
                <a:spcPts val="0"/>
              </a:spcBef>
              <a:spcAft>
                <a:spcPts val="0"/>
              </a:spcAft>
              <a:buSzPts val="2400"/>
              <a:buChar char="●"/>
            </a:pPr>
            <a:r>
              <a:rPr lang="en" sz="2400"/>
              <a:t>Accessible and Affordable</a:t>
            </a:r>
            <a:endParaRPr sz="2400"/>
          </a:p>
          <a:p>
            <a:pPr indent="-381000" lvl="0" marL="457200" rtl="0">
              <a:lnSpc>
                <a:spcPct val="200000"/>
              </a:lnSpc>
              <a:spcBef>
                <a:spcPts val="0"/>
              </a:spcBef>
              <a:spcAft>
                <a:spcPts val="0"/>
              </a:spcAft>
              <a:buSzPts val="2400"/>
              <a:buChar char="●"/>
            </a:pPr>
            <a:r>
              <a:rPr lang="en" sz="2400"/>
              <a:t>Sustainable and Resilient</a:t>
            </a:r>
            <a:endParaRPr sz="2400"/>
          </a:p>
        </p:txBody>
      </p:sp>
      <p:pic>
        <p:nvPicPr>
          <p:cNvPr id="245" name="Shape 245"/>
          <p:cNvPicPr preferRelativeResize="0"/>
          <p:nvPr/>
        </p:nvPicPr>
        <p:blipFill>
          <a:blip r:embed="rId3">
            <a:alphaModFix/>
          </a:blip>
          <a:stretch>
            <a:fillRect/>
          </a:stretch>
        </p:blipFill>
        <p:spPr>
          <a:xfrm>
            <a:off x="5629915" y="308225"/>
            <a:ext cx="2432960" cy="788100"/>
          </a:xfrm>
          <a:prstGeom prst="rect">
            <a:avLst/>
          </a:prstGeom>
          <a:noFill/>
          <a:ln>
            <a:noFill/>
          </a:ln>
        </p:spPr>
      </p:pic>
      <p:sp>
        <p:nvSpPr>
          <p:cNvPr id="246" name="Shape 246"/>
          <p:cNvSpPr/>
          <p:nvPr/>
        </p:nvSpPr>
        <p:spPr>
          <a:xfrm>
            <a:off x="4929600" y="829475"/>
            <a:ext cx="4800" cy="363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47" name="Shape 247"/>
          <p:cNvPicPr preferRelativeResize="0"/>
          <p:nvPr/>
        </p:nvPicPr>
        <p:blipFill>
          <a:blip r:embed="rId4">
            <a:alphaModFix/>
          </a:blip>
          <a:stretch>
            <a:fillRect/>
          </a:stretch>
        </p:blipFill>
        <p:spPr>
          <a:xfrm>
            <a:off x="5810784" y="1148534"/>
            <a:ext cx="2071250" cy="980375"/>
          </a:xfrm>
          <a:prstGeom prst="rect">
            <a:avLst/>
          </a:prstGeom>
          <a:noFill/>
          <a:ln>
            <a:noFill/>
          </a:ln>
        </p:spPr>
      </p:pic>
      <p:pic>
        <p:nvPicPr>
          <p:cNvPr id="248" name="Shape 248"/>
          <p:cNvPicPr preferRelativeResize="0"/>
          <p:nvPr/>
        </p:nvPicPr>
        <p:blipFill>
          <a:blip r:embed="rId5">
            <a:alphaModFix/>
          </a:blip>
          <a:stretch>
            <a:fillRect/>
          </a:stretch>
        </p:blipFill>
        <p:spPr>
          <a:xfrm>
            <a:off x="5202025" y="3871625"/>
            <a:ext cx="3288750" cy="921725"/>
          </a:xfrm>
          <a:prstGeom prst="rect">
            <a:avLst/>
          </a:prstGeom>
          <a:noFill/>
          <a:ln>
            <a:noFill/>
          </a:ln>
        </p:spPr>
      </p:pic>
      <p:pic>
        <p:nvPicPr>
          <p:cNvPr id="249" name="Shape 249"/>
          <p:cNvPicPr preferRelativeResize="0"/>
          <p:nvPr/>
        </p:nvPicPr>
        <p:blipFill>
          <a:blip r:embed="rId6">
            <a:alphaModFix/>
          </a:blip>
          <a:stretch>
            <a:fillRect/>
          </a:stretch>
        </p:blipFill>
        <p:spPr>
          <a:xfrm>
            <a:off x="5315905" y="2918400"/>
            <a:ext cx="3113828" cy="921725"/>
          </a:xfrm>
          <a:prstGeom prst="rect">
            <a:avLst/>
          </a:prstGeom>
          <a:noFill/>
          <a:ln>
            <a:noFill/>
          </a:ln>
        </p:spPr>
      </p:pic>
      <p:pic>
        <p:nvPicPr>
          <p:cNvPr id="250" name="Shape 250"/>
          <p:cNvPicPr preferRelativeResize="0"/>
          <p:nvPr/>
        </p:nvPicPr>
        <p:blipFill>
          <a:blip r:embed="rId7">
            <a:alphaModFix/>
          </a:blip>
          <a:stretch>
            <a:fillRect/>
          </a:stretch>
        </p:blipFill>
        <p:spPr>
          <a:xfrm>
            <a:off x="5742662" y="2119475"/>
            <a:ext cx="2260295" cy="82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Shape 255"/>
          <p:cNvSpPr txBox="1"/>
          <p:nvPr>
            <p:ph type="title"/>
          </p:nvPr>
        </p:nvSpPr>
        <p:spPr>
          <a:xfrm>
            <a:off x="819150" y="410600"/>
            <a:ext cx="7505700" cy="636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1155CC"/>
                </a:solidFill>
              </a:rPr>
              <a:t>Current Scoring Method - Part 1</a:t>
            </a:r>
            <a:endParaRPr>
              <a:solidFill>
                <a:srgbClr val="1155CC"/>
              </a:solidFill>
            </a:endParaRPr>
          </a:p>
        </p:txBody>
      </p:sp>
      <p:pic>
        <p:nvPicPr>
          <p:cNvPr id="256" name="Shape 256"/>
          <p:cNvPicPr preferRelativeResize="0"/>
          <p:nvPr/>
        </p:nvPicPr>
        <p:blipFill>
          <a:blip r:embed="rId3">
            <a:alphaModFix/>
          </a:blip>
          <a:stretch>
            <a:fillRect/>
          </a:stretch>
        </p:blipFill>
        <p:spPr>
          <a:xfrm>
            <a:off x="664338" y="1187825"/>
            <a:ext cx="7815326" cy="3016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Shape 136"/>
          <p:cNvSpPr txBox="1"/>
          <p:nvPr>
            <p:ph type="title"/>
          </p:nvPr>
        </p:nvSpPr>
        <p:spPr>
          <a:xfrm>
            <a:off x="819150" y="259325"/>
            <a:ext cx="7505700" cy="45573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b="1" lang="en" sz="2400">
                <a:solidFill>
                  <a:srgbClr val="1155CC"/>
                </a:solidFill>
                <a:latin typeface="Arial"/>
                <a:ea typeface="Arial"/>
                <a:cs typeface="Arial"/>
                <a:sym typeface="Arial"/>
              </a:rPr>
              <a:t>Team Members</a:t>
            </a:r>
            <a:endParaRPr b="1" sz="2400">
              <a:solidFill>
                <a:srgbClr val="1155CC"/>
              </a:solidFill>
              <a:latin typeface="Arial"/>
              <a:ea typeface="Arial"/>
              <a:cs typeface="Arial"/>
              <a:sym typeface="Arial"/>
            </a:endParaRPr>
          </a:p>
          <a:p>
            <a:pPr indent="0" lvl="0" marL="0" rtl="0">
              <a:lnSpc>
                <a:spcPct val="100000"/>
              </a:lnSpc>
              <a:spcBef>
                <a:spcPts val="0"/>
              </a:spcBef>
              <a:spcAft>
                <a:spcPts val="0"/>
              </a:spcAft>
              <a:buNone/>
            </a:pPr>
            <a:r>
              <a:t/>
            </a:r>
            <a:endParaRPr b="1" sz="2400">
              <a:solidFill>
                <a:srgbClr val="838787"/>
              </a:solidFill>
              <a:latin typeface="Arial"/>
              <a:ea typeface="Arial"/>
              <a:cs typeface="Arial"/>
              <a:sym typeface="Arial"/>
            </a:endParaRPr>
          </a:p>
          <a:p>
            <a:pPr indent="0" lvl="0" marL="0" rtl="0">
              <a:lnSpc>
                <a:spcPct val="115000"/>
              </a:lnSpc>
              <a:spcBef>
                <a:spcPts val="0"/>
              </a:spcBef>
              <a:spcAft>
                <a:spcPts val="0"/>
              </a:spcAft>
              <a:buNone/>
            </a:pPr>
            <a:r>
              <a:rPr lang="en" sz="1300" u="sng">
                <a:solidFill>
                  <a:srgbClr val="000000"/>
                </a:solidFill>
                <a:latin typeface="Arial"/>
                <a:ea typeface="Arial"/>
                <a:cs typeface="Arial"/>
                <a:sym typeface="Arial"/>
              </a:rPr>
              <a:t>Project Lead:</a:t>
            </a:r>
            <a:r>
              <a:rPr lang="en" sz="1300">
                <a:solidFill>
                  <a:srgbClr val="000000"/>
                </a:solidFill>
                <a:latin typeface="Arial"/>
                <a:ea typeface="Arial"/>
                <a:cs typeface="Arial"/>
                <a:sym typeface="Arial"/>
              </a:rPr>
              <a:t> Elizaveta Sokolova  (sokolovatennis@yandex.ru)</a:t>
            </a:r>
            <a:endParaRPr sz="13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1300" u="sng">
                <a:solidFill>
                  <a:srgbClr val="000000"/>
                </a:solidFill>
                <a:latin typeface="Arial"/>
                <a:ea typeface="Arial"/>
                <a:cs typeface="Arial"/>
                <a:sym typeface="Arial"/>
              </a:rPr>
              <a:t>Documentation Lead:</a:t>
            </a:r>
            <a:r>
              <a:rPr lang="en" sz="1300">
                <a:solidFill>
                  <a:srgbClr val="000000"/>
                </a:solidFill>
                <a:latin typeface="Arial"/>
                <a:ea typeface="Arial"/>
                <a:cs typeface="Arial"/>
                <a:sym typeface="Arial"/>
              </a:rPr>
              <a:t> Kevin Gamboa (kbgamboa92@gmail.com)</a:t>
            </a:r>
            <a:endParaRPr sz="13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1300" u="sng">
                <a:solidFill>
                  <a:srgbClr val="000000"/>
                </a:solidFill>
                <a:latin typeface="Arial"/>
                <a:ea typeface="Arial"/>
                <a:cs typeface="Arial"/>
                <a:sym typeface="Arial"/>
              </a:rPr>
              <a:t>QA Lead:</a:t>
            </a:r>
            <a:r>
              <a:rPr lang="en" sz="1300">
                <a:solidFill>
                  <a:srgbClr val="000000"/>
                </a:solidFill>
                <a:latin typeface="Arial"/>
                <a:ea typeface="Arial"/>
                <a:cs typeface="Arial"/>
                <a:sym typeface="Arial"/>
              </a:rPr>
              <a:t> Kevin Lam (kevin.lam825@gmail.com)</a:t>
            </a:r>
            <a:endParaRPr sz="13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1300" u="sng">
                <a:solidFill>
                  <a:srgbClr val="000000"/>
                </a:solidFill>
                <a:latin typeface="Arial"/>
                <a:ea typeface="Arial"/>
                <a:cs typeface="Arial"/>
                <a:sym typeface="Arial"/>
              </a:rPr>
              <a:t>Architecture / Design lead:</a:t>
            </a:r>
            <a:r>
              <a:rPr lang="en" sz="1300">
                <a:solidFill>
                  <a:srgbClr val="000000"/>
                </a:solidFill>
                <a:latin typeface="Arial"/>
                <a:ea typeface="Arial"/>
                <a:cs typeface="Arial"/>
                <a:sym typeface="Arial"/>
              </a:rPr>
              <a:t> Alvin Nguyen (anguyen8613@gmail</a:t>
            </a:r>
            <a:r>
              <a:rPr lang="en" sz="1300">
                <a:solidFill>
                  <a:srgbClr val="000000"/>
                </a:solidFill>
                <a:latin typeface="Arial"/>
                <a:ea typeface="Arial"/>
                <a:cs typeface="Arial"/>
                <a:sym typeface="Arial"/>
              </a:rPr>
              <a:t>.</a:t>
            </a:r>
            <a:r>
              <a:rPr lang="en" sz="1300">
                <a:solidFill>
                  <a:srgbClr val="000000"/>
                </a:solidFill>
                <a:latin typeface="Arial"/>
                <a:ea typeface="Arial"/>
                <a:cs typeface="Arial"/>
                <a:sym typeface="Arial"/>
              </a:rPr>
              <a:t>com)</a:t>
            </a:r>
            <a:endParaRPr sz="1300">
              <a:solidFill>
                <a:srgbClr val="000000"/>
              </a:solidFill>
              <a:latin typeface="Arial"/>
              <a:ea typeface="Arial"/>
              <a:cs typeface="Arial"/>
              <a:sym typeface="Arial"/>
            </a:endParaRPr>
          </a:p>
          <a:p>
            <a:pPr indent="0" lvl="0" marL="0" rtl="0">
              <a:lnSpc>
                <a:spcPct val="115000"/>
              </a:lnSpc>
              <a:spcBef>
                <a:spcPts val="0"/>
              </a:spcBef>
              <a:spcAft>
                <a:spcPts val="0"/>
              </a:spcAft>
              <a:buNone/>
            </a:pPr>
            <a:r>
              <a:t/>
            </a:r>
            <a:endParaRPr sz="13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1300" u="sng">
                <a:solidFill>
                  <a:srgbClr val="000000"/>
                </a:solidFill>
                <a:latin typeface="Arial"/>
                <a:ea typeface="Arial"/>
                <a:cs typeface="Arial"/>
                <a:sym typeface="Arial"/>
              </a:rPr>
              <a:t>Advisor:</a:t>
            </a:r>
            <a:endParaRPr sz="1300">
              <a:solidFill>
                <a:srgbClr val="000000"/>
              </a:solidFill>
              <a:latin typeface="Arial"/>
              <a:ea typeface="Arial"/>
              <a:cs typeface="Arial"/>
              <a:sym typeface="Arial"/>
            </a:endParaRPr>
          </a:p>
          <a:p>
            <a:pPr indent="0" lvl="0" marL="0" rtl="0">
              <a:lnSpc>
                <a:spcPct val="115000"/>
              </a:lnSpc>
              <a:spcBef>
                <a:spcPts val="1800"/>
              </a:spcBef>
              <a:spcAft>
                <a:spcPts val="0"/>
              </a:spcAft>
              <a:buNone/>
            </a:pPr>
            <a:r>
              <a:rPr lang="en" sz="1300">
                <a:solidFill>
                  <a:srgbClr val="000000"/>
                </a:solidFill>
                <a:latin typeface="Arial"/>
                <a:ea typeface="Arial"/>
                <a:cs typeface="Arial"/>
                <a:sym typeface="Arial"/>
              </a:rPr>
              <a:t>  </a:t>
            </a:r>
            <a:r>
              <a:rPr lang="en" sz="1300">
                <a:solidFill>
                  <a:srgbClr val="000000"/>
                </a:solidFill>
                <a:latin typeface="Arial"/>
                <a:ea typeface="Arial"/>
                <a:cs typeface="Arial"/>
                <a:sym typeface="Arial"/>
              </a:rPr>
              <a:t>  Dr. Mohammad Pourhomayoun</a:t>
            </a:r>
            <a:endParaRPr sz="1300">
              <a:solidFill>
                <a:srgbClr val="000000"/>
              </a:solidFill>
              <a:latin typeface="Arial"/>
              <a:ea typeface="Arial"/>
              <a:cs typeface="Arial"/>
              <a:sym typeface="Arial"/>
            </a:endParaRPr>
          </a:p>
          <a:p>
            <a:pPr indent="0" lvl="0" marL="0" rtl="0">
              <a:lnSpc>
                <a:spcPct val="115000"/>
              </a:lnSpc>
              <a:spcBef>
                <a:spcPts val="1800"/>
              </a:spcBef>
              <a:spcAft>
                <a:spcPts val="0"/>
              </a:spcAft>
              <a:buNone/>
            </a:pPr>
            <a:r>
              <a:rPr lang="en" sz="1300" u="sng">
                <a:solidFill>
                  <a:srgbClr val="000000"/>
                </a:solidFill>
                <a:latin typeface="Arial"/>
                <a:ea typeface="Arial"/>
                <a:cs typeface="Arial"/>
                <a:sym typeface="Arial"/>
              </a:rPr>
              <a:t>Liaisons:</a:t>
            </a:r>
            <a:endParaRPr sz="1300" u="sng">
              <a:solidFill>
                <a:srgbClr val="000000"/>
              </a:solidFill>
              <a:latin typeface="Arial"/>
              <a:ea typeface="Arial"/>
              <a:cs typeface="Arial"/>
              <a:sym typeface="Arial"/>
            </a:endParaRPr>
          </a:p>
          <a:p>
            <a:pPr indent="0" lvl="0" marL="0" rtl="0">
              <a:lnSpc>
                <a:spcPct val="115000"/>
              </a:lnSpc>
              <a:spcBef>
                <a:spcPts val="1800"/>
              </a:spcBef>
              <a:spcAft>
                <a:spcPts val="0"/>
              </a:spcAft>
              <a:buNone/>
            </a:pPr>
            <a:r>
              <a:rPr lang="en" sz="1300">
                <a:solidFill>
                  <a:srgbClr val="000000"/>
                </a:solidFill>
                <a:latin typeface="Arial"/>
                <a:ea typeface="Arial"/>
                <a:cs typeface="Arial"/>
                <a:sym typeface="Arial"/>
              </a:rPr>
              <a:t>    </a:t>
            </a:r>
            <a:r>
              <a:rPr lang="en" sz="1300">
                <a:solidFill>
                  <a:srgbClr val="000000"/>
                </a:solidFill>
                <a:latin typeface="Arial"/>
                <a:ea typeface="Arial"/>
                <a:cs typeface="Arial"/>
                <a:sym typeface="Arial"/>
              </a:rPr>
              <a:t>Hunter Owens - hunter.owens@lacity.org</a:t>
            </a:r>
            <a:endParaRPr sz="1300">
              <a:solidFill>
                <a:srgbClr val="000000"/>
              </a:solidFill>
              <a:latin typeface="Arial"/>
              <a:ea typeface="Arial"/>
              <a:cs typeface="Arial"/>
              <a:sym typeface="Arial"/>
            </a:endParaRPr>
          </a:p>
          <a:p>
            <a:pPr indent="0" lvl="0" marL="0" rtl="0">
              <a:lnSpc>
                <a:spcPct val="115000"/>
              </a:lnSpc>
              <a:spcBef>
                <a:spcPts val="1800"/>
              </a:spcBef>
              <a:spcAft>
                <a:spcPts val="0"/>
              </a:spcAft>
              <a:buNone/>
            </a:pPr>
            <a:r>
              <a:rPr lang="en" sz="1300">
                <a:solidFill>
                  <a:srgbClr val="000000"/>
                </a:solidFill>
                <a:latin typeface="Arial"/>
                <a:ea typeface="Arial"/>
                <a:cs typeface="Arial"/>
                <a:sym typeface="Arial"/>
              </a:rPr>
              <a:t>   </a:t>
            </a:r>
            <a:r>
              <a:rPr lang="en" sz="1300">
                <a:solidFill>
                  <a:srgbClr val="000000"/>
                </a:solidFill>
                <a:latin typeface="Arial"/>
                <a:ea typeface="Arial"/>
                <a:cs typeface="Arial"/>
                <a:sym typeface="Arial"/>
              </a:rPr>
              <a:t> Karina Macias - karina.macias@lacity.org</a:t>
            </a:r>
            <a:r>
              <a:rPr lang="en"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indent="0" lvl="0" marL="0" rtl="0">
              <a:lnSpc>
                <a:spcPct val="115000"/>
              </a:lnSpc>
              <a:spcBef>
                <a:spcPts val="1800"/>
              </a:spcBef>
              <a:spcAft>
                <a:spcPts val="0"/>
              </a:spcAft>
              <a:buNone/>
            </a:pPr>
            <a:r>
              <a:rPr lang="en" sz="1300">
                <a:solidFill>
                  <a:srgbClr val="000000"/>
                </a:solidFill>
                <a:latin typeface="Arial"/>
                <a:ea typeface="Arial"/>
                <a:cs typeface="Arial"/>
                <a:sym typeface="Arial"/>
              </a:rPr>
              <a:t>    David Somers - david.somers</a:t>
            </a:r>
            <a:r>
              <a:rPr lang="en" sz="1300">
                <a:solidFill>
                  <a:srgbClr val="000000"/>
                </a:solidFill>
                <a:latin typeface="Arial"/>
                <a:ea typeface="Arial"/>
                <a:cs typeface="Arial"/>
                <a:sym typeface="Arial"/>
              </a:rPr>
              <a:t>@lacity.org</a:t>
            </a:r>
            <a:endParaRPr sz="1800">
              <a:solidFill>
                <a:srgbClr val="000000"/>
              </a:solidFill>
              <a:latin typeface="Arial"/>
              <a:ea typeface="Arial"/>
              <a:cs typeface="Arial"/>
              <a:sym typeface="Arial"/>
            </a:endParaRPr>
          </a:p>
          <a:p>
            <a:pPr indent="0" lvl="0" marL="0" rtl="0">
              <a:lnSpc>
                <a:spcPct val="115000"/>
              </a:lnSpc>
              <a:spcBef>
                <a:spcPts val="0"/>
              </a:spcBef>
              <a:spcAft>
                <a:spcPts val="0"/>
              </a:spcAft>
              <a:buNone/>
            </a:pPr>
            <a:r>
              <a:t/>
            </a:r>
            <a:endParaRPr b="1" sz="2400">
              <a:solidFill>
                <a:srgbClr val="838787"/>
              </a:solidFill>
              <a:latin typeface="Arial"/>
              <a:ea typeface="Arial"/>
              <a:cs typeface="Arial"/>
              <a:sym typeface="Arial"/>
            </a:endParaRPr>
          </a:p>
          <a:p>
            <a:pPr indent="0" lvl="0" marL="0">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ph type="title"/>
          </p:nvPr>
        </p:nvSpPr>
        <p:spPr>
          <a:xfrm>
            <a:off x="819150" y="410600"/>
            <a:ext cx="7505700" cy="636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1155CC"/>
                </a:solidFill>
              </a:rPr>
              <a:t>Current Scoring Method - Part 2</a:t>
            </a:r>
            <a:endParaRPr>
              <a:solidFill>
                <a:srgbClr val="1155CC"/>
              </a:solidFill>
            </a:endParaRPr>
          </a:p>
        </p:txBody>
      </p:sp>
      <p:pic>
        <p:nvPicPr>
          <p:cNvPr id="262" name="Shape 262"/>
          <p:cNvPicPr preferRelativeResize="0"/>
          <p:nvPr/>
        </p:nvPicPr>
        <p:blipFill>
          <a:blip r:embed="rId3">
            <a:alphaModFix/>
          </a:blip>
          <a:stretch>
            <a:fillRect/>
          </a:stretch>
        </p:blipFill>
        <p:spPr>
          <a:xfrm>
            <a:off x="819150" y="1046600"/>
            <a:ext cx="7127426" cy="33390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819150" y="410600"/>
            <a:ext cx="7505700" cy="636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1155CC"/>
                </a:solidFill>
              </a:rPr>
              <a:t>Current Scoring Method - Part 3</a:t>
            </a:r>
            <a:endParaRPr>
              <a:solidFill>
                <a:srgbClr val="1155CC"/>
              </a:solidFill>
            </a:endParaRPr>
          </a:p>
        </p:txBody>
      </p:sp>
      <p:pic>
        <p:nvPicPr>
          <p:cNvPr id="268" name="Shape 268"/>
          <p:cNvPicPr preferRelativeResize="0"/>
          <p:nvPr/>
        </p:nvPicPr>
        <p:blipFill>
          <a:blip r:embed="rId3">
            <a:alphaModFix/>
          </a:blip>
          <a:stretch>
            <a:fillRect/>
          </a:stretch>
        </p:blipFill>
        <p:spPr>
          <a:xfrm>
            <a:off x="536425" y="1158725"/>
            <a:ext cx="8071150" cy="340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Shape 273"/>
          <p:cNvSpPr txBox="1"/>
          <p:nvPr>
            <p:ph type="title"/>
          </p:nvPr>
        </p:nvSpPr>
        <p:spPr>
          <a:xfrm>
            <a:off x="819150" y="410600"/>
            <a:ext cx="7505700" cy="636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1155CC"/>
                </a:solidFill>
              </a:rPr>
              <a:t>New </a:t>
            </a:r>
            <a:r>
              <a:rPr lang="en">
                <a:solidFill>
                  <a:srgbClr val="1155CC"/>
                </a:solidFill>
              </a:rPr>
              <a:t>Scoring Method</a:t>
            </a:r>
            <a:endParaRPr>
              <a:solidFill>
                <a:srgbClr val="1155CC"/>
              </a:solidFill>
            </a:endParaRPr>
          </a:p>
        </p:txBody>
      </p:sp>
      <p:pic>
        <p:nvPicPr>
          <p:cNvPr id="274" name="Shape 274"/>
          <p:cNvPicPr preferRelativeResize="0"/>
          <p:nvPr/>
        </p:nvPicPr>
        <p:blipFill>
          <a:blip r:embed="rId3">
            <a:alphaModFix/>
          </a:blip>
          <a:stretch>
            <a:fillRect/>
          </a:stretch>
        </p:blipFill>
        <p:spPr>
          <a:xfrm>
            <a:off x="538900" y="977575"/>
            <a:ext cx="8066212" cy="3792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Shape 279"/>
          <p:cNvSpPr txBox="1"/>
          <p:nvPr>
            <p:ph type="title"/>
          </p:nvPr>
        </p:nvSpPr>
        <p:spPr>
          <a:xfrm>
            <a:off x="819150" y="410600"/>
            <a:ext cx="7505700" cy="636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1155CC"/>
                </a:solidFill>
              </a:rPr>
              <a:t>New Scoring Method - Part 2</a:t>
            </a:r>
            <a:endParaRPr>
              <a:solidFill>
                <a:srgbClr val="1155CC"/>
              </a:solidFill>
            </a:endParaRPr>
          </a:p>
        </p:txBody>
      </p:sp>
      <p:pic>
        <p:nvPicPr>
          <p:cNvPr id="280" name="Shape 280"/>
          <p:cNvPicPr preferRelativeResize="0"/>
          <p:nvPr/>
        </p:nvPicPr>
        <p:blipFill>
          <a:blip r:embed="rId3">
            <a:alphaModFix/>
          </a:blip>
          <a:stretch>
            <a:fillRect/>
          </a:stretch>
        </p:blipFill>
        <p:spPr>
          <a:xfrm>
            <a:off x="415188" y="1046600"/>
            <a:ext cx="8313618" cy="379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Shape 285"/>
          <p:cNvSpPr txBox="1"/>
          <p:nvPr>
            <p:ph type="title"/>
          </p:nvPr>
        </p:nvSpPr>
        <p:spPr>
          <a:xfrm>
            <a:off x="1176750" y="1765450"/>
            <a:ext cx="6790500" cy="1486500"/>
          </a:xfrm>
          <a:prstGeom prst="rect">
            <a:avLst/>
          </a:prstGeom>
        </p:spPr>
        <p:txBody>
          <a:bodyPr anchorCtr="0" anchor="ctr" bIns="91425" lIns="91425" spcFirstLastPara="1" rIns="91425" wrap="square" tIns="91425">
            <a:noAutofit/>
          </a:bodyPr>
          <a:lstStyle/>
          <a:p>
            <a:pPr indent="0" lvl="0" marL="0">
              <a:lnSpc>
                <a:spcPct val="150000"/>
              </a:lnSpc>
              <a:spcBef>
                <a:spcPts val="0"/>
              </a:spcBef>
              <a:spcAft>
                <a:spcPts val="0"/>
              </a:spcAft>
              <a:buNone/>
            </a:pPr>
            <a:r>
              <a:rPr lang="en" sz="3600"/>
              <a:t>Automated Weighting Based on Machine Learning</a:t>
            </a:r>
            <a:endParaRPr sz="3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820600" y="297174"/>
            <a:ext cx="3565500" cy="4749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2400">
                <a:solidFill>
                  <a:srgbClr val="134F5C"/>
                </a:solidFill>
                <a:highlight>
                  <a:srgbClr val="FFFFFF"/>
                </a:highlight>
                <a:latin typeface="Arial"/>
                <a:ea typeface="Arial"/>
                <a:cs typeface="Arial"/>
                <a:sym typeface="Arial"/>
              </a:rPr>
              <a:t>Improvements in Safety</a:t>
            </a:r>
            <a:endParaRPr sz="2400">
              <a:solidFill>
                <a:srgbClr val="134F5C"/>
              </a:solidFill>
            </a:endParaRPr>
          </a:p>
        </p:txBody>
      </p:sp>
      <p:pic>
        <p:nvPicPr>
          <p:cNvPr id="291" name="Shape 291"/>
          <p:cNvPicPr preferRelativeResize="0"/>
          <p:nvPr/>
        </p:nvPicPr>
        <p:blipFill>
          <a:blip r:embed="rId3">
            <a:alphaModFix/>
          </a:blip>
          <a:stretch>
            <a:fillRect/>
          </a:stretch>
        </p:blipFill>
        <p:spPr>
          <a:xfrm>
            <a:off x="888424" y="2266587"/>
            <a:ext cx="3226350" cy="2151950"/>
          </a:xfrm>
          <a:prstGeom prst="rect">
            <a:avLst/>
          </a:prstGeom>
          <a:noFill/>
          <a:ln>
            <a:noFill/>
          </a:ln>
        </p:spPr>
      </p:pic>
      <p:sp>
        <p:nvSpPr>
          <p:cNvPr id="292" name="Shape 292"/>
          <p:cNvSpPr txBox="1"/>
          <p:nvPr/>
        </p:nvSpPr>
        <p:spPr>
          <a:xfrm>
            <a:off x="330300" y="772075"/>
            <a:ext cx="6743400" cy="1215000"/>
          </a:xfrm>
          <a:prstGeom prst="rect">
            <a:avLst/>
          </a:prstGeom>
          <a:noFill/>
          <a:ln>
            <a:noFill/>
          </a:ln>
        </p:spPr>
        <p:txBody>
          <a:bodyPr anchorCtr="0" anchor="t" bIns="91425" lIns="91425" spcFirstLastPara="1" rIns="91425" wrap="square" tIns="91425">
            <a:noAutofit/>
          </a:bodyPr>
          <a:lstStyle/>
          <a:p>
            <a:pPr indent="-317500" lvl="0" marL="457200" rtl="0">
              <a:lnSpc>
                <a:spcPct val="115000"/>
              </a:lnSpc>
              <a:spcBef>
                <a:spcPts val="0"/>
              </a:spcBef>
              <a:spcAft>
                <a:spcPts val="0"/>
              </a:spcAft>
              <a:buClr>
                <a:srgbClr val="0C343D"/>
              </a:buClr>
              <a:buSzPts val="1400"/>
              <a:buChar char="-"/>
            </a:pPr>
            <a:r>
              <a:rPr lang="en">
                <a:solidFill>
                  <a:srgbClr val="0C343D"/>
                </a:solidFill>
              </a:rPr>
              <a:t>Automatically design the best weights and scores rather than </a:t>
            </a:r>
            <a:endParaRPr>
              <a:solidFill>
                <a:srgbClr val="0C343D"/>
              </a:solidFill>
            </a:endParaRPr>
          </a:p>
          <a:p>
            <a:pPr indent="0" lvl="0" marL="0" rtl="0">
              <a:lnSpc>
                <a:spcPct val="115000"/>
              </a:lnSpc>
              <a:spcBef>
                <a:spcPts val="0"/>
              </a:spcBef>
              <a:spcAft>
                <a:spcPts val="0"/>
              </a:spcAft>
              <a:buNone/>
            </a:pPr>
            <a:r>
              <a:rPr lang="en">
                <a:solidFill>
                  <a:srgbClr val="0C343D"/>
                </a:solidFill>
              </a:rPr>
              <a:t>              using pre-defined parameters</a:t>
            </a:r>
            <a:endParaRPr>
              <a:solidFill>
                <a:srgbClr val="0C343D"/>
              </a:solidFill>
            </a:endParaRPr>
          </a:p>
          <a:p>
            <a:pPr indent="-317500" lvl="0" marL="457200" rtl="0">
              <a:spcBef>
                <a:spcPts val="0"/>
              </a:spcBef>
              <a:spcAft>
                <a:spcPts val="0"/>
              </a:spcAft>
              <a:buClr>
                <a:srgbClr val="0C343D"/>
              </a:buClr>
              <a:buSzPts val="1400"/>
              <a:buChar char="-"/>
            </a:pPr>
            <a:r>
              <a:rPr lang="en"/>
              <a:t>D</a:t>
            </a:r>
            <a:r>
              <a:rPr lang="en"/>
              <a:t>ata driven approach that finds the best score based on historical data</a:t>
            </a:r>
            <a:endParaRPr>
              <a:solidFill>
                <a:srgbClr val="0C343D"/>
              </a:solidFill>
            </a:endParaRPr>
          </a:p>
          <a:p>
            <a:pPr indent="-317500" lvl="0" marL="457200" rtl="0">
              <a:lnSpc>
                <a:spcPct val="115000"/>
              </a:lnSpc>
              <a:spcBef>
                <a:spcPts val="0"/>
              </a:spcBef>
              <a:spcAft>
                <a:spcPts val="0"/>
              </a:spcAft>
              <a:buClr>
                <a:srgbClr val="0C343D"/>
              </a:buClr>
              <a:buSzPts val="1400"/>
              <a:buChar char="-"/>
            </a:pPr>
            <a:r>
              <a:rPr lang="en">
                <a:solidFill>
                  <a:srgbClr val="0C343D"/>
                </a:solidFill>
              </a:rPr>
              <a:t>Metric is the </a:t>
            </a:r>
            <a:r>
              <a:rPr lang="en">
                <a:solidFill>
                  <a:srgbClr val="0C343D"/>
                </a:solidFill>
              </a:rPr>
              <a:t>reduction in collisions for each project</a:t>
            </a:r>
            <a:endParaRPr>
              <a:solidFill>
                <a:srgbClr val="0C343D"/>
              </a:solidFill>
            </a:endParaRPr>
          </a:p>
          <a:p>
            <a:pPr indent="-317500" lvl="0" marL="457200" rtl="0">
              <a:lnSpc>
                <a:spcPct val="115000"/>
              </a:lnSpc>
              <a:spcBef>
                <a:spcPts val="0"/>
              </a:spcBef>
              <a:spcAft>
                <a:spcPts val="0"/>
              </a:spcAft>
              <a:buClr>
                <a:srgbClr val="0C343D"/>
              </a:buClr>
              <a:buSzPts val="1400"/>
              <a:buChar char="-"/>
            </a:pPr>
            <a:r>
              <a:rPr lang="en">
                <a:solidFill>
                  <a:srgbClr val="0C343D"/>
                </a:solidFill>
              </a:rPr>
              <a:t>Data from SWITRS (Statewide Integrated Traffic Records System)</a:t>
            </a:r>
            <a:endParaRPr>
              <a:solidFill>
                <a:srgbClr val="0C343D"/>
              </a:solidFill>
            </a:endParaRPr>
          </a:p>
        </p:txBody>
      </p:sp>
      <p:pic>
        <p:nvPicPr>
          <p:cNvPr id="293" name="Shape 293"/>
          <p:cNvPicPr preferRelativeResize="0"/>
          <p:nvPr/>
        </p:nvPicPr>
        <p:blipFill>
          <a:blip r:embed="rId4">
            <a:alphaModFix/>
          </a:blip>
          <a:stretch>
            <a:fillRect/>
          </a:stretch>
        </p:blipFill>
        <p:spPr>
          <a:xfrm>
            <a:off x="5017251" y="2179437"/>
            <a:ext cx="3109900" cy="2239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p:cNvSpPr txBox="1"/>
          <p:nvPr>
            <p:ph type="title"/>
          </p:nvPr>
        </p:nvSpPr>
        <p:spPr>
          <a:xfrm>
            <a:off x="958100" y="532875"/>
            <a:ext cx="3773100" cy="5922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 sz="3000" u="sng"/>
              <a:t>Collision Table</a:t>
            </a:r>
            <a:endParaRPr sz="3000" u="sng"/>
          </a:p>
        </p:txBody>
      </p:sp>
      <p:pic>
        <p:nvPicPr>
          <p:cNvPr id="299" name="Shape 299"/>
          <p:cNvPicPr preferRelativeResize="0"/>
          <p:nvPr/>
        </p:nvPicPr>
        <p:blipFill>
          <a:blip r:embed="rId3">
            <a:alphaModFix/>
          </a:blip>
          <a:stretch>
            <a:fillRect/>
          </a:stretch>
        </p:blipFill>
        <p:spPr>
          <a:xfrm>
            <a:off x="328202" y="1508350"/>
            <a:ext cx="8487575" cy="2126800"/>
          </a:xfrm>
          <a:prstGeom prst="rect">
            <a:avLst/>
          </a:prstGeom>
          <a:noFill/>
          <a:ln>
            <a:noFill/>
          </a:ln>
        </p:spPr>
      </p:pic>
      <p:cxnSp>
        <p:nvCxnSpPr>
          <p:cNvPr id="300" name="Shape 300"/>
          <p:cNvCxnSpPr/>
          <p:nvPr/>
        </p:nvCxnSpPr>
        <p:spPr>
          <a:xfrm flipH="1" rot="10800000">
            <a:off x="768350" y="1752775"/>
            <a:ext cx="346500" cy="150000"/>
          </a:xfrm>
          <a:prstGeom prst="straightConnector1">
            <a:avLst/>
          </a:prstGeom>
          <a:noFill/>
          <a:ln cap="flat" cmpd="sng" w="9525">
            <a:solidFill>
              <a:srgbClr val="FF0000"/>
            </a:solidFill>
            <a:prstDash val="solid"/>
            <a:round/>
            <a:headEnd len="med" w="med" type="none"/>
            <a:tailEnd len="med" w="med" type="triangle"/>
          </a:ln>
        </p:spPr>
      </p:cxnSp>
      <p:cxnSp>
        <p:nvCxnSpPr>
          <p:cNvPr id="301" name="Shape 301"/>
          <p:cNvCxnSpPr/>
          <p:nvPr/>
        </p:nvCxnSpPr>
        <p:spPr>
          <a:xfrm flipH="1" rot="10800000">
            <a:off x="1295525" y="1752775"/>
            <a:ext cx="346500" cy="150000"/>
          </a:xfrm>
          <a:prstGeom prst="straightConnector1">
            <a:avLst/>
          </a:prstGeom>
          <a:noFill/>
          <a:ln cap="flat" cmpd="sng" w="9525">
            <a:solidFill>
              <a:srgbClr val="FF0000"/>
            </a:solidFill>
            <a:prstDash val="solid"/>
            <a:round/>
            <a:headEnd len="med" w="med" type="none"/>
            <a:tailEnd len="med" w="med" type="triangle"/>
          </a:ln>
        </p:spPr>
      </p:cxnSp>
      <p:cxnSp>
        <p:nvCxnSpPr>
          <p:cNvPr id="302" name="Shape 302"/>
          <p:cNvCxnSpPr/>
          <p:nvPr/>
        </p:nvCxnSpPr>
        <p:spPr>
          <a:xfrm flipH="1" rot="10800000">
            <a:off x="5045525" y="1752775"/>
            <a:ext cx="346500" cy="150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Shape 307"/>
          <p:cNvSpPr txBox="1"/>
          <p:nvPr>
            <p:ph type="title"/>
          </p:nvPr>
        </p:nvSpPr>
        <p:spPr>
          <a:xfrm>
            <a:off x="485050" y="139424"/>
            <a:ext cx="4433700" cy="648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u="sng"/>
              <a:t>Projects Table</a:t>
            </a:r>
            <a:endParaRPr sz="3000" u="sng"/>
          </a:p>
        </p:txBody>
      </p:sp>
      <p:pic>
        <p:nvPicPr>
          <p:cNvPr id="308" name="Shape 308"/>
          <p:cNvPicPr preferRelativeResize="0"/>
          <p:nvPr/>
        </p:nvPicPr>
        <p:blipFill>
          <a:blip r:embed="rId3">
            <a:alphaModFix/>
          </a:blip>
          <a:stretch>
            <a:fillRect/>
          </a:stretch>
        </p:blipFill>
        <p:spPr>
          <a:xfrm>
            <a:off x="893900" y="788025"/>
            <a:ext cx="6947918" cy="2026800"/>
          </a:xfrm>
          <a:prstGeom prst="rect">
            <a:avLst/>
          </a:prstGeom>
          <a:noFill/>
          <a:ln>
            <a:noFill/>
          </a:ln>
        </p:spPr>
      </p:pic>
      <p:pic>
        <p:nvPicPr>
          <p:cNvPr id="309" name="Shape 309"/>
          <p:cNvPicPr preferRelativeResize="0"/>
          <p:nvPr/>
        </p:nvPicPr>
        <p:blipFill rotWithShape="1">
          <a:blip r:embed="rId4">
            <a:alphaModFix/>
          </a:blip>
          <a:srcRect b="13472" l="0" r="0" t="0"/>
          <a:stretch/>
        </p:blipFill>
        <p:spPr>
          <a:xfrm>
            <a:off x="2141050" y="2814825"/>
            <a:ext cx="5700779" cy="1992250"/>
          </a:xfrm>
          <a:prstGeom prst="rect">
            <a:avLst/>
          </a:prstGeom>
          <a:noFill/>
          <a:ln>
            <a:noFill/>
          </a:ln>
        </p:spPr>
      </p:pic>
      <p:cxnSp>
        <p:nvCxnSpPr>
          <p:cNvPr id="310" name="Shape 310"/>
          <p:cNvCxnSpPr/>
          <p:nvPr/>
        </p:nvCxnSpPr>
        <p:spPr>
          <a:xfrm flipH="1" rot="10800000">
            <a:off x="4918750" y="3135475"/>
            <a:ext cx="346500" cy="150000"/>
          </a:xfrm>
          <a:prstGeom prst="straightConnector1">
            <a:avLst/>
          </a:prstGeom>
          <a:noFill/>
          <a:ln cap="flat" cmpd="sng" w="9525">
            <a:solidFill>
              <a:srgbClr val="FF0000"/>
            </a:solidFill>
            <a:prstDash val="solid"/>
            <a:round/>
            <a:headEnd len="med" w="med" type="none"/>
            <a:tailEnd len="med" w="med" type="triangle"/>
          </a:ln>
        </p:spPr>
      </p:cxnSp>
      <p:cxnSp>
        <p:nvCxnSpPr>
          <p:cNvPr id="311" name="Shape 311"/>
          <p:cNvCxnSpPr/>
          <p:nvPr/>
        </p:nvCxnSpPr>
        <p:spPr>
          <a:xfrm flipH="1" rot="10800000">
            <a:off x="5389675" y="3135475"/>
            <a:ext cx="346500" cy="150000"/>
          </a:xfrm>
          <a:prstGeom prst="straightConnector1">
            <a:avLst/>
          </a:prstGeom>
          <a:noFill/>
          <a:ln cap="flat" cmpd="sng" w="9525">
            <a:solidFill>
              <a:srgbClr val="FF0000"/>
            </a:solidFill>
            <a:prstDash val="solid"/>
            <a:round/>
            <a:headEnd len="med" w="med" type="none"/>
            <a:tailEnd len="med" w="med" type="triangle"/>
          </a:ln>
        </p:spPr>
      </p:cxnSp>
      <p:cxnSp>
        <p:nvCxnSpPr>
          <p:cNvPr id="312" name="Shape 312"/>
          <p:cNvCxnSpPr/>
          <p:nvPr/>
        </p:nvCxnSpPr>
        <p:spPr>
          <a:xfrm flipH="1" rot="10800000">
            <a:off x="6188525" y="3135475"/>
            <a:ext cx="346500" cy="150000"/>
          </a:xfrm>
          <a:prstGeom prst="straightConnector1">
            <a:avLst/>
          </a:prstGeom>
          <a:noFill/>
          <a:ln cap="flat" cmpd="sng" w="9525">
            <a:solidFill>
              <a:srgbClr val="FF0000"/>
            </a:solidFill>
            <a:prstDash val="solid"/>
            <a:round/>
            <a:headEnd len="med" w="med" type="none"/>
            <a:tailEnd len="med" w="med" type="triangle"/>
          </a:ln>
        </p:spPr>
      </p:cxnSp>
      <p:cxnSp>
        <p:nvCxnSpPr>
          <p:cNvPr id="313" name="Shape 313"/>
          <p:cNvCxnSpPr/>
          <p:nvPr/>
        </p:nvCxnSpPr>
        <p:spPr>
          <a:xfrm flipH="1" rot="10800000">
            <a:off x="6668825" y="3135475"/>
            <a:ext cx="346500" cy="150000"/>
          </a:xfrm>
          <a:prstGeom prst="straightConnector1">
            <a:avLst/>
          </a:prstGeom>
          <a:noFill/>
          <a:ln cap="flat" cmpd="sng" w="9525">
            <a:solidFill>
              <a:srgbClr val="FF0000"/>
            </a:solidFill>
            <a:prstDash val="solid"/>
            <a:round/>
            <a:headEnd len="med" w="med" type="none"/>
            <a:tailEnd len="med" w="med" type="triangle"/>
          </a:ln>
        </p:spPr>
      </p:cxnSp>
      <p:cxnSp>
        <p:nvCxnSpPr>
          <p:cNvPr id="314" name="Shape 314"/>
          <p:cNvCxnSpPr/>
          <p:nvPr/>
        </p:nvCxnSpPr>
        <p:spPr>
          <a:xfrm flipH="1" rot="10800000">
            <a:off x="7149125" y="3135475"/>
            <a:ext cx="346500" cy="150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Shape 319"/>
          <p:cNvSpPr txBox="1"/>
          <p:nvPr>
            <p:ph type="title"/>
          </p:nvPr>
        </p:nvSpPr>
        <p:spPr>
          <a:xfrm>
            <a:off x="402875" y="298650"/>
            <a:ext cx="5911800" cy="789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2600" u="sng"/>
              <a:t>How we found the collision reduction</a:t>
            </a:r>
            <a:endParaRPr sz="2600" u="sng"/>
          </a:p>
        </p:txBody>
      </p:sp>
      <p:pic>
        <p:nvPicPr>
          <p:cNvPr id="320" name="Shape 320"/>
          <p:cNvPicPr preferRelativeResize="0"/>
          <p:nvPr/>
        </p:nvPicPr>
        <p:blipFill>
          <a:blip r:embed="rId3">
            <a:alphaModFix/>
          </a:blip>
          <a:stretch>
            <a:fillRect/>
          </a:stretch>
        </p:blipFill>
        <p:spPr>
          <a:xfrm>
            <a:off x="545875" y="1005825"/>
            <a:ext cx="5911801" cy="983461"/>
          </a:xfrm>
          <a:prstGeom prst="rect">
            <a:avLst/>
          </a:prstGeom>
          <a:noFill/>
          <a:ln>
            <a:noFill/>
          </a:ln>
        </p:spPr>
      </p:pic>
      <p:pic>
        <p:nvPicPr>
          <p:cNvPr id="321" name="Shape 321"/>
          <p:cNvPicPr preferRelativeResize="0"/>
          <p:nvPr/>
        </p:nvPicPr>
        <p:blipFill>
          <a:blip r:embed="rId4">
            <a:alphaModFix/>
          </a:blip>
          <a:stretch>
            <a:fillRect/>
          </a:stretch>
        </p:blipFill>
        <p:spPr>
          <a:xfrm>
            <a:off x="1062774" y="2207252"/>
            <a:ext cx="7258250" cy="343300"/>
          </a:xfrm>
          <a:prstGeom prst="rect">
            <a:avLst/>
          </a:prstGeom>
          <a:noFill/>
          <a:ln>
            <a:noFill/>
          </a:ln>
        </p:spPr>
      </p:pic>
      <p:pic>
        <p:nvPicPr>
          <p:cNvPr id="322" name="Shape 322"/>
          <p:cNvPicPr preferRelativeResize="0"/>
          <p:nvPr/>
        </p:nvPicPr>
        <p:blipFill>
          <a:blip r:embed="rId5">
            <a:alphaModFix/>
          </a:blip>
          <a:stretch>
            <a:fillRect/>
          </a:stretch>
        </p:blipFill>
        <p:spPr>
          <a:xfrm>
            <a:off x="1014325" y="2484981"/>
            <a:ext cx="7355148" cy="2278944"/>
          </a:xfrm>
          <a:prstGeom prst="rect">
            <a:avLst/>
          </a:prstGeom>
          <a:noFill/>
          <a:ln>
            <a:noFill/>
          </a:ln>
        </p:spPr>
      </p:pic>
      <p:cxnSp>
        <p:nvCxnSpPr>
          <p:cNvPr id="323" name="Shape 323"/>
          <p:cNvCxnSpPr/>
          <p:nvPr/>
        </p:nvCxnSpPr>
        <p:spPr>
          <a:xfrm>
            <a:off x="6970525" y="1766850"/>
            <a:ext cx="0" cy="440400"/>
          </a:xfrm>
          <a:prstGeom prst="straightConnector1">
            <a:avLst/>
          </a:prstGeom>
          <a:noFill/>
          <a:ln cap="flat" cmpd="sng" w="9525">
            <a:solidFill>
              <a:srgbClr val="FF0000"/>
            </a:solidFill>
            <a:prstDash val="solid"/>
            <a:round/>
            <a:headEnd len="med" w="med" type="none"/>
            <a:tailEnd len="med" w="med" type="triangle"/>
          </a:ln>
        </p:spPr>
      </p:cxnSp>
      <p:cxnSp>
        <p:nvCxnSpPr>
          <p:cNvPr id="324" name="Shape 324"/>
          <p:cNvCxnSpPr/>
          <p:nvPr/>
        </p:nvCxnSpPr>
        <p:spPr>
          <a:xfrm>
            <a:off x="7535000" y="1766850"/>
            <a:ext cx="0" cy="4404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Shape 329"/>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6000"/>
              <a:t> </a:t>
            </a:r>
            <a:r>
              <a:rPr lang="en" sz="6000" u="sng">
                <a:solidFill>
                  <a:schemeClr val="hlink"/>
                </a:solidFill>
                <a:hlinkClick r:id="rId3"/>
              </a:rPr>
              <a:t>Project Demo</a:t>
            </a:r>
            <a:r>
              <a:rPr lang="en" sz="6000"/>
              <a:t> </a:t>
            </a:r>
            <a:endParaRPr sz="6000"/>
          </a:p>
          <a:p>
            <a:pPr indent="0" lvl="0" marL="0">
              <a:spcBef>
                <a:spcPts val="0"/>
              </a:spcBef>
              <a:spcAft>
                <a:spcPts val="0"/>
              </a:spcAft>
              <a:buNone/>
            </a:pPr>
            <a:r>
              <a:t/>
            </a:r>
            <a:endParaRPr sz="6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Shape 141"/>
          <p:cNvSpPr txBox="1"/>
          <p:nvPr>
            <p:ph type="title"/>
          </p:nvPr>
        </p:nvSpPr>
        <p:spPr>
          <a:xfrm>
            <a:off x="695200" y="535750"/>
            <a:ext cx="1528200" cy="665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850">
                <a:solidFill>
                  <a:srgbClr val="073763"/>
                </a:solidFill>
                <a:latin typeface="Arial"/>
                <a:ea typeface="Arial"/>
                <a:cs typeface="Arial"/>
                <a:sym typeface="Arial"/>
              </a:rPr>
              <a:t>Agenda</a:t>
            </a:r>
            <a:endParaRPr sz="2850">
              <a:solidFill>
                <a:srgbClr val="073763"/>
              </a:solidFill>
              <a:latin typeface="Arial"/>
              <a:ea typeface="Arial"/>
              <a:cs typeface="Arial"/>
              <a:sym typeface="Arial"/>
            </a:endParaRPr>
          </a:p>
          <a:p>
            <a:pPr indent="0" lvl="0" marL="0">
              <a:spcBef>
                <a:spcPts val="0"/>
              </a:spcBef>
              <a:spcAft>
                <a:spcPts val="0"/>
              </a:spcAft>
              <a:buNone/>
            </a:pPr>
            <a:r>
              <a:t/>
            </a:r>
            <a:endParaRPr/>
          </a:p>
        </p:txBody>
      </p:sp>
      <p:sp>
        <p:nvSpPr>
          <p:cNvPr id="142" name="Shape 142"/>
          <p:cNvSpPr txBox="1"/>
          <p:nvPr>
            <p:ph idx="1" type="body"/>
          </p:nvPr>
        </p:nvSpPr>
        <p:spPr>
          <a:xfrm>
            <a:off x="730000" y="1265550"/>
            <a:ext cx="4380300" cy="317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1155CC"/>
                </a:solidFill>
                <a:latin typeface="Arial"/>
                <a:ea typeface="Arial"/>
                <a:cs typeface="Arial"/>
                <a:sym typeface="Arial"/>
              </a:rPr>
              <a:t>1. Introduction &amp; Overview </a:t>
            </a:r>
            <a:endParaRPr sz="1800">
              <a:solidFill>
                <a:srgbClr val="1155CC"/>
              </a:solidFill>
              <a:latin typeface="Arial"/>
              <a:ea typeface="Arial"/>
              <a:cs typeface="Arial"/>
              <a:sym typeface="Arial"/>
            </a:endParaRPr>
          </a:p>
          <a:p>
            <a:pPr indent="0" lvl="0" marL="0" rtl="0">
              <a:spcBef>
                <a:spcPts val="2100"/>
              </a:spcBef>
              <a:spcAft>
                <a:spcPts val="0"/>
              </a:spcAft>
              <a:buNone/>
            </a:pPr>
            <a:r>
              <a:rPr lang="en" sz="1800">
                <a:solidFill>
                  <a:srgbClr val="1155CC"/>
                </a:solidFill>
                <a:latin typeface="Arial"/>
                <a:ea typeface="Arial"/>
                <a:cs typeface="Arial"/>
                <a:sym typeface="Arial"/>
              </a:rPr>
              <a:t>2. User Features </a:t>
            </a:r>
            <a:endParaRPr sz="1800">
              <a:solidFill>
                <a:srgbClr val="1155CC"/>
              </a:solidFill>
              <a:latin typeface="Arial"/>
              <a:ea typeface="Arial"/>
              <a:cs typeface="Arial"/>
              <a:sym typeface="Arial"/>
            </a:endParaRPr>
          </a:p>
          <a:p>
            <a:pPr indent="0" lvl="0" marL="0" rtl="0">
              <a:spcBef>
                <a:spcPts val="2100"/>
              </a:spcBef>
              <a:spcAft>
                <a:spcPts val="0"/>
              </a:spcAft>
              <a:buNone/>
            </a:pPr>
            <a:r>
              <a:rPr lang="en" sz="1800">
                <a:solidFill>
                  <a:srgbClr val="1155CC"/>
                </a:solidFill>
                <a:latin typeface="Arial"/>
                <a:ea typeface="Arial"/>
                <a:cs typeface="Arial"/>
                <a:sym typeface="Arial"/>
              </a:rPr>
              <a:t>3. Score Process </a:t>
            </a:r>
            <a:endParaRPr sz="1800">
              <a:solidFill>
                <a:srgbClr val="1155CC"/>
              </a:solidFill>
              <a:latin typeface="Arial"/>
              <a:ea typeface="Arial"/>
              <a:cs typeface="Arial"/>
              <a:sym typeface="Arial"/>
            </a:endParaRPr>
          </a:p>
          <a:p>
            <a:pPr indent="0" lvl="0" marL="0" rtl="0">
              <a:spcBef>
                <a:spcPts val="2100"/>
              </a:spcBef>
              <a:spcAft>
                <a:spcPts val="0"/>
              </a:spcAft>
              <a:buNone/>
            </a:pPr>
            <a:r>
              <a:rPr lang="en" sz="1800">
                <a:solidFill>
                  <a:srgbClr val="1155CC"/>
                </a:solidFill>
                <a:latin typeface="Arial"/>
                <a:ea typeface="Arial"/>
                <a:cs typeface="Arial"/>
                <a:sym typeface="Arial"/>
              </a:rPr>
              <a:t>4. </a:t>
            </a:r>
            <a:r>
              <a:rPr lang="en" sz="1800">
                <a:solidFill>
                  <a:srgbClr val="1155CC"/>
                </a:solidFill>
                <a:latin typeface="Arial"/>
                <a:ea typeface="Arial"/>
                <a:cs typeface="Arial"/>
                <a:sym typeface="Arial"/>
              </a:rPr>
              <a:t>Machine Learning</a:t>
            </a:r>
            <a:endParaRPr sz="1800">
              <a:solidFill>
                <a:srgbClr val="1155CC"/>
              </a:solidFill>
              <a:latin typeface="Arial"/>
              <a:ea typeface="Arial"/>
              <a:cs typeface="Arial"/>
              <a:sym typeface="Arial"/>
            </a:endParaRPr>
          </a:p>
          <a:p>
            <a:pPr indent="0" lvl="0" marL="0" rtl="0">
              <a:spcBef>
                <a:spcPts val="2100"/>
              </a:spcBef>
              <a:spcAft>
                <a:spcPts val="0"/>
              </a:spcAft>
              <a:buNone/>
            </a:pPr>
            <a:r>
              <a:rPr lang="en" sz="1800">
                <a:solidFill>
                  <a:srgbClr val="1155CC"/>
                </a:solidFill>
                <a:latin typeface="Arial"/>
                <a:ea typeface="Arial"/>
                <a:cs typeface="Arial"/>
                <a:sym typeface="Arial"/>
              </a:rPr>
              <a:t>5. Demo</a:t>
            </a:r>
            <a:endParaRPr sz="1800">
              <a:solidFill>
                <a:srgbClr val="1155CC"/>
              </a:solidFill>
              <a:latin typeface="Arial"/>
              <a:ea typeface="Arial"/>
              <a:cs typeface="Arial"/>
              <a:sym typeface="Arial"/>
            </a:endParaRPr>
          </a:p>
          <a:p>
            <a:pPr indent="0" lvl="0" marL="0" rtl="0">
              <a:spcBef>
                <a:spcPts val="0"/>
              </a:spcBef>
              <a:spcAft>
                <a:spcPts val="0"/>
              </a:spcAft>
              <a:buNone/>
            </a:pPr>
            <a:r>
              <a:t/>
            </a:r>
            <a:endParaRPr sz="1800">
              <a:solidFill>
                <a:srgbClr val="1155CC"/>
              </a:solidFill>
              <a:latin typeface="Arial"/>
              <a:ea typeface="Arial"/>
              <a:cs typeface="Arial"/>
              <a:sym typeface="Arial"/>
            </a:endParaRPr>
          </a:p>
          <a:p>
            <a:pPr indent="0" lvl="0" marL="0" rtl="0">
              <a:spcBef>
                <a:spcPts val="0"/>
              </a:spcBef>
              <a:spcAft>
                <a:spcPts val="0"/>
              </a:spcAft>
              <a:buNone/>
            </a:pPr>
            <a:r>
              <a:rPr lang="en" sz="1800">
                <a:solidFill>
                  <a:srgbClr val="1155CC"/>
                </a:solidFill>
                <a:latin typeface="Arial"/>
                <a:ea typeface="Arial"/>
                <a:cs typeface="Arial"/>
                <a:sym typeface="Arial"/>
              </a:rPr>
              <a:t>6. Conclusion</a:t>
            </a:r>
            <a:endParaRPr sz="1800">
              <a:solidFill>
                <a:srgbClr val="1155CC"/>
              </a:solidFill>
              <a:latin typeface="Arial"/>
              <a:ea typeface="Arial"/>
              <a:cs typeface="Arial"/>
              <a:sym typeface="Arial"/>
            </a:endParaRPr>
          </a:p>
          <a:p>
            <a:pPr indent="0" lvl="0" marL="0" rtl="0">
              <a:spcBef>
                <a:spcPts val="0"/>
              </a:spcBef>
              <a:spcAft>
                <a:spcPts val="0"/>
              </a:spcAft>
              <a:buNone/>
            </a:pPr>
            <a:r>
              <a:t/>
            </a:r>
            <a:endParaRPr sz="1800">
              <a:solidFill>
                <a:srgbClr val="1155CC"/>
              </a:solidFill>
              <a:latin typeface="Arial"/>
              <a:ea typeface="Arial"/>
              <a:cs typeface="Arial"/>
              <a:sym typeface="Arial"/>
            </a:endParaRPr>
          </a:p>
          <a:p>
            <a:pPr indent="0" lvl="0" marL="0">
              <a:spcBef>
                <a:spcPts val="0"/>
              </a:spcBef>
              <a:spcAft>
                <a:spcPts val="1600"/>
              </a:spcAft>
              <a:buNone/>
            </a:pPr>
            <a:r>
              <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type="title"/>
          </p:nvPr>
        </p:nvSpPr>
        <p:spPr>
          <a:xfrm>
            <a:off x="1535200" y="470222"/>
            <a:ext cx="6366900" cy="759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Application Benefits</a:t>
            </a:r>
            <a:endParaRPr/>
          </a:p>
          <a:p>
            <a:pPr indent="0" lvl="0" marL="0">
              <a:spcBef>
                <a:spcPts val="0"/>
              </a:spcBef>
              <a:spcAft>
                <a:spcPts val="0"/>
              </a:spcAft>
              <a:buNone/>
            </a:pPr>
            <a:r>
              <a:t/>
            </a:r>
            <a:endParaRPr/>
          </a:p>
        </p:txBody>
      </p:sp>
      <p:pic>
        <p:nvPicPr>
          <p:cNvPr id="335" name="Shape 335"/>
          <p:cNvPicPr preferRelativeResize="0"/>
          <p:nvPr/>
        </p:nvPicPr>
        <p:blipFill>
          <a:blip r:embed="rId3">
            <a:alphaModFix/>
          </a:blip>
          <a:stretch>
            <a:fillRect/>
          </a:stretch>
        </p:blipFill>
        <p:spPr>
          <a:xfrm>
            <a:off x="963725" y="954397"/>
            <a:ext cx="2257425" cy="2028825"/>
          </a:xfrm>
          <a:prstGeom prst="rect">
            <a:avLst/>
          </a:prstGeom>
          <a:noFill/>
          <a:ln>
            <a:noFill/>
          </a:ln>
        </p:spPr>
      </p:pic>
      <p:sp>
        <p:nvSpPr>
          <p:cNvPr id="336" name="Shape 336"/>
          <p:cNvSpPr txBox="1"/>
          <p:nvPr/>
        </p:nvSpPr>
        <p:spPr>
          <a:xfrm>
            <a:off x="909050" y="3192725"/>
            <a:ext cx="2991300" cy="1088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Automate the scoring process using the interactive web map.</a:t>
            </a:r>
            <a:endParaRPr/>
          </a:p>
        </p:txBody>
      </p:sp>
      <p:sp>
        <p:nvSpPr>
          <p:cNvPr id="337" name="Shape 337"/>
          <p:cNvSpPr txBox="1"/>
          <p:nvPr/>
        </p:nvSpPr>
        <p:spPr>
          <a:xfrm>
            <a:off x="8197650" y="2758700"/>
            <a:ext cx="4786200" cy="558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338" name="Shape 338"/>
          <p:cNvPicPr preferRelativeResize="0"/>
          <p:nvPr/>
        </p:nvPicPr>
        <p:blipFill>
          <a:blip r:embed="rId4">
            <a:alphaModFix/>
          </a:blip>
          <a:stretch>
            <a:fillRect/>
          </a:stretch>
        </p:blipFill>
        <p:spPr>
          <a:xfrm>
            <a:off x="4926375" y="2983222"/>
            <a:ext cx="2619375" cy="1743075"/>
          </a:xfrm>
          <a:prstGeom prst="rect">
            <a:avLst/>
          </a:prstGeom>
          <a:noFill/>
          <a:ln>
            <a:noFill/>
          </a:ln>
        </p:spPr>
      </p:pic>
      <p:sp>
        <p:nvSpPr>
          <p:cNvPr id="339" name="Shape 339"/>
          <p:cNvSpPr txBox="1"/>
          <p:nvPr/>
        </p:nvSpPr>
        <p:spPr>
          <a:xfrm>
            <a:off x="4893250" y="1686925"/>
            <a:ext cx="3074400" cy="1296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Use machine learning to create a predictive model for benefits of proposed projects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Shape 344"/>
          <p:cNvSpPr txBox="1"/>
          <p:nvPr>
            <p:ph type="title"/>
          </p:nvPr>
        </p:nvSpPr>
        <p:spPr>
          <a:xfrm>
            <a:off x="1453204" y="352646"/>
            <a:ext cx="6366900" cy="253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C4125"/>
                </a:solidFill>
                <a:latin typeface="Arial"/>
                <a:ea typeface="Arial"/>
                <a:cs typeface="Arial"/>
                <a:sym typeface="Arial"/>
              </a:rPr>
              <a:t>Publications and Conference Presentations</a:t>
            </a:r>
            <a:endParaRPr sz="1800">
              <a:solidFill>
                <a:srgbClr val="CC4125"/>
              </a:solidFill>
              <a:latin typeface="Arial"/>
              <a:ea typeface="Arial"/>
              <a:cs typeface="Arial"/>
              <a:sym typeface="Arial"/>
            </a:endParaRPr>
          </a:p>
          <a:p>
            <a:pPr indent="0" lvl="0" marL="0" rtl="0" algn="l">
              <a:spcBef>
                <a:spcPts val="0"/>
              </a:spcBef>
              <a:spcAft>
                <a:spcPts val="0"/>
              </a:spcAft>
              <a:buNone/>
            </a:pPr>
            <a:r>
              <a:rPr lang="en" sz="1800">
                <a:solidFill>
                  <a:srgbClr val="CC4125"/>
                </a:solidFill>
                <a:latin typeface="Arial"/>
                <a:ea typeface="Arial"/>
                <a:cs typeface="Arial"/>
                <a:sym typeface="Arial"/>
              </a:rPr>
              <a:t>February, 2018</a:t>
            </a:r>
            <a:endParaRPr sz="1800">
              <a:solidFill>
                <a:srgbClr val="CC4125"/>
              </a:solidFill>
              <a:latin typeface="Arial"/>
              <a:ea typeface="Arial"/>
              <a:cs typeface="Arial"/>
              <a:sym typeface="Arial"/>
            </a:endParaRPr>
          </a:p>
        </p:txBody>
      </p:sp>
      <p:sp>
        <p:nvSpPr>
          <p:cNvPr id="345" name="Shape 345"/>
          <p:cNvSpPr txBox="1"/>
          <p:nvPr/>
        </p:nvSpPr>
        <p:spPr>
          <a:xfrm>
            <a:off x="1467425" y="2414050"/>
            <a:ext cx="6486000" cy="162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Karina Macias, David Somers, Hunter Owens, Jeanne Holm, Elizaveta Sokolova, Alvin Nguyen, Kevin Gamboa,  Kevin Lam, Mohammad Pourhomayoun, “Parameterized Model for Mobility Project Scoring and Estimation of Benefits”, Esri Conference, 2018.</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Shape 350"/>
          <p:cNvSpPr txBox="1"/>
          <p:nvPr>
            <p:ph type="title"/>
          </p:nvPr>
        </p:nvSpPr>
        <p:spPr>
          <a:xfrm>
            <a:off x="2547301" y="1572873"/>
            <a:ext cx="4049400" cy="14073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4400">
                <a:solidFill>
                  <a:srgbClr val="1C4587"/>
                </a:solidFill>
                <a:latin typeface="Lobster"/>
                <a:ea typeface="Lobster"/>
                <a:cs typeface="Lobster"/>
                <a:sym typeface="Lobster"/>
              </a:rPr>
              <a:t>Thank you!</a:t>
            </a:r>
            <a:endParaRPr sz="4400">
              <a:solidFill>
                <a:srgbClr val="1C4587"/>
              </a:solidFill>
              <a:latin typeface="Lobster"/>
              <a:ea typeface="Lobster"/>
              <a:cs typeface="Lobster"/>
              <a:sym typeface="Lobster"/>
            </a:endParaRPr>
          </a:p>
        </p:txBody>
      </p:sp>
      <p:sp>
        <p:nvSpPr>
          <p:cNvPr id="351" name="Shape 351"/>
          <p:cNvSpPr txBox="1"/>
          <p:nvPr/>
        </p:nvSpPr>
        <p:spPr>
          <a:xfrm>
            <a:off x="2464050" y="2820900"/>
            <a:ext cx="4215900" cy="786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800">
                <a:solidFill>
                  <a:srgbClr val="1155CC"/>
                </a:solidFill>
                <a:latin typeface="Lobster"/>
                <a:ea typeface="Lobster"/>
                <a:cs typeface="Lobster"/>
                <a:sym typeface="Lobster"/>
              </a:rPr>
              <a:t>Do you have any questions?</a:t>
            </a:r>
            <a:endParaRPr sz="1800">
              <a:solidFill>
                <a:srgbClr val="1155CC"/>
              </a:solidFill>
              <a:latin typeface="Lobster"/>
              <a:ea typeface="Lobster"/>
              <a:cs typeface="Lobster"/>
              <a:sym typeface="Lobster"/>
            </a:endParaRPr>
          </a:p>
          <a:p>
            <a:pPr indent="0" lvl="0" marL="0">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46" name="Shape 146"/>
        <p:cNvGrpSpPr/>
        <p:nvPr/>
      </p:nvGrpSpPr>
      <p:grpSpPr>
        <a:xfrm>
          <a:off x="0" y="0"/>
          <a:ext cx="0" cy="0"/>
          <a:chOff x="0" y="0"/>
          <a:chExt cx="0" cy="0"/>
        </a:xfrm>
      </p:grpSpPr>
      <p:sp>
        <p:nvSpPr>
          <p:cNvPr id="147" name="Shape 147"/>
          <p:cNvSpPr txBox="1"/>
          <p:nvPr>
            <p:ph type="title"/>
          </p:nvPr>
        </p:nvSpPr>
        <p:spPr>
          <a:xfrm>
            <a:off x="311700" y="1249225"/>
            <a:ext cx="8520600" cy="22650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t/>
            </a:r>
            <a:endParaRPr b="1" sz="4000">
              <a:solidFill>
                <a:srgbClr val="3AA5DC"/>
              </a:solidFill>
              <a:latin typeface="Arial"/>
              <a:ea typeface="Arial"/>
              <a:cs typeface="Arial"/>
              <a:sym typeface="Arial"/>
            </a:endParaRPr>
          </a:p>
          <a:p>
            <a:pPr indent="0" lvl="0" marL="0" rtl="0">
              <a:lnSpc>
                <a:spcPct val="115000"/>
              </a:lnSpc>
              <a:spcBef>
                <a:spcPts val="0"/>
              </a:spcBef>
              <a:spcAft>
                <a:spcPts val="0"/>
              </a:spcAft>
              <a:buNone/>
            </a:pPr>
            <a:r>
              <a:t/>
            </a:r>
            <a:endParaRPr b="1" sz="4000">
              <a:solidFill>
                <a:srgbClr val="3AA5DC"/>
              </a:solidFill>
              <a:latin typeface="Arial"/>
              <a:ea typeface="Arial"/>
              <a:cs typeface="Arial"/>
              <a:sym typeface="Arial"/>
            </a:endParaRPr>
          </a:p>
          <a:p>
            <a:pPr indent="0" lvl="0" marL="0" rtl="0">
              <a:lnSpc>
                <a:spcPct val="115000"/>
              </a:lnSpc>
              <a:spcBef>
                <a:spcPts val="0"/>
              </a:spcBef>
              <a:spcAft>
                <a:spcPts val="0"/>
              </a:spcAft>
              <a:buNone/>
            </a:pPr>
            <a:r>
              <a:rPr b="1" lang="en" sz="4000">
                <a:solidFill>
                  <a:srgbClr val="0C343D"/>
                </a:solidFill>
                <a:latin typeface="Arial"/>
                <a:ea typeface="Arial"/>
                <a:cs typeface="Arial"/>
                <a:sym typeface="Arial"/>
              </a:rPr>
              <a:t>Introduction &amp; Overview</a:t>
            </a:r>
            <a:endParaRPr b="1" sz="4000">
              <a:solidFill>
                <a:srgbClr val="0C343D"/>
              </a:solidFill>
              <a:latin typeface="Arial"/>
              <a:ea typeface="Arial"/>
              <a:cs typeface="Arial"/>
              <a:sym typeface="Arial"/>
            </a:endParaRPr>
          </a:p>
          <a:p>
            <a:pPr indent="0" lvl="0" marL="0" rtl="0">
              <a:lnSpc>
                <a:spcPct val="115000"/>
              </a:lnSpc>
              <a:spcBef>
                <a:spcPts val="0"/>
              </a:spcBef>
              <a:spcAft>
                <a:spcPts val="0"/>
              </a:spcAft>
              <a:buNone/>
            </a:pPr>
            <a:r>
              <a:t/>
            </a:r>
            <a:endParaRPr b="1" sz="4000">
              <a:solidFill>
                <a:srgbClr val="0C343D"/>
              </a:solidFill>
              <a:latin typeface="Arial"/>
              <a:ea typeface="Arial"/>
              <a:cs typeface="Arial"/>
              <a:sym typeface="Arial"/>
            </a:endParaRPr>
          </a:p>
          <a:p>
            <a:pPr indent="0" lvl="0" marL="0">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title"/>
          </p:nvPr>
        </p:nvSpPr>
        <p:spPr>
          <a:xfrm>
            <a:off x="749450" y="357025"/>
            <a:ext cx="6424200" cy="7050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solidFill>
                  <a:srgbClr val="1155CC"/>
                </a:solidFill>
                <a:latin typeface="Arial"/>
                <a:ea typeface="Arial"/>
                <a:cs typeface="Arial"/>
                <a:sym typeface="Arial"/>
              </a:rPr>
              <a:t>Introduction</a:t>
            </a:r>
            <a:endParaRPr>
              <a:solidFill>
                <a:srgbClr val="1155CC"/>
              </a:solidFill>
              <a:latin typeface="Arial"/>
              <a:ea typeface="Arial"/>
              <a:cs typeface="Arial"/>
              <a:sym typeface="Arial"/>
            </a:endParaRPr>
          </a:p>
          <a:p>
            <a:pPr indent="0" lvl="0" marL="0">
              <a:spcBef>
                <a:spcPts val="0"/>
              </a:spcBef>
              <a:spcAft>
                <a:spcPts val="0"/>
              </a:spcAft>
              <a:buNone/>
            </a:pPr>
            <a:r>
              <a:t/>
            </a:r>
            <a:endParaRPr/>
          </a:p>
        </p:txBody>
      </p:sp>
      <p:sp>
        <p:nvSpPr>
          <p:cNvPr id="153" name="Shape 153"/>
          <p:cNvSpPr txBox="1"/>
          <p:nvPr>
            <p:ph idx="1" type="subTitle"/>
          </p:nvPr>
        </p:nvSpPr>
        <p:spPr>
          <a:xfrm>
            <a:off x="855700" y="1062025"/>
            <a:ext cx="6943800" cy="1168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en" sz="1400">
                <a:solidFill>
                  <a:srgbClr val="000000"/>
                </a:solidFill>
                <a:latin typeface="Arial"/>
                <a:ea typeface="Arial"/>
                <a:cs typeface="Arial"/>
                <a:sym typeface="Arial"/>
              </a:rPr>
              <a:t>The Los Angeles Department of Transportation</a:t>
            </a:r>
            <a:r>
              <a:rPr lang="en" sz="1400">
                <a:solidFill>
                  <a:srgbClr val="000000"/>
                </a:solidFill>
                <a:latin typeface="Arial"/>
                <a:ea typeface="Arial"/>
                <a:cs typeface="Arial"/>
                <a:sym typeface="Arial"/>
              </a:rPr>
              <a:t> (LADOT) has partnered with the </a:t>
            </a:r>
            <a:r>
              <a:rPr b="1" lang="en" sz="1400">
                <a:solidFill>
                  <a:srgbClr val="000000"/>
                </a:solidFill>
                <a:latin typeface="Arial"/>
                <a:ea typeface="Arial"/>
                <a:cs typeface="Arial"/>
                <a:sym typeface="Arial"/>
              </a:rPr>
              <a:t>City’s Information Technology Agency Data Science Federation</a:t>
            </a:r>
            <a:r>
              <a:rPr lang="en" sz="1400">
                <a:solidFill>
                  <a:srgbClr val="000000"/>
                </a:solidFill>
                <a:latin typeface="Arial"/>
                <a:ea typeface="Arial"/>
                <a:cs typeface="Arial"/>
                <a:sym typeface="Arial"/>
              </a:rPr>
              <a:t> and </a:t>
            </a:r>
            <a:r>
              <a:rPr b="1" lang="en" sz="1400">
                <a:solidFill>
                  <a:srgbClr val="000000"/>
                </a:solidFill>
                <a:latin typeface="Arial"/>
                <a:ea typeface="Arial"/>
                <a:cs typeface="Arial"/>
                <a:sym typeface="Arial"/>
              </a:rPr>
              <a:t>California State University Los Angeles</a:t>
            </a:r>
            <a:r>
              <a:rPr lang="en" sz="1400">
                <a:solidFill>
                  <a:srgbClr val="000000"/>
                </a:solidFill>
                <a:latin typeface="Arial"/>
                <a:ea typeface="Arial"/>
                <a:cs typeface="Arial"/>
                <a:sym typeface="Arial"/>
              </a:rPr>
              <a:t> to develop a Parameterized Model for mobility project scoring and estimation of benefits. </a:t>
            </a:r>
            <a:endParaRPr sz="1400">
              <a:solidFill>
                <a:srgbClr val="000000"/>
              </a:solidFill>
              <a:latin typeface="Arial"/>
              <a:ea typeface="Arial"/>
              <a:cs typeface="Arial"/>
              <a:sym typeface="Arial"/>
            </a:endParaRPr>
          </a:p>
          <a:p>
            <a:pPr indent="0" lvl="0" marL="0">
              <a:spcBef>
                <a:spcPts val="0"/>
              </a:spcBef>
              <a:spcAft>
                <a:spcPts val="0"/>
              </a:spcAft>
              <a:buNone/>
            </a:pPr>
            <a:r>
              <a:t/>
            </a:r>
            <a:endParaRPr sz="1400"/>
          </a:p>
        </p:txBody>
      </p:sp>
      <p:pic>
        <p:nvPicPr>
          <p:cNvPr id="154" name="Shape 154"/>
          <p:cNvPicPr preferRelativeResize="0"/>
          <p:nvPr/>
        </p:nvPicPr>
        <p:blipFill>
          <a:blip r:embed="rId3">
            <a:alphaModFix/>
          </a:blip>
          <a:stretch>
            <a:fillRect/>
          </a:stretch>
        </p:blipFill>
        <p:spPr>
          <a:xfrm>
            <a:off x="6436475" y="2338688"/>
            <a:ext cx="2269515" cy="2119727"/>
          </a:xfrm>
          <a:prstGeom prst="rect">
            <a:avLst/>
          </a:prstGeom>
          <a:noFill/>
          <a:ln>
            <a:noFill/>
          </a:ln>
        </p:spPr>
      </p:pic>
      <p:pic>
        <p:nvPicPr>
          <p:cNvPr id="155" name="Shape 155"/>
          <p:cNvPicPr preferRelativeResize="0"/>
          <p:nvPr/>
        </p:nvPicPr>
        <p:blipFill>
          <a:blip r:embed="rId4">
            <a:alphaModFix/>
          </a:blip>
          <a:stretch>
            <a:fillRect/>
          </a:stretch>
        </p:blipFill>
        <p:spPr>
          <a:xfrm>
            <a:off x="674225" y="2441065"/>
            <a:ext cx="1914975" cy="1914975"/>
          </a:xfrm>
          <a:prstGeom prst="rect">
            <a:avLst/>
          </a:prstGeom>
          <a:noFill/>
          <a:ln>
            <a:noFill/>
          </a:ln>
        </p:spPr>
      </p:pic>
      <p:pic>
        <p:nvPicPr>
          <p:cNvPr id="156" name="Shape 156"/>
          <p:cNvPicPr preferRelativeResize="0"/>
          <p:nvPr/>
        </p:nvPicPr>
        <p:blipFill>
          <a:blip r:embed="rId5">
            <a:alphaModFix/>
          </a:blip>
          <a:stretch>
            <a:fillRect/>
          </a:stretch>
        </p:blipFill>
        <p:spPr>
          <a:xfrm>
            <a:off x="3312550" y="2139100"/>
            <a:ext cx="2518900" cy="2518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657800" y="291375"/>
            <a:ext cx="2268300" cy="5379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t/>
            </a:r>
            <a:endParaRPr sz="2500">
              <a:solidFill>
                <a:srgbClr val="1155CC"/>
              </a:solidFill>
              <a:latin typeface="Arial"/>
              <a:ea typeface="Arial"/>
              <a:cs typeface="Arial"/>
              <a:sym typeface="Arial"/>
            </a:endParaRPr>
          </a:p>
          <a:p>
            <a:pPr indent="0" lvl="0" marL="0" rtl="0">
              <a:lnSpc>
                <a:spcPct val="115000"/>
              </a:lnSpc>
              <a:spcBef>
                <a:spcPts val="0"/>
              </a:spcBef>
              <a:spcAft>
                <a:spcPts val="0"/>
              </a:spcAft>
              <a:buNone/>
            </a:pPr>
            <a:r>
              <a:rPr lang="en" sz="2500">
                <a:solidFill>
                  <a:srgbClr val="1155CC"/>
                </a:solidFill>
                <a:latin typeface="Arial"/>
                <a:ea typeface="Arial"/>
                <a:cs typeface="Arial"/>
                <a:sym typeface="Arial"/>
              </a:rPr>
              <a:t>Deliverables</a:t>
            </a:r>
            <a:endParaRPr sz="2500">
              <a:solidFill>
                <a:srgbClr val="1155CC"/>
              </a:solidFill>
              <a:latin typeface="Arial"/>
              <a:ea typeface="Arial"/>
              <a:cs typeface="Arial"/>
              <a:sym typeface="Arial"/>
            </a:endParaRPr>
          </a:p>
          <a:p>
            <a:pPr indent="0" lvl="0" marL="0" algn="ctr">
              <a:spcBef>
                <a:spcPts val="0"/>
              </a:spcBef>
              <a:spcAft>
                <a:spcPts val="0"/>
              </a:spcAft>
              <a:buNone/>
            </a:pPr>
            <a:r>
              <a:t/>
            </a:r>
            <a:endParaRPr>
              <a:solidFill>
                <a:schemeClr val="lt2"/>
              </a:solidFill>
            </a:endParaRPr>
          </a:p>
        </p:txBody>
      </p:sp>
      <p:cxnSp>
        <p:nvCxnSpPr>
          <p:cNvPr id="162" name="Shape 162"/>
          <p:cNvCxnSpPr/>
          <p:nvPr/>
        </p:nvCxnSpPr>
        <p:spPr>
          <a:xfrm>
            <a:off x="4295550" y="2693400"/>
            <a:ext cx="552900" cy="0"/>
          </a:xfrm>
          <a:prstGeom prst="straightConnector1">
            <a:avLst/>
          </a:prstGeom>
          <a:noFill/>
          <a:ln cap="flat" cmpd="sng" w="28575">
            <a:solidFill>
              <a:schemeClr val="dk1"/>
            </a:solidFill>
            <a:prstDash val="solid"/>
            <a:round/>
            <a:headEnd len="sm" w="sm" type="none"/>
            <a:tailEnd len="sm" w="sm" type="none"/>
          </a:ln>
        </p:spPr>
      </p:cxnSp>
      <p:sp>
        <p:nvSpPr>
          <p:cNvPr id="163" name="Shape 163"/>
          <p:cNvSpPr txBox="1"/>
          <p:nvPr>
            <p:ph idx="1" type="body"/>
          </p:nvPr>
        </p:nvSpPr>
        <p:spPr>
          <a:xfrm>
            <a:off x="453400" y="721325"/>
            <a:ext cx="8378700" cy="1097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700">
                <a:solidFill>
                  <a:srgbClr val="1C4587"/>
                </a:solidFill>
                <a:latin typeface="Arial"/>
                <a:ea typeface="Arial"/>
                <a:cs typeface="Arial"/>
                <a:sym typeface="Arial"/>
              </a:rPr>
              <a:t>Automated mapping tool based on ArcGIS that gathers transportation capital project data and score projects based on LADOT priorities and City mobility goals. </a:t>
            </a:r>
            <a:endParaRPr sz="1700">
              <a:solidFill>
                <a:srgbClr val="1C4587"/>
              </a:solidFill>
              <a:latin typeface="Arial"/>
              <a:ea typeface="Arial"/>
              <a:cs typeface="Arial"/>
              <a:sym typeface="Arial"/>
            </a:endParaRPr>
          </a:p>
          <a:p>
            <a:pPr indent="0" lvl="0" marL="0" algn="ctr">
              <a:lnSpc>
                <a:spcPct val="100000"/>
              </a:lnSpc>
              <a:spcBef>
                <a:spcPts val="0"/>
              </a:spcBef>
              <a:spcAft>
                <a:spcPts val="0"/>
              </a:spcAft>
              <a:buNone/>
            </a:pPr>
            <a:r>
              <a:t/>
            </a:r>
            <a:endParaRPr/>
          </a:p>
        </p:txBody>
      </p:sp>
      <p:pic>
        <p:nvPicPr>
          <p:cNvPr id="164" name="Shape 164"/>
          <p:cNvPicPr preferRelativeResize="0"/>
          <p:nvPr/>
        </p:nvPicPr>
        <p:blipFill>
          <a:blip r:embed="rId3">
            <a:alphaModFix/>
          </a:blip>
          <a:stretch>
            <a:fillRect/>
          </a:stretch>
        </p:blipFill>
        <p:spPr>
          <a:xfrm>
            <a:off x="1571438" y="1555825"/>
            <a:ext cx="6001125" cy="3252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828600" y="258450"/>
            <a:ext cx="2126400" cy="570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Our Goal</a:t>
            </a:r>
            <a:endParaRPr/>
          </a:p>
        </p:txBody>
      </p:sp>
      <p:sp>
        <p:nvSpPr>
          <p:cNvPr id="170" name="Shape 170"/>
          <p:cNvSpPr txBox="1"/>
          <p:nvPr>
            <p:ph idx="1" type="body"/>
          </p:nvPr>
        </p:nvSpPr>
        <p:spPr>
          <a:xfrm>
            <a:off x="409500" y="828750"/>
            <a:ext cx="8325000" cy="1539900"/>
          </a:xfrm>
          <a:prstGeom prst="rect">
            <a:avLst/>
          </a:prstGeom>
        </p:spPr>
        <p:txBody>
          <a:bodyPr anchorCtr="0" anchor="t" bIns="91425" lIns="91425" spcFirstLastPara="1" rIns="91425" wrap="square" tIns="91425">
            <a:noAutofit/>
          </a:bodyPr>
          <a:lstStyle/>
          <a:p>
            <a:pPr indent="-304800" lvl="0" marL="457200" rtl="0">
              <a:lnSpc>
                <a:spcPct val="15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Use automated overlay analysis to apply a weighted scoring model to the proposed projects</a:t>
            </a:r>
            <a:endParaRPr sz="1200">
              <a:solidFill>
                <a:srgbClr val="000000"/>
              </a:solidFill>
              <a:latin typeface="Arial"/>
              <a:ea typeface="Arial"/>
              <a:cs typeface="Arial"/>
              <a:sym typeface="Arial"/>
            </a:endParaRPr>
          </a:p>
          <a:p>
            <a:pPr indent="-304800" lvl="0" marL="457200" rtl="0">
              <a:lnSpc>
                <a:spcPct val="15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Calculate how consistent the investment is with the City’s mobility goals and policies</a:t>
            </a:r>
            <a:endParaRPr sz="1200">
              <a:solidFill>
                <a:srgbClr val="000000"/>
              </a:solidFill>
              <a:latin typeface="Arial"/>
              <a:ea typeface="Arial"/>
              <a:cs typeface="Arial"/>
              <a:sym typeface="Arial"/>
            </a:endParaRPr>
          </a:p>
          <a:p>
            <a:pPr indent="-304800" lvl="0" marL="457200" rtl="0">
              <a:lnSpc>
                <a:spcPct val="15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Enable LADOT staff to justify mobility investment according to their relative advancement</a:t>
            </a:r>
            <a:r>
              <a:rPr lang="en" sz="1200">
                <a:solidFill>
                  <a:srgbClr val="000000"/>
                </a:solidFill>
                <a:latin typeface="Arial"/>
                <a:ea typeface="Arial"/>
                <a:cs typeface="Arial"/>
                <a:sym typeface="Arial"/>
              </a:rPr>
              <a:t> of </a:t>
            </a:r>
            <a:r>
              <a:rPr lang="en" sz="1200">
                <a:solidFill>
                  <a:srgbClr val="000000"/>
                </a:solidFill>
                <a:latin typeface="Arial"/>
                <a:ea typeface="Arial"/>
                <a:cs typeface="Arial"/>
                <a:sym typeface="Arial"/>
              </a:rPr>
              <a:t>City mobility</a:t>
            </a:r>
            <a:r>
              <a:rPr lang="en" sz="1200">
                <a:solidFill>
                  <a:srgbClr val="000000"/>
                </a:solidFill>
                <a:latin typeface="Arial"/>
                <a:ea typeface="Arial"/>
                <a:cs typeface="Arial"/>
                <a:sym typeface="Arial"/>
              </a:rPr>
              <a:t> </a:t>
            </a:r>
            <a:r>
              <a:rPr lang="en" sz="1200">
                <a:solidFill>
                  <a:srgbClr val="000000"/>
                </a:solidFill>
                <a:latin typeface="Arial"/>
                <a:ea typeface="Arial"/>
                <a:cs typeface="Arial"/>
                <a:sym typeface="Arial"/>
              </a:rPr>
              <a:t>policy priorities</a:t>
            </a:r>
            <a:endParaRPr sz="1200">
              <a:solidFill>
                <a:srgbClr val="000000"/>
              </a:solidFill>
              <a:latin typeface="Arial"/>
              <a:ea typeface="Arial"/>
              <a:cs typeface="Arial"/>
              <a:sym typeface="Arial"/>
            </a:endParaRPr>
          </a:p>
          <a:p>
            <a:pPr indent="-304800" lvl="0" marL="457200" rtl="0">
              <a:lnSpc>
                <a:spcPct val="15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Evaluate the safety, access, sustainability, and livability of the project</a:t>
            </a:r>
            <a:endParaRPr sz="1200">
              <a:solidFill>
                <a:srgbClr val="000000"/>
              </a:solidFill>
              <a:latin typeface="Arial"/>
              <a:ea typeface="Arial"/>
              <a:cs typeface="Arial"/>
              <a:sym typeface="Arial"/>
            </a:endParaRPr>
          </a:p>
          <a:p>
            <a:pPr indent="0" lvl="0" marL="0">
              <a:spcBef>
                <a:spcPts val="900"/>
              </a:spcBef>
              <a:spcAft>
                <a:spcPts val="1600"/>
              </a:spcAft>
              <a:buNone/>
            </a:pPr>
            <a:r>
              <a:t/>
            </a:r>
            <a:endParaRPr sz="1200">
              <a:solidFill>
                <a:srgbClr val="000000"/>
              </a:solidFill>
            </a:endParaRPr>
          </a:p>
        </p:txBody>
      </p:sp>
      <p:pic>
        <p:nvPicPr>
          <p:cNvPr id="171" name="Shape 171"/>
          <p:cNvPicPr preferRelativeResize="0"/>
          <p:nvPr/>
        </p:nvPicPr>
        <p:blipFill>
          <a:blip r:embed="rId3">
            <a:alphaModFix/>
          </a:blip>
          <a:stretch>
            <a:fillRect/>
          </a:stretch>
        </p:blipFill>
        <p:spPr>
          <a:xfrm>
            <a:off x="2995075" y="2368650"/>
            <a:ext cx="2470051" cy="2470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1107575" y="605250"/>
            <a:ext cx="5502300" cy="693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400"/>
              <a:t>Why is this project important?</a:t>
            </a:r>
            <a:endParaRPr sz="2400"/>
          </a:p>
        </p:txBody>
      </p:sp>
      <p:sp>
        <p:nvSpPr>
          <p:cNvPr id="177" name="Shape 177"/>
          <p:cNvSpPr txBox="1"/>
          <p:nvPr>
            <p:ph idx="1" type="body"/>
          </p:nvPr>
        </p:nvSpPr>
        <p:spPr>
          <a:xfrm>
            <a:off x="540650" y="1298550"/>
            <a:ext cx="4979400" cy="693300"/>
          </a:xfrm>
          <a:prstGeom prst="rect">
            <a:avLst/>
          </a:prstGeom>
        </p:spPr>
        <p:txBody>
          <a:bodyPr anchorCtr="0" anchor="t" bIns="91425" lIns="91425" spcFirstLastPara="1" rIns="91425" wrap="square" tIns="91425">
            <a:noAutofit/>
          </a:bodyPr>
          <a:lstStyle/>
          <a:p>
            <a:pPr indent="-317500" lvl="0" marL="457200" rtl="0">
              <a:lnSpc>
                <a:spcPct val="200000"/>
              </a:lnSpc>
              <a:spcBef>
                <a:spcPts val="0"/>
              </a:spcBef>
              <a:spcAft>
                <a:spcPts val="0"/>
              </a:spcAft>
              <a:buClr>
                <a:srgbClr val="1C4587"/>
              </a:buClr>
              <a:buSzPts val="1400"/>
              <a:buFont typeface="Arial"/>
              <a:buChar char="-"/>
            </a:pPr>
            <a:r>
              <a:rPr b="1" lang="en" sz="1400">
                <a:solidFill>
                  <a:srgbClr val="1C4587"/>
                </a:solidFill>
                <a:latin typeface="Arial"/>
                <a:ea typeface="Arial"/>
                <a:cs typeface="Arial"/>
                <a:sym typeface="Arial"/>
              </a:rPr>
              <a:t>Fast and </a:t>
            </a:r>
            <a:r>
              <a:rPr b="1" lang="en" sz="1400">
                <a:solidFill>
                  <a:srgbClr val="1C4587"/>
                </a:solidFill>
                <a:latin typeface="Arial"/>
                <a:ea typeface="Arial"/>
                <a:cs typeface="Arial"/>
                <a:sym typeface="Arial"/>
              </a:rPr>
              <a:t>efficient</a:t>
            </a:r>
            <a:r>
              <a:rPr b="1" lang="en" sz="1400">
                <a:solidFill>
                  <a:srgbClr val="1C4587"/>
                </a:solidFill>
                <a:latin typeface="Arial"/>
                <a:ea typeface="Arial"/>
                <a:cs typeface="Arial"/>
                <a:sym typeface="Arial"/>
              </a:rPr>
              <a:t> way of prioritizing projects </a:t>
            </a:r>
            <a:endParaRPr b="1" sz="1400">
              <a:solidFill>
                <a:srgbClr val="1C4587"/>
              </a:solidFill>
              <a:latin typeface="Arial"/>
              <a:ea typeface="Arial"/>
              <a:cs typeface="Arial"/>
              <a:sym typeface="Arial"/>
            </a:endParaRPr>
          </a:p>
          <a:p>
            <a:pPr indent="-317500" lvl="0" marL="457200" rtl="0">
              <a:lnSpc>
                <a:spcPct val="200000"/>
              </a:lnSpc>
              <a:spcBef>
                <a:spcPts val="0"/>
              </a:spcBef>
              <a:spcAft>
                <a:spcPts val="0"/>
              </a:spcAft>
              <a:buClr>
                <a:srgbClr val="1C4587"/>
              </a:buClr>
              <a:buSzPts val="1400"/>
              <a:buFont typeface="Arial"/>
              <a:buChar char="-"/>
            </a:pPr>
            <a:r>
              <a:rPr b="1" lang="en" sz="1400">
                <a:solidFill>
                  <a:srgbClr val="1C4587"/>
                </a:solidFill>
                <a:latin typeface="Arial"/>
                <a:ea typeface="Arial"/>
                <a:cs typeface="Arial"/>
                <a:sym typeface="Arial"/>
              </a:rPr>
              <a:t>Makes Los Angeles Area safer </a:t>
            </a:r>
            <a:endParaRPr b="1" sz="1400">
              <a:solidFill>
                <a:srgbClr val="1C4587"/>
              </a:solidFill>
              <a:latin typeface="Arial"/>
              <a:ea typeface="Arial"/>
              <a:cs typeface="Arial"/>
              <a:sym typeface="Arial"/>
            </a:endParaRPr>
          </a:p>
          <a:p>
            <a:pPr indent="0" lvl="0" marL="0">
              <a:spcBef>
                <a:spcPts val="1600"/>
              </a:spcBef>
              <a:spcAft>
                <a:spcPts val="1600"/>
              </a:spcAft>
              <a:buNone/>
            </a:pPr>
            <a:r>
              <a:t/>
            </a:r>
            <a:endParaRPr b="1"/>
          </a:p>
        </p:txBody>
      </p:sp>
      <p:pic>
        <p:nvPicPr>
          <p:cNvPr id="178" name="Shape 178"/>
          <p:cNvPicPr preferRelativeResize="0"/>
          <p:nvPr/>
        </p:nvPicPr>
        <p:blipFill>
          <a:blip r:embed="rId3">
            <a:alphaModFix/>
          </a:blip>
          <a:stretch>
            <a:fillRect/>
          </a:stretch>
        </p:blipFill>
        <p:spPr>
          <a:xfrm>
            <a:off x="715838" y="2700712"/>
            <a:ext cx="2023574" cy="2023574"/>
          </a:xfrm>
          <a:prstGeom prst="rect">
            <a:avLst/>
          </a:prstGeom>
          <a:noFill/>
          <a:ln>
            <a:noFill/>
          </a:ln>
        </p:spPr>
      </p:pic>
      <p:pic>
        <p:nvPicPr>
          <p:cNvPr id="179" name="Shape 179"/>
          <p:cNvPicPr preferRelativeResize="0"/>
          <p:nvPr/>
        </p:nvPicPr>
        <p:blipFill>
          <a:blip r:embed="rId4">
            <a:alphaModFix/>
          </a:blip>
          <a:stretch>
            <a:fillRect/>
          </a:stretch>
        </p:blipFill>
        <p:spPr>
          <a:xfrm>
            <a:off x="5912150" y="2813050"/>
            <a:ext cx="2667352" cy="1692125"/>
          </a:xfrm>
          <a:prstGeom prst="rect">
            <a:avLst/>
          </a:prstGeom>
          <a:noFill/>
          <a:ln>
            <a:noFill/>
          </a:ln>
        </p:spPr>
      </p:pic>
      <p:pic>
        <p:nvPicPr>
          <p:cNvPr id="180" name="Shape 180"/>
          <p:cNvPicPr preferRelativeResize="0"/>
          <p:nvPr/>
        </p:nvPicPr>
        <p:blipFill>
          <a:blip r:embed="rId5">
            <a:alphaModFix/>
          </a:blip>
          <a:stretch>
            <a:fillRect/>
          </a:stretch>
        </p:blipFill>
        <p:spPr>
          <a:xfrm>
            <a:off x="3105574" y="2813050"/>
            <a:ext cx="2256152" cy="16921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84" name="Shape 184"/>
        <p:cNvGrpSpPr/>
        <p:nvPr/>
      </p:nvGrpSpPr>
      <p:grpSpPr>
        <a:xfrm>
          <a:off x="0" y="0"/>
          <a:ext cx="0" cy="0"/>
          <a:chOff x="0" y="0"/>
          <a:chExt cx="0" cy="0"/>
        </a:xfrm>
      </p:grpSpPr>
      <p:sp>
        <p:nvSpPr>
          <p:cNvPr id="185" name="Shape 185"/>
          <p:cNvSpPr txBox="1"/>
          <p:nvPr>
            <p:ph type="title"/>
          </p:nvPr>
        </p:nvSpPr>
        <p:spPr>
          <a:xfrm>
            <a:off x="635850" y="1881900"/>
            <a:ext cx="7872300" cy="1379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User Features</a:t>
            </a:r>
            <a:endParaRPr/>
          </a:p>
          <a:p>
            <a:pPr indent="0" lvl="0" marL="0">
              <a:spcBef>
                <a:spcPts val="0"/>
              </a:spcBef>
              <a:spcAft>
                <a:spcPts val="0"/>
              </a:spcAft>
              <a:buNone/>
            </a:pPr>
            <a:r>
              <a:t/>
            </a:r>
            <a:endParaRPr sz="4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