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004000" cx="2103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0">
          <p15:clr>
            <a:srgbClr val="000000"/>
          </p15:clr>
        </p15:guide>
        <p15:guide id="2" pos="662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0" orient="horz"/>
        <p:guide pos="6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301875" y="685800"/>
            <a:ext cx="225425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2301875" y="685800"/>
            <a:ext cx="22542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577975" y="9245600"/>
            <a:ext cx="8861425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10591800" y="9245600"/>
            <a:ext cx="8861425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577975" y="9245600"/>
            <a:ext cx="17875249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1577975" y="9942513"/>
            <a:ext cx="17875249" cy="685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3154363" y="18135600"/>
            <a:ext cx="14722475" cy="8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None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None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 rot="5400000">
            <a:off x="4417219" y="13411994"/>
            <a:ext cx="25603200" cy="446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 rot="5400000">
            <a:off x="-4596606" y="9019381"/>
            <a:ext cx="25603200" cy="132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 rot="5400000">
            <a:off x="914400" y="9909176"/>
            <a:ext cx="19202401" cy="17875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122738" y="22402800"/>
            <a:ext cx="12619037" cy="26447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/>
          <p:nvPr>
            <p:ph idx="2" type="pic"/>
          </p:nvPr>
        </p:nvSpPr>
        <p:spPr>
          <a:xfrm>
            <a:off x="4122738" y="2859088"/>
            <a:ext cx="12619037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122738" y="25047575"/>
            <a:ext cx="12619037" cy="37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050925" y="1274763"/>
            <a:ext cx="6919913" cy="54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223250" y="1274763"/>
            <a:ext cx="11757025" cy="27314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050925" y="6697663"/>
            <a:ext cx="6919913" cy="2189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050925" y="1281113"/>
            <a:ext cx="189293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050925" y="7164388"/>
            <a:ext cx="9293225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1050925" y="10148888"/>
            <a:ext cx="9293225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10683875" y="7164388"/>
            <a:ext cx="9296400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4" type="body"/>
          </p:nvPr>
        </p:nvSpPr>
        <p:spPr>
          <a:xfrm>
            <a:off x="10683875" y="10148888"/>
            <a:ext cx="9296400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662113" y="20566063"/>
            <a:ext cx="17875249" cy="6356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662113" y="13565188"/>
            <a:ext cx="17875249" cy="7000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135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577975" y="9245600"/>
            <a:ext cx="17875249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22" Type="http://schemas.openxmlformats.org/officeDocument/2006/relationships/image" Target="../media/image13.png"/><Relationship Id="rId21" Type="http://schemas.openxmlformats.org/officeDocument/2006/relationships/image" Target="../media/image14.png"/><Relationship Id="rId24" Type="http://schemas.openxmlformats.org/officeDocument/2006/relationships/image" Target="../media/image18.png"/><Relationship Id="rId2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26" Type="http://schemas.openxmlformats.org/officeDocument/2006/relationships/image" Target="../media/image20.png"/><Relationship Id="rId25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7" Type="http://schemas.openxmlformats.org/officeDocument/2006/relationships/image" Target="../media/image4.png"/><Relationship Id="rId8" Type="http://schemas.openxmlformats.org/officeDocument/2006/relationships/image" Target="../media/image8.png"/><Relationship Id="rId11" Type="http://schemas.openxmlformats.org/officeDocument/2006/relationships/image" Target="../media/image24.png"/><Relationship Id="rId10" Type="http://schemas.openxmlformats.org/officeDocument/2006/relationships/image" Target="../media/image19.png"/><Relationship Id="rId13" Type="http://schemas.openxmlformats.org/officeDocument/2006/relationships/image" Target="../media/image22.png"/><Relationship Id="rId12" Type="http://schemas.openxmlformats.org/officeDocument/2006/relationships/image" Target="../media/image23.png"/><Relationship Id="rId15" Type="http://schemas.openxmlformats.org/officeDocument/2006/relationships/image" Target="../media/image5.png"/><Relationship Id="rId14" Type="http://schemas.openxmlformats.org/officeDocument/2006/relationships/image" Target="../media/image7.png"/><Relationship Id="rId17" Type="http://schemas.openxmlformats.org/officeDocument/2006/relationships/image" Target="../media/image11.png"/><Relationship Id="rId16" Type="http://schemas.openxmlformats.org/officeDocument/2006/relationships/image" Target="../media/image12.jpg"/><Relationship Id="rId19" Type="http://schemas.openxmlformats.org/officeDocument/2006/relationships/image" Target="../media/image16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0" y="0"/>
            <a:ext cx="21031200" cy="525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2628900" y="76200"/>
            <a:ext cx="15700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KIPPLA KASTLE 2.0</a:t>
            </a:r>
            <a:br>
              <a:rPr b="0" i="0" lang="en-US" sz="6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1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  <a: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Jose Gonzale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Safa Al Mahbub, Juan Perez</a:t>
            </a:r>
            <a:b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Faculty Advisor:</a:t>
            </a:r>
            <a: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Dr. Russ Abbott, Jungsoo (Sue) Lim</a:t>
            </a:r>
            <a:b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Knowledge is Power Program Liaison:</a:t>
            </a:r>
            <a: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Kimberly and Nicole</a:t>
            </a:r>
            <a:b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Department of Computer Science </a:t>
            </a:r>
            <a:b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College of Engineering, Computer Science, and Technology</a:t>
            </a:r>
            <a:b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California State University, Los Angeles</a:t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17526000" y="1752600"/>
            <a:ext cx="3352800" cy="297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alStateLAlogo_badge_white.png"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371600"/>
            <a:ext cx="2536825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pped-kastle-logo-1-2.png" id="93" name="Shape 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21200" y="1371600"/>
            <a:ext cx="3568699" cy="30511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1336475" y="5668675"/>
            <a:ext cx="9365400" cy="3558900"/>
          </a:xfrm>
          <a:prstGeom prst="rect">
            <a:avLst/>
          </a:prstGeom>
          <a:solidFill>
            <a:srgbClr val="60A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</a:t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b="0" i="0" lang="en-US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create a nice, easy to use website for 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KIPPLA</a:t>
            </a:r>
            <a:r>
              <a:rPr b="0" i="0" lang="en-US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We will be using the Content Management </a:t>
            </a:r>
            <a:r>
              <a:rPr b="0" i="0" lang="en-US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(CMS) Wordpress to create 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0" i="0" lang="en-US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websites, which will be hosted on SiteGround.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15275" y="5668675"/>
            <a:ext cx="10540200" cy="5257800"/>
          </a:xfrm>
          <a:prstGeom prst="rect">
            <a:avLst/>
          </a:prstGeom>
          <a:solidFill>
            <a:srgbClr val="60A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Kippla’s website “KASTLE” is </a:t>
            </a:r>
            <a:r>
              <a:rPr b="0" i="0" lang="en-US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 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with</a:t>
            </a:r>
            <a:r>
              <a:rPr b="0" i="0" lang="en-US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Google Sites, which had limi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ted functionality. A major issue with our current setup is Google does not handle priority levels, as a result we have to maintain three separate website, and update them all at the consistently. Aside from this issue, our website needs to support Tableau Dashboards, have comments, and have a  google sign in. </a:t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266" y="15366425"/>
            <a:ext cx="3816919" cy="387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9645" y="16116981"/>
            <a:ext cx="2488161" cy="181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7807" y="15366425"/>
            <a:ext cx="3816919" cy="387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2185" y="16116981"/>
            <a:ext cx="2488161" cy="181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2540" y="15366425"/>
            <a:ext cx="3816919" cy="387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6919" y="16116981"/>
            <a:ext cx="2488161" cy="181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2185" y="19514287"/>
            <a:ext cx="2488162" cy="2842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>
            <a:stCxn id="102" idx="3"/>
            <a:endCxn id="100" idx="2"/>
          </p:cNvCxnSpPr>
          <p:nvPr/>
        </p:nvCxnSpPr>
        <p:spPr>
          <a:xfrm flipH="1" rot="10800000">
            <a:off x="6720347" y="19242365"/>
            <a:ext cx="1890600" cy="1693200"/>
          </a:xfrm>
          <a:prstGeom prst="curvedConnector2">
            <a:avLst/>
          </a:prstGeom>
          <a:noFill/>
          <a:ln cap="flat" cmpd="sng" w="114300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04" name="Shape 104"/>
          <p:cNvCxnSpPr>
            <a:stCxn id="102" idx="1"/>
            <a:endCxn id="96" idx="2"/>
          </p:cNvCxnSpPr>
          <p:nvPr/>
        </p:nvCxnSpPr>
        <p:spPr>
          <a:xfrm rot="10800000">
            <a:off x="2323585" y="19242365"/>
            <a:ext cx="1908600" cy="1693200"/>
          </a:xfrm>
          <a:prstGeom prst="curvedConnector2">
            <a:avLst/>
          </a:prstGeom>
          <a:noFill/>
          <a:ln cap="flat" cmpd="sng" w="114300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05" name="Shape 105"/>
          <p:cNvCxnSpPr/>
          <p:nvPr/>
        </p:nvCxnSpPr>
        <p:spPr>
          <a:xfrm rot="-5400000">
            <a:off x="4799016" y="18984037"/>
            <a:ext cx="1359900" cy="5400"/>
          </a:xfrm>
          <a:prstGeom prst="curvedConnector3">
            <a:avLst>
              <a:gd fmla="val 50000" name="adj1"/>
            </a:avLst>
          </a:prstGeom>
          <a:noFill/>
          <a:ln cap="flat" cmpd="sng" w="114300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106" name="Shape 106"/>
          <p:cNvSpPr/>
          <p:nvPr/>
        </p:nvSpPr>
        <p:spPr>
          <a:xfrm>
            <a:off x="4959125" y="20531613"/>
            <a:ext cx="975900" cy="11085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3490" y="20531609"/>
            <a:ext cx="787252" cy="89938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8" name="Shape 1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19234" y="21300406"/>
            <a:ext cx="1055787" cy="3846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9638" y="11946436"/>
            <a:ext cx="2488162" cy="2842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>
            <a:off x="2323719" y="14641964"/>
            <a:ext cx="0" cy="1108492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Shape 111"/>
          <p:cNvCxnSpPr/>
          <p:nvPr/>
        </p:nvCxnSpPr>
        <p:spPr>
          <a:xfrm>
            <a:off x="5467356" y="14641957"/>
            <a:ext cx="0" cy="1108492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Shape 112"/>
          <p:cNvCxnSpPr/>
          <p:nvPr/>
        </p:nvCxnSpPr>
        <p:spPr>
          <a:xfrm>
            <a:off x="8610993" y="14641957"/>
            <a:ext cx="0" cy="1108492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12801" y="11349739"/>
            <a:ext cx="3472405" cy="393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17213" y="12110982"/>
            <a:ext cx="2263580" cy="1843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>
            <a:stCxn id="116" idx="1"/>
            <a:endCxn id="117" idx="3"/>
          </p:cNvCxnSpPr>
          <p:nvPr/>
        </p:nvCxnSpPr>
        <p:spPr>
          <a:xfrm flipH="1" rot="5400000">
            <a:off x="16886821" y="13872159"/>
            <a:ext cx="2031900" cy="918300"/>
          </a:xfrm>
          <a:prstGeom prst="curvedConnector2">
            <a:avLst/>
          </a:prstGeom>
          <a:noFill/>
          <a:ln cap="flat" cmpd="sng" w="114300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18" name="Shape 118"/>
          <p:cNvCxnSpPr>
            <a:stCxn id="119" idx="1"/>
            <a:endCxn id="117" idx="3"/>
          </p:cNvCxnSpPr>
          <p:nvPr/>
        </p:nvCxnSpPr>
        <p:spPr>
          <a:xfrm rot="5400000">
            <a:off x="17140321" y="12093759"/>
            <a:ext cx="1524900" cy="918300"/>
          </a:xfrm>
          <a:prstGeom prst="curvedConnector2">
            <a:avLst/>
          </a:prstGeom>
          <a:noFill/>
          <a:ln cap="flat" cmpd="sng" w="114300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pic>
        <p:nvPicPr>
          <p:cNvPr id="117" name="Shape 1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46778" y="11987180"/>
            <a:ext cx="2196843" cy="26563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 flipH="1">
            <a:off x="14421475" y="13302700"/>
            <a:ext cx="1095900" cy="18300"/>
          </a:xfrm>
          <a:prstGeom prst="curvedConnector3">
            <a:avLst>
              <a:gd fmla="val 50000" name="adj1"/>
            </a:avLst>
          </a:prstGeom>
          <a:noFill/>
          <a:ln cap="flat" cmpd="sng" w="114300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121" name="Shape 121"/>
          <p:cNvSpPr txBox="1"/>
          <p:nvPr/>
        </p:nvSpPr>
        <p:spPr>
          <a:xfrm>
            <a:off x="3307975" y="11267850"/>
            <a:ext cx="43188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How it Works Now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15410025" y="10019450"/>
            <a:ext cx="12183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Goal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19448" y="17681580"/>
            <a:ext cx="10220299" cy="615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525363" y="24597601"/>
            <a:ext cx="10208466" cy="6153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Shape 125"/>
          <p:cNvGrpSpPr/>
          <p:nvPr/>
        </p:nvGrpSpPr>
        <p:grpSpPr>
          <a:xfrm>
            <a:off x="838200" y="22550013"/>
            <a:ext cx="8909700" cy="8877000"/>
            <a:chOff x="7037925" y="6862213"/>
            <a:chExt cx="8909700" cy="8877000"/>
          </a:xfrm>
        </p:grpSpPr>
        <p:sp>
          <p:nvSpPr>
            <p:cNvPr id="126" name="Shape 126"/>
            <p:cNvSpPr/>
            <p:nvPr/>
          </p:nvSpPr>
          <p:spPr>
            <a:xfrm>
              <a:off x="7037925" y="6862213"/>
              <a:ext cx="8909700" cy="8877000"/>
            </a:xfrm>
            <a:prstGeom prst="rect">
              <a:avLst/>
            </a:prstGeom>
            <a:solidFill>
              <a:srgbClr val="60A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</a:rPr>
                <a:t>Toole Used</a:t>
              </a:r>
              <a:endParaRPr sz="3600">
                <a:solidFill>
                  <a:srgbClr val="FFFFFF"/>
                </a:solidFill>
              </a:endParaRPr>
            </a:p>
          </p:txBody>
        </p:sp>
        <p:pic>
          <p:nvPicPr>
            <p:cNvPr descr="2000px-PHP-logo.svg.png" id="127" name="Shape 12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455575" y="7851100"/>
              <a:ext cx="310515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hpMyAdmin_logo_2010_hidef.svg.png" id="128" name="Shape 12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322225" y="9735150"/>
              <a:ext cx="3371850" cy="185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lementor.jpg" id="129" name="Shape 12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3554013" y="12675725"/>
              <a:ext cx="1539875" cy="1589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Jetpack.png" id="130" name="Shape 13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3409538" y="8096888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irki Toolkit.png" id="131" name="Shape 131"/>
            <p:cNvPicPr preferRelativeResize="0"/>
            <p:nvPr/>
          </p:nvPicPr>
          <p:blipFill rotWithShape="1">
            <a:blip r:embed="rId18">
              <a:alphaModFix/>
            </a:blip>
            <a:srcRect b="17943" l="54466" r="5741" t="34862"/>
            <a:stretch/>
          </p:blipFill>
          <p:spPr>
            <a:xfrm>
              <a:off x="7455575" y="12453057"/>
              <a:ext cx="3105150" cy="1192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rbit fox logo.png" id="132" name="Shape 13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076300" y="8035775"/>
              <a:ext cx="1951037" cy="1951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xmegamenu.png" id="133" name="Shape 133"/>
            <p:cNvPicPr preferRelativeResize="0"/>
            <p:nvPr/>
          </p:nvPicPr>
          <p:blipFill rotWithShape="1">
            <a:blip r:embed="rId20">
              <a:alphaModFix/>
            </a:blip>
            <a:srcRect b="0" l="16704" r="16099" t="0"/>
            <a:stretch/>
          </p:blipFill>
          <p:spPr>
            <a:xfrm>
              <a:off x="11949050" y="14449148"/>
              <a:ext cx="3289300" cy="986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file Press.png" id="134" name="Shape 13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671072" y="14509675"/>
              <a:ext cx="3371851" cy="86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ltimate member.png" id="135" name="Shape 13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3565813" y="10369650"/>
              <a:ext cx="1862137" cy="186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pforms.png" id="136" name="Shape 13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0751425" y="12480196"/>
              <a:ext cx="2286000" cy="1784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ps hide login.png" id="137" name="Shape 13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032638" y="10350900"/>
              <a:ext cx="2038349" cy="1899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Shape 138"/>
          <p:cNvGrpSpPr/>
          <p:nvPr/>
        </p:nvGrpSpPr>
        <p:grpSpPr>
          <a:xfrm>
            <a:off x="1806750" y="12813438"/>
            <a:ext cx="975900" cy="1108500"/>
            <a:chOff x="778825" y="20794738"/>
            <a:chExt cx="975900" cy="1108500"/>
          </a:xfrm>
        </p:grpSpPr>
        <p:sp>
          <p:nvSpPr>
            <p:cNvPr id="139" name="Shape 139"/>
            <p:cNvSpPr/>
            <p:nvPr/>
          </p:nvSpPr>
          <p:spPr>
            <a:xfrm>
              <a:off x="778825" y="20794738"/>
              <a:ext cx="975900" cy="1108500"/>
            </a:xfrm>
            <a:prstGeom prst="rect">
              <a:avLst/>
            </a:prstGeom>
            <a:solidFill>
              <a:srgbClr val="CCCCC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" name="Shape 140"/>
            <p:cNvPicPr preferRelativeResize="0"/>
            <p:nvPr/>
          </p:nvPicPr>
          <p:blipFill rotWithShape="1">
            <a:blip r:embed="rId25">
              <a:alphaModFix/>
            </a:blip>
            <a:srcRect b="32717" l="10236" r="8389" t="9913"/>
            <a:stretch/>
          </p:blipFill>
          <p:spPr>
            <a:xfrm>
              <a:off x="782763" y="21052754"/>
              <a:ext cx="968025" cy="5924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0763" y="11946423"/>
            <a:ext cx="2488160" cy="2842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Shape 142"/>
          <p:cNvGrpSpPr/>
          <p:nvPr/>
        </p:nvGrpSpPr>
        <p:grpSpPr>
          <a:xfrm>
            <a:off x="4937875" y="12813425"/>
            <a:ext cx="975900" cy="1108500"/>
            <a:chOff x="778825" y="20794738"/>
            <a:chExt cx="975900" cy="1108500"/>
          </a:xfrm>
        </p:grpSpPr>
        <p:sp>
          <p:nvSpPr>
            <p:cNvPr id="143" name="Shape 143"/>
            <p:cNvSpPr/>
            <p:nvPr/>
          </p:nvSpPr>
          <p:spPr>
            <a:xfrm>
              <a:off x="778825" y="20794738"/>
              <a:ext cx="975900" cy="1108500"/>
            </a:xfrm>
            <a:prstGeom prst="rect">
              <a:avLst/>
            </a:prstGeom>
            <a:solidFill>
              <a:srgbClr val="CCCCC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4" name="Shape 144"/>
            <p:cNvPicPr preferRelativeResize="0"/>
            <p:nvPr/>
          </p:nvPicPr>
          <p:blipFill rotWithShape="1">
            <a:blip r:embed="rId25">
              <a:alphaModFix/>
            </a:blip>
            <a:srcRect b="32717" l="10236" r="8389" t="9913"/>
            <a:stretch/>
          </p:blipFill>
          <p:spPr>
            <a:xfrm>
              <a:off x="782763" y="21052754"/>
              <a:ext cx="968025" cy="5924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" name="Shape 1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8763" y="11946398"/>
            <a:ext cx="2488160" cy="2842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Shape 146"/>
          <p:cNvGrpSpPr/>
          <p:nvPr/>
        </p:nvGrpSpPr>
        <p:grpSpPr>
          <a:xfrm>
            <a:off x="7985875" y="12813400"/>
            <a:ext cx="975900" cy="1108500"/>
            <a:chOff x="778825" y="20794738"/>
            <a:chExt cx="975900" cy="1108500"/>
          </a:xfrm>
        </p:grpSpPr>
        <p:sp>
          <p:nvSpPr>
            <p:cNvPr id="147" name="Shape 147"/>
            <p:cNvSpPr/>
            <p:nvPr/>
          </p:nvSpPr>
          <p:spPr>
            <a:xfrm>
              <a:off x="778825" y="20794738"/>
              <a:ext cx="975900" cy="1108500"/>
            </a:xfrm>
            <a:prstGeom prst="rect">
              <a:avLst/>
            </a:prstGeom>
            <a:solidFill>
              <a:srgbClr val="CCCCC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8" name="Shape 148"/>
            <p:cNvPicPr preferRelativeResize="0"/>
            <p:nvPr/>
          </p:nvPicPr>
          <p:blipFill rotWithShape="1">
            <a:blip r:embed="rId25">
              <a:alphaModFix/>
            </a:blip>
            <a:srcRect b="32717" l="10236" r="8389" t="9913"/>
            <a:stretch/>
          </p:blipFill>
          <p:spPr>
            <a:xfrm>
              <a:off x="782763" y="21052754"/>
              <a:ext cx="968025" cy="5924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Shape 1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13613" y="10389348"/>
            <a:ext cx="2488160" cy="2842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Shape 150"/>
          <p:cNvGrpSpPr/>
          <p:nvPr/>
        </p:nvGrpSpPr>
        <p:grpSpPr>
          <a:xfrm>
            <a:off x="19140725" y="11256350"/>
            <a:ext cx="975900" cy="1108500"/>
            <a:chOff x="778825" y="20794738"/>
            <a:chExt cx="975900" cy="1108500"/>
          </a:xfrm>
        </p:grpSpPr>
        <p:sp>
          <p:nvSpPr>
            <p:cNvPr id="151" name="Shape 151"/>
            <p:cNvSpPr/>
            <p:nvPr/>
          </p:nvSpPr>
          <p:spPr>
            <a:xfrm>
              <a:off x="778825" y="20794738"/>
              <a:ext cx="975900" cy="1108500"/>
            </a:xfrm>
            <a:prstGeom prst="rect">
              <a:avLst/>
            </a:prstGeom>
            <a:solidFill>
              <a:srgbClr val="CCCCC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2" name="Shape 152"/>
            <p:cNvPicPr preferRelativeResize="0"/>
            <p:nvPr/>
          </p:nvPicPr>
          <p:blipFill rotWithShape="1">
            <a:blip r:embed="rId25">
              <a:alphaModFix/>
            </a:blip>
            <a:srcRect b="32717" l="10236" r="8389" t="9913"/>
            <a:stretch/>
          </p:blipFill>
          <p:spPr>
            <a:xfrm>
              <a:off x="782763" y="21052754"/>
              <a:ext cx="968025" cy="5924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3" name="Shape 1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09588" y="13880723"/>
            <a:ext cx="2488160" cy="284255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19136700" y="14747725"/>
            <a:ext cx="975900" cy="11085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9191863" y="14745641"/>
            <a:ext cx="873633" cy="111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