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sldSz cx="9144000" cy="5143500" type="screen16x9"/>
  <p:notesSz cx="6858000" cy="9144000"/>
  <p:embeddedFontLst>
    <p:embeddedFont>
      <p:font typeface="Proxima Nova" panose="020B0604020202020204" charset="0"/>
      <p:regular r:id="rId40"/>
      <p:bold r:id="rId41"/>
      <p:italic r:id="rId42"/>
      <p:boldItalic r:id="rId43"/>
    </p:embeddedFont>
    <p:embeddedFont>
      <p:font typeface="Proxima Nova Extrabold" panose="020B0604020202020204" charset="0"/>
      <p:bold r:id="rId44"/>
    </p:embeddedFont>
    <p:embeddedFont>
      <p:font typeface="Source Code Pro" panose="020B0604020202020204" pitchFamily="49"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802"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269d74ab3b_0_2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1269d74ab3b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1269d74ab3b_8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1269d74ab3b_8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126aa2eec33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126aa2eec3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1269d74ab3b_5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1269d74ab3b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269d74ab3b_5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1269d74ab3b_5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1269d74ab3b_5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1269d74ab3b_5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12620bcce76_0_3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12620bcce76_0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12681b6c6c3_4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12681b6c6c3_4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12681b6c6c3_4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12681b6c6c3_4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12620bcce76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12620bcce76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1228ce9964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1228ce9964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12620bcce76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12620bcce76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12620bcce76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12620bcce7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12620bcce7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12620bcce7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12620bcce76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12620bcce76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1228ce9964e_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1228ce9964e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1228ce9964e_1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1228ce9964e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228ce9964e_1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1228ce9964e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228ce9964e_1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228ce9964e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268c93dd48_1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268c93dd48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1268382e11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1268382e11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2620bcce76_0_3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2620bcce76_0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1268382e116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1268382e11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1268382e116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1268382e116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268382e116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1268382e116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1268382e116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1268382e116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1268382e116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1268382e11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1268382e116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1268382e116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1269d74ab3b_0_2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1269d74ab3b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1269d74ab3b_0_1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1269d74ab3b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1228ce9964e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1228ce9964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12620bcce76_0_3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12620bcce76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2620bcce76_0_3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12620bcce76_0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12292a25209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12292a2520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269d74ab3b_0_2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1269d74ab3b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12620bcce76_0_3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12620bcce76_0_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0.jp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3"/>
        <p:cNvGrpSpPr/>
        <p:nvPr/>
      </p:nvGrpSpPr>
      <p:grpSpPr>
        <a:xfrm>
          <a:off x="0" y="0"/>
          <a:ext cx="0" cy="0"/>
          <a:chOff x="0" y="0"/>
          <a:chExt cx="0" cy="0"/>
        </a:xfrm>
      </p:grpSpPr>
      <p:sp>
        <p:nvSpPr>
          <p:cNvPr id="54" name="Google Shape;54;p13"/>
          <p:cNvSpPr/>
          <p:nvPr/>
        </p:nvSpPr>
        <p:spPr>
          <a:xfrm>
            <a:off x="241100" y="218150"/>
            <a:ext cx="8674200" cy="48105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pic>
        <p:nvPicPr>
          <p:cNvPr id="55" name="Google Shape;55;p13"/>
          <p:cNvPicPr preferRelativeResize="0"/>
          <p:nvPr/>
        </p:nvPicPr>
        <p:blipFill>
          <a:blip r:embed="rId3">
            <a:alphaModFix/>
          </a:blip>
          <a:stretch>
            <a:fillRect/>
          </a:stretch>
        </p:blipFill>
        <p:spPr>
          <a:xfrm>
            <a:off x="-37" y="1362475"/>
            <a:ext cx="9144036" cy="3790151"/>
          </a:xfrm>
          <a:prstGeom prst="rect">
            <a:avLst/>
          </a:prstGeom>
          <a:noFill/>
          <a:ln>
            <a:noFill/>
          </a:ln>
        </p:spPr>
      </p:pic>
      <p:sp>
        <p:nvSpPr>
          <p:cNvPr id="56" name="Google Shape;56;p13"/>
          <p:cNvSpPr txBox="1">
            <a:spLocks noGrp="1"/>
          </p:cNvSpPr>
          <p:nvPr>
            <p:ph type="title"/>
          </p:nvPr>
        </p:nvSpPr>
        <p:spPr>
          <a:xfrm>
            <a:off x="997500" y="1159575"/>
            <a:ext cx="8139300" cy="11694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3788">
                <a:latin typeface="Proxima Nova Extrabold"/>
                <a:ea typeface="Proxima Nova Extrabold"/>
                <a:cs typeface="Proxima Nova Extrabold"/>
                <a:sym typeface="Proxima Nova Extrabold"/>
              </a:rPr>
              <a:t>Walking a Mile in my Shoes</a:t>
            </a:r>
            <a:endParaRPr sz="3788">
              <a:latin typeface="Proxima Nova Extrabold"/>
              <a:ea typeface="Proxima Nova Extrabold"/>
              <a:cs typeface="Proxima Nova Extrabold"/>
              <a:sym typeface="Proxima Nova Extrabold"/>
            </a:endParaRPr>
          </a:p>
          <a:p>
            <a:pPr marL="0" lvl="0" indent="0" algn="l" rtl="0">
              <a:spcBef>
                <a:spcPts val="0"/>
              </a:spcBef>
              <a:spcAft>
                <a:spcPts val="0"/>
              </a:spcAft>
              <a:buNone/>
            </a:pPr>
            <a:r>
              <a:rPr lang="en" sz="2000">
                <a:latin typeface="Proxima Nova"/>
                <a:ea typeface="Proxima Nova"/>
                <a:cs typeface="Proxima Nova"/>
                <a:sym typeface="Proxima Nova"/>
              </a:rPr>
              <a:t>Immersive Storytelling with Engaging Physical Actions</a:t>
            </a:r>
            <a:endParaRPr sz="2000">
              <a:latin typeface="Proxima Nova"/>
              <a:ea typeface="Proxima Nova"/>
              <a:cs typeface="Proxima Nova"/>
              <a:sym typeface="Proxima Nova"/>
            </a:endParaRPr>
          </a:p>
        </p:txBody>
      </p:sp>
      <p:sp>
        <p:nvSpPr>
          <p:cNvPr id="57" name="Google Shape;57;p13"/>
          <p:cNvSpPr txBox="1">
            <a:spLocks noGrp="1"/>
          </p:cNvSpPr>
          <p:nvPr>
            <p:ph type="subTitle" idx="4294967295"/>
          </p:nvPr>
        </p:nvSpPr>
        <p:spPr>
          <a:xfrm>
            <a:off x="967650" y="2686550"/>
            <a:ext cx="7905300" cy="14697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200" b="1">
                <a:solidFill>
                  <a:schemeClr val="dk1"/>
                </a:solidFill>
                <a:latin typeface="Proxima Nova"/>
                <a:ea typeface="Proxima Nova"/>
                <a:cs typeface="Proxima Nova"/>
                <a:sym typeface="Proxima Nova"/>
              </a:rPr>
              <a:t>Advisor                                          Sponsor</a:t>
            </a:r>
            <a:endParaRPr sz="1200" b="1">
              <a:solidFill>
                <a:schemeClr val="dk1"/>
              </a:solidFill>
              <a:latin typeface="Proxima Nova"/>
              <a:ea typeface="Proxima Nova"/>
              <a:cs typeface="Proxima Nova"/>
              <a:sym typeface="Proxima Nova"/>
            </a:endParaRPr>
          </a:p>
          <a:p>
            <a:pPr marL="0" lvl="0" indent="0" algn="l" rtl="0">
              <a:lnSpc>
                <a:spcPct val="100000"/>
              </a:lnSpc>
              <a:spcBef>
                <a:spcPts val="0"/>
              </a:spcBef>
              <a:spcAft>
                <a:spcPts val="0"/>
              </a:spcAft>
              <a:buNone/>
            </a:pPr>
            <a:r>
              <a:rPr lang="en" sz="1200">
                <a:solidFill>
                  <a:schemeClr val="dk1"/>
                </a:solidFill>
                <a:latin typeface="Proxima Nova"/>
                <a:ea typeface="Proxima Nova"/>
                <a:cs typeface="Proxima Nova"/>
                <a:sym typeface="Proxima Nova"/>
              </a:rPr>
              <a:t>Dr. David M Krum                           InART</a:t>
            </a:r>
            <a:endParaRPr sz="1200">
              <a:solidFill>
                <a:schemeClr val="dk1"/>
              </a:solidFill>
              <a:latin typeface="Proxima Nova"/>
              <a:ea typeface="Proxima Nova"/>
              <a:cs typeface="Proxima Nova"/>
              <a:sym typeface="Proxima Nova"/>
            </a:endParaRPr>
          </a:p>
          <a:p>
            <a:pPr marL="0" lvl="0" indent="0" algn="l" rtl="0">
              <a:lnSpc>
                <a:spcPct val="100000"/>
              </a:lnSpc>
              <a:spcBef>
                <a:spcPts val="0"/>
              </a:spcBef>
              <a:spcAft>
                <a:spcPts val="0"/>
              </a:spcAft>
              <a:buNone/>
            </a:pPr>
            <a:endParaRPr sz="1200">
              <a:solidFill>
                <a:schemeClr val="dk1"/>
              </a:solidFill>
              <a:latin typeface="Proxima Nova"/>
              <a:ea typeface="Proxima Nova"/>
              <a:cs typeface="Proxima Nova"/>
              <a:sym typeface="Proxima Nova"/>
            </a:endParaRPr>
          </a:p>
          <a:p>
            <a:pPr marL="0" lvl="0" indent="0" algn="l" rtl="0">
              <a:lnSpc>
                <a:spcPct val="100000"/>
              </a:lnSpc>
              <a:spcBef>
                <a:spcPts val="0"/>
              </a:spcBef>
              <a:spcAft>
                <a:spcPts val="0"/>
              </a:spcAft>
              <a:buNone/>
            </a:pPr>
            <a:r>
              <a:rPr lang="en" sz="1200" b="1">
                <a:solidFill>
                  <a:schemeClr val="dk1"/>
                </a:solidFill>
                <a:latin typeface="Proxima Nova"/>
                <a:ea typeface="Proxima Nova"/>
                <a:cs typeface="Proxima Nova"/>
                <a:sym typeface="Proxima Nova"/>
              </a:rPr>
              <a:t>Students</a:t>
            </a:r>
            <a:endParaRPr sz="1200" b="1">
              <a:solidFill>
                <a:schemeClr val="dk1"/>
              </a:solidFill>
              <a:latin typeface="Proxima Nova"/>
              <a:ea typeface="Proxima Nova"/>
              <a:cs typeface="Proxima Nova"/>
              <a:sym typeface="Proxima Nova"/>
            </a:endParaRPr>
          </a:p>
          <a:p>
            <a:pPr marL="0" lvl="0" indent="0" algn="l" rtl="0">
              <a:lnSpc>
                <a:spcPct val="100000"/>
              </a:lnSpc>
              <a:spcBef>
                <a:spcPts val="0"/>
              </a:spcBef>
              <a:spcAft>
                <a:spcPts val="0"/>
              </a:spcAft>
              <a:buNone/>
            </a:pPr>
            <a:r>
              <a:rPr lang="en" sz="1200">
                <a:solidFill>
                  <a:schemeClr val="dk1"/>
                </a:solidFill>
                <a:latin typeface="Proxima Nova"/>
                <a:ea typeface="Proxima Nova"/>
                <a:cs typeface="Proxima Nova"/>
                <a:sym typeface="Proxima Nova"/>
              </a:rPr>
              <a:t>Joseph Chong, Jimmy Hernandez, Edwin Hernandez, </a:t>
            </a:r>
            <a:endParaRPr sz="1200">
              <a:solidFill>
                <a:schemeClr val="dk1"/>
              </a:solidFill>
              <a:latin typeface="Proxima Nova"/>
              <a:ea typeface="Proxima Nova"/>
              <a:cs typeface="Proxima Nova"/>
              <a:sym typeface="Proxima Nova"/>
            </a:endParaRPr>
          </a:p>
          <a:p>
            <a:pPr marL="0" lvl="0" indent="0" algn="l" rtl="0">
              <a:lnSpc>
                <a:spcPct val="100000"/>
              </a:lnSpc>
              <a:spcBef>
                <a:spcPts val="0"/>
              </a:spcBef>
              <a:spcAft>
                <a:spcPts val="0"/>
              </a:spcAft>
              <a:buNone/>
            </a:pPr>
            <a:r>
              <a:rPr lang="en" sz="1200">
                <a:solidFill>
                  <a:schemeClr val="dk1"/>
                </a:solidFill>
                <a:latin typeface="Proxima Nova"/>
                <a:ea typeface="Proxima Nova"/>
                <a:cs typeface="Proxima Nova"/>
                <a:sym typeface="Proxima Nova"/>
              </a:rPr>
              <a:t>Jaquan Jones, Alberto Landeros, Tony Lee, Jennelle Maximo, </a:t>
            </a:r>
            <a:endParaRPr sz="1200">
              <a:solidFill>
                <a:schemeClr val="dk1"/>
              </a:solidFill>
              <a:latin typeface="Proxima Nova"/>
              <a:ea typeface="Proxima Nova"/>
              <a:cs typeface="Proxima Nova"/>
              <a:sym typeface="Proxima Nova"/>
            </a:endParaRPr>
          </a:p>
          <a:p>
            <a:pPr marL="0" lvl="0" indent="0" algn="l" rtl="0">
              <a:lnSpc>
                <a:spcPct val="100000"/>
              </a:lnSpc>
              <a:spcBef>
                <a:spcPts val="0"/>
              </a:spcBef>
              <a:spcAft>
                <a:spcPts val="0"/>
              </a:spcAft>
              <a:buNone/>
            </a:pPr>
            <a:r>
              <a:rPr lang="en" sz="1200">
                <a:solidFill>
                  <a:schemeClr val="dk1"/>
                </a:solidFill>
                <a:latin typeface="Proxima Nova"/>
                <a:ea typeface="Proxima Nova"/>
                <a:cs typeface="Proxima Nova"/>
                <a:sym typeface="Proxima Nova"/>
              </a:rPr>
              <a:t>Eduardo Meza, Dean Nguyen, Anthony Viramontes</a:t>
            </a:r>
            <a:endParaRPr sz="1200">
              <a:solidFill>
                <a:schemeClr val="dk1"/>
              </a:solidFill>
              <a:latin typeface="Proxima Nova"/>
              <a:ea typeface="Proxima Nova"/>
              <a:cs typeface="Proxima Nova"/>
              <a:sym typeface="Proxima Nova"/>
            </a:endParaRPr>
          </a:p>
          <a:p>
            <a:pPr marL="0" lvl="0" indent="0" algn="l" rtl="0">
              <a:lnSpc>
                <a:spcPct val="100000"/>
              </a:lnSpc>
              <a:spcBef>
                <a:spcPts val="0"/>
              </a:spcBef>
              <a:spcAft>
                <a:spcPts val="0"/>
              </a:spcAft>
              <a:buNone/>
            </a:pPr>
            <a:endParaRPr sz="1200">
              <a:solidFill>
                <a:schemeClr val="dk1"/>
              </a:solidFill>
              <a:latin typeface="Proxima Nova"/>
              <a:ea typeface="Proxima Nova"/>
              <a:cs typeface="Proxima Nova"/>
              <a:sym typeface="Proxima Nova"/>
            </a:endParaRPr>
          </a:p>
          <a:p>
            <a:pPr marL="0" lvl="0" indent="0" algn="l" rtl="0">
              <a:lnSpc>
                <a:spcPct val="100000"/>
              </a:lnSpc>
              <a:spcBef>
                <a:spcPts val="0"/>
              </a:spcBef>
              <a:spcAft>
                <a:spcPts val="0"/>
              </a:spcAft>
              <a:buNone/>
            </a:pPr>
            <a:endParaRPr sz="1200" b="1">
              <a:solidFill>
                <a:schemeClr val="dk1"/>
              </a:solidFill>
              <a:latin typeface="Proxima Nova"/>
              <a:ea typeface="Proxima Nova"/>
              <a:cs typeface="Proxima Nova"/>
              <a:sym typeface="Proxima Nova"/>
            </a:endParaRPr>
          </a:p>
        </p:txBody>
      </p:sp>
      <p:sp>
        <p:nvSpPr>
          <p:cNvPr id="58" name="Google Shape;58;p13"/>
          <p:cNvSpPr txBox="1"/>
          <p:nvPr/>
        </p:nvSpPr>
        <p:spPr>
          <a:xfrm>
            <a:off x="5205600" y="228600"/>
            <a:ext cx="37098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000">
                <a:solidFill>
                  <a:schemeClr val="dk1"/>
                </a:solidFill>
                <a:latin typeface="Proxima Nova"/>
                <a:ea typeface="Proxima Nova"/>
                <a:cs typeface="Proxima Nova"/>
                <a:sym typeface="Proxima Nova"/>
              </a:rPr>
              <a:t>California State University, Los Angeles • Spring 2022</a:t>
            </a:r>
            <a:endParaRPr>
              <a:solidFill>
                <a:schemeClr val="dk1"/>
              </a:solidFill>
            </a:endParaRPr>
          </a:p>
        </p:txBody>
      </p:sp>
      <p:grpSp>
        <p:nvGrpSpPr>
          <p:cNvPr id="59" name="Google Shape;59;p13"/>
          <p:cNvGrpSpPr/>
          <p:nvPr/>
        </p:nvGrpSpPr>
        <p:grpSpPr>
          <a:xfrm>
            <a:off x="7151702" y="567251"/>
            <a:ext cx="697587" cy="697601"/>
            <a:chOff x="6771100" y="338650"/>
            <a:chExt cx="885600" cy="883599"/>
          </a:xfrm>
        </p:grpSpPr>
        <p:sp>
          <p:nvSpPr>
            <p:cNvPr id="60" name="Google Shape;60;p13"/>
            <p:cNvSpPr/>
            <p:nvPr/>
          </p:nvSpPr>
          <p:spPr>
            <a:xfrm>
              <a:off x="6773200" y="338700"/>
              <a:ext cx="883500" cy="8835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pic>
          <p:nvPicPr>
            <p:cNvPr id="61" name="Google Shape;61;p13"/>
            <p:cNvPicPr preferRelativeResize="0"/>
            <p:nvPr/>
          </p:nvPicPr>
          <p:blipFill>
            <a:blip r:embed="rId4">
              <a:alphaModFix/>
            </a:blip>
            <a:stretch>
              <a:fillRect/>
            </a:stretch>
          </p:blipFill>
          <p:spPr>
            <a:xfrm>
              <a:off x="6771100" y="338650"/>
              <a:ext cx="883599" cy="883599"/>
            </a:xfrm>
            <a:prstGeom prst="rect">
              <a:avLst/>
            </a:prstGeom>
            <a:noFill/>
            <a:ln>
              <a:noFill/>
            </a:ln>
          </p:spPr>
        </p:pic>
      </p:grpSp>
      <p:pic>
        <p:nvPicPr>
          <p:cNvPr id="62" name="Google Shape;62;p13"/>
          <p:cNvPicPr preferRelativeResize="0"/>
          <p:nvPr/>
        </p:nvPicPr>
        <p:blipFill>
          <a:blip r:embed="rId5">
            <a:alphaModFix/>
          </a:blip>
          <a:stretch>
            <a:fillRect/>
          </a:stretch>
        </p:blipFill>
        <p:spPr>
          <a:xfrm>
            <a:off x="8089350" y="560525"/>
            <a:ext cx="697599" cy="6975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grpSp>
        <p:nvGrpSpPr>
          <p:cNvPr id="151" name="Google Shape;151;p22"/>
          <p:cNvGrpSpPr/>
          <p:nvPr/>
        </p:nvGrpSpPr>
        <p:grpSpPr>
          <a:xfrm>
            <a:off x="-80375" y="-80375"/>
            <a:ext cx="9201425" cy="1083700"/>
            <a:chOff x="-80375" y="-80375"/>
            <a:chExt cx="9201425" cy="1083700"/>
          </a:xfrm>
        </p:grpSpPr>
        <p:sp>
          <p:nvSpPr>
            <p:cNvPr id="152" name="Google Shape;152;p22"/>
            <p:cNvSpPr/>
            <p:nvPr/>
          </p:nvSpPr>
          <p:spPr>
            <a:xfrm>
              <a:off x="-22950" y="-80375"/>
              <a:ext cx="9144000" cy="1079100"/>
            </a:xfrm>
            <a:prstGeom prst="rect">
              <a:avLst/>
            </a:prstGeom>
            <a:solidFill>
              <a:srgbClr val="FBCB05"/>
            </a:solidFill>
            <a:ln w="9525" cap="flat" cmpd="sng">
              <a:solidFill>
                <a:srgbClr val="FBCB0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2"/>
            <p:cNvSpPr/>
            <p:nvPr/>
          </p:nvSpPr>
          <p:spPr>
            <a:xfrm>
              <a:off x="-80375" y="-75775"/>
              <a:ext cx="392100" cy="1079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 name="Google Shape;154;p22"/>
          <p:cNvSpPr txBox="1">
            <a:spLocks noGrp="1"/>
          </p:cNvSpPr>
          <p:nvPr>
            <p:ph type="title"/>
          </p:nvPr>
        </p:nvSpPr>
        <p:spPr>
          <a:xfrm>
            <a:off x="311700" y="-65975"/>
            <a:ext cx="8520600" cy="108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b="1">
                <a:solidFill>
                  <a:schemeClr val="lt1"/>
                </a:solidFill>
              </a:rPr>
              <a:t> Planning &amp; Design: </a:t>
            </a:r>
            <a:r>
              <a:rPr lang="en">
                <a:solidFill>
                  <a:schemeClr val="lt1"/>
                </a:solidFill>
              </a:rPr>
              <a:t>Early Sketches &amp; Inspiration  </a:t>
            </a:r>
            <a:endParaRPr>
              <a:solidFill>
                <a:schemeClr val="lt1"/>
              </a:solidFill>
            </a:endParaRPr>
          </a:p>
        </p:txBody>
      </p:sp>
      <p:pic>
        <p:nvPicPr>
          <p:cNvPr id="155" name="Google Shape;155;p22"/>
          <p:cNvPicPr preferRelativeResize="0"/>
          <p:nvPr/>
        </p:nvPicPr>
        <p:blipFill>
          <a:blip r:embed="rId3">
            <a:alphaModFix/>
          </a:blip>
          <a:stretch>
            <a:fillRect/>
          </a:stretch>
        </p:blipFill>
        <p:spPr>
          <a:xfrm>
            <a:off x="137850" y="1580201"/>
            <a:ext cx="3684101" cy="1751149"/>
          </a:xfrm>
          <a:prstGeom prst="rect">
            <a:avLst/>
          </a:prstGeom>
          <a:noFill/>
          <a:ln>
            <a:noFill/>
          </a:ln>
        </p:spPr>
      </p:pic>
      <p:pic>
        <p:nvPicPr>
          <p:cNvPr id="156" name="Google Shape;156;p22"/>
          <p:cNvPicPr preferRelativeResize="0"/>
          <p:nvPr/>
        </p:nvPicPr>
        <p:blipFill>
          <a:blip r:embed="rId4">
            <a:alphaModFix/>
          </a:blip>
          <a:stretch>
            <a:fillRect/>
          </a:stretch>
        </p:blipFill>
        <p:spPr>
          <a:xfrm>
            <a:off x="3821949" y="1557901"/>
            <a:ext cx="2175642" cy="1751150"/>
          </a:xfrm>
          <a:prstGeom prst="rect">
            <a:avLst/>
          </a:prstGeom>
          <a:noFill/>
          <a:ln>
            <a:noFill/>
          </a:ln>
        </p:spPr>
      </p:pic>
      <p:pic>
        <p:nvPicPr>
          <p:cNvPr id="157" name="Google Shape;157;p22"/>
          <p:cNvPicPr preferRelativeResize="0"/>
          <p:nvPr/>
        </p:nvPicPr>
        <p:blipFill>
          <a:blip r:embed="rId5">
            <a:alphaModFix/>
          </a:blip>
          <a:stretch>
            <a:fillRect/>
          </a:stretch>
        </p:blipFill>
        <p:spPr>
          <a:xfrm>
            <a:off x="1543725" y="3309053"/>
            <a:ext cx="3028274" cy="1680901"/>
          </a:xfrm>
          <a:prstGeom prst="rect">
            <a:avLst/>
          </a:prstGeom>
          <a:noFill/>
          <a:ln>
            <a:noFill/>
          </a:ln>
        </p:spPr>
      </p:pic>
      <p:pic>
        <p:nvPicPr>
          <p:cNvPr id="158" name="Google Shape;158;p22"/>
          <p:cNvPicPr preferRelativeResize="0"/>
          <p:nvPr/>
        </p:nvPicPr>
        <p:blipFill>
          <a:blip r:embed="rId6">
            <a:alphaModFix/>
          </a:blip>
          <a:stretch>
            <a:fillRect/>
          </a:stretch>
        </p:blipFill>
        <p:spPr>
          <a:xfrm>
            <a:off x="5632450" y="1060200"/>
            <a:ext cx="3416402" cy="3416402"/>
          </a:xfrm>
          <a:prstGeom prst="rect">
            <a:avLst/>
          </a:prstGeom>
          <a:noFill/>
          <a:ln>
            <a:noFill/>
          </a:ln>
        </p:spPr>
      </p:pic>
      <p:sp>
        <p:nvSpPr>
          <p:cNvPr id="159" name="Google Shape;159;p22"/>
          <p:cNvSpPr txBox="1"/>
          <p:nvPr/>
        </p:nvSpPr>
        <p:spPr>
          <a:xfrm>
            <a:off x="6499650" y="4743300"/>
            <a:ext cx="26214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latin typeface="Proxima Nova"/>
                <a:ea typeface="Proxima Nova"/>
                <a:cs typeface="Proxima Nova"/>
                <a:sym typeface="Proxima Nova"/>
              </a:rPr>
              <a:t>Jennelle</a:t>
            </a:r>
            <a:endParaRPr>
              <a:latin typeface="Proxima Nova"/>
              <a:ea typeface="Proxima Nova"/>
              <a:cs typeface="Proxima Nova"/>
              <a:sym typeface="Proxima Nova"/>
            </a:endParaRPr>
          </a:p>
        </p:txBody>
      </p:sp>
      <p:sp>
        <p:nvSpPr>
          <p:cNvPr id="160" name="Google Shape;160;p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                              Farm Sketches                                      Kitchen Sketch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3"/>
          <p:cNvSpPr txBox="1"/>
          <p:nvPr/>
        </p:nvSpPr>
        <p:spPr>
          <a:xfrm>
            <a:off x="179700" y="301025"/>
            <a:ext cx="8520600" cy="572700"/>
          </a:xfrm>
          <a:prstGeom prst="rect">
            <a:avLst/>
          </a:prstGeom>
          <a:noFill/>
          <a:ln>
            <a:noFill/>
          </a:ln>
        </p:spPr>
        <p:txBody>
          <a:bodyPr spcFirstLastPara="1" wrap="square" lIns="91425" tIns="91425" rIns="91425" bIns="91425" anchor="t" anchorCtr="0">
            <a:normAutofit lnSpcReduction="10000"/>
          </a:bodyPr>
          <a:lstStyle/>
          <a:p>
            <a:pPr marL="0" lvl="0" indent="0" algn="l" rtl="0">
              <a:spcBef>
                <a:spcPts val="0"/>
              </a:spcBef>
              <a:spcAft>
                <a:spcPts val="0"/>
              </a:spcAft>
              <a:buNone/>
            </a:pPr>
            <a:endParaRPr sz="2800">
              <a:solidFill>
                <a:srgbClr val="000000"/>
              </a:solidFill>
            </a:endParaRPr>
          </a:p>
        </p:txBody>
      </p:sp>
      <p:sp>
        <p:nvSpPr>
          <p:cNvPr id="166" name="Google Shape;166;p23"/>
          <p:cNvSpPr txBox="1"/>
          <p:nvPr/>
        </p:nvSpPr>
        <p:spPr>
          <a:xfrm>
            <a:off x="179700" y="1512475"/>
            <a:ext cx="4141500" cy="34164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Clr>
                <a:srgbClr val="595959"/>
              </a:buClr>
              <a:buSzPts val="1800"/>
              <a:buChar char="●"/>
            </a:pPr>
            <a:r>
              <a:rPr lang="en" sz="1800">
                <a:solidFill>
                  <a:srgbClr val="595959"/>
                </a:solidFill>
              </a:rPr>
              <a:t>Sounds implemented in the Oculus to represent real life experience</a:t>
            </a:r>
            <a:endParaRPr sz="1800">
              <a:solidFill>
                <a:srgbClr val="595959"/>
              </a:solidFill>
            </a:endParaRPr>
          </a:p>
          <a:p>
            <a:pPr marL="457200" lvl="0" indent="-342900" algn="l" rtl="0">
              <a:lnSpc>
                <a:spcPct val="115000"/>
              </a:lnSpc>
              <a:spcBef>
                <a:spcPts val="0"/>
              </a:spcBef>
              <a:spcAft>
                <a:spcPts val="0"/>
              </a:spcAft>
              <a:buClr>
                <a:srgbClr val="595959"/>
              </a:buClr>
              <a:buSzPts val="1800"/>
              <a:buChar char="●"/>
            </a:pPr>
            <a:r>
              <a:rPr lang="en" sz="1800">
                <a:solidFill>
                  <a:srgbClr val="595959"/>
                </a:solidFill>
              </a:rPr>
              <a:t>The noise implementation get into details as the user is in different levels</a:t>
            </a:r>
            <a:endParaRPr sz="1800">
              <a:solidFill>
                <a:srgbClr val="595959"/>
              </a:solidFill>
            </a:endParaRPr>
          </a:p>
          <a:p>
            <a:pPr marL="457200" lvl="0" indent="-342900" algn="l" rtl="0">
              <a:lnSpc>
                <a:spcPct val="115000"/>
              </a:lnSpc>
              <a:spcBef>
                <a:spcPts val="0"/>
              </a:spcBef>
              <a:spcAft>
                <a:spcPts val="0"/>
              </a:spcAft>
              <a:buClr>
                <a:srgbClr val="595959"/>
              </a:buClr>
              <a:buSzPts val="1800"/>
              <a:buChar char="●"/>
            </a:pPr>
            <a:r>
              <a:rPr lang="en" sz="1800">
                <a:solidFill>
                  <a:srgbClr val="595959"/>
                </a:solidFill>
              </a:rPr>
              <a:t>The sounds help give the player “life-like” experiences</a:t>
            </a:r>
            <a:endParaRPr sz="1800">
              <a:solidFill>
                <a:srgbClr val="595959"/>
              </a:solidFill>
            </a:endParaRPr>
          </a:p>
          <a:p>
            <a:pPr marL="0" lvl="0" indent="0" algn="l" rtl="0">
              <a:lnSpc>
                <a:spcPct val="115000"/>
              </a:lnSpc>
              <a:spcBef>
                <a:spcPts val="1200"/>
              </a:spcBef>
              <a:spcAft>
                <a:spcPts val="1200"/>
              </a:spcAft>
              <a:buNone/>
            </a:pPr>
            <a:endParaRPr sz="1800">
              <a:solidFill>
                <a:srgbClr val="595959"/>
              </a:solidFill>
            </a:endParaRPr>
          </a:p>
        </p:txBody>
      </p:sp>
      <p:grpSp>
        <p:nvGrpSpPr>
          <p:cNvPr id="167" name="Google Shape;167;p23"/>
          <p:cNvGrpSpPr/>
          <p:nvPr/>
        </p:nvGrpSpPr>
        <p:grpSpPr>
          <a:xfrm>
            <a:off x="-28712" y="-30675"/>
            <a:ext cx="9201425" cy="1083700"/>
            <a:chOff x="-80375" y="-80375"/>
            <a:chExt cx="9201425" cy="1083700"/>
          </a:xfrm>
        </p:grpSpPr>
        <p:sp>
          <p:nvSpPr>
            <p:cNvPr id="168" name="Google Shape;168;p23"/>
            <p:cNvSpPr/>
            <p:nvPr/>
          </p:nvSpPr>
          <p:spPr>
            <a:xfrm>
              <a:off x="-22950" y="-80375"/>
              <a:ext cx="9144000" cy="1079100"/>
            </a:xfrm>
            <a:prstGeom prst="rect">
              <a:avLst/>
            </a:prstGeom>
            <a:solidFill>
              <a:srgbClr val="FBCB05"/>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800" b="1">
                  <a:solidFill>
                    <a:srgbClr val="FFFFFF"/>
                  </a:solidFill>
                </a:rPr>
                <a:t>Sound Engineering</a:t>
              </a:r>
              <a:endParaRPr sz="2800">
                <a:latin typeface="Times New Roman"/>
                <a:ea typeface="Times New Roman"/>
                <a:cs typeface="Times New Roman"/>
                <a:sym typeface="Times New Roman"/>
              </a:endParaRPr>
            </a:p>
          </p:txBody>
        </p:sp>
        <p:sp>
          <p:nvSpPr>
            <p:cNvPr id="169" name="Google Shape;169;p23"/>
            <p:cNvSpPr/>
            <p:nvPr/>
          </p:nvSpPr>
          <p:spPr>
            <a:xfrm>
              <a:off x="-80375" y="-75775"/>
              <a:ext cx="392100" cy="1079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0" name="Google Shape;170;p23"/>
          <p:cNvPicPr preferRelativeResize="0"/>
          <p:nvPr/>
        </p:nvPicPr>
        <p:blipFill>
          <a:blip r:embed="rId3">
            <a:alphaModFix/>
          </a:blip>
          <a:stretch>
            <a:fillRect/>
          </a:stretch>
        </p:blipFill>
        <p:spPr>
          <a:xfrm>
            <a:off x="4321200" y="1740825"/>
            <a:ext cx="4389996" cy="27436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76" name="Google Shape;176;p24"/>
          <p:cNvSpPr txBox="1"/>
          <p:nvPr/>
        </p:nvSpPr>
        <p:spPr>
          <a:xfrm>
            <a:off x="311700" y="1464625"/>
            <a:ext cx="4260300" cy="33666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Clr>
                <a:srgbClr val="595959"/>
              </a:buClr>
              <a:buSzPts val="1800"/>
              <a:buChar char="●"/>
            </a:pPr>
            <a:r>
              <a:rPr lang="en" sz="1800">
                <a:solidFill>
                  <a:srgbClr val="595959"/>
                </a:solidFill>
              </a:rPr>
              <a:t>The programming to implement some of the materials/assets from the unity store was helpful </a:t>
            </a:r>
            <a:endParaRPr sz="1800">
              <a:solidFill>
                <a:srgbClr val="595959"/>
              </a:solidFill>
            </a:endParaRPr>
          </a:p>
          <a:p>
            <a:pPr marL="457200" lvl="0" indent="-342900" algn="l" rtl="0">
              <a:lnSpc>
                <a:spcPct val="115000"/>
              </a:lnSpc>
              <a:spcBef>
                <a:spcPts val="0"/>
              </a:spcBef>
              <a:spcAft>
                <a:spcPts val="0"/>
              </a:spcAft>
              <a:buClr>
                <a:srgbClr val="595959"/>
              </a:buClr>
              <a:buSzPts val="1800"/>
              <a:buChar char="●"/>
            </a:pPr>
            <a:r>
              <a:rPr lang="en" sz="1800">
                <a:solidFill>
                  <a:srgbClr val="595959"/>
                </a:solidFill>
              </a:rPr>
              <a:t>This allowed the team to advance quickly</a:t>
            </a:r>
            <a:endParaRPr sz="1800">
              <a:solidFill>
                <a:srgbClr val="595959"/>
              </a:solidFill>
            </a:endParaRPr>
          </a:p>
          <a:p>
            <a:pPr marL="457200" lvl="0" indent="-342900" algn="l" rtl="0">
              <a:lnSpc>
                <a:spcPct val="115000"/>
              </a:lnSpc>
              <a:spcBef>
                <a:spcPts val="0"/>
              </a:spcBef>
              <a:spcAft>
                <a:spcPts val="0"/>
              </a:spcAft>
              <a:buClr>
                <a:srgbClr val="595959"/>
              </a:buClr>
              <a:buSzPts val="1800"/>
              <a:buChar char="●"/>
            </a:pPr>
            <a:r>
              <a:rPr lang="en" sz="1800">
                <a:solidFill>
                  <a:srgbClr val="595959"/>
                </a:solidFill>
              </a:rPr>
              <a:t>Some of the materials that seems so simple were created using outside sources other than unity</a:t>
            </a:r>
            <a:endParaRPr sz="1800">
              <a:solidFill>
                <a:srgbClr val="595959"/>
              </a:solidFill>
            </a:endParaRPr>
          </a:p>
        </p:txBody>
      </p:sp>
      <p:grpSp>
        <p:nvGrpSpPr>
          <p:cNvPr id="177" name="Google Shape;177;p24"/>
          <p:cNvGrpSpPr/>
          <p:nvPr/>
        </p:nvGrpSpPr>
        <p:grpSpPr>
          <a:xfrm>
            <a:off x="-28725" y="-31750"/>
            <a:ext cx="9201425" cy="1083700"/>
            <a:chOff x="-80375" y="-80375"/>
            <a:chExt cx="9201425" cy="1083700"/>
          </a:xfrm>
        </p:grpSpPr>
        <p:sp>
          <p:nvSpPr>
            <p:cNvPr id="178" name="Google Shape;178;p24"/>
            <p:cNvSpPr/>
            <p:nvPr/>
          </p:nvSpPr>
          <p:spPr>
            <a:xfrm>
              <a:off x="-22950" y="-80375"/>
              <a:ext cx="9144000" cy="1079100"/>
            </a:xfrm>
            <a:prstGeom prst="rect">
              <a:avLst/>
            </a:prstGeom>
            <a:solidFill>
              <a:srgbClr val="FBCB05"/>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rgbClr val="FFFFFF"/>
                  </a:solidFill>
                </a:rPr>
                <a:t>Programming</a:t>
              </a:r>
              <a:endParaRPr sz="2800">
                <a:latin typeface="Times New Roman"/>
                <a:ea typeface="Times New Roman"/>
                <a:cs typeface="Times New Roman"/>
                <a:sym typeface="Times New Roman"/>
              </a:endParaRPr>
            </a:p>
          </p:txBody>
        </p:sp>
        <p:sp>
          <p:nvSpPr>
            <p:cNvPr id="179" name="Google Shape;179;p24"/>
            <p:cNvSpPr/>
            <p:nvPr/>
          </p:nvSpPr>
          <p:spPr>
            <a:xfrm>
              <a:off x="-80375" y="-75775"/>
              <a:ext cx="392100" cy="10791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0" name="Google Shape;180;p24"/>
          <p:cNvPicPr preferRelativeResize="0"/>
          <p:nvPr/>
        </p:nvPicPr>
        <p:blipFill>
          <a:blip r:embed="rId3">
            <a:alphaModFix/>
          </a:blip>
          <a:stretch>
            <a:fillRect/>
          </a:stretch>
        </p:blipFill>
        <p:spPr>
          <a:xfrm>
            <a:off x="4976750" y="1128150"/>
            <a:ext cx="3543798" cy="1984251"/>
          </a:xfrm>
          <a:prstGeom prst="rect">
            <a:avLst/>
          </a:prstGeom>
          <a:noFill/>
          <a:ln>
            <a:noFill/>
          </a:ln>
        </p:spPr>
      </p:pic>
      <p:pic>
        <p:nvPicPr>
          <p:cNvPr id="181" name="Google Shape;181;p24"/>
          <p:cNvPicPr preferRelativeResize="0"/>
          <p:nvPr/>
        </p:nvPicPr>
        <p:blipFill>
          <a:blip r:embed="rId4">
            <a:alphaModFix/>
          </a:blip>
          <a:stretch>
            <a:fillRect/>
          </a:stretch>
        </p:blipFill>
        <p:spPr>
          <a:xfrm>
            <a:off x="4976757" y="3112401"/>
            <a:ext cx="3543788" cy="18464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pSp>
        <p:nvGrpSpPr>
          <p:cNvPr id="186" name="Google Shape;186;p25"/>
          <p:cNvGrpSpPr/>
          <p:nvPr/>
        </p:nvGrpSpPr>
        <p:grpSpPr>
          <a:xfrm>
            <a:off x="-80375" y="-80375"/>
            <a:ext cx="9201425" cy="1083700"/>
            <a:chOff x="-80375" y="-80375"/>
            <a:chExt cx="9201425" cy="1083700"/>
          </a:xfrm>
        </p:grpSpPr>
        <p:sp>
          <p:nvSpPr>
            <p:cNvPr id="187" name="Google Shape;187;p25"/>
            <p:cNvSpPr/>
            <p:nvPr/>
          </p:nvSpPr>
          <p:spPr>
            <a:xfrm>
              <a:off x="-22950" y="-80375"/>
              <a:ext cx="9144000" cy="1079100"/>
            </a:xfrm>
            <a:prstGeom prst="rect">
              <a:avLst/>
            </a:prstGeom>
            <a:solidFill>
              <a:srgbClr val="FBCB05"/>
            </a:solidFill>
            <a:ln w="9525" cap="flat" cmpd="sng">
              <a:solidFill>
                <a:srgbClr val="FBCB0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5"/>
            <p:cNvSpPr/>
            <p:nvPr/>
          </p:nvSpPr>
          <p:spPr>
            <a:xfrm>
              <a:off x="-80375" y="-75775"/>
              <a:ext cx="392100" cy="1079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 name="Google Shape;189;p25"/>
          <p:cNvSpPr txBox="1">
            <a:spLocks noGrp="1"/>
          </p:cNvSpPr>
          <p:nvPr>
            <p:ph type="title"/>
          </p:nvPr>
        </p:nvSpPr>
        <p:spPr>
          <a:xfrm>
            <a:off x="311700" y="-65975"/>
            <a:ext cx="8520600" cy="108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b="1">
                <a:solidFill>
                  <a:schemeClr val="lt1"/>
                </a:solidFill>
              </a:rPr>
              <a:t>Tools:</a:t>
            </a:r>
            <a:r>
              <a:rPr lang="en">
                <a:solidFill>
                  <a:schemeClr val="lt1"/>
                </a:solidFill>
              </a:rPr>
              <a:t> Oculus Quest 2</a:t>
            </a:r>
            <a:endParaRPr>
              <a:solidFill>
                <a:schemeClr val="lt1"/>
              </a:solidFill>
            </a:endParaRPr>
          </a:p>
        </p:txBody>
      </p:sp>
      <p:sp>
        <p:nvSpPr>
          <p:cNvPr id="190" name="Google Shape;190;p2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Font typeface="Proxima Nova"/>
              <a:buChar char="-"/>
            </a:pPr>
            <a:r>
              <a:rPr lang="en">
                <a:latin typeface="Proxima Nova"/>
                <a:ea typeface="Proxima Nova"/>
                <a:cs typeface="Proxima Nova"/>
                <a:sym typeface="Proxima Nova"/>
              </a:rPr>
              <a:t>The VR headset we decided to use for our project</a:t>
            </a:r>
            <a:endParaRPr>
              <a:latin typeface="Proxima Nova"/>
              <a:ea typeface="Proxima Nova"/>
              <a:cs typeface="Proxima Nova"/>
              <a:sym typeface="Proxima Nova"/>
            </a:endParaRPr>
          </a:p>
          <a:p>
            <a:pPr marL="457200" lvl="0" indent="-342900" algn="l" rtl="0">
              <a:spcBef>
                <a:spcPts val="0"/>
              </a:spcBef>
              <a:spcAft>
                <a:spcPts val="0"/>
              </a:spcAft>
              <a:buSzPts val="1800"/>
              <a:buFont typeface="Proxima Nova"/>
              <a:buChar char="-"/>
            </a:pPr>
            <a:r>
              <a:rPr lang="en">
                <a:latin typeface="Proxima Nova"/>
                <a:ea typeface="Proxima Nova"/>
                <a:cs typeface="Proxima Nova"/>
                <a:sym typeface="Proxima Nova"/>
              </a:rPr>
              <a:t>Relatively cheap entry to the world of virtual reality</a:t>
            </a:r>
            <a:endParaRPr>
              <a:latin typeface="Proxima Nova"/>
              <a:ea typeface="Proxima Nova"/>
              <a:cs typeface="Proxima Nova"/>
              <a:sym typeface="Proxima Nova"/>
            </a:endParaRPr>
          </a:p>
          <a:p>
            <a:pPr marL="457200" lvl="0" indent="-342900" algn="l" rtl="0">
              <a:spcBef>
                <a:spcPts val="0"/>
              </a:spcBef>
              <a:spcAft>
                <a:spcPts val="0"/>
              </a:spcAft>
              <a:buSzPts val="1800"/>
              <a:buFont typeface="Proxima Nova"/>
              <a:buChar char="-"/>
            </a:pPr>
            <a:r>
              <a:rPr lang="en">
                <a:latin typeface="Proxima Nova"/>
                <a:ea typeface="Proxima Nova"/>
                <a:cs typeface="Proxima Nova"/>
                <a:sym typeface="Proxima Nova"/>
              </a:rPr>
              <a:t>No wires needed is a big positive</a:t>
            </a:r>
            <a:endParaRPr>
              <a:latin typeface="Proxima Nova"/>
              <a:ea typeface="Proxima Nova"/>
              <a:cs typeface="Proxima Nova"/>
              <a:sym typeface="Proxima Nova"/>
            </a:endParaRPr>
          </a:p>
          <a:p>
            <a:pPr marL="457200" lvl="0" indent="-342900" algn="l" rtl="0">
              <a:spcBef>
                <a:spcPts val="0"/>
              </a:spcBef>
              <a:spcAft>
                <a:spcPts val="0"/>
              </a:spcAft>
              <a:buSzPts val="1800"/>
              <a:buFont typeface="Proxima Nova"/>
              <a:buChar char="-"/>
            </a:pPr>
            <a:r>
              <a:rPr lang="en">
                <a:latin typeface="Proxima Nova"/>
                <a:ea typeface="Proxima Nova"/>
                <a:cs typeface="Proxima Nova"/>
                <a:sym typeface="Proxima Nova"/>
              </a:rPr>
              <a:t>Runs an android-based OS</a:t>
            </a:r>
            <a:endParaRPr>
              <a:latin typeface="Proxima Nova"/>
              <a:ea typeface="Proxima Nova"/>
              <a:cs typeface="Proxima Nova"/>
              <a:sym typeface="Proxima Nova"/>
            </a:endParaRPr>
          </a:p>
          <a:p>
            <a:pPr marL="0" lvl="0" indent="0" algn="l" rtl="0">
              <a:spcBef>
                <a:spcPts val="1200"/>
              </a:spcBef>
              <a:spcAft>
                <a:spcPts val="0"/>
              </a:spcAft>
              <a:buNone/>
            </a:pPr>
            <a:endParaRPr>
              <a:latin typeface="Proxima Nova"/>
              <a:ea typeface="Proxima Nova"/>
              <a:cs typeface="Proxima Nova"/>
              <a:sym typeface="Proxima Nova"/>
            </a:endParaRPr>
          </a:p>
          <a:p>
            <a:pPr marL="0" lvl="0" indent="0" algn="l" rtl="0">
              <a:spcBef>
                <a:spcPts val="1200"/>
              </a:spcBef>
              <a:spcAft>
                <a:spcPts val="0"/>
              </a:spcAft>
              <a:buNone/>
            </a:pPr>
            <a:endParaRPr>
              <a:latin typeface="Proxima Nova"/>
              <a:ea typeface="Proxima Nova"/>
              <a:cs typeface="Proxima Nova"/>
              <a:sym typeface="Proxima Nova"/>
            </a:endParaRPr>
          </a:p>
          <a:p>
            <a:pPr marL="0" lvl="0" indent="0" algn="l" rtl="0">
              <a:spcBef>
                <a:spcPts val="1200"/>
              </a:spcBef>
              <a:spcAft>
                <a:spcPts val="0"/>
              </a:spcAft>
              <a:buNone/>
            </a:pPr>
            <a:endParaRPr>
              <a:latin typeface="Proxima Nova"/>
              <a:ea typeface="Proxima Nova"/>
              <a:cs typeface="Proxima Nova"/>
              <a:sym typeface="Proxima Nova"/>
            </a:endParaRPr>
          </a:p>
          <a:p>
            <a:pPr marL="0" lvl="0" indent="0" algn="l" rtl="0">
              <a:spcBef>
                <a:spcPts val="1200"/>
              </a:spcBef>
              <a:spcAft>
                <a:spcPts val="1200"/>
              </a:spcAft>
              <a:buNone/>
            </a:pPr>
            <a:endParaRPr>
              <a:latin typeface="Proxima Nova"/>
              <a:ea typeface="Proxima Nova"/>
              <a:cs typeface="Proxima Nova"/>
              <a:sym typeface="Proxima Nova"/>
            </a:endParaRPr>
          </a:p>
        </p:txBody>
      </p:sp>
      <p:sp>
        <p:nvSpPr>
          <p:cNvPr id="191" name="Google Shape;191;p25"/>
          <p:cNvSpPr txBox="1"/>
          <p:nvPr/>
        </p:nvSpPr>
        <p:spPr>
          <a:xfrm>
            <a:off x="6499650" y="4743300"/>
            <a:ext cx="2621400" cy="4617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1200"/>
              </a:spcAft>
              <a:buClr>
                <a:schemeClr val="dk1"/>
              </a:buClr>
              <a:buSzPts val="1100"/>
              <a:buFont typeface="Arial"/>
              <a:buNone/>
            </a:pPr>
            <a:r>
              <a:rPr lang="en" sz="1800">
                <a:solidFill>
                  <a:schemeClr val="dk2"/>
                </a:solidFill>
                <a:latin typeface="Proxima Nova"/>
                <a:ea typeface="Proxima Nova"/>
                <a:cs typeface="Proxima Nova"/>
                <a:sym typeface="Proxima Nova"/>
              </a:rPr>
              <a:t>Edwin</a:t>
            </a:r>
            <a:endParaRPr>
              <a:latin typeface="Proxima Nova"/>
              <a:ea typeface="Proxima Nova"/>
              <a:cs typeface="Proxima Nova"/>
              <a:sym typeface="Proxima Nova"/>
            </a:endParaRPr>
          </a:p>
        </p:txBody>
      </p:sp>
      <p:pic>
        <p:nvPicPr>
          <p:cNvPr id="192" name="Google Shape;192;p25"/>
          <p:cNvPicPr preferRelativeResize="0"/>
          <p:nvPr/>
        </p:nvPicPr>
        <p:blipFill>
          <a:blip r:embed="rId3">
            <a:alphaModFix/>
          </a:blip>
          <a:stretch>
            <a:fillRect/>
          </a:stretch>
        </p:blipFill>
        <p:spPr>
          <a:xfrm flipH="1">
            <a:off x="4401975" y="2023520"/>
            <a:ext cx="4430325" cy="27937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grpSp>
        <p:nvGrpSpPr>
          <p:cNvPr id="197" name="Google Shape;197;p26"/>
          <p:cNvGrpSpPr/>
          <p:nvPr/>
        </p:nvGrpSpPr>
        <p:grpSpPr>
          <a:xfrm>
            <a:off x="-80375" y="-80375"/>
            <a:ext cx="9201425" cy="1083700"/>
            <a:chOff x="-80375" y="-80375"/>
            <a:chExt cx="9201425" cy="1083700"/>
          </a:xfrm>
        </p:grpSpPr>
        <p:sp>
          <p:nvSpPr>
            <p:cNvPr id="198" name="Google Shape;198;p26"/>
            <p:cNvSpPr/>
            <p:nvPr/>
          </p:nvSpPr>
          <p:spPr>
            <a:xfrm>
              <a:off x="-22950" y="-80375"/>
              <a:ext cx="9144000" cy="1079100"/>
            </a:xfrm>
            <a:prstGeom prst="rect">
              <a:avLst/>
            </a:prstGeom>
            <a:solidFill>
              <a:srgbClr val="FBCB05"/>
            </a:solidFill>
            <a:ln w="9525" cap="flat" cmpd="sng">
              <a:solidFill>
                <a:srgbClr val="FBCB0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6"/>
            <p:cNvSpPr/>
            <p:nvPr/>
          </p:nvSpPr>
          <p:spPr>
            <a:xfrm>
              <a:off x="-80375" y="-75775"/>
              <a:ext cx="392100" cy="1079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0" name="Google Shape;200;p26"/>
          <p:cNvSpPr txBox="1">
            <a:spLocks noGrp="1"/>
          </p:cNvSpPr>
          <p:nvPr>
            <p:ph type="title"/>
          </p:nvPr>
        </p:nvSpPr>
        <p:spPr>
          <a:xfrm>
            <a:off x="311700" y="-65975"/>
            <a:ext cx="8520600" cy="108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solidFill>
                  <a:schemeClr val="lt1"/>
                </a:solidFill>
              </a:rPr>
              <a:t>Degrees of Freedom</a:t>
            </a:r>
            <a:endParaRPr>
              <a:solidFill>
                <a:schemeClr val="lt1"/>
              </a:solidFill>
            </a:endParaRPr>
          </a:p>
        </p:txBody>
      </p:sp>
      <p:sp>
        <p:nvSpPr>
          <p:cNvPr id="201" name="Google Shape;201;p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Font typeface="Proxima Nova"/>
              <a:buChar char="●"/>
            </a:pPr>
            <a:r>
              <a:rPr lang="en">
                <a:latin typeface="Proxima Nova"/>
                <a:ea typeface="Proxima Nova"/>
                <a:cs typeface="Proxima Nova"/>
                <a:sym typeface="Proxima Nova"/>
              </a:rPr>
              <a:t>Describes how an object or person moves through 3D space</a:t>
            </a:r>
            <a:endParaRPr>
              <a:latin typeface="Proxima Nova"/>
              <a:ea typeface="Proxima Nova"/>
              <a:cs typeface="Proxima Nova"/>
              <a:sym typeface="Proxima Nova"/>
            </a:endParaRPr>
          </a:p>
          <a:p>
            <a:pPr marL="457200" lvl="0" indent="-342900" algn="l" rtl="0">
              <a:spcBef>
                <a:spcPts val="0"/>
              </a:spcBef>
              <a:spcAft>
                <a:spcPts val="0"/>
              </a:spcAft>
              <a:buSzPts val="1800"/>
              <a:buFont typeface="Proxima Nova"/>
              <a:buChar char="●"/>
            </a:pPr>
            <a:r>
              <a:rPr lang="en">
                <a:latin typeface="Proxima Nova"/>
                <a:ea typeface="Proxima Nova"/>
                <a:cs typeface="Proxima Nova"/>
                <a:sym typeface="Proxima Nova"/>
              </a:rPr>
              <a:t>Oculus Quest 2 has 6- DoF</a:t>
            </a:r>
            <a:endParaRPr>
              <a:latin typeface="Proxima Nova"/>
              <a:ea typeface="Proxima Nova"/>
              <a:cs typeface="Proxima Nova"/>
              <a:sym typeface="Proxima Nova"/>
            </a:endParaRPr>
          </a:p>
          <a:p>
            <a:pPr marL="457200" lvl="0" indent="-342900" algn="l" rtl="0">
              <a:spcBef>
                <a:spcPts val="0"/>
              </a:spcBef>
              <a:spcAft>
                <a:spcPts val="0"/>
              </a:spcAft>
              <a:buSzPts val="1800"/>
              <a:buFont typeface="Proxima Nova"/>
              <a:buChar char="●"/>
            </a:pPr>
            <a:r>
              <a:rPr lang="en">
                <a:latin typeface="Proxima Nova"/>
                <a:ea typeface="Proxima Nova"/>
                <a:cs typeface="Proxima Nova"/>
                <a:sym typeface="Proxima Nova"/>
              </a:rPr>
              <a:t>3 for rotational movement:</a:t>
            </a:r>
            <a:endParaRPr>
              <a:latin typeface="Proxima Nova"/>
              <a:ea typeface="Proxima Nova"/>
              <a:cs typeface="Proxima Nova"/>
              <a:sym typeface="Proxima Nova"/>
            </a:endParaRPr>
          </a:p>
          <a:p>
            <a:pPr marL="914400" lvl="1" indent="-317500" algn="l" rtl="0">
              <a:spcBef>
                <a:spcPts val="0"/>
              </a:spcBef>
              <a:spcAft>
                <a:spcPts val="0"/>
              </a:spcAft>
              <a:buSzPts val="1400"/>
              <a:buFont typeface="Proxima Nova"/>
              <a:buChar char="○"/>
            </a:pPr>
            <a:r>
              <a:rPr lang="en">
                <a:latin typeface="Proxima Nova"/>
                <a:ea typeface="Proxima Nova"/>
                <a:cs typeface="Proxima Nova"/>
                <a:sym typeface="Proxima Nova"/>
              </a:rPr>
              <a:t>Movement around X, Y, Z axis</a:t>
            </a:r>
            <a:endParaRPr>
              <a:latin typeface="Proxima Nova"/>
              <a:ea typeface="Proxima Nova"/>
              <a:cs typeface="Proxima Nova"/>
              <a:sym typeface="Proxima Nova"/>
            </a:endParaRPr>
          </a:p>
          <a:p>
            <a:pPr marL="914400" lvl="1" indent="-317500" algn="l" rtl="0">
              <a:spcBef>
                <a:spcPts val="0"/>
              </a:spcBef>
              <a:spcAft>
                <a:spcPts val="0"/>
              </a:spcAft>
              <a:buSzPts val="1400"/>
              <a:buFont typeface="Proxima Nova"/>
              <a:buChar char="○"/>
            </a:pPr>
            <a:r>
              <a:rPr lang="en">
                <a:latin typeface="Proxima Nova"/>
                <a:ea typeface="Proxima Nova"/>
                <a:cs typeface="Proxima Nova"/>
                <a:sym typeface="Proxima Nova"/>
              </a:rPr>
              <a:t>Pitch, yaw, and roll</a:t>
            </a:r>
            <a:endParaRPr>
              <a:latin typeface="Proxima Nova"/>
              <a:ea typeface="Proxima Nova"/>
              <a:cs typeface="Proxima Nova"/>
              <a:sym typeface="Proxima Nova"/>
            </a:endParaRPr>
          </a:p>
          <a:p>
            <a:pPr marL="457200" lvl="0" indent="-342900" algn="l" rtl="0">
              <a:spcBef>
                <a:spcPts val="0"/>
              </a:spcBef>
              <a:spcAft>
                <a:spcPts val="0"/>
              </a:spcAft>
              <a:buSzPts val="1800"/>
              <a:buFont typeface="Proxima Nova"/>
              <a:buChar char="●"/>
            </a:pPr>
            <a:r>
              <a:rPr lang="en">
                <a:latin typeface="Proxima Nova"/>
                <a:ea typeface="Proxima Nova"/>
                <a:cs typeface="Proxima Nova"/>
                <a:sym typeface="Proxima Nova"/>
              </a:rPr>
              <a:t>3 for translational movement:</a:t>
            </a:r>
            <a:endParaRPr>
              <a:latin typeface="Proxima Nova"/>
              <a:ea typeface="Proxima Nova"/>
              <a:cs typeface="Proxima Nova"/>
              <a:sym typeface="Proxima Nova"/>
            </a:endParaRPr>
          </a:p>
          <a:p>
            <a:pPr marL="914400" lvl="1" indent="-317500" algn="l" rtl="0">
              <a:spcBef>
                <a:spcPts val="0"/>
              </a:spcBef>
              <a:spcAft>
                <a:spcPts val="0"/>
              </a:spcAft>
              <a:buSzPts val="1400"/>
              <a:buFont typeface="Proxima Nova"/>
              <a:buChar char="○"/>
            </a:pPr>
            <a:r>
              <a:rPr lang="en">
                <a:latin typeface="Proxima Nova"/>
                <a:ea typeface="Proxima Nova"/>
                <a:cs typeface="Proxima Nova"/>
                <a:sym typeface="Proxima Nova"/>
              </a:rPr>
              <a:t>backwards/forwards</a:t>
            </a:r>
            <a:endParaRPr>
              <a:latin typeface="Proxima Nova"/>
              <a:ea typeface="Proxima Nova"/>
              <a:cs typeface="Proxima Nova"/>
              <a:sym typeface="Proxima Nova"/>
            </a:endParaRPr>
          </a:p>
          <a:p>
            <a:pPr marL="914400" lvl="1" indent="-317500" algn="l" rtl="0">
              <a:spcBef>
                <a:spcPts val="0"/>
              </a:spcBef>
              <a:spcAft>
                <a:spcPts val="0"/>
              </a:spcAft>
              <a:buSzPts val="1400"/>
              <a:buFont typeface="Proxima Nova"/>
              <a:buChar char="○"/>
            </a:pPr>
            <a:r>
              <a:rPr lang="en">
                <a:latin typeface="Proxima Nova"/>
                <a:ea typeface="Proxima Nova"/>
                <a:cs typeface="Proxima Nova"/>
                <a:sym typeface="Proxima Nova"/>
              </a:rPr>
              <a:t>left/right</a:t>
            </a:r>
            <a:endParaRPr>
              <a:latin typeface="Proxima Nova"/>
              <a:ea typeface="Proxima Nova"/>
              <a:cs typeface="Proxima Nova"/>
              <a:sym typeface="Proxima Nova"/>
            </a:endParaRPr>
          </a:p>
          <a:p>
            <a:pPr marL="914400" lvl="1" indent="-317500" algn="l" rtl="0">
              <a:spcBef>
                <a:spcPts val="0"/>
              </a:spcBef>
              <a:spcAft>
                <a:spcPts val="0"/>
              </a:spcAft>
              <a:buSzPts val="1400"/>
              <a:buFont typeface="Proxima Nova"/>
              <a:buChar char="○"/>
            </a:pPr>
            <a:r>
              <a:rPr lang="en">
                <a:latin typeface="Proxima Nova"/>
                <a:ea typeface="Proxima Nova"/>
                <a:cs typeface="Proxima Nova"/>
                <a:sym typeface="Proxima Nova"/>
              </a:rPr>
              <a:t>up/down</a:t>
            </a:r>
            <a:endParaRPr>
              <a:latin typeface="Proxima Nova"/>
              <a:ea typeface="Proxima Nova"/>
              <a:cs typeface="Proxima Nova"/>
              <a:sym typeface="Proxima Nova"/>
            </a:endParaRPr>
          </a:p>
          <a:p>
            <a:pPr marL="0" lvl="0" indent="0" algn="r" rtl="0">
              <a:spcBef>
                <a:spcPts val="1200"/>
              </a:spcBef>
              <a:spcAft>
                <a:spcPts val="0"/>
              </a:spcAft>
              <a:buNone/>
            </a:pPr>
            <a:r>
              <a:rPr lang="en">
                <a:latin typeface="Proxima Nova"/>
                <a:ea typeface="Proxima Nova"/>
                <a:cs typeface="Proxima Nova"/>
                <a:sym typeface="Proxima Nova"/>
              </a:rPr>
              <a:t>Edwin</a:t>
            </a:r>
            <a:endParaRPr sz="1400">
              <a:solidFill>
                <a:srgbClr val="000000"/>
              </a:solidFill>
              <a:latin typeface="Proxima Nova"/>
              <a:ea typeface="Proxima Nova"/>
              <a:cs typeface="Proxima Nova"/>
              <a:sym typeface="Proxima Nova"/>
            </a:endParaRPr>
          </a:p>
          <a:p>
            <a:pPr marL="0" lvl="0" indent="0" algn="l" rtl="0">
              <a:spcBef>
                <a:spcPts val="1200"/>
              </a:spcBef>
              <a:spcAft>
                <a:spcPts val="1200"/>
              </a:spcAft>
              <a:buNone/>
            </a:pPr>
            <a:endParaRPr>
              <a:latin typeface="Proxima Nova"/>
              <a:ea typeface="Proxima Nova"/>
              <a:cs typeface="Proxima Nova"/>
              <a:sym typeface="Proxima Nova"/>
            </a:endParaRPr>
          </a:p>
        </p:txBody>
      </p:sp>
      <p:pic>
        <p:nvPicPr>
          <p:cNvPr id="202" name="Google Shape;202;p26"/>
          <p:cNvPicPr preferRelativeResize="0"/>
          <p:nvPr/>
        </p:nvPicPr>
        <p:blipFill>
          <a:blip r:embed="rId3">
            <a:alphaModFix/>
          </a:blip>
          <a:stretch>
            <a:fillRect/>
          </a:stretch>
        </p:blipFill>
        <p:spPr>
          <a:xfrm>
            <a:off x="4673050" y="2300200"/>
            <a:ext cx="4159251" cy="2268675"/>
          </a:xfrm>
          <a:prstGeom prst="rect">
            <a:avLst/>
          </a:prstGeom>
          <a:noFill/>
          <a:ln>
            <a:noFill/>
          </a:ln>
        </p:spPr>
      </p:pic>
      <p:sp>
        <p:nvSpPr>
          <p:cNvPr id="203" name="Google Shape;203;p26"/>
          <p:cNvSpPr txBox="1"/>
          <p:nvPr/>
        </p:nvSpPr>
        <p:spPr>
          <a:xfrm>
            <a:off x="6499650" y="4743300"/>
            <a:ext cx="2621400" cy="4617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1200"/>
              </a:spcAft>
              <a:buClr>
                <a:schemeClr val="dk1"/>
              </a:buClr>
              <a:buSzPts val="1100"/>
              <a:buFont typeface="Arial"/>
              <a:buNone/>
            </a:pPr>
            <a:r>
              <a:rPr lang="en" sz="1800">
                <a:solidFill>
                  <a:schemeClr val="dk2"/>
                </a:solidFill>
                <a:latin typeface="Proxima Nova"/>
                <a:ea typeface="Proxima Nova"/>
                <a:cs typeface="Proxima Nova"/>
                <a:sym typeface="Proxima Nova"/>
              </a:rPr>
              <a:t>Edwin</a:t>
            </a:r>
            <a:endParaRPr>
              <a:latin typeface="Proxima Nova"/>
              <a:ea typeface="Proxima Nova"/>
              <a:cs typeface="Proxima Nova"/>
              <a:sym typeface="Proxima Nov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grpSp>
        <p:nvGrpSpPr>
          <p:cNvPr id="208" name="Google Shape;208;p27"/>
          <p:cNvGrpSpPr/>
          <p:nvPr/>
        </p:nvGrpSpPr>
        <p:grpSpPr>
          <a:xfrm>
            <a:off x="-80375" y="-80375"/>
            <a:ext cx="9201425" cy="1083700"/>
            <a:chOff x="-80375" y="-80375"/>
            <a:chExt cx="9201425" cy="1083700"/>
          </a:xfrm>
        </p:grpSpPr>
        <p:sp>
          <p:nvSpPr>
            <p:cNvPr id="209" name="Google Shape;209;p27"/>
            <p:cNvSpPr/>
            <p:nvPr/>
          </p:nvSpPr>
          <p:spPr>
            <a:xfrm>
              <a:off x="-22950" y="-80375"/>
              <a:ext cx="9144000" cy="1079100"/>
            </a:xfrm>
            <a:prstGeom prst="rect">
              <a:avLst/>
            </a:prstGeom>
            <a:solidFill>
              <a:srgbClr val="FBCB05"/>
            </a:solidFill>
            <a:ln w="9525" cap="flat" cmpd="sng">
              <a:solidFill>
                <a:srgbClr val="FBCB0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7"/>
            <p:cNvSpPr/>
            <p:nvPr/>
          </p:nvSpPr>
          <p:spPr>
            <a:xfrm>
              <a:off x="-80375" y="-75775"/>
              <a:ext cx="392100" cy="1079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1" name="Google Shape;211;p27"/>
          <p:cNvSpPr txBox="1">
            <a:spLocks noGrp="1"/>
          </p:cNvSpPr>
          <p:nvPr>
            <p:ph type="title"/>
          </p:nvPr>
        </p:nvSpPr>
        <p:spPr>
          <a:xfrm>
            <a:off x="311700" y="-65975"/>
            <a:ext cx="8520600" cy="108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solidFill>
                  <a:schemeClr val="lt1"/>
                </a:solidFill>
              </a:rPr>
              <a:t>Unity Asset Store</a:t>
            </a:r>
            <a:endParaRPr>
              <a:solidFill>
                <a:schemeClr val="lt1"/>
              </a:solidFill>
            </a:endParaRPr>
          </a:p>
        </p:txBody>
      </p:sp>
      <p:sp>
        <p:nvSpPr>
          <p:cNvPr id="212" name="Google Shape;212;p2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Font typeface="Proxima Nova"/>
              <a:buChar char="●"/>
            </a:pPr>
            <a:r>
              <a:rPr lang="en">
                <a:latin typeface="Proxima Nova"/>
                <a:ea typeface="Proxima Nova"/>
                <a:cs typeface="Proxima Nova"/>
                <a:sym typeface="Proxima Nova"/>
              </a:rPr>
              <a:t>Main place to buy assets to use for Unity projects</a:t>
            </a:r>
            <a:endParaRPr>
              <a:latin typeface="Proxima Nova"/>
              <a:ea typeface="Proxima Nova"/>
              <a:cs typeface="Proxima Nova"/>
              <a:sym typeface="Proxima Nova"/>
            </a:endParaRPr>
          </a:p>
          <a:p>
            <a:pPr marL="457200" lvl="0" indent="-342900" algn="l" rtl="0">
              <a:spcBef>
                <a:spcPts val="0"/>
              </a:spcBef>
              <a:spcAft>
                <a:spcPts val="0"/>
              </a:spcAft>
              <a:buSzPts val="1800"/>
              <a:buFont typeface="Proxima Nova"/>
              <a:buChar char="●"/>
            </a:pPr>
            <a:r>
              <a:rPr lang="en">
                <a:latin typeface="Proxima Nova"/>
                <a:ea typeface="Proxima Nova"/>
                <a:cs typeface="Proxima Nova"/>
                <a:sym typeface="Proxima Nova"/>
              </a:rPr>
              <a:t>Limited amount of free assets</a:t>
            </a:r>
            <a:endParaRPr>
              <a:latin typeface="Proxima Nova"/>
              <a:ea typeface="Proxima Nova"/>
              <a:cs typeface="Proxima Nova"/>
              <a:sym typeface="Proxima Nova"/>
            </a:endParaRPr>
          </a:p>
          <a:p>
            <a:pPr marL="457200" lvl="0" indent="-342900" algn="l" rtl="0">
              <a:spcBef>
                <a:spcPts val="0"/>
              </a:spcBef>
              <a:spcAft>
                <a:spcPts val="0"/>
              </a:spcAft>
              <a:buSzPts val="1800"/>
              <a:buFont typeface="Proxima Nova"/>
              <a:buChar char="●"/>
            </a:pPr>
            <a:r>
              <a:rPr lang="en">
                <a:latin typeface="Proxima Nova"/>
                <a:ea typeface="Proxima Nova"/>
                <a:cs typeface="Proxima Nova"/>
                <a:sym typeface="Proxima Nova"/>
              </a:rPr>
              <a:t>We had to resort to using Blender for making certain assets</a:t>
            </a:r>
            <a:endParaRPr>
              <a:latin typeface="Proxima Nova"/>
              <a:ea typeface="Proxima Nova"/>
              <a:cs typeface="Proxima Nova"/>
              <a:sym typeface="Proxima Nova"/>
            </a:endParaRPr>
          </a:p>
          <a:p>
            <a:pPr marL="457200" lvl="0" indent="-342900" algn="l" rtl="0">
              <a:spcBef>
                <a:spcPts val="0"/>
              </a:spcBef>
              <a:spcAft>
                <a:spcPts val="0"/>
              </a:spcAft>
              <a:buSzPts val="1800"/>
              <a:buFont typeface="Proxima Nova"/>
              <a:buChar char="●"/>
            </a:pPr>
            <a:r>
              <a:rPr lang="en">
                <a:latin typeface="Proxima Nova"/>
                <a:ea typeface="Proxima Nova"/>
                <a:cs typeface="Proxima Nova"/>
                <a:sym typeface="Proxima Nova"/>
              </a:rPr>
              <a:t>Buying every asset we needed would have been pricey</a:t>
            </a:r>
            <a:endParaRPr>
              <a:latin typeface="Proxima Nova"/>
              <a:ea typeface="Proxima Nova"/>
              <a:cs typeface="Proxima Nova"/>
              <a:sym typeface="Proxima Nova"/>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pic>
        <p:nvPicPr>
          <p:cNvPr id="213" name="Google Shape;213;p27"/>
          <p:cNvPicPr preferRelativeResize="0"/>
          <p:nvPr/>
        </p:nvPicPr>
        <p:blipFill>
          <a:blip r:embed="rId3">
            <a:alphaModFix/>
          </a:blip>
          <a:stretch>
            <a:fillRect/>
          </a:stretch>
        </p:blipFill>
        <p:spPr>
          <a:xfrm>
            <a:off x="3769900" y="2495550"/>
            <a:ext cx="4166425" cy="2563950"/>
          </a:xfrm>
          <a:prstGeom prst="rect">
            <a:avLst/>
          </a:prstGeom>
          <a:noFill/>
          <a:ln>
            <a:noFill/>
          </a:ln>
        </p:spPr>
      </p:pic>
      <p:sp>
        <p:nvSpPr>
          <p:cNvPr id="214" name="Google Shape;214;p27"/>
          <p:cNvSpPr txBox="1"/>
          <p:nvPr/>
        </p:nvSpPr>
        <p:spPr>
          <a:xfrm>
            <a:off x="6499650" y="4743300"/>
            <a:ext cx="2621400" cy="4617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1200"/>
              </a:spcAft>
              <a:buClr>
                <a:schemeClr val="dk1"/>
              </a:buClr>
              <a:buSzPts val="1100"/>
              <a:buFont typeface="Arial"/>
              <a:buNone/>
            </a:pPr>
            <a:r>
              <a:rPr lang="en" sz="1800">
                <a:solidFill>
                  <a:schemeClr val="dk2"/>
                </a:solidFill>
                <a:latin typeface="Proxima Nova"/>
                <a:ea typeface="Proxima Nova"/>
                <a:cs typeface="Proxima Nova"/>
                <a:sym typeface="Proxima Nova"/>
              </a:rPr>
              <a:t>Edwin</a:t>
            </a:r>
            <a:endParaRPr>
              <a:latin typeface="Proxima Nova"/>
              <a:ea typeface="Proxima Nova"/>
              <a:cs typeface="Proxima Nova"/>
              <a:sym typeface="Proxima Nov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grpSp>
        <p:nvGrpSpPr>
          <p:cNvPr id="219" name="Google Shape;219;p28"/>
          <p:cNvGrpSpPr/>
          <p:nvPr/>
        </p:nvGrpSpPr>
        <p:grpSpPr>
          <a:xfrm>
            <a:off x="-80375" y="-80375"/>
            <a:ext cx="9201425" cy="1083700"/>
            <a:chOff x="-80375" y="-80375"/>
            <a:chExt cx="9201425" cy="1083700"/>
          </a:xfrm>
        </p:grpSpPr>
        <p:sp>
          <p:nvSpPr>
            <p:cNvPr id="220" name="Google Shape;220;p28"/>
            <p:cNvSpPr/>
            <p:nvPr/>
          </p:nvSpPr>
          <p:spPr>
            <a:xfrm>
              <a:off x="-22950" y="-80375"/>
              <a:ext cx="9144000" cy="1079100"/>
            </a:xfrm>
            <a:prstGeom prst="rect">
              <a:avLst/>
            </a:prstGeom>
            <a:solidFill>
              <a:srgbClr val="FBCB05"/>
            </a:solidFill>
            <a:ln w="9525" cap="flat" cmpd="sng">
              <a:solidFill>
                <a:srgbClr val="FBCB0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8"/>
            <p:cNvSpPr/>
            <p:nvPr/>
          </p:nvSpPr>
          <p:spPr>
            <a:xfrm>
              <a:off x="-80375" y="-75775"/>
              <a:ext cx="392100" cy="1079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2" name="Google Shape;222;p28"/>
          <p:cNvSpPr txBox="1">
            <a:spLocks noGrp="1"/>
          </p:cNvSpPr>
          <p:nvPr>
            <p:ph type="title"/>
          </p:nvPr>
        </p:nvSpPr>
        <p:spPr>
          <a:xfrm>
            <a:off x="311700" y="-65975"/>
            <a:ext cx="8520600" cy="108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solidFill>
                  <a:schemeClr val="lt1"/>
                </a:solidFill>
              </a:rPr>
              <a:t>Tools for development: Blender</a:t>
            </a:r>
            <a:endParaRPr>
              <a:solidFill>
                <a:schemeClr val="lt1"/>
              </a:solidFill>
            </a:endParaRPr>
          </a:p>
        </p:txBody>
      </p:sp>
      <p:sp>
        <p:nvSpPr>
          <p:cNvPr id="223" name="Google Shape;223;p28"/>
          <p:cNvSpPr txBox="1">
            <a:spLocks noGrp="1"/>
          </p:cNvSpPr>
          <p:nvPr>
            <p:ph type="body" idx="1"/>
          </p:nvPr>
        </p:nvSpPr>
        <p:spPr>
          <a:xfrm>
            <a:off x="311700" y="1152475"/>
            <a:ext cx="4313700" cy="36357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Font typeface="Proxima Nova"/>
              <a:buChar char="●"/>
            </a:pPr>
            <a:r>
              <a:rPr lang="en">
                <a:latin typeface="Proxima Nova"/>
                <a:ea typeface="Proxima Nova"/>
                <a:cs typeface="Proxima Nova"/>
                <a:sym typeface="Proxima Nova"/>
              </a:rPr>
              <a:t>Blender is a free 3D modeling software.</a:t>
            </a:r>
            <a:endParaRPr>
              <a:latin typeface="Proxima Nova"/>
              <a:ea typeface="Proxima Nova"/>
              <a:cs typeface="Proxima Nova"/>
              <a:sym typeface="Proxima Nova"/>
            </a:endParaRPr>
          </a:p>
          <a:p>
            <a:pPr marL="457200" lvl="0" indent="-342900" algn="l" rtl="0">
              <a:spcBef>
                <a:spcPts val="0"/>
              </a:spcBef>
              <a:spcAft>
                <a:spcPts val="0"/>
              </a:spcAft>
              <a:buSzPts val="1800"/>
              <a:buFont typeface="Proxima Nova"/>
              <a:buChar char="●"/>
            </a:pPr>
            <a:r>
              <a:rPr lang="en">
                <a:latin typeface="Proxima Nova"/>
                <a:ea typeface="Proxima Nova"/>
                <a:cs typeface="Proxima Nova"/>
                <a:sym typeface="Proxima Nova"/>
              </a:rPr>
              <a:t>Create models for assets that are not available in the unity asset store.</a:t>
            </a:r>
            <a:endParaRPr>
              <a:latin typeface="Proxima Nova"/>
              <a:ea typeface="Proxima Nova"/>
              <a:cs typeface="Proxima Nova"/>
              <a:sym typeface="Proxima Nova"/>
            </a:endParaRPr>
          </a:p>
          <a:p>
            <a:pPr marL="457200" lvl="0" indent="0" algn="l" rtl="0">
              <a:spcBef>
                <a:spcPts val="1200"/>
              </a:spcBef>
              <a:spcAft>
                <a:spcPts val="1200"/>
              </a:spcAft>
              <a:buNone/>
            </a:pPr>
            <a:endParaRPr>
              <a:latin typeface="Proxima Nova"/>
              <a:ea typeface="Proxima Nova"/>
              <a:cs typeface="Proxima Nova"/>
              <a:sym typeface="Proxima Nova"/>
            </a:endParaRPr>
          </a:p>
        </p:txBody>
      </p:sp>
      <p:pic>
        <p:nvPicPr>
          <p:cNvPr id="224" name="Google Shape;224;p28"/>
          <p:cNvPicPr preferRelativeResize="0"/>
          <p:nvPr/>
        </p:nvPicPr>
        <p:blipFill>
          <a:blip r:embed="rId3">
            <a:alphaModFix/>
          </a:blip>
          <a:stretch>
            <a:fillRect/>
          </a:stretch>
        </p:blipFill>
        <p:spPr>
          <a:xfrm>
            <a:off x="4980250" y="1017724"/>
            <a:ext cx="3748750" cy="1424500"/>
          </a:xfrm>
          <a:prstGeom prst="rect">
            <a:avLst/>
          </a:prstGeom>
          <a:noFill/>
          <a:ln>
            <a:noFill/>
          </a:ln>
        </p:spPr>
      </p:pic>
      <p:sp>
        <p:nvSpPr>
          <p:cNvPr id="225" name="Google Shape;225;p28"/>
          <p:cNvSpPr txBox="1"/>
          <p:nvPr/>
        </p:nvSpPr>
        <p:spPr>
          <a:xfrm>
            <a:off x="7862700" y="4632850"/>
            <a:ext cx="969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Proxima Nova"/>
                <a:ea typeface="Proxima Nova"/>
                <a:cs typeface="Proxima Nova"/>
                <a:sym typeface="Proxima Nova"/>
              </a:rPr>
              <a:t>Tony </a:t>
            </a:r>
            <a:endParaRPr>
              <a:latin typeface="Proxima Nova"/>
              <a:ea typeface="Proxima Nova"/>
              <a:cs typeface="Proxima Nova"/>
              <a:sym typeface="Proxima Nov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grpSp>
        <p:nvGrpSpPr>
          <p:cNvPr id="230" name="Google Shape;230;p29"/>
          <p:cNvGrpSpPr/>
          <p:nvPr/>
        </p:nvGrpSpPr>
        <p:grpSpPr>
          <a:xfrm>
            <a:off x="-80375" y="-80375"/>
            <a:ext cx="9201425" cy="1083700"/>
            <a:chOff x="-80375" y="-80375"/>
            <a:chExt cx="9201425" cy="1083700"/>
          </a:xfrm>
        </p:grpSpPr>
        <p:sp>
          <p:nvSpPr>
            <p:cNvPr id="231" name="Google Shape;231;p29"/>
            <p:cNvSpPr/>
            <p:nvPr/>
          </p:nvSpPr>
          <p:spPr>
            <a:xfrm>
              <a:off x="-22950" y="-80375"/>
              <a:ext cx="9144000" cy="1079100"/>
            </a:xfrm>
            <a:prstGeom prst="rect">
              <a:avLst/>
            </a:prstGeom>
            <a:solidFill>
              <a:srgbClr val="FBCB05"/>
            </a:solidFill>
            <a:ln w="9525" cap="flat" cmpd="sng">
              <a:solidFill>
                <a:srgbClr val="FBCB0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9"/>
            <p:cNvSpPr/>
            <p:nvPr/>
          </p:nvSpPr>
          <p:spPr>
            <a:xfrm>
              <a:off x="-80375" y="-75775"/>
              <a:ext cx="392100" cy="1079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3" name="Google Shape;233;p29"/>
          <p:cNvSpPr txBox="1">
            <a:spLocks noGrp="1"/>
          </p:cNvSpPr>
          <p:nvPr>
            <p:ph type="title"/>
          </p:nvPr>
        </p:nvSpPr>
        <p:spPr>
          <a:xfrm>
            <a:off x="311700" y="-65975"/>
            <a:ext cx="8520600" cy="108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solidFill>
                  <a:schemeClr val="lt1"/>
                </a:solidFill>
              </a:rPr>
              <a:t>Blender Models</a:t>
            </a:r>
            <a:endParaRPr>
              <a:solidFill>
                <a:schemeClr val="lt1"/>
              </a:solidFill>
            </a:endParaRPr>
          </a:p>
        </p:txBody>
      </p:sp>
      <p:sp>
        <p:nvSpPr>
          <p:cNvPr id="234" name="Google Shape;234;p2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235" name="Google Shape;235;p29"/>
          <p:cNvSpPr txBox="1"/>
          <p:nvPr/>
        </p:nvSpPr>
        <p:spPr>
          <a:xfrm>
            <a:off x="7862700" y="4632850"/>
            <a:ext cx="969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Proxima Nova"/>
                <a:ea typeface="Proxima Nova"/>
                <a:cs typeface="Proxima Nova"/>
                <a:sym typeface="Proxima Nova"/>
              </a:rPr>
              <a:t>Tony </a:t>
            </a:r>
            <a:endParaRPr>
              <a:latin typeface="Proxima Nova"/>
              <a:ea typeface="Proxima Nova"/>
              <a:cs typeface="Proxima Nova"/>
              <a:sym typeface="Proxima Nova"/>
            </a:endParaRPr>
          </a:p>
        </p:txBody>
      </p:sp>
      <p:pic>
        <p:nvPicPr>
          <p:cNvPr id="236" name="Google Shape;236;p29"/>
          <p:cNvPicPr preferRelativeResize="0"/>
          <p:nvPr/>
        </p:nvPicPr>
        <p:blipFill>
          <a:blip r:embed="rId3">
            <a:alphaModFix/>
          </a:blip>
          <a:stretch>
            <a:fillRect/>
          </a:stretch>
        </p:blipFill>
        <p:spPr>
          <a:xfrm>
            <a:off x="311700" y="1676950"/>
            <a:ext cx="3996427" cy="2006549"/>
          </a:xfrm>
          <a:prstGeom prst="rect">
            <a:avLst/>
          </a:prstGeom>
          <a:noFill/>
          <a:ln>
            <a:noFill/>
          </a:ln>
        </p:spPr>
      </p:pic>
      <p:pic>
        <p:nvPicPr>
          <p:cNvPr id="237" name="Google Shape;237;p29"/>
          <p:cNvPicPr preferRelativeResize="0"/>
          <p:nvPr/>
        </p:nvPicPr>
        <p:blipFill>
          <a:blip r:embed="rId4">
            <a:alphaModFix/>
          </a:blip>
          <a:stretch>
            <a:fillRect/>
          </a:stretch>
        </p:blipFill>
        <p:spPr>
          <a:xfrm>
            <a:off x="6525425" y="1162688"/>
            <a:ext cx="2692574" cy="2068575"/>
          </a:xfrm>
          <a:prstGeom prst="rect">
            <a:avLst/>
          </a:prstGeom>
          <a:noFill/>
          <a:ln>
            <a:noFill/>
          </a:ln>
        </p:spPr>
      </p:pic>
      <p:pic>
        <p:nvPicPr>
          <p:cNvPr id="238" name="Google Shape;238;p29"/>
          <p:cNvPicPr preferRelativeResize="0"/>
          <p:nvPr/>
        </p:nvPicPr>
        <p:blipFill>
          <a:blip r:embed="rId5">
            <a:alphaModFix/>
          </a:blip>
          <a:stretch>
            <a:fillRect/>
          </a:stretch>
        </p:blipFill>
        <p:spPr>
          <a:xfrm>
            <a:off x="4420725" y="1277025"/>
            <a:ext cx="2005737" cy="2967975"/>
          </a:xfrm>
          <a:prstGeom prst="rect">
            <a:avLst/>
          </a:prstGeom>
          <a:noFill/>
          <a:ln>
            <a:noFill/>
          </a:ln>
        </p:spPr>
      </p:pic>
      <p:sp>
        <p:nvSpPr>
          <p:cNvPr id="239" name="Google Shape;239;p29"/>
          <p:cNvSpPr txBox="1"/>
          <p:nvPr/>
        </p:nvSpPr>
        <p:spPr>
          <a:xfrm>
            <a:off x="258125" y="3604725"/>
            <a:ext cx="1263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Proxima Nova"/>
                <a:ea typeface="Proxima Nova"/>
                <a:cs typeface="Proxima Nova"/>
                <a:sym typeface="Proxima Nova"/>
              </a:rPr>
              <a:t>Chopsticks</a:t>
            </a:r>
            <a:endParaRPr sz="1200">
              <a:latin typeface="Proxima Nova"/>
              <a:ea typeface="Proxima Nova"/>
              <a:cs typeface="Proxima Nova"/>
              <a:sym typeface="Proxima Nova"/>
            </a:endParaRPr>
          </a:p>
        </p:txBody>
      </p:sp>
      <p:sp>
        <p:nvSpPr>
          <p:cNvPr id="240" name="Google Shape;240;p29"/>
          <p:cNvSpPr txBox="1"/>
          <p:nvPr/>
        </p:nvSpPr>
        <p:spPr>
          <a:xfrm>
            <a:off x="4344525" y="4168800"/>
            <a:ext cx="1263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Proxima Nova"/>
                <a:ea typeface="Proxima Nova"/>
                <a:cs typeface="Proxima Nova"/>
                <a:sym typeface="Proxima Nova"/>
              </a:rPr>
              <a:t>Sriracha bottle</a:t>
            </a:r>
            <a:endParaRPr sz="1200">
              <a:latin typeface="Proxima Nova"/>
              <a:ea typeface="Proxima Nova"/>
              <a:cs typeface="Proxima Nova"/>
              <a:sym typeface="Proxima Nova"/>
            </a:endParaRPr>
          </a:p>
        </p:txBody>
      </p:sp>
      <p:sp>
        <p:nvSpPr>
          <p:cNvPr id="241" name="Google Shape;241;p29"/>
          <p:cNvSpPr txBox="1"/>
          <p:nvPr/>
        </p:nvSpPr>
        <p:spPr>
          <a:xfrm>
            <a:off x="6561825" y="3155050"/>
            <a:ext cx="1263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Proxima Nova"/>
                <a:ea typeface="Proxima Nova"/>
                <a:cs typeface="Proxima Nova"/>
                <a:sym typeface="Proxima Nova"/>
              </a:rPr>
              <a:t>Barn</a:t>
            </a:r>
            <a:endParaRPr sz="1200">
              <a:latin typeface="Proxima Nova"/>
              <a:ea typeface="Proxima Nova"/>
              <a:cs typeface="Proxima Nova"/>
              <a:sym typeface="Proxima Nov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grpSp>
        <p:nvGrpSpPr>
          <p:cNvPr id="246" name="Google Shape;246;p30"/>
          <p:cNvGrpSpPr/>
          <p:nvPr/>
        </p:nvGrpSpPr>
        <p:grpSpPr>
          <a:xfrm>
            <a:off x="-80375" y="-80375"/>
            <a:ext cx="9201425" cy="1083700"/>
            <a:chOff x="-80375" y="-80375"/>
            <a:chExt cx="9201425" cy="1083700"/>
          </a:xfrm>
        </p:grpSpPr>
        <p:sp>
          <p:nvSpPr>
            <p:cNvPr id="247" name="Google Shape;247;p30"/>
            <p:cNvSpPr/>
            <p:nvPr/>
          </p:nvSpPr>
          <p:spPr>
            <a:xfrm>
              <a:off x="-22950" y="-80375"/>
              <a:ext cx="9144000" cy="1079100"/>
            </a:xfrm>
            <a:prstGeom prst="rect">
              <a:avLst/>
            </a:prstGeom>
            <a:solidFill>
              <a:srgbClr val="FBCB05"/>
            </a:solidFill>
            <a:ln w="9525" cap="flat" cmpd="sng">
              <a:solidFill>
                <a:srgbClr val="FBCB0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0"/>
            <p:cNvSpPr/>
            <p:nvPr/>
          </p:nvSpPr>
          <p:spPr>
            <a:xfrm>
              <a:off x="-80375" y="-75775"/>
              <a:ext cx="392100" cy="1079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9" name="Google Shape;249;p30"/>
          <p:cNvSpPr txBox="1">
            <a:spLocks noGrp="1"/>
          </p:cNvSpPr>
          <p:nvPr>
            <p:ph type="title"/>
          </p:nvPr>
        </p:nvSpPr>
        <p:spPr>
          <a:xfrm>
            <a:off x="311700" y="-65975"/>
            <a:ext cx="8520600" cy="1083600"/>
          </a:xfrm>
          <a:prstGeom prst="rect">
            <a:avLst/>
          </a:prstGeom>
        </p:spPr>
        <p:txBody>
          <a:bodyPr spcFirstLastPara="1" wrap="square" lIns="91425" tIns="91425" rIns="91425" bIns="91425" anchor="ctr" anchorCtr="0">
            <a:normAutofit/>
          </a:bodyPr>
          <a:lstStyle/>
          <a:p>
            <a:pPr marL="0" lvl="0" indent="0" algn="ctr" rtl="0">
              <a:lnSpc>
                <a:spcPct val="100000"/>
              </a:lnSpc>
              <a:spcBef>
                <a:spcPts val="0"/>
              </a:spcBef>
              <a:spcAft>
                <a:spcPts val="0"/>
              </a:spcAft>
              <a:buNone/>
            </a:pPr>
            <a:r>
              <a:rPr lang="en">
                <a:solidFill>
                  <a:schemeClr val="lt1"/>
                </a:solidFill>
              </a:rPr>
              <a:t>Blender Models Continued</a:t>
            </a:r>
            <a:endParaRPr>
              <a:solidFill>
                <a:schemeClr val="lt1"/>
              </a:solidFill>
            </a:endParaRPr>
          </a:p>
        </p:txBody>
      </p:sp>
      <p:sp>
        <p:nvSpPr>
          <p:cNvPr id="250" name="Google Shape;250;p3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sz="1200">
                <a:solidFill>
                  <a:srgbClr val="000000"/>
                </a:solidFill>
                <a:latin typeface="Proxima Nova"/>
                <a:ea typeface="Proxima Nova"/>
                <a:cs typeface="Proxima Nova"/>
                <a:sym typeface="Proxima Nova"/>
              </a:rPr>
              <a:t>Chopsticks</a:t>
            </a:r>
            <a:endParaRPr sz="1200">
              <a:solidFill>
                <a:srgbClr val="000000"/>
              </a:solidFill>
              <a:latin typeface="Proxima Nova"/>
              <a:ea typeface="Proxima Nova"/>
              <a:cs typeface="Proxima Nova"/>
              <a:sym typeface="Proxima Nova"/>
            </a:endParaRPr>
          </a:p>
          <a:p>
            <a:pPr marL="0" lvl="0" indent="0" algn="l" rtl="0">
              <a:spcBef>
                <a:spcPts val="0"/>
              </a:spcBef>
              <a:spcAft>
                <a:spcPts val="1200"/>
              </a:spcAft>
              <a:buNone/>
            </a:pPr>
            <a:endParaRPr/>
          </a:p>
        </p:txBody>
      </p:sp>
      <p:sp>
        <p:nvSpPr>
          <p:cNvPr id="251" name="Google Shape;251;p30"/>
          <p:cNvSpPr txBox="1"/>
          <p:nvPr/>
        </p:nvSpPr>
        <p:spPr>
          <a:xfrm>
            <a:off x="7862700" y="4632850"/>
            <a:ext cx="969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Proxima Nova"/>
                <a:ea typeface="Proxima Nova"/>
                <a:cs typeface="Proxima Nova"/>
                <a:sym typeface="Proxima Nova"/>
              </a:rPr>
              <a:t>Tony </a:t>
            </a:r>
            <a:endParaRPr>
              <a:latin typeface="Proxima Nova"/>
              <a:ea typeface="Proxima Nova"/>
              <a:cs typeface="Proxima Nova"/>
              <a:sym typeface="Proxima Nova"/>
            </a:endParaRPr>
          </a:p>
        </p:txBody>
      </p:sp>
      <p:pic>
        <p:nvPicPr>
          <p:cNvPr id="252" name="Google Shape;252;p30"/>
          <p:cNvPicPr preferRelativeResize="0"/>
          <p:nvPr/>
        </p:nvPicPr>
        <p:blipFill>
          <a:blip r:embed="rId3">
            <a:alphaModFix/>
          </a:blip>
          <a:stretch>
            <a:fillRect/>
          </a:stretch>
        </p:blipFill>
        <p:spPr>
          <a:xfrm>
            <a:off x="4350548" y="1245001"/>
            <a:ext cx="4167249" cy="2732600"/>
          </a:xfrm>
          <a:prstGeom prst="rect">
            <a:avLst/>
          </a:prstGeom>
          <a:noFill/>
          <a:ln>
            <a:noFill/>
          </a:ln>
        </p:spPr>
      </p:pic>
      <p:pic>
        <p:nvPicPr>
          <p:cNvPr id="253" name="Google Shape;253;p30"/>
          <p:cNvPicPr preferRelativeResize="0"/>
          <p:nvPr/>
        </p:nvPicPr>
        <p:blipFill>
          <a:blip r:embed="rId4">
            <a:alphaModFix/>
          </a:blip>
          <a:stretch>
            <a:fillRect/>
          </a:stretch>
        </p:blipFill>
        <p:spPr>
          <a:xfrm>
            <a:off x="419450" y="1196800"/>
            <a:ext cx="1585199" cy="974475"/>
          </a:xfrm>
          <a:prstGeom prst="rect">
            <a:avLst/>
          </a:prstGeom>
          <a:noFill/>
          <a:ln>
            <a:noFill/>
          </a:ln>
        </p:spPr>
      </p:pic>
      <p:pic>
        <p:nvPicPr>
          <p:cNvPr id="254" name="Google Shape;254;p30"/>
          <p:cNvPicPr preferRelativeResize="0"/>
          <p:nvPr/>
        </p:nvPicPr>
        <p:blipFill>
          <a:blip r:embed="rId5">
            <a:alphaModFix/>
          </a:blip>
          <a:stretch>
            <a:fillRect/>
          </a:stretch>
        </p:blipFill>
        <p:spPr>
          <a:xfrm>
            <a:off x="419450" y="2494042"/>
            <a:ext cx="1585200" cy="1190450"/>
          </a:xfrm>
          <a:prstGeom prst="rect">
            <a:avLst/>
          </a:prstGeom>
          <a:noFill/>
          <a:ln>
            <a:noFill/>
          </a:ln>
        </p:spPr>
      </p:pic>
      <p:pic>
        <p:nvPicPr>
          <p:cNvPr id="255" name="Google Shape;255;p30"/>
          <p:cNvPicPr preferRelativeResize="0"/>
          <p:nvPr/>
        </p:nvPicPr>
        <p:blipFill>
          <a:blip r:embed="rId6">
            <a:alphaModFix/>
          </a:blip>
          <a:stretch>
            <a:fillRect/>
          </a:stretch>
        </p:blipFill>
        <p:spPr>
          <a:xfrm>
            <a:off x="2298338" y="1196800"/>
            <a:ext cx="1536474" cy="1239950"/>
          </a:xfrm>
          <a:prstGeom prst="rect">
            <a:avLst/>
          </a:prstGeom>
          <a:noFill/>
          <a:ln>
            <a:noFill/>
          </a:ln>
        </p:spPr>
      </p:pic>
      <p:pic>
        <p:nvPicPr>
          <p:cNvPr id="256" name="Google Shape;256;p30"/>
          <p:cNvPicPr preferRelativeResize="0"/>
          <p:nvPr/>
        </p:nvPicPr>
        <p:blipFill>
          <a:blip r:embed="rId7">
            <a:alphaModFix/>
          </a:blip>
          <a:stretch>
            <a:fillRect/>
          </a:stretch>
        </p:blipFill>
        <p:spPr>
          <a:xfrm>
            <a:off x="2242475" y="2799818"/>
            <a:ext cx="1743275" cy="1833025"/>
          </a:xfrm>
          <a:prstGeom prst="rect">
            <a:avLst/>
          </a:prstGeom>
          <a:noFill/>
          <a:ln>
            <a:noFill/>
          </a:ln>
        </p:spPr>
      </p:pic>
      <p:sp>
        <p:nvSpPr>
          <p:cNvPr id="257" name="Google Shape;257;p30"/>
          <p:cNvSpPr txBox="1"/>
          <p:nvPr/>
        </p:nvSpPr>
        <p:spPr>
          <a:xfrm>
            <a:off x="311700" y="2116525"/>
            <a:ext cx="1263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Proxima Nova"/>
                <a:ea typeface="Proxima Nova"/>
                <a:cs typeface="Proxima Nova"/>
                <a:sym typeface="Proxima Nova"/>
              </a:rPr>
              <a:t>Bowl 1</a:t>
            </a:r>
            <a:endParaRPr sz="1200">
              <a:latin typeface="Proxima Nova"/>
              <a:ea typeface="Proxima Nova"/>
              <a:cs typeface="Proxima Nova"/>
              <a:sym typeface="Proxima Nova"/>
            </a:endParaRPr>
          </a:p>
        </p:txBody>
      </p:sp>
      <p:sp>
        <p:nvSpPr>
          <p:cNvPr id="258" name="Google Shape;258;p30"/>
          <p:cNvSpPr txBox="1"/>
          <p:nvPr/>
        </p:nvSpPr>
        <p:spPr>
          <a:xfrm>
            <a:off x="343250" y="3608300"/>
            <a:ext cx="1263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Proxima Nova"/>
                <a:ea typeface="Proxima Nova"/>
                <a:cs typeface="Proxima Nova"/>
                <a:sym typeface="Proxima Nova"/>
              </a:rPr>
              <a:t>Bowl 2</a:t>
            </a:r>
            <a:endParaRPr sz="1200">
              <a:latin typeface="Proxima Nova"/>
              <a:ea typeface="Proxima Nova"/>
              <a:cs typeface="Proxima Nova"/>
              <a:sym typeface="Proxima Nova"/>
            </a:endParaRPr>
          </a:p>
        </p:txBody>
      </p:sp>
      <p:sp>
        <p:nvSpPr>
          <p:cNvPr id="259" name="Google Shape;259;p30"/>
          <p:cNvSpPr txBox="1"/>
          <p:nvPr/>
        </p:nvSpPr>
        <p:spPr>
          <a:xfrm>
            <a:off x="2242475" y="2387100"/>
            <a:ext cx="1263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Proxima Nova"/>
                <a:ea typeface="Proxima Nova"/>
                <a:cs typeface="Proxima Nova"/>
                <a:sym typeface="Proxima Nova"/>
              </a:rPr>
              <a:t>Cooking Pot</a:t>
            </a:r>
            <a:endParaRPr sz="1200">
              <a:latin typeface="Proxima Nova"/>
              <a:ea typeface="Proxima Nova"/>
              <a:cs typeface="Proxima Nova"/>
              <a:sym typeface="Proxima Nova"/>
            </a:endParaRPr>
          </a:p>
        </p:txBody>
      </p:sp>
      <p:sp>
        <p:nvSpPr>
          <p:cNvPr id="260" name="Google Shape;260;p30"/>
          <p:cNvSpPr txBox="1"/>
          <p:nvPr/>
        </p:nvSpPr>
        <p:spPr>
          <a:xfrm>
            <a:off x="2242475" y="4568875"/>
            <a:ext cx="158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Proxima Nova"/>
                <a:ea typeface="Proxima Nova"/>
                <a:cs typeface="Proxima Nova"/>
                <a:sym typeface="Proxima Nova"/>
              </a:rPr>
              <a:t>Hoisin Sauce Bottle</a:t>
            </a:r>
            <a:endParaRPr sz="1200">
              <a:latin typeface="Proxima Nova"/>
              <a:ea typeface="Proxima Nova"/>
              <a:cs typeface="Proxima Nova"/>
              <a:sym typeface="Proxima Nova"/>
            </a:endParaRPr>
          </a:p>
        </p:txBody>
      </p:sp>
      <p:sp>
        <p:nvSpPr>
          <p:cNvPr id="261" name="Google Shape;261;p30"/>
          <p:cNvSpPr txBox="1"/>
          <p:nvPr/>
        </p:nvSpPr>
        <p:spPr>
          <a:xfrm>
            <a:off x="4268350" y="3926000"/>
            <a:ext cx="1263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Proxima Nova"/>
                <a:ea typeface="Proxima Nova"/>
                <a:cs typeface="Proxima Nova"/>
                <a:sym typeface="Proxima Nova"/>
              </a:rPr>
              <a:t>Table Counter</a:t>
            </a:r>
            <a:endParaRPr sz="1200">
              <a:latin typeface="Proxima Nova"/>
              <a:ea typeface="Proxima Nova"/>
              <a:cs typeface="Proxima Nova"/>
              <a:sym typeface="Proxima Nov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grpSp>
        <p:nvGrpSpPr>
          <p:cNvPr id="266" name="Google Shape;266;p31"/>
          <p:cNvGrpSpPr/>
          <p:nvPr/>
        </p:nvGrpSpPr>
        <p:grpSpPr>
          <a:xfrm>
            <a:off x="-80375" y="-80375"/>
            <a:ext cx="9201425" cy="1083700"/>
            <a:chOff x="-80375" y="-80375"/>
            <a:chExt cx="9201425" cy="1083700"/>
          </a:xfrm>
        </p:grpSpPr>
        <p:sp>
          <p:nvSpPr>
            <p:cNvPr id="267" name="Google Shape;267;p31"/>
            <p:cNvSpPr/>
            <p:nvPr/>
          </p:nvSpPr>
          <p:spPr>
            <a:xfrm>
              <a:off x="-22950" y="-80375"/>
              <a:ext cx="9144000" cy="1079100"/>
            </a:xfrm>
            <a:prstGeom prst="rect">
              <a:avLst/>
            </a:prstGeom>
            <a:solidFill>
              <a:srgbClr val="FBCB05"/>
            </a:solidFill>
            <a:ln w="9525" cap="flat" cmpd="sng">
              <a:solidFill>
                <a:srgbClr val="FBCB0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1"/>
            <p:cNvSpPr/>
            <p:nvPr/>
          </p:nvSpPr>
          <p:spPr>
            <a:xfrm>
              <a:off x="-80375" y="-75775"/>
              <a:ext cx="392100" cy="1079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9" name="Google Shape;269;p31"/>
          <p:cNvSpPr txBox="1">
            <a:spLocks noGrp="1"/>
          </p:cNvSpPr>
          <p:nvPr>
            <p:ph type="title"/>
          </p:nvPr>
        </p:nvSpPr>
        <p:spPr>
          <a:xfrm>
            <a:off x="311700" y="-65975"/>
            <a:ext cx="8520600" cy="108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solidFill>
                  <a:schemeClr val="lt1"/>
                </a:solidFill>
              </a:rPr>
              <a:t>Jira</a:t>
            </a:r>
            <a:endParaRPr>
              <a:solidFill>
                <a:schemeClr val="lt1"/>
              </a:solidFill>
            </a:endParaRPr>
          </a:p>
        </p:txBody>
      </p:sp>
      <p:sp>
        <p:nvSpPr>
          <p:cNvPr id="270" name="Google Shape;270;p3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Font typeface="Proxima Nova"/>
              <a:buChar char="●"/>
            </a:pPr>
            <a:r>
              <a:rPr lang="en">
                <a:latin typeface="Proxima Nova"/>
                <a:ea typeface="Proxima Nova"/>
                <a:cs typeface="Proxima Nova"/>
                <a:sym typeface="Proxima Nova"/>
              </a:rPr>
              <a:t>Jira allowed the team to overview development across each team member. </a:t>
            </a:r>
            <a:endParaRPr>
              <a:latin typeface="Proxima Nova"/>
              <a:ea typeface="Proxima Nova"/>
              <a:cs typeface="Proxima Nova"/>
              <a:sym typeface="Proxima Nova"/>
            </a:endParaRPr>
          </a:p>
          <a:p>
            <a:pPr marL="457200" lvl="0" indent="-342900" algn="l" rtl="0">
              <a:spcBef>
                <a:spcPts val="0"/>
              </a:spcBef>
              <a:spcAft>
                <a:spcPts val="0"/>
              </a:spcAft>
              <a:buSzPts val="1800"/>
              <a:buFont typeface="Proxima Nova"/>
              <a:buChar char="●"/>
            </a:pPr>
            <a:r>
              <a:rPr lang="en">
                <a:latin typeface="Proxima Nova"/>
                <a:ea typeface="Proxima Nova"/>
                <a:cs typeface="Proxima Nova"/>
                <a:sym typeface="Proxima Nova"/>
              </a:rPr>
              <a:t>Tracked team issues and development in real time.</a:t>
            </a:r>
            <a:endParaRPr>
              <a:latin typeface="Proxima Nova"/>
              <a:ea typeface="Proxima Nova"/>
              <a:cs typeface="Proxima Nova"/>
              <a:sym typeface="Proxima Nova"/>
            </a:endParaRPr>
          </a:p>
          <a:p>
            <a:pPr marL="457200" lvl="0" indent="-342900" algn="l" rtl="0">
              <a:spcBef>
                <a:spcPts val="0"/>
              </a:spcBef>
              <a:spcAft>
                <a:spcPts val="0"/>
              </a:spcAft>
              <a:buSzPts val="1800"/>
              <a:buFont typeface="Proxima Nova"/>
              <a:buChar char="●"/>
            </a:pPr>
            <a:r>
              <a:rPr lang="en">
                <a:latin typeface="Proxima Nova"/>
                <a:ea typeface="Proxima Nova"/>
                <a:cs typeface="Proxima Nova"/>
                <a:sym typeface="Proxima Nova"/>
              </a:rPr>
              <a:t>I would recommend Jira to all future InART teams.</a:t>
            </a:r>
            <a:endParaRPr>
              <a:latin typeface="Proxima Nova"/>
              <a:ea typeface="Proxima Nova"/>
              <a:cs typeface="Proxima Nova"/>
              <a:sym typeface="Proxima Nova"/>
            </a:endParaRPr>
          </a:p>
          <a:p>
            <a:pPr marL="457200" lvl="0" indent="-342900" algn="l" rtl="0">
              <a:spcBef>
                <a:spcPts val="0"/>
              </a:spcBef>
              <a:spcAft>
                <a:spcPts val="0"/>
              </a:spcAft>
              <a:buSzPts val="1800"/>
              <a:buFont typeface="Proxima Nova"/>
              <a:buChar char="●"/>
            </a:pPr>
            <a:r>
              <a:rPr lang="en">
                <a:latin typeface="Proxima Nova"/>
                <a:ea typeface="Proxima Nova"/>
                <a:cs typeface="Proxima Nova"/>
                <a:sym typeface="Proxima Nova"/>
              </a:rPr>
              <a:t>In terms of keeping track of each teammate and their personal task, Jira was the glue of this operation because we would know if someone hasn’t started their task yet, if it was in progress, if it was being reviewed, or we would know when someone is done. </a:t>
            </a:r>
            <a:endParaRPr>
              <a:latin typeface="Proxima Nova"/>
              <a:ea typeface="Proxima Nova"/>
              <a:cs typeface="Proxima Nova"/>
              <a:sym typeface="Proxima Nova"/>
            </a:endParaRPr>
          </a:p>
        </p:txBody>
      </p:sp>
      <p:sp>
        <p:nvSpPr>
          <p:cNvPr id="271" name="Google Shape;271;p31"/>
          <p:cNvSpPr txBox="1"/>
          <p:nvPr/>
        </p:nvSpPr>
        <p:spPr>
          <a:xfrm>
            <a:off x="7017775" y="4614525"/>
            <a:ext cx="20424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latin typeface="Source Code Pro"/>
                <a:ea typeface="Source Code Pro"/>
                <a:cs typeface="Source Code Pro"/>
                <a:sym typeface="Source Code Pro"/>
              </a:rPr>
              <a:t>Anthony</a:t>
            </a:r>
            <a:endParaRPr>
              <a:latin typeface="Source Code Pro"/>
              <a:ea typeface="Source Code Pro"/>
              <a:cs typeface="Source Code Pro"/>
              <a:sym typeface="Source Code Pr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grpSp>
        <p:nvGrpSpPr>
          <p:cNvPr id="67" name="Google Shape;67;p14"/>
          <p:cNvGrpSpPr/>
          <p:nvPr/>
        </p:nvGrpSpPr>
        <p:grpSpPr>
          <a:xfrm>
            <a:off x="-80375" y="-80375"/>
            <a:ext cx="9201425" cy="1083700"/>
            <a:chOff x="-80375" y="-80375"/>
            <a:chExt cx="9201425" cy="1083700"/>
          </a:xfrm>
        </p:grpSpPr>
        <p:sp>
          <p:nvSpPr>
            <p:cNvPr id="68" name="Google Shape;68;p14"/>
            <p:cNvSpPr/>
            <p:nvPr/>
          </p:nvSpPr>
          <p:spPr>
            <a:xfrm>
              <a:off x="-22950" y="-80375"/>
              <a:ext cx="9144000" cy="1079100"/>
            </a:xfrm>
            <a:prstGeom prst="rect">
              <a:avLst/>
            </a:prstGeom>
            <a:solidFill>
              <a:srgbClr val="FBCB05"/>
            </a:solidFill>
            <a:ln w="9525" cap="flat" cmpd="sng">
              <a:solidFill>
                <a:srgbClr val="FBCB0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4"/>
            <p:cNvSpPr/>
            <p:nvPr/>
          </p:nvSpPr>
          <p:spPr>
            <a:xfrm>
              <a:off x="-80375" y="-75775"/>
              <a:ext cx="392100" cy="1079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Google Shape;70;p14"/>
          <p:cNvSpPr txBox="1">
            <a:spLocks noGrp="1"/>
          </p:cNvSpPr>
          <p:nvPr>
            <p:ph type="title"/>
          </p:nvPr>
        </p:nvSpPr>
        <p:spPr>
          <a:xfrm>
            <a:off x="311700" y="-65975"/>
            <a:ext cx="8520600" cy="108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b="1">
                <a:solidFill>
                  <a:schemeClr val="lt1"/>
                </a:solidFill>
              </a:rPr>
              <a:t> Team Roles</a:t>
            </a:r>
            <a:endParaRPr b="1">
              <a:solidFill>
                <a:schemeClr val="lt1"/>
              </a:solidFill>
            </a:endParaRPr>
          </a:p>
        </p:txBody>
      </p:sp>
      <p:sp>
        <p:nvSpPr>
          <p:cNvPr id="71" name="Google Shape;71;p14"/>
          <p:cNvSpPr txBox="1">
            <a:spLocks noGrp="1"/>
          </p:cNvSpPr>
          <p:nvPr>
            <p:ph type="body" idx="1"/>
          </p:nvPr>
        </p:nvSpPr>
        <p:spPr>
          <a:xfrm>
            <a:off x="311700" y="1424275"/>
            <a:ext cx="8520600" cy="3416400"/>
          </a:xfrm>
          <a:prstGeom prst="rect">
            <a:avLst/>
          </a:prstGeom>
        </p:spPr>
        <p:txBody>
          <a:bodyPr spcFirstLastPara="1" wrap="square" lIns="91425" tIns="91425" rIns="91425" bIns="91425" anchor="t" anchorCtr="0">
            <a:normAutofit lnSpcReduction="20000"/>
          </a:bodyPr>
          <a:lstStyle/>
          <a:p>
            <a:pPr marL="457200" lvl="0" indent="-342900" algn="l" rtl="0">
              <a:spcBef>
                <a:spcPts val="0"/>
              </a:spcBef>
              <a:spcAft>
                <a:spcPts val="0"/>
              </a:spcAft>
              <a:buSzPts val="1800"/>
              <a:buChar char="●"/>
            </a:pPr>
            <a:r>
              <a:rPr lang="en" b="1">
                <a:latin typeface="Proxima Nova"/>
                <a:ea typeface="Proxima Nova"/>
                <a:cs typeface="Proxima Nova"/>
                <a:sym typeface="Proxima Nova"/>
              </a:rPr>
              <a:t>Anthony Viramontes</a:t>
            </a:r>
            <a:r>
              <a:rPr lang="en">
                <a:latin typeface="Proxima Nova"/>
                <a:ea typeface="Proxima Nova"/>
                <a:cs typeface="Proxima Nova"/>
                <a:sym typeface="Proxima Nova"/>
              </a:rPr>
              <a:t> : Team Lead &amp; Level Software Engineer</a:t>
            </a:r>
            <a:endParaRPr>
              <a:latin typeface="Proxima Nova"/>
              <a:ea typeface="Proxima Nova"/>
              <a:cs typeface="Proxima Nova"/>
              <a:sym typeface="Proxima Nova"/>
            </a:endParaRPr>
          </a:p>
          <a:p>
            <a:pPr marL="457200" lvl="0" indent="-342900" algn="l" rtl="0">
              <a:spcBef>
                <a:spcPts val="0"/>
              </a:spcBef>
              <a:spcAft>
                <a:spcPts val="0"/>
              </a:spcAft>
              <a:buSzPts val="1800"/>
              <a:buChar char="●"/>
            </a:pPr>
            <a:r>
              <a:rPr lang="en" b="1">
                <a:latin typeface="Proxima Nova"/>
                <a:ea typeface="Proxima Nova"/>
                <a:cs typeface="Proxima Nova"/>
                <a:sym typeface="Proxima Nova"/>
              </a:rPr>
              <a:t>Alberto Landeros : </a:t>
            </a:r>
            <a:r>
              <a:rPr lang="en">
                <a:latin typeface="Proxima Nova"/>
                <a:ea typeface="Proxima Nova"/>
                <a:cs typeface="Proxima Nova"/>
                <a:sym typeface="Proxima Nova"/>
              </a:rPr>
              <a:t>Lead Designer &amp; Level Designer</a:t>
            </a:r>
            <a:endParaRPr>
              <a:latin typeface="Proxima Nova"/>
              <a:ea typeface="Proxima Nova"/>
              <a:cs typeface="Proxima Nova"/>
              <a:sym typeface="Proxima Nova"/>
            </a:endParaRPr>
          </a:p>
          <a:p>
            <a:pPr marL="457200" lvl="0" indent="-342900" algn="l" rtl="0">
              <a:spcBef>
                <a:spcPts val="0"/>
              </a:spcBef>
              <a:spcAft>
                <a:spcPts val="0"/>
              </a:spcAft>
              <a:buSzPts val="1800"/>
              <a:buChar char="●"/>
            </a:pPr>
            <a:r>
              <a:rPr lang="en" b="1">
                <a:latin typeface="Proxima Nova"/>
                <a:ea typeface="Proxima Nova"/>
                <a:cs typeface="Proxima Nova"/>
                <a:sym typeface="Proxima Nova"/>
              </a:rPr>
              <a:t>Dean Nguyen : </a:t>
            </a:r>
            <a:r>
              <a:rPr lang="en">
                <a:latin typeface="Proxima Nova"/>
                <a:ea typeface="Proxima Nova"/>
                <a:cs typeface="Proxima Nova"/>
                <a:sym typeface="Proxima Nova"/>
              </a:rPr>
              <a:t>Concept Designer &amp; Lead Programmer</a:t>
            </a:r>
            <a:endParaRPr>
              <a:latin typeface="Proxima Nova"/>
              <a:ea typeface="Proxima Nova"/>
              <a:cs typeface="Proxima Nova"/>
              <a:sym typeface="Proxima Nova"/>
            </a:endParaRPr>
          </a:p>
          <a:p>
            <a:pPr marL="457200" lvl="0" indent="-342900" algn="l" rtl="0">
              <a:spcBef>
                <a:spcPts val="0"/>
              </a:spcBef>
              <a:spcAft>
                <a:spcPts val="0"/>
              </a:spcAft>
              <a:buSzPts val="1800"/>
              <a:buChar char="●"/>
            </a:pPr>
            <a:r>
              <a:rPr lang="en" b="1">
                <a:latin typeface="Proxima Nova"/>
                <a:ea typeface="Proxima Nova"/>
                <a:cs typeface="Proxima Nova"/>
                <a:sym typeface="Proxima Nova"/>
              </a:rPr>
              <a:t>Eduardo Meza : </a:t>
            </a:r>
            <a:r>
              <a:rPr lang="en">
                <a:latin typeface="Proxima Nova"/>
                <a:ea typeface="Proxima Nova"/>
                <a:cs typeface="Proxima Nova"/>
                <a:sym typeface="Proxima Nova"/>
              </a:rPr>
              <a:t>Programmer &amp; Tester</a:t>
            </a:r>
            <a:endParaRPr>
              <a:latin typeface="Proxima Nova"/>
              <a:ea typeface="Proxima Nova"/>
              <a:cs typeface="Proxima Nova"/>
              <a:sym typeface="Proxima Nova"/>
            </a:endParaRPr>
          </a:p>
          <a:p>
            <a:pPr marL="457200" lvl="0" indent="-342900" algn="l" rtl="0">
              <a:spcBef>
                <a:spcPts val="0"/>
              </a:spcBef>
              <a:spcAft>
                <a:spcPts val="0"/>
              </a:spcAft>
              <a:buSzPts val="1800"/>
              <a:buChar char="●"/>
            </a:pPr>
            <a:r>
              <a:rPr lang="en" b="1">
                <a:latin typeface="Proxima Nova"/>
                <a:ea typeface="Proxima Nova"/>
                <a:cs typeface="Proxima Nova"/>
                <a:sym typeface="Proxima Nova"/>
              </a:rPr>
              <a:t>Edwin Hernandez : </a:t>
            </a:r>
            <a:r>
              <a:rPr lang="en">
                <a:latin typeface="Proxima Nova"/>
                <a:ea typeface="Proxima Nova"/>
                <a:cs typeface="Proxima Nova"/>
                <a:sym typeface="Proxima Nova"/>
              </a:rPr>
              <a:t>Documentation</a:t>
            </a:r>
            <a:endParaRPr>
              <a:latin typeface="Proxima Nova"/>
              <a:ea typeface="Proxima Nova"/>
              <a:cs typeface="Proxima Nova"/>
              <a:sym typeface="Proxima Nova"/>
            </a:endParaRPr>
          </a:p>
          <a:p>
            <a:pPr marL="457200" lvl="0" indent="-342900" algn="l" rtl="0">
              <a:spcBef>
                <a:spcPts val="0"/>
              </a:spcBef>
              <a:spcAft>
                <a:spcPts val="0"/>
              </a:spcAft>
              <a:buSzPts val="1800"/>
              <a:buChar char="●"/>
            </a:pPr>
            <a:r>
              <a:rPr lang="en" b="1">
                <a:latin typeface="Proxima Nova"/>
                <a:ea typeface="Proxima Nova"/>
                <a:cs typeface="Proxima Nova"/>
                <a:sym typeface="Proxima Nova"/>
              </a:rPr>
              <a:t>Jaquan Jones : </a:t>
            </a:r>
            <a:r>
              <a:rPr lang="en">
                <a:latin typeface="Proxima Nova"/>
                <a:ea typeface="Proxima Nova"/>
                <a:cs typeface="Proxima Nova"/>
                <a:sym typeface="Proxima Nova"/>
              </a:rPr>
              <a:t>Sound/Software Engineer &amp; Documentation Support</a:t>
            </a:r>
            <a:endParaRPr>
              <a:latin typeface="Proxima Nova"/>
              <a:ea typeface="Proxima Nova"/>
              <a:cs typeface="Proxima Nova"/>
              <a:sym typeface="Proxima Nova"/>
            </a:endParaRPr>
          </a:p>
          <a:p>
            <a:pPr marL="457200" lvl="0" indent="-342900" algn="l" rtl="0">
              <a:spcBef>
                <a:spcPts val="0"/>
              </a:spcBef>
              <a:spcAft>
                <a:spcPts val="0"/>
              </a:spcAft>
              <a:buSzPts val="1800"/>
              <a:buChar char="●"/>
            </a:pPr>
            <a:r>
              <a:rPr lang="en" b="1">
                <a:latin typeface="Proxima Nova"/>
                <a:ea typeface="Proxima Nova"/>
                <a:cs typeface="Proxima Nova"/>
                <a:sym typeface="Proxima Nova"/>
              </a:rPr>
              <a:t>Jennelle Maximo : </a:t>
            </a:r>
            <a:r>
              <a:rPr lang="en">
                <a:latin typeface="Proxima Nova"/>
                <a:ea typeface="Proxima Nova"/>
                <a:cs typeface="Proxima Nova"/>
                <a:sym typeface="Proxima Nova"/>
              </a:rPr>
              <a:t>Lead Art &amp; Documentation</a:t>
            </a:r>
            <a:endParaRPr>
              <a:latin typeface="Proxima Nova"/>
              <a:ea typeface="Proxima Nova"/>
              <a:cs typeface="Proxima Nova"/>
              <a:sym typeface="Proxima Nova"/>
            </a:endParaRPr>
          </a:p>
          <a:p>
            <a:pPr marL="457200" lvl="0" indent="-342900" algn="l" rtl="0">
              <a:spcBef>
                <a:spcPts val="0"/>
              </a:spcBef>
              <a:spcAft>
                <a:spcPts val="0"/>
              </a:spcAft>
              <a:buSzPts val="1800"/>
              <a:buChar char="●"/>
            </a:pPr>
            <a:r>
              <a:rPr lang="en" b="1">
                <a:latin typeface="Proxima Nova"/>
                <a:ea typeface="Proxima Nova"/>
                <a:cs typeface="Proxima Nova"/>
                <a:sym typeface="Proxima Nova"/>
              </a:rPr>
              <a:t>Jimmy Hernandez : </a:t>
            </a:r>
            <a:r>
              <a:rPr lang="en">
                <a:latin typeface="Proxima Nova"/>
                <a:ea typeface="Proxima Nova"/>
                <a:cs typeface="Proxima Nova"/>
                <a:sym typeface="Proxima Nova"/>
              </a:rPr>
              <a:t>Sound Engineer &amp; Programmer</a:t>
            </a:r>
            <a:endParaRPr>
              <a:latin typeface="Proxima Nova"/>
              <a:ea typeface="Proxima Nova"/>
              <a:cs typeface="Proxima Nova"/>
              <a:sym typeface="Proxima Nova"/>
            </a:endParaRPr>
          </a:p>
          <a:p>
            <a:pPr marL="457200" lvl="0" indent="-342900" algn="l" rtl="0">
              <a:spcBef>
                <a:spcPts val="0"/>
              </a:spcBef>
              <a:spcAft>
                <a:spcPts val="0"/>
              </a:spcAft>
              <a:buSzPts val="1800"/>
              <a:buChar char="●"/>
            </a:pPr>
            <a:r>
              <a:rPr lang="en" b="1">
                <a:latin typeface="Proxima Nova"/>
                <a:ea typeface="Proxima Nova"/>
                <a:cs typeface="Proxima Nova"/>
                <a:sym typeface="Proxima Nova"/>
              </a:rPr>
              <a:t>Joseph Chong : </a:t>
            </a:r>
            <a:r>
              <a:rPr lang="en">
                <a:latin typeface="Proxima Nova"/>
                <a:ea typeface="Proxima Nova"/>
                <a:cs typeface="Proxima Nova"/>
                <a:sym typeface="Proxima Nova"/>
              </a:rPr>
              <a:t>Software Engineer</a:t>
            </a:r>
            <a:endParaRPr>
              <a:latin typeface="Proxima Nova"/>
              <a:ea typeface="Proxima Nova"/>
              <a:cs typeface="Proxima Nova"/>
              <a:sym typeface="Proxima Nova"/>
            </a:endParaRPr>
          </a:p>
          <a:p>
            <a:pPr marL="457200" lvl="0" indent="-342900" algn="l" rtl="0">
              <a:spcBef>
                <a:spcPts val="0"/>
              </a:spcBef>
              <a:spcAft>
                <a:spcPts val="0"/>
              </a:spcAft>
              <a:buSzPts val="1800"/>
              <a:buChar char="●"/>
            </a:pPr>
            <a:r>
              <a:rPr lang="en" b="1">
                <a:latin typeface="Proxima Nova"/>
                <a:ea typeface="Proxima Nova"/>
                <a:cs typeface="Proxima Nova"/>
                <a:sym typeface="Proxima Nova"/>
              </a:rPr>
              <a:t>Tony Lee : </a:t>
            </a:r>
            <a:r>
              <a:rPr lang="en">
                <a:latin typeface="Proxima Nova"/>
                <a:ea typeface="Proxima Nova"/>
                <a:cs typeface="Proxima Nova"/>
                <a:sym typeface="Proxima Nova"/>
              </a:rPr>
              <a:t>Software Engineer &amp; 3D Modeling</a:t>
            </a:r>
            <a:endParaRPr>
              <a:latin typeface="Proxima Nova"/>
              <a:ea typeface="Proxima Nova"/>
              <a:cs typeface="Proxima Nova"/>
              <a:sym typeface="Proxima Nova"/>
            </a:endParaRPr>
          </a:p>
          <a:p>
            <a:pPr marL="457200" lvl="0" indent="0" algn="l" rtl="0">
              <a:spcBef>
                <a:spcPts val="1200"/>
              </a:spcBef>
              <a:spcAft>
                <a:spcPts val="1200"/>
              </a:spcAft>
              <a:buNone/>
            </a:pPr>
            <a:endParaRPr>
              <a:latin typeface="Proxima Nova"/>
              <a:ea typeface="Proxima Nova"/>
              <a:cs typeface="Proxima Nova"/>
              <a:sym typeface="Proxima Nova"/>
            </a:endParaRPr>
          </a:p>
        </p:txBody>
      </p:sp>
      <p:sp>
        <p:nvSpPr>
          <p:cNvPr id="72" name="Google Shape;72;p14"/>
          <p:cNvSpPr txBox="1"/>
          <p:nvPr/>
        </p:nvSpPr>
        <p:spPr>
          <a:xfrm>
            <a:off x="7074625" y="4642375"/>
            <a:ext cx="18321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latin typeface="Proxima Nova"/>
                <a:ea typeface="Proxima Nova"/>
                <a:cs typeface="Proxima Nova"/>
                <a:sym typeface="Proxima Nova"/>
              </a:rPr>
              <a:t>Jaquan</a:t>
            </a:r>
            <a:endParaRPr>
              <a:latin typeface="Proxima Nova"/>
              <a:ea typeface="Proxima Nova"/>
              <a:cs typeface="Proxima Nova"/>
              <a:sym typeface="Proxima Nov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grpSp>
        <p:nvGrpSpPr>
          <p:cNvPr id="276" name="Google Shape;276;p32"/>
          <p:cNvGrpSpPr/>
          <p:nvPr/>
        </p:nvGrpSpPr>
        <p:grpSpPr>
          <a:xfrm>
            <a:off x="-80375" y="-80375"/>
            <a:ext cx="9201425" cy="1083700"/>
            <a:chOff x="-80375" y="-80375"/>
            <a:chExt cx="9201425" cy="1083700"/>
          </a:xfrm>
        </p:grpSpPr>
        <p:sp>
          <p:nvSpPr>
            <p:cNvPr id="277" name="Google Shape;277;p32"/>
            <p:cNvSpPr/>
            <p:nvPr/>
          </p:nvSpPr>
          <p:spPr>
            <a:xfrm>
              <a:off x="-22950" y="-80375"/>
              <a:ext cx="9144000" cy="1079100"/>
            </a:xfrm>
            <a:prstGeom prst="rect">
              <a:avLst/>
            </a:prstGeom>
            <a:solidFill>
              <a:srgbClr val="FBCB05"/>
            </a:solidFill>
            <a:ln w="9525" cap="flat" cmpd="sng">
              <a:solidFill>
                <a:srgbClr val="FBCB0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2"/>
            <p:cNvSpPr/>
            <p:nvPr/>
          </p:nvSpPr>
          <p:spPr>
            <a:xfrm>
              <a:off x="-80375" y="-75775"/>
              <a:ext cx="392100" cy="1079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9" name="Google Shape;279;p32"/>
          <p:cNvSpPr txBox="1">
            <a:spLocks noGrp="1"/>
          </p:cNvSpPr>
          <p:nvPr>
            <p:ph type="title"/>
          </p:nvPr>
        </p:nvSpPr>
        <p:spPr>
          <a:xfrm>
            <a:off x="311700" y="-65975"/>
            <a:ext cx="8520600" cy="108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solidFill>
                  <a:schemeClr val="lt1"/>
                </a:solidFill>
              </a:rPr>
              <a:t>Jira Example</a:t>
            </a:r>
            <a:endParaRPr>
              <a:solidFill>
                <a:schemeClr val="lt1"/>
              </a:solidFill>
            </a:endParaRPr>
          </a:p>
        </p:txBody>
      </p:sp>
      <p:sp>
        <p:nvSpPr>
          <p:cNvPr id="280" name="Google Shape;280;p32"/>
          <p:cNvSpPr txBox="1"/>
          <p:nvPr/>
        </p:nvSpPr>
        <p:spPr>
          <a:xfrm>
            <a:off x="6992550" y="4678925"/>
            <a:ext cx="20424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latin typeface="Source Code Pro"/>
                <a:ea typeface="Source Code Pro"/>
                <a:cs typeface="Source Code Pro"/>
                <a:sym typeface="Source Code Pro"/>
              </a:rPr>
              <a:t>Anthony</a:t>
            </a:r>
            <a:endParaRPr>
              <a:latin typeface="Source Code Pro"/>
              <a:ea typeface="Source Code Pro"/>
              <a:cs typeface="Source Code Pro"/>
              <a:sym typeface="Source Code Pro"/>
            </a:endParaRPr>
          </a:p>
        </p:txBody>
      </p:sp>
      <p:pic>
        <p:nvPicPr>
          <p:cNvPr id="281" name="Google Shape;281;p32"/>
          <p:cNvPicPr preferRelativeResize="0"/>
          <p:nvPr/>
        </p:nvPicPr>
        <p:blipFill>
          <a:blip r:embed="rId3">
            <a:alphaModFix/>
          </a:blip>
          <a:stretch>
            <a:fillRect/>
          </a:stretch>
        </p:blipFill>
        <p:spPr>
          <a:xfrm>
            <a:off x="1292825" y="1050900"/>
            <a:ext cx="6619719" cy="358045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grpSp>
        <p:nvGrpSpPr>
          <p:cNvPr id="286" name="Google Shape;286;p33"/>
          <p:cNvGrpSpPr/>
          <p:nvPr/>
        </p:nvGrpSpPr>
        <p:grpSpPr>
          <a:xfrm>
            <a:off x="-80375" y="-80375"/>
            <a:ext cx="9201425" cy="1083700"/>
            <a:chOff x="-80375" y="-80375"/>
            <a:chExt cx="9201425" cy="1083700"/>
          </a:xfrm>
        </p:grpSpPr>
        <p:sp>
          <p:nvSpPr>
            <p:cNvPr id="287" name="Google Shape;287;p33"/>
            <p:cNvSpPr/>
            <p:nvPr/>
          </p:nvSpPr>
          <p:spPr>
            <a:xfrm>
              <a:off x="-22950" y="-80375"/>
              <a:ext cx="9144000" cy="1079100"/>
            </a:xfrm>
            <a:prstGeom prst="rect">
              <a:avLst/>
            </a:prstGeom>
            <a:solidFill>
              <a:srgbClr val="FBCB05"/>
            </a:solidFill>
            <a:ln w="9525" cap="flat" cmpd="sng">
              <a:solidFill>
                <a:srgbClr val="FBCB0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3"/>
            <p:cNvSpPr/>
            <p:nvPr/>
          </p:nvSpPr>
          <p:spPr>
            <a:xfrm>
              <a:off x="-80375" y="-75775"/>
              <a:ext cx="392100" cy="1079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9" name="Google Shape;289;p33"/>
          <p:cNvSpPr txBox="1">
            <a:spLocks noGrp="1"/>
          </p:cNvSpPr>
          <p:nvPr>
            <p:ph type="title"/>
          </p:nvPr>
        </p:nvSpPr>
        <p:spPr>
          <a:xfrm>
            <a:off x="311700" y="-65975"/>
            <a:ext cx="8520600" cy="108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solidFill>
                  <a:schemeClr val="lt1"/>
                </a:solidFill>
              </a:rPr>
              <a:t>Team Meetings</a:t>
            </a:r>
            <a:endParaRPr>
              <a:solidFill>
                <a:schemeClr val="lt1"/>
              </a:solidFill>
            </a:endParaRPr>
          </a:p>
        </p:txBody>
      </p:sp>
      <p:sp>
        <p:nvSpPr>
          <p:cNvPr id="290" name="Google Shape;290;p3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Font typeface="Proxima Nova"/>
              <a:buChar char="●"/>
            </a:pPr>
            <a:r>
              <a:rPr lang="en">
                <a:latin typeface="Proxima Nova"/>
                <a:ea typeface="Proxima Nova"/>
                <a:cs typeface="Proxima Nova"/>
                <a:sym typeface="Proxima Nova"/>
              </a:rPr>
              <a:t>ZOOM was used to host our weekly meetings every friday from 8am - 11am.</a:t>
            </a:r>
            <a:endParaRPr>
              <a:latin typeface="Proxima Nova"/>
              <a:ea typeface="Proxima Nova"/>
              <a:cs typeface="Proxima Nova"/>
              <a:sym typeface="Proxima Nova"/>
            </a:endParaRPr>
          </a:p>
          <a:p>
            <a:pPr marL="457200" lvl="0" indent="-342900" algn="l" rtl="0">
              <a:spcBef>
                <a:spcPts val="0"/>
              </a:spcBef>
              <a:spcAft>
                <a:spcPts val="0"/>
              </a:spcAft>
              <a:buSzPts val="1800"/>
              <a:buFont typeface="Proxima Nova"/>
              <a:buChar char="●"/>
            </a:pPr>
            <a:r>
              <a:rPr lang="en">
                <a:latin typeface="Proxima Nova"/>
                <a:ea typeface="Proxima Nova"/>
                <a:cs typeface="Proxima Nova"/>
                <a:sym typeface="Proxima Nova"/>
              </a:rPr>
              <a:t>Everyone got the opportunity to speak.</a:t>
            </a:r>
            <a:endParaRPr>
              <a:latin typeface="Proxima Nova"/>
              <a:ea typeface="Proxima Nova"/>
              <a:cs typeface="Proxima Nova"/>
              <a:sym typeface="Proxima Nova"/>
            </a:endParaRPr>
          </a:p>
          <a:p>
            <a:pPr marL="914400" lvl="1" indent="-317500" algn="l" rtl="0">
              <a:spcBef>
                <a:spcPts val="0"/>
              </a:spcBef>
              <a:spcAft>
                <a:spcPts val="0"/>
              </a:spcAft>
              <a:buSzPts val="1400"/>
              <a:buFont typeface="Proxima Nova"/>
              <a:buChar char="○"/>
            </a:pPr>
            <a:r>
              <a:rPr lang="en">
                <a:latin typeface="Proxima Nova"/>
                <a:ea typeface="Proxima Nova"/>
                <a:cs typeface="Proxima Nova"/>
                <a:sym typeface="Proxima Nova"/>
              </a:rPr>
              <a:t>What they got done?</a:t>
            </a:r>
            <a:endParaRPr>
              <a:latin typeface="Proxima Nova"/>
              <a:ea typeface="Proxima Nova"/>
              <a:cs typeface="Proxima Nova"/>
              <a:sym typeface="Proxima Nova"/>
            </a:endParaRPr>
          </a:p>
          <a:p>
            <a:pPr marL="914400" lvl="1" indent="-317500" algn="l" rtl="0">
              <a:spcBef>
                <a:spcPts val="0"/>
              </a:spcBef>
              <a:spcAft>
                <a:spcPts val="0"/>
              </a:spcAft>
              <a:buSzPts val="1400"/>
              <a:buFont typeface="Proxima Nova"/>
              <a:buChar char="○"/>
            </a:pPr>
            <a:r>
              <a:rPr lang="en">
                <a:latin typeface="Proxima Nova"/>
                <a:ea typeface="Proxima Nova"/>
                <a:cs typeface="Proxima Nova"/>
                <a:sym typeface="Proxima Nova"/>
              </a:rPr>
              <a:t>What will they do next to further development?</a:t>
            </a:r>
            <a:endParaRPr>
              <a:latin typeface="Proxima Nova"/>
              <a:ea typeface="Proxima Nova"/>
              <a:cs typeface="Proxima Nova"/>
              <a:sym typeface="Proxima Nova"/>
            </a:endParaRPr>
          </a:p>
          <a:p>
            <a:pPr marL="914400" lvl="1" indent="-317500" algn="l" rtl="0">
              <a:spcBef>
                <a:spcPts val="0"/>
              </a:spcBef>
              <a:spcAft>
                <a:spcPts val="0"/>
              </a:spcAft>
              <a:buSzPts val="1400"/>
              <a:buFont typeface="Proxima Nova"/>
              <a:buChar char="○"/>
            </a:pPr>
            <a:r>
              <a:rPr lang="en">
                <a:latin typeface="Proxima Nova"/>
                <a:ea typeface="Proxima Nova"/>
                <a:cs typeface="Proxima Nova"/>
                <a:sym typeface="Proxima Nova"/>
              </a:rPr>
              <a:t>What issues did you have that the team should know about</a:t>
            </a:r>
            <a:endParaRPr>
              <a:latin typeface="Proxima Nova"/>
              <a:ea typeface="Proxima Nova"/>
              <a:cs typeface="Proxima Nova"/>
              <a:sym typeface="Proxima Nova"/>
            </a:endParaRPr>
          </a:p>
          <a:p>
            <a:pPr marL="457200" lvl="0" indent="-342900" algn="l" rtl="0">
              <a:spcBef>
                <a:spcPts val="0"/>
              </a:spcBef>
              <a:spcAft>
                <a:spcPts val="0"/>
              </a:spcAft>
              <a:buSzPts val="1800"/>
              <a:buFont typeface="Proxima Nova"/>
              <a:buChar char="●"/>
            </a:pPr>
            <a:r>
              <a:rPr lang="en">
                <a:latin typeface="Proxima Nova"/>
                <a:ea typeface="Proxima Nova"/>
                <a:cs typeface="Proxima Nova"/>
                <a:sym typeface="Proxima Nova"/>
              </a:rPr>
              <a:t>This would help the team further development so we can focus on the goals that would help us reach a deliverable project</a:t>
            </a:r>
            <a:endParaRPr>
              <a:latin typeface="Proxima Nova"/>
              <a:ea typeface="Proxima Nova"/>
              <a:cs typeface="Proxima Nova"/>
              <a:sym typeface="Proxima Nova"/>
            </a:endParaRPr>
          </a:p>
          <a:p>
            <a:pPr marL="457200" lvl="0" indent="-342900" algn="l" rtl="0">
              <a:spcBef>
                <a:spcPts val="0"/>
              </a:spcBef>
              <a:spcAft>
                <a:spcPts val="0"/>
              </a:spcAft>
              <a:buSzPts val="1800"/>
              <a:buFont typeface="Proxima Nova"/>
              <a:buChar char="●"/>
            </a:pPr>
            <a:r>
              <a:rPr lang="en">
                <a:latin typeface="Proxima Nova"/>
                <a:ea typeface="Proxima Nova"/>
                <a:cs typeface="Proxima Nova"/>
                <a:sym typeface="Proxima Nova"/>
              </a:rPr>
              <a:t>Discord was used for  1 on 1 meetings. </a:t>
            </a:r>
            <a:endParaRPr>
              <a:latin typeface="Proxima Nova"/>
              <a:ea typeface="Proxima Nova"/>
              <a:cs typeface="Proxima Nova"/>
              <a:sym typeface="Proxima Nova"/>
            </a:endParaRPr>
          </a:p>
          <a:p>
            <a:pPr marL="457200" lvl="0" indent="0" algn="l" rtl="0">
              <a:spcBef>
                <a:spcPts val="1200"/>
              </a:spcBef>
              <a:spcAft>
                <a:spcPts val="1200"/>
              </a:spcAft>
              <a:buNone/>
            </a:pPr>
            <a:endParaRPr>
              <a:latin typeface="Proxima Nova"/>
              <a:ea typeface="Proxima Nova"/>
              <a:cs typeface="Proxima Nova"/>
              <a:sym typeface="Proxima Nova"/>
            </a:endParaRPr>
          </a:p>
        </p:txBody>
      </p:sp>
      <p:sp>
        <p:nvSpPr>
          <p:cNvPr id="291" name="Google Shape;291;p33"/>
          <p:cNvSpPr txBox="1"/>
          <p:nvPr/>
        </p:nvSpPr>
        <p:spPr>
          <a:xfrm>
            <a:off x="6891725" y="4614575"/>
            <a:ext cx="20424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latin typeface="Source Code Pro"/>
                <a:ea typeface="Source Code Pro"/>
                <a:cs typeface="Source Code Pro"/>
                <a:sym typeface="Source Code Pro"/>
              </a:rPr>
              <a:t>Anthony</a:t>
            </a:r>
            <a:endParaRPr>
              <a:latin typeface="Source Code Pro"/>
              <a:ea typeface="Source Code Pro"/>
              <a:cs typeface="Source Code Pro"/>
              <a:sym typeface="Source Code Pr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grpSp>
        <p:nvGrpSpPr>
          <p:cNvPr id="296" name="Google Shape;296;p34"/>
          <p:cNvGrpSpPr/>
          <p:nvPr/>
        </p:nvGrpSpPr>
        <p:grpSpPr>
          <a:xfrm>
            <a:off x="-80375" y="-80375"/>
            <a:ext cx="9201425" cy="1083700"/>
            <a:chOff x="-80375" y="-80375"/>
            <a:chExt cx="9201425" cy="1083700"/>
          </a:xfrm>
        </p:grpSpPr>
        <p:sp>
          <p:nvSpPr>
            <p:cNvPr id="297" name="Google Shape;297;p34"/>
            <p:cNvSpPr/>
            <p:nvPr/>
          </p:nvSpPr>
          <p:spPr>
            <a:xfrm>
              <a:off x="-22950" y="-80375"/>
              <a:ext cx="9144000" cy="1079100"/>
            </a:xfrm>
            <a:prstGeom prst="rect">
              <a:avLst/>
            </a:prstGeom>
            <a:solidFill>
              <a:srgbClr val="FBCB05"/>
            </a:solidFill>
            <a:ln w="9525" cap="flat" cmpd="sng">
              <a:solidFill>
                <a:srgbClr val="FBCB0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4"/>
            <p:cNvSpPr/>
            <p:nvPr/>
          </p:nvSpPr>
          <p:spPr>
            <a:xfrm>
              <a:off x="-80375" y="-75775"/>
              <a:ext cx="392100" cy="1079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9" name="Google Shape;299;p34"/>
          <p:cNvSpPr txBox="1">
            <a:spLocks noGrp="1"/>
          </p:cNvSpPr>
          <p:nvPr>
            <p:ph type="title"/>
          </p:nvPr>
        </p:nvSpPr>
        <p:spPr>
          <a:xfrm>
            <a:off x="311700" y="-65975"/>
            <a:ext cx="8520600" cy="108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solidFill>
                  <a:schemeClr val="lt1"/>
                </a:solidFill>
              </a:rPr>
              <a:t>Kitchen Level</a:t>
            </a:r>
            <a:endParaRPr>
              <a:solidFill>
                <a:schemeClr val="lt1"/>
              </a:solidFill>
            </a:endParaRPr>
          </a:p>
        </p:txBody>
      </p:sp>
      <p:sp>
        <p:nvSpPr>
          <p:cNvPr id="300" name="Google Shape;300;p3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Font typeface="Proxima Nova"/>
              <a:buChar char="●"/>
            </a:pPr>
            <a:r>
              <a:rPr lang="en">
                <a:latin typeface="Proxima Nova"/>
                <a:ea typeface="Proxima Nova"/>
                <a:cs typeface="Proxima Nova"/>
                <a:sym typeface="Proxima Nova"/>
              </a:rPr>
              <a:t>Vietnamese Chef</a:t>
            </a:r>
            <a:endParaRPr>
              <a:latin typeface="Proxima Nova"/>
              <a:ea typeface="Proxima Nova"/>
              <a:cs typeface="Proxima Nova"/>
              <a:sym typeface="Proxima Nova"/>
            </a:endParaRPr>
          </a:p>
          <a:p>
            <a:pPr marL="457200" lvl="0" indent="-342900" algn="l" rtl="0">
              <a:spcBef>
                <a:spcPts val="0"/>
              </a:spcBef>
              <a:spcAft>
                <a:spcPts val="0"/>
              </a:spcAft>
              <a:buSzPts val="1800"/>
              <a:buFont typeface="Proxima Nova"/>
              <a:buChar char="●"/>
            </a:pPr>
            <a:r>
              <a:rPr lang="en">
                <a:latin typeface="Proxima Nova"/>
                <a:ea typeface="Proxima Nova"/>
                <a:cs typeface="Proxima Nova"/>
                <a:sym typeface="Proxima Nova"/>
              </a:rPr>
              <a:t>Getting The design right</a:t>
            </a:r>
            <a:endParaRPr>
              <a:latin typeface="Proxima Nova"/>
              <a:ea typeface="Proxima Nova"/>
              <a:cs typeface="Proxima Nova"/>
              <a:sym typeface="Proxima Nova"/>
            </a:endParaRPr>
          </a:p>
          <a:p>
            <a:pPr marL="457200" lvl="0" indent="-342900" algn="l" rtl="0">
              <a:spcBef>
                <a:spcPts val="0"/>
              </a:spcBef>
              <a:spcAft>
                <a:spcPts val="0"/>
              </a:spcAft>
              <a:buSzPts val="1800"/>
              <a:buFont typeface="Proxima Nova"/>
              <a:buChar char="●"/>
            </a:pPr>
            <a:r>
              <a:rPr lang="en">
                <a:latin typeface="Proxima Nova"/>
                <a:ea typeface="Proxima Nova"/>
                <a:cs typeface="Proxima Nova"/>
                <a:sym typeface="Proxima Nova"/>
              </a:rPr>
              <a:t>Getting the VR body and hands interacting with kitchen items</a:t>
            </a:r>
            <a:endParaRPr>
              <a:latin typeface="Proxima Nova"/>
              <a:ea typeface="Proxima Nova"/>
              <a:cs typeface="Proxima Nova"/>
              <a:sym typeface="Proxima Nova"/>
            </a:endParaRPr>
          </a:p>
          <a:p>
            <a:pPr marL="457200" lvl="0" indent="-342900" algn="l" rtl="0">
              <a:spcBef>
                <a:spcPts val="0"/>
              </a:spcBef>
              <a:spcAft>
                <a:spcPts val="0"/>
              </a:spcAft>
              <a:buSzPts val="1800"/>
              <a:buFont typeface="Proxima Nova"/>
              <a:buChar char="●"/>
            </a:pPr>
            <a:r>
              <a:rPr lang="en">
                <a:latin typeface="Proxima Nova"/>
                <a:ea typeface="Proxima Nova"/>
                <a:cs typeface="Proxima Nova"/>
                <a:sym typeface="Proxima Nova"/>
              </a:rPr>
              <a:t>Getting the materials needed to cook</a:t>
            </a:r>
            <a:endParaRPr>
              <a:latin typeface="Proxima Nova"/>
              <a:ea typeface="Proxima Nova"/>
              <a:cs typeface="Proxima Nova"/>
              <a:sym typeface="Proxima Nova"/>
            </a:endParaRPr>
          </a:p>
          <a:p>
            <a:pPr marL="457200" lvl="0" indent="-342900" algn="l" rtl="0">
              <a:spcBef>
                <a:spcPts val="0"/>
              </a:spcBef>
              <a:spcAft>
                <a:spcPts val="0"/>
              </a:spcAft>
              <a:buSzPts val="1800"/>
              <a:buFont typeface="Proxima Nova"/>
              <a:buChar char="●"/>
            </a:pPr>
            <a:r>
              <a:rPr lang="en">
                <a:latin typeface="Proxima Nova"/>
                <a:ea typeface="Proxima Nova"/>
                <a:cs typeface="Proxima Nova"/>
                <a:sym typeface="Proxima Nova"/>
              </a:rPr>
              <a:t>Development 80% complete</a:t>
            </a:r>
            <a:endParaRPr>
              <a:latin typeface="Proxima Nova"/>
              <a:ea typeface="Proxima Nova"/>
              <a:cs typeface="Proxima Nova"/>
              <a:sym typeface="Proxima Nova"/>
            </a:endParaRPr>
          </a:p>
          <a:p>
            <a:pPr marL="914400" lvl="1" indent="-317500" algn="l" rtl="0">
              <a:spcBef>
                <a:spcPts val="0"/>
              </a:spcBef>
              <a:spcAft>
                <a:spcPts val="0"/>
              </a:spcAft>
              <a:buSzPts val="1400"/>
              <a:buFont typeface="Proxima Nova"/>
              <a:buChar char="○"/>
            </a:pPr>
            <a:r>
              <a:rPr lang="en">
                <a:latin typeface="Proxima Nova"/>
                <a:ea typeface="Proxima Nova"/>
                <a:cs typeface="Proxima Nova"/>
                <a:sym typeface="Proxima Nova"/>
              </a:rPr>
              <a:t>User can spawn items they need with a push of a button</a:t>
            </a:r>
            <a:endParaRPr>
              <a:latin typeface="Proxima Nova"/>
              <a:ea typeface="Proxima Nova"/>
              <a:cs typeface="Proxima Nova"/>
              <a:sym typeface="Proxima Nova"/>
            </a:endParaRPr>
          </a:p>
          <a:p>
            <a:pPr marL="914400" lvl="1" indent="-317500" algn="l" rtl="0">
              <a:spcBef>
                <a:spcPts val="0"/>
              </a:spcBef>
              <a:spcAft>
                <a:spcPts val="0"/>
              </a:spcAft>
              <a:buSzPts val="1400"/>
              <a:buFont typeface="Proxima Nova"/>
              <a:buChar char="○"/>
            </a:pPr>
            <a:r>
              <a:rPr lang="en">
                <a:latin typeface="Proxima Nova"/>
                <a:ea typeface="Proxima Nova"/>
                <a:cs typeface="Proxima Nova"/>
                <a:sym typeface="Proxima Nova"/>
              </a:rPr>
              <a:t>Collision detection</a:t>
            </a:r>
            <a:endParaRPr>
              <a:latin typeface="Proxima Nova"/>
              <a:ea typeface="Proxima Nova"/>
              <a:cs typeface="Proxima Nova"/>
              <a:sym typeface="Proxima Nova"/>
            </a:endParaRPr>
          </a:p>
          <a:p>
            <a:pPr marL="457200" lvl="0" indent="-342900" algn="l" rtl="0">
              <a:spcBef>
                <a:spcPts val="0"/>
              </a:spcBef>
              <a:spcAft>
                <a:spcPts val="0"/>
              </a:spcAft>
              <a:buSzPts val="1800"/>
              <a:buFont typeface="Proxima Nova"/>
              <a:buChar char="●"/>
            </a:pPr>
            <a:r>
              <a:rPr lang="en">
                <a:latin typeface="Proxima Nova"/>
                <a:ea typeface="Proxima Nova"/>
                <a:cs typeface="Proxima Nova"/>
                <a:sym typeface="Proxima Nova"/>
              </a:rPr>
              <a:t>What is needed?</a:t>
            </a:r>
            <a:endParaRPr>
              <a:latin typeface="Proxima Nova"/>
              <a:ea typeface="Proxima Nova"/>
              <a:cs typeface="Proxima Nova"/>
              <a:sym typeface="Proxima Nova"/>
            </a:endParaRPr>
          </a:p>
          <a:p>
            <a:pPr marL="914400" lvl="1" indent="-317500" algn="l" rtl="0">
              <a:spcBef>
                <a:spcPts val="0"/>
              </a:spcBef>
              <a:spcAft>
                <a:spcPts val="0"/>
              </a:spcAft>
              <a:buSzPts val="1400"/>
              <a:buFont typeface="Proxima Nova"/>
              <a:buChar char="○"/>
            </a:pPr>
            <a:r>
              <a:rPr lang="en">
                <a:latin typeface="Proxima Nova"/>
                <a:ea typeface="Proxima Nova"/>
                <a:cs typeface="Proxima Nova"/>
                <a:sym typeface="Proxima Nova"/>
              </a:rPr>
              <a:t>Cooking animation</a:t>
            </a:r>
            <a:endParaRPr>
              <a:latin typeface="Proxima Nova"/>
              <a:ea typeface="Proxima Nova"/>
              <a:cs typeface="Proxima Nova"/>
              <a:sym typeface="Proxima Nova"/>
            </a:endParaRPr>
          </a:p>
          <a:p>
            <a:pPr marL="914400" lvl="1" indent="-317500" algn="l" rtl="0">
              <a:spcBef>
                <a:spcPts val="0"/>
              </a:spcBef>
              <a:spcAft>
                <a:spcPts val="0"/>
              </a:spcAft>
              <a:buSzPts val="1400"/>
              <a:buFont typeface="Proxima Nova"/>
              <a:buChar char="○"/>
            </a:pPr>
            <a:r>
              <a:rPr lang="en">
                <a:latin typeface="Proxima Nova"/>
                <a:ea typeface="Proxima Nova"/>
                <a:cs typeface="Proxima Nova"/>
                <a:sym typeface="Proxima Nova"/>
              </a:rPr>
              <a:t>Delivering food to NPC to complete objectives</a:t>
            </a:r>
            <a:endParaRPr>
              <a:latin typeface="Proxima Nova"/>
              <a:ea typeface="Proxima Nova"/>
              <a:cs typeface="Proxima Nova"/>
              <a:sym typeface="Proxima Nova"/>
            </a:endParaRPr>
          </a:p>
          <a:p>
            <a:pPr marL="1371600" lvl="0" indent="0" algn="l" rtl="0">
              <a:spcBef>
                <a:spcPts val="1200"/>
              </a:spcBef>
              <a:spcAft>
                <a:spcPts val="1200"/>
              </a:spcAft>
              <a:buNone/>
            </a:pPr>
            <a:endParaRPr>
              <a:latin typeface="Proxima Nova"/>
              <a:ea typeface="Proxima Nova"/>
              <a:cs typeface="Proxima Nova"/>
              <a:sym typeface="Proxima Nova"/>
            </a:endParaRPr>
          </a:p>
        </p:txBody>
      </p:sp>
      <p:sp>
        <p:nvSpPr>
          <p:cNvPr id="301" name="Google Shape;301;p34"/>
          <p:cNvSpPr txBox="1"/>
          <p:nvPr/>
        </p:nvSpPr>
        <p:spPr>
          <a:xfrm>
            <a:off x="6900125" y="4568875"/>
            <a:ext cx="20424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latin typeface="Source Code Pro"/>
                <a:ea typeface="Source Code Pro"/>
                <a:cs typeface="Source Code Pro"/>
                <a:sym typeface="Source Code Pro"/>
              </a:rPr>
              <a:t>Anthony</a:t>
            </a:r>
            <a:endParaRPr>
              <a:latin typeface="Source Code Pro"/>
              <a:ea typeface="Source Code Pro"/>
              <a:cs typeface="Source Code Pro"/>
              <a:sym typeface="Source Code Pr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grpSp>
        <p:nvGrpSpPr>
          <p:cNvPr id="306" name="Google Shape;306;p35"/>
          <p:cNvGrpSpPr/>
          <p:nvPr/>
        </p:nvGrpSpPr>
        <p:grpSpPr>
          <a:xfrm>
            <a:off x="-80375" y="-80375"/>
            <a:ext cx="9201425" cy="1083700"/>
            <a:chOff x="-80375" y="-80375"/>
            <a:chExt cx="9201425" cy="1083700"/>
          </a:xfrm>
        </p:grpSpPr>
        <p:sp>
          <p:nvSpPr>
            <p:cNvPr id="307" name="Google Shape;307;p35"/>
            <p:cNvSpPr/>
            <p:nvPr/>
          </p:nvSpPr>
          <p:spPr>
            <a:xfrm>
              <a:off x="-22950" y="-80375"/>
              <a:ext cx="9144000" cy="1079100"/>
            </a:xfrm>
            <a:prstGeom prst="rect">
              <a:avLst/>
            </a:prstGeom>
            <a:solidFill>
              <a:srgbClr val="FBCB05"/>
            </a:solidFill>
            <a:ln w="9525" cap="flat" cmpd="sng">
              <a:solidFill>
                <a:srgbClr val="FBCB0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5"/>
            <p:cNvSpPr/>
            <p:nvPr/>
          </p:nvSpPr>
          <p:spPr>
            <a:xfrm>
              <a:off x="-80375" y="-75775"/>
              <a:ext cx="392100" cy="1079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9" name="Google Shape;309;p35"/>
          <p:cNvSpPr txBox="1">
            <a:spLocks noGrp="1"/>
          </p:cNvSpPr>
          <p:nvPr>
            <p:ph type="title"/>
          </p:nvPr>
        </p:nvSpPr>
        <p:spPr>
          <a:xfrm>
            <a:off x="311700" y="-65975"/>
            <a:ext cx="8520600" cy="108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solidFill>
                  <a:schemeClr val="lt1"/>
                </a:solidFill>
              </a:rPr>
              <a:t>Kitchen Design so far</a:t>
            </a:r>
            <a:endParaRPr>
              <a:solidFill>
                <a:schemeClr val="lt1"/>
              </a:solidFill>
            </a:endParaRPr>
          </a:p>
        </p:txBody>
      </p:sp>
      <p:sp>
        <p:nvSpPr>
          <p:cNvPr id="310" name="Google Shape;310;p3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INPUT KITCHEN PICTURE HERE</a:t>
            </a:r>
            <a:endParaRPr/>
          </a:p>
        </p:txBody>
      </p:sp>
      <p:sp>
        <p:nvSpPr>
          <p:cNvPr id="311" name="Google Shape;311;p35"/>
          <p:cNvSpPr txBox="1"/>
          <p:nvPr/>
        </p:nvSpPr>
        <p:spPr>
          <a:xfrm>
            <a:off x="6950550" y="4571000"/>
            <a:ext cx="20424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latin typeface="Source Code Pro"/>
                <a:ea typeface="Source Code Pro"/>
                <a:cs typeface="Source Code Pro"/>
                <a:sym typeface="Source Code Pro"/>
              </a:rPr>
              <a:t>Anthony</a:t>
            </a:r>
            <a:endParaRPr>
              <a:latin typeface="Source Code Pro"/>
              <a:ea typeface="Source Code Pro"/>
              <a:cs typeface="Source Code Pro"/>
              <a:sym typeface="Source Code Pro"/>
            </a:endParaRPr>
          </a:p>
        </p:txBody>
      </p:sp>
      <p:pic>
        <p:nvPicPr>
          <p:cNvPr id="312" name="Google Shape;312;p35"/>
          <p:cNvPicPr preferRelativeResize="0"/>
          <p:nvPr/>
        </p:nvPicPr>
        <p:blipFill>
          <a:blip r:embed="rId3">
            <a:alphaModFix/>
          </a:blip>
          <a:stretch>
            <a:fillRect/>
          </a:stretch>
        </p:blipFill>
        <p:spPr>
          <a:xfrm>
            <a:off x="311700" y="1147227"/>
            <a:ext cx="7320877" cy="34237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grpSp>
        <p:nvGrpSpPr>
          <p:cNvPr id="317" name="Google Shape;317;p36"/>
          <p:cNvGrpSpPr/>
          <p:nvPr/>
        </p:nvGrpSpPr>
        <p:grpSpPr>
          <a:xfrm>
            <a:off x="-80375" y="-145094"/>
            <a:ext cx="9201425" cy="1083700"/>
            <a:chOff x="-80375" y="-80375"/>
            <a:chExt cx="9201425" cy="1083700"/>
          </a:xfrm>
        </p:grpSpPr>
        <p:sp>
          <p:nvSpPr>
            <p:cNvPr id="318" name="Google Shape;318;p36"/>
            <p:cNvSpPr/>
            <p:nvPr/>
          </p:nvSpPr>
          <p:spPr>
            <a:xfrm>
              <a:off x="-22950" y="-80375"/>
              <a:ext cx="9144000" cy="1079100"/>
            </a:xfrm>
            <a:prstGeom prst="rect">
              <a:avLst/>
            </a:prstGeom>
            <a:solidFill>
              <a:srgbClr val="FBCB05"/>
            </a:solidFill>
            <a:ln w="9525" cap="flat" cmpd="sng">
              <a:solidFill>
                <a:srgbClr val="FBCB0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6"/>
            <p:cNvSpPr/>
            <p:nvPr/>
          </p:nvSpPr>
          <p:spPr>
            <a:xfrm>
              <a:off x="-80375" y="-75775"/>
              <a:ext cx="392100" cy="1079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0" name="Google Shape;320;p36"/>
          <p:cNvSpPr txBox="1">
            <a:spLocks noGrp="1"/>
          </p:cNvSpPr>
          <p:nvPr>
            <p:ph type="title"/>
          </p:nvPr>
        </p:nvSpPr>
        <p:spPr>
          <a:xfrm>
            <a:off x="311700" y="-145100"/>
            <a:ext cx="8520600" cy="1162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solidFill>
                  <a:schemeClr val="lt1"/>
                </a:solidFill>
              </a:rPr>
              <a:t>Farm Level</a:t>
            </a:r>
            <a:endParaRPr>
              <a:solidFill>
                <a:schemeClr val="lt1"/>
              </a:solidFill>
            </a:endParaRPr>
          </a:p>
        </p:txBody>
      </p:sp>
      <p:sp>
        <p:nvSpPr>
          <p:cNvPr id="321" name="Google Shape;321;p3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322" name="Google Shape;322;p36"/>
          <p:cNvPicPr preferRelativeResize="0"/>
          <p:nvPr/>
        </p:nvPicPr>
        <p:blipFill>
          <a:blip r:embed="rId3">
            <a:alphaModFix/>
          </a:blip>
          <a:stretch>
            <a:fillRect/>
          </a:stretch>
        </p:blipFill>
        <p:spPr>
          <a:xfrm>
            <a:off x="866488" y="1033250"/>
            <a:ext cx="7411026" cy="3654849"/>
          </a:xfrm>
          <a:prstGeom prst="rect">
            <a:avLst/>
          </a:prstGeom>
          <a:noFill/>
          <a:ln>
            <a:noFill/>
          </a:ln>
        </p:spPr>
      </p:pic>
      <p:sp>
        <p:nvSpPr>
          <p:cNvPr id="323" name="Google Shape;323;p36"/>
          <p:cNvSpPr txBox="1"/>
          <p:nvPr/>
        </p:nvSpPr>
        <p:spPr>
          <a:xfrm>
            <a:off x="7662150" y="4703725"/>
            <a:ext cx="13854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latin typeface="Proxima Nova"/>
                <a:ea typeface="Proxima Nova"/>
                <a:cs typeface="Proxima Nova"/>
                <a:sym typeface="Proxima Nova"/>
              </a:rPr>
              <a:t>Alberto</a:t>
            </a:r>
            <a:endParaRPr>
              <a:latin typeface="Proxima Nova"/>
              <a:ea typeface="Proxima Nova"/>
              <a:cs typeface="Proxima Nova"/>
              <a:sym typeface="Proxima Nov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grpSp>
        <p:nvGrpSpPr>
          <p:cNvPr id="328" name="Google Shape;328;p37"/>
          <p:cNvGrpSpPr/>
          <p:nvPr/>
        </p:nvGrpSpPr>
        <p:grpSpPr>
          <a:xfrm>
            <a:off x="-80375" y="-80375"/>
            <a:ext cx="9201425" cy="1083700"/>
            <a:chOff x="-80375" y="-80375"/>
            <a:chExt cx="9201425" cy="1083700"/>
          </a:xfrm>
        </p:grpSpPr>
        <p:sp>
          <p:nvSpPr>
            <p:cNvPr id="329" name="Google Shape;329;p37"/>
            <p:cNvSpPr/>
            <p:nvPr/>
          </p:nvSpPr>
          <p:spPr>
            <a:xfrm>
              <a:off x="-22950" y="-80375"/>
              <a:ext cx="9144000" cy="1079100"/>
            </a:xfrm>
            <a:prstGeom prst="rect">
              <a:avLst/>
            </a:prstGeom>
            <a:solidFill>
              <a:srgbClr val="FBCB05"/>
            </a:solidFill>
            <a:ln w="9525" cap="flat" cmpd="sng">
              <a:solidFill>
                <a:srgbClr val="FBCB0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7"/>
            <p:cNvSpPr/>
            <p:nvPr/>
          </p:nvSpPr>
          <p:spPr>
            <a:xfrm>
              <a:off x="-80375" y="-75775"/>
              <a:ext cx="392100" cy="1079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1" name="Google Shape;331;p37"/>
          <p:cNvSpPr txBox="1">
            <a:spLocks noGrp="1"/>
          </p:cNvSpPr>
          <p:nvPr>
            <p:ph type="title"/>
          </p:nvPr>
        </p:nvSpPr>
        <p:spPr>
          <a:xfrm>
            <a:off x="311700" y="-65975"/>
            <a:ext cx="8520600" cy="108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solidFill>
                  <a:schemeClr val="lt1"/>
                </a:solidFill>
              </a:rPr>
              <a:t>Goal of the Farm Level</a:t>
            </a:r>
            <a:endParaRPr>
              <a:solidFill>
                <a:schemeClr val="lt1"/>
              </a:solidFill>
            </a:endParaRPr>
          </a:p>
        </p:txBody>
      </p:sp>
      <p:sp>
        <p:nvSpPr>
          <p:cNvPr id="332" name="Google Shape;332;p3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Font typeface="Proxima Nova"/>
              <a:buChar char="●"/>
            </a:pPr>
            <a:r>
              <a:rPr lang="en">
                <a:latin typeface="Proxima Nova"/>
                <a:ea typeface="Proxima Nova"/>
                <a:cs typeface="Proxima Nova"/>
                <a:sym typeface="Proxima Nova"/>
              </a:rPr>
              <a:t>Immersion of poor immigrant farmer</a:t>
            </a:r>
            <a:endParaRPr>
              <a:latin typeface="Proxima Nova"/>
              <a:ea typeface="Proxima Nova"/>
              <a:cs typeface="Proxima Nova"/>
              <a:sym typeface="Proxima Nova"/>
            </a:endParaRPr>
          </a:p>
          <a:p>
            <a:pPr marL="914400" lvl="1" indent="-317500" algn="l" rtl="0">
              <a:spcBef>
                <a:spcPts val="0"/>
              </a:spcBef>
              <a:spcAft>
                <a:spcPts val="0"/>
              </a:spcAft>
              <a:buSzPts val="1400"/>
              <a:buFont typeface="Proxima Nova"/>
              <a:buChar char="○"/>
            </a:pPr>
            <a:r>
              <a:rPr lang="en">
                <a:latin typeface="Proxima Nova"/>
                <a:ea typeface="Proxima Nova"/>
                <a:cs typeface="Proxima Nova"/>
                <a:sym typeface="Proxima Nova"/>
              </a:rPr>
              <a:t>Grab tools</a:t>
            </a:r>
            <a:endParaRPr>
              <a:latin typeface="Proxima Nova"/>
              <a:ea typeface="Proxima Nova"/>
              <a:cs typeface="Proxima Nova"/>
              <a:sym typeface="Proxima Nova"/>
            </a:endParaRPr>
          </a:p>
          <a:p>
            <a:pPr marL="914400" lvl="1" indent="-317500" algn="l" rtl="0">
              <a:spcBef>
                <a:spcPts val="0"/>
              </a:spcBef>
              <a:spcAft>
                <a:spcPts val="0"/>
              </a:spcAft>
              <a:buSzPts val="1400"/>
              <a:buFont typeface="Proxima Nova"/>
              <a:buChar char="○"/>
            </a:pPr>
            <a:r>
              <a:rPr lang="en">
                <a:latin typeface="Proxima Nova"/>
                <a:ea typeface="Proxima Nova"/>
                <a:cs typeface="Proxima Nova"/>
                <a:sym typeface="Proxima Nova"/>
              </a:rPr>
              <a:t>Sound</a:t>
            </a:r>
            <a:endParaRPr>
              <a:latin typeface="Proxima Nova"/>
              <a:ea typeface="Proxima Nova"/>
              <a:cs typeface="Proxima Nova"/>
              <a:sym typeface="Proxima Nova"/>
            </a:endParaRPr>
          </a:p>
          <a:p>
            <a:pPr marL="914400" lvl="1" indent="-317500" algn="l" rtl="0">
              <a:spcBef>
                <a:spcPts val="0"/>
              </a:spcBef>
              <a:spcAft>
                <a:spcPts val="0"/>
              </a:spcAft>
              <a:buSzPts val="1400"/>
              <a:buFont typeface="Proxima Nova"/>
              <a:buChar char="○"/>
            </a:pPr>
            <a:r>
              <a:rPr lang="en">
                <a:latin typeface="Proxima Nova"/>
                <a:ea typeface="Proxima Nova"/>
                <a:cs typeface="Proxima Nova"/>
                <a:sym typeface="Proxima Nova"/>
              </a:rPr>
              <a:t>Visual realism</a:t>
            </a:r>
            <a:endParaRPr>
              <a:latin typeface="Proxima Nova"/>
              <a:ea typeface="Proxima Nova"/>
              <a:cs typeface="Proxima Nova"/>
              <a:sym typeface="Proxima Nova"/>
            </a:endParaRPr>
          </a:p>
          <a:p>
            <a:pPr marL="914400" lvl="1" indent="-317500" algn="l" rtl="0">
              <a:spcBef>
                <a:spcPts val="0"/>
              </a:spcBef>
              <a:spcAft>
                <a:spcPts val="0"/>
              </a:spcAft>
              <a:buSzPts val="1400"/>
              <a:buFont typeface="Proxima Nova"/>
              <a:buChar char="○"/>
            </a:pPr>
            <a:r>
              <a:rPr lang="en">
                <a:latin typeface="Proxima Nova"/>
                <a:ea typeface="Proxima Nova"/>
                <a:cs typeface="Proxima Nova"/>
                <a:sym typeface="Proxima Nova"/>
              </a:rPr>
              <a:t>Historical realism</a:t>
            </a:r>
            <a:endParaRPr>
              <a:latin typeface="Proxima Nova"/>
              <a:ea typeface="Proxima Nova"/>
              <a:cs typeface="Proxima Nova"/>
              <a:sym typeface="Proxima Nova"/>
            </a:endParaRPr>
          </a:p>
          <a:p>
            <a:pPr marL="457200" lvl="0" indent="-342900" algn="l" rtl="0">
              <a:spcBef>
                <a:spcPts val="0"/>
              </a:spcBef>
              <a:spcAft>
                <a:spcPts val="0"/>
              </a:spcAft>
              <a:buSzPts val="1800"/>
              <a:buFont typeface="Proxima Nova"/>
              <a:buChar char="●"/>
            </a:pPr>
            <a:r>
              <a:rPr lang="en">
                <a:latin typeface="Proxima Nova"/>
                <a:ea typeface="Proxima Nova"/>
                <a:cs typeface="Proxima Nova"/>
                <a:sym typeface="Proxima Nova"/>
              </a:rPr>
              <a:t>Working for an abusive boss</a:t>
            </a:r>
            <a:endParaRPr>
              <a:latin typeface="Proxima Nova"/>
              <a:ea typeface="Proxima Nova"/>
              <a:cs typeface="Proxima Nova"/>
              <a:sym typeface="Proxima Nova"/>
            </a:endParaRPr>
          </a:p>
          <a:p>
            <a:pPr marL="914400" lvl="0" indent="0" algn="l" rtl="0">
              <a:spcBef>
                <a:spcPts val="1200"/>
              </a:spcBef>
              <a:spcAft>
                <a:spcPts val="1200"/>
              </a:spcAft>
              <a:buNone/>
            </a:pPr>
            <a:endParaRPr>
              <a:latin typeface="Proxima Nova"/>
              <a:ea typeface="Proxima Nova"/>
              <a:cs typeface="Proxima Nova"/>
              <a:sym typeface="Proxima Nova"/>
            </a:endParaRPr>
          </a:p>
        </p:txBody>
      </p:sp>
      <p:pic>
        <p:nvPicPr>
          <p:cNvPr id="333" name="Google Shape;333;p37"/>
          <p:cNvPicPr preferRelativeResize="0"/>
          <p:nvPr/>
        </p:nvPicPr>
        <p:blipFill rotWithShape="1">
          <a:blip r:embed="rId3">
            <a:alphaModFix/>
          </a:blip>
          <a:srcRect l="29206" t="1864" r="23519" b="9748"/>
          <a:stretch/>
        </p:blipFill>
        <p:spPr>
          <a:xfrm>
            <a:off x="5514574" y="1320575"/>
            <a:ext cx="3317724" cy="3080201"/>
          </a:xfrm>
          <a:prstGeom prst="rect">
            <a:avLst/>
          </a:prstGeom>
          <a:noFill/>
          <a:ln>
            <a:noFill/>
          </a:ln>
        </p:spPr>
      </p:pic>
      <p:pic>
        <p:nvPicPr>
          <p:cNvPr id="334" name="Google Shape;334;p37"/>
          <p:cNvPicPr preferRelativeResize="0"/>
          <p:nvPr/>
        </p:nvPicPr>
        <p:blipFill>
          <a:blip r:embed="rId4">
            <a:alphaModFix/>
          </a:blip>
          <a:stretch>
            <a:fillRect/>
          </a:stretch>
        </p:blipFill>
        <p:spPr>
          <a:xfrm>
            <a:off x="1004500" y="2991775"/>
            <a:ext cx="2375650" cy="1777900"/>
          </a:xfrm>
          <a:prstGeom prst="rect">
            <a:avLst/>
          </a:prstGeom>
          <a:noFill/>
          <a:ln>
            <a:noFill/>
          </a:ln>
        </p:spPr>
      </p:pic>
      <p:sp>
        <p:nvSpPr>
          <p:cNvPr id="335" name="Google Shape;335;p37"/>
          <p:cNvSpPr txBox="1"/>
          <p:nvPr/>
        </p:nvSpPr>
        <p:spPr>
          <a:xfrm>
            <a:off x="7662150" y="4703725"/>
            <a:ext cx="13854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latin typeface="Proxima Nova"/>
                <a:ea typeface="Proxima Nova"/>
                <a:cs typeface="Proxima Nova"/>
                <a:sym typeface="Proxima Nova"/>
              </a:rPr>
              <a:t>Alberto</a:t>
            </a:r>
            <a:endParaRPr>
              <a:latin typeface="Proxima Nova"/>
              <a:ea typeface="Proxima Nova"/>
              <a:cs typeface="Proxima Nova"/>
              <a:sym typeface="Proxima Nov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grpSp>
        <p:nvGrpSpPr>
          <p:cNvPr id="340" name="Google Shape;340;p38"/>
          <p:cNvGrpSpPr/>
          <p:nvPr/>
        </p:nvGrpSpPr>
        <p:grpSpPr>
          <a:xfrm>
            <a:off x="-80375" y="-80375"/>
            <a:ext cx="9201425" cy="1083700"/>
            <a:chOff x="-80375" y="-80375"/>
            <a:chExt cx="9201425" cy="1083700"/>
          </a:xfrm>
        </p:grpSpPr>
        <p:sp>
          <p:nvSpPr>
            <p:cNvPr id="341" name="Google Shape;341;p38"/>
            <p:cNvSpPr/>
            <p:nvPr/>
          </p:nvSpPr>
          <p:spPr>
            <a:xfrm>
              <a:off x="-22950" y="-80375"/>
              <a:ext cx="9144000" cy="1079100"/>
            </a:xfrm>
            <a:prstGeom prst="rect">
              <a:avLst/>
            </a:prstGeom>
            <a:solidFill>
              <a:srgbClr val="FBCB05"/>
            </a:solidFill>
            <a:ln w="9525" cap="flat" cmpd="sng">
              <a:solidFill>
                <a:srgbClr val="FBCB0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8"/>
            <p:cNvSpPr/>
            <p:nvPr/>
          </p:nvSpPr>
          <p:spPr>
            <a:xfrm>
              <a:off x="-80375" y="-75775"/>
              <a:ext cx="392100" cy="1079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3" name="Google Shape;343;p38"/>
          <p:cNvSpPr txBox="1">
            <a:spLocks noGrp="1"/>
          </p:cNvSpPr>
          <p:nvPr>
            <p:ph type="title"/>
          </p:nvPr>
        </p:nvSpPr>
        <p:spPr>
          <a:xfrm>
            <a:off x="311700" y="-65975"/>
            <a:ext cx="8520600" cy="108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solidFill>
                  <a:schemeClr val="lt1"/>
                </a:solidFill>
              </a:rPr>
              <a:t>Objectives</a:t>
            </a:r>
            <a:endParaRPr>
              <a:solidFill>
                <a:schemeClr val="lt1"/>
              </a:solidFill>
            </a:endParaRPr>
          </a:p>
        </p:txBody>
      </p:sp>
      <p:sp>
        <p:nvSpPr>
          <p:cNvPr id="344" name="Google Shape;344;p3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Font typeface="Proxima Nova"/>
              <a:buChar char="●"/>
            </a:pPr>
            <a:r>
              <a:rPr lang="en">
                <a:latin typeface="Proxima Nova"/>
                <a:ea typeface="Proxima Nova"/>
                <a:cs typeface="Proxima Nova"/>
                <a:sym typeface="Proxima Nova"/>
              </a:rPr>
              <a:t>Utilization of Hands							</a:t>
            </a:r>
            <a:endParaRPr>
              <a:latin typeface="Proxima Nova"/>
              <a:ea typeface="Proxima Nova"/>
              <a:cs typeface="Proxima Nova"/>
              <a:sym typeface="Proxima Nova"/>
            </a:endParaRPr>
          </a:p>
          <a:p>
            <a:pPr marL="914400" lvl="1" indent="-317500" algn="l" rtl="0">
              <a:spcBef>
                <a:spcPts val="0"/>
              </a:spcBef>
              <a:spcAft>
                <a:spcPts val="0"/>
              </a:spcAft>
              <a:buSzPts val="1400"/>
              <a:buFont typeface="Proxima Nova"/>
              <a:buChar char="○"/>
            </a:pPr>
            <a:r>
              <a:rPr lang="en">
                <a:latin typeface="Proxima Nova"/>
                <a:ea typeface="Proxima Nova"/>
                <a:cs typeface="Proxima Nova"/>
                <a:sym typeface="Proxima Nova"/>
              </a:rPr>
              <a:t>One or Two handed</a:t>
            </a:r>
            <a:endParaRPr>
              <a:latin typeface="Proxima Nova"/>
              <a:ea typeface="Proxima Nova"/>
              <a:cs typeface="Proxima Nova"/>
              <a:sym typeface="Proxima Nova"/>
            </a:endParaRPr>
          </a:p>
          <a:p>
            <a:pPr marL="914400" lvl="1" indent="-317500" algn="l" rtl="0">
              <a:spcBef>
                <a:spcPts val="0"/>
              </a:spcBef>
              <a:spcAft>
                <a:spcPts val="0"/>
              </a:spcAft>
              <a:buSzPts val="1400"/>
              <a:buFont typeface="Proxima Nova"/>
              <a:buChar char="○"/>
            </a:pPr>
            <a:r>
              <a:rPr lang="en">
                <a:latin typeface="Proxima Nova"/>
                <a:ea typeface="Proxima Nova"/>
                <a:cs typeface="Proxima Nova"/>
                <a:sym typeface="Proxima Nova"/>
              </a:rPr>
              <a:t>Grab tools</a:t>
            </a:r>
            <a:endParaRPr>
              <a:latin typeface="Proxima Nova"/>
              <a:ea typeface="Proxima Nova"/>
              <a:cs typeface="Proxima Nova"/>
              <a:sym typeface="Proxima Nova"/>
            </a:endParaRPr>
          </a:p>
          <a:p>
            <a:pPr marL="457200" lvl="0" indent="-342900" algn="l" rtl="0">
              <a:spcBef>
                <a:spcPts val="0"/>
              </a:spcBef>
              <a:spcAft>
                <a:spcPts val="0"/>
              </a:spcAft>
              <a:buSzPts val="1800"/>
              <a:buFont typeface="Proxima Nova"/>
              <a:buChar char="●"/>
            </a:pPr>
            <a:r>
              <a:rPr lang="en">
                <a:latin typeface="Proxima Nova"/>
                <a:ea typeface="Proxima Nova"/>
                <a:cs typeface="Proxima Nova"/>
                <a:sym typeface="Proxima Nova"/>
              </a:rPr>
              <a:t>Audio clips</a:t>
            </a:r>
            <a:endParaRPr>
              <a:latin typeface="Proxima Nova"/>
              <a:ea typeface="Proxima Nova"/>
              <a:cs typeface="Proxima Nova"/>
              <a:sym typeface="Proxima Nova"/>
            </a:endParaRPr>
          </a:p>
          <a:p>
            <a:pPr marL="914400" lvl="1" indent="-317500" algn="l" rtl="0">
              <a:spcBef>
                <a:spcPts val="0"/>
              </a:spcBef>
              <a:spcAft>
                <a:spcPts val="0"/>
              </a:spcAft>
              <a:buSzPts val="1400"/>
              <a:buFont typeface="Proxima Nova"/>
              <a:buChar char="○"/>
            </a:pPr>
            <a:r>
              <a:rPr lang="en">
                <a:latin typeface="Proxima Nova"/>
                <a:ea typeface="Proxima Nova"/>
                <a:cs typeface="Proxima Nova"/>
                <a:sym typeface="Proxima Nova"/>
              </a:rPr>
              <a:t>Cows mooing</a:t>
            </a:r>
            <a:endParaRPr>
              <a:latin typeface="Proxima Nova"/>
              <a:ea typeface="Proxima Nova"/>
              <a:cs typeface="Proxima Nova"/>
              <a:sym typeface="Proxima Nova"/>
            </a:endParaRPr>
          </a:p>
          <a:p>
            <a:pPr marL="914400" lvl="1" indent="-317500" algn="l" rtl="0">
              <a:spcBef>
                <a:spcPts val="0"/>
              </a:spcBef>
              <a:spcAft>
                <a:spcPts val="0"/>
              </a:spcAft>
              <a:buSzPts val="1400"/>
              <a:buFont typeface="Proxima Nova"/>
              <a:buChar char="○"/>
            </a:pPr>
            <a:r>
              <a:rPr lang="en">
                <a:latin typeface="Proxima Nova"/>
                <a:ea typeface="Proxima Nova"/>
                <a:cs typeface="Proxima Nova"/>
                <a:sym typeface="Proxima Nova"/>
              </a:rPr>
              <a:t>AI NPCs talking</a:t>
            </a:r>
            <a:endParaRPr>
              <a:latin typeface="Proxima Nova"/>
              <a:ea typeface="Proxima Nova"/>
              <a:cs typeface="Proxima Nova"/>
              <a:sym typeface="Proxima Nova"/>
            </a:endParaRPr>
          </a:p>
          <a:p>
            <a:pPr marL="914400" lvl="1" indent="-317500" algn="l" rtl="0">
              <a:spcBef>
                <a:spcPts val="0"/>
              </a:spcBef>
              <a:spcAft>
                <a:spcPts val="0"/>
              </a:spcAft>
              <a:buSzPts val="1400"/>
              <a:buFont typeface="Proxima Nova"/>
              <a:buChar char="○"/>
            </a:pPr>
            <a:r>
              <a:rPr lang="en">
                <a:latin typeface="Proxima Nova"/>
                <a:ea typeface="Proxima Nova"/>
                <a:cs typeface="Proxima Nova"/>
                <a:sym typeface="Proxima Nova"/>
              </a:rPr>
              <a:t>Footsteps of the player</a:t>
            </a:r>
            <a:endParaRPr>
              <a:latin typeface="Proxima Nova"/>
              <a:ea typeface="Proxima Nova"/>
              <a:cs typeface="Proxima Nova"/>
              <a:sym typeface="Proxima Nova"/>
            </a:endParaRPr>
          </a:p>
          <a:p>
            <a:pPr marL="457200" lvl="0" indent="-342900" algn="l" rtl="0">
              <a:spcBef>
                <a:spcPts val="0"/>
              </a:spcBef>
              <a:spcAft>
                <a:spcPts val="0"/>
              </a:spcAft>
              <a:buSzPts val="1800"/>
              <a:buFont typeface="Proxima Nova"/>
              <a:buChar char="●"/>
            </a:pPr>
            <a:r>
              <a:rPr lang="en">
                <a:latin typeface="Proxima Nova"/>
                <a:ea typeface="Proxima Nova"/>
                <a:cs typeface="Proxima Nova"/>
                <a:sym typeface="Proxima Nova"/>
              </a:rPr>
              <a:t>Completing Objectives</a:t>
            </a:r>
            <a:endParaRPr>
              <a:latin typeface="Proxima Nova"/>
              <a:ea typeface="Proxima Nova"/>
              <a:cs typeface="Proxima Nova"/>
              <a:sym typeface="Proxima Nova"/>
            </a:endParaRPr>
          </a:p>
          <a:p>
            <a:pPr marL="914400" lvl="1" indent="-317500" algn="l" rtl="0">
              <a:spcBef>
                <a:spcPts val="0"/>
              </a:spcBef>
              <a:spcAft>
                <a:spcPts val="0"/>
              </a:spcAft>
              <a:buSzPts val="1400"/>
              <a:buFont typeface="Proxima Nova"/>
              <a:buChar char="○"/>
            </a:pPr>
            <a:r>
              <a:rPr lang="en">
                <a:latin typeface="Proxima Nova"/>
                <a:ea typeface="Proxima Nova"/>
                <a:cs typeface="Proxima Nova"/>
                <a:sym typeface="Proxima Nova"/>
              </a:rPr>
              <a:t>Moving hay bales</a:t>
            </a:r>
            <a:endParaRPr>
              <a:latin typeface="Proxima Nova"/>
              <a:ea typeface="Proxima Nova"/>
              <a:cs typeface="Proxima Nova"/>
              <a:sym typeface="Proxima Nova"/>
            </a:endParaRPr>
          </a:p>
        </p:txBody>
      </p:sp>
      <p:pic>
        <p:nvPicPr>
          <p:cNvPr id="345" name="Google Shape;345;p38"/>
          <p:cNvPicPr preferRelativeResize="0"/>
          <p:nvPr/>
        </p:nvPicPr>
        <p:blipFill>
          <a:blip r:embed="rId3">
            <a:alphaModFix/>
          </a:blip>
          <a:stretch>
            <a:fillRect/>
          </a:stretch>
        </p:blipFill>
        <p:spPr>
          <a:xfrm>
            <a:off x="3673101" y="1132138"/>
            <a:ext cx="5447951" cy="3457074"/>
          </a:xfrm>
          <a:prstGeom prst="rect">
            <a:avLst/>
          </a:prstGeom>
          <a:noFill/>
          <a:ln>
            <a:noFill/>
          </a:ln>
        </p:spPr>
      </p:pic>
      <p:sp>
        <p:nvSpPr>
          <p:cNvPr id="346" name="Google Shape;346;p38"/>
          <p:cNvSpPr txBox="1"/>
          <p:nvPr/>
        </p:nvSpPr>
        <p:spPr>
          <a:xfrm>
            <a:off x="7662150" y="4703725"/>
            <a:ext cx="13854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latin typeface="Proxima Nova"/>
                <a:ea typeface="Proxima Nova"/>
                <a:cs typeface="Proxima Nova"/>
                <a:sym typeface="Proxima Nova"/>
              </a:rPr>
              <a:t>Alberto</a:t>
            </a:r>
            <a:endParaRPr>
              <a:latin typeface="Proxima Nova"/>
              <a:ea typeface="Proxima Nova"/>
              <a:cs typeface="Proxima Nova"/>
              <a:sym typeface="Proxima Nov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grpSp>
        <p:nvGrpSpPr>
          <p:cNvPr id="351" name="Google Shape;351;p39"/>
          <p:cNvGrpSpPr/>
          <p:nvPr/>
        </p:nvGrpSpPr>
        <p:grpSpPr>
          <a:xfrm>
            <a:off x="-80375" y="-80375"/>
            <a:ext cx="9201425" cy="1083700"/>
            <a:chOff x="-80375" y="-80375"/>
            <a:chExt cx="9201425" cy="1083700"/>
          </a:xfrm>
        </p:grpSpPr>
        <p:sp>
          <p:nvSpPr>
            <p:cNvPr id="352" name="Google Shape;352;p39"/>
            <p:cNvSpPr/>
            <p:nvPr/>
          </p:nvSpPr>
          <p:spPr>
            <a:xfrm>
              <a:off x="-22950" y="-80375"/>
              <a:ext cx="9144000" cy="1079100"/>
            </a:xfrm>
            <a:prstGeom prst="rect">
              <a:avLst/>
            </a:prstGeom>
            <a:solidFill>
              <a:srgbClr val="FBCB05"/>
            </a:solidFill>
            <a:ln w="9525" cap="flat" cmpd="sng">
              <a:solidFill>
                <a:srgbClr val="FBCB0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9"/>
            <p:cNvSpPr/>
            <p:nvPr/>
          </p:nvSpPr>
          <p:spPr>
            <a:xfrm>
              <a:off x="-80375" y="-75775"/>
              <a:ext cx="392100" cy="1079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4" name="Google Shape;354;p39"/>
          <p:cNvSpPr txBox="1">
            <a:spLocks noGrp="1"/>
          </p:cNvSpPr>
          <p:nvPr>
            <p:ph type="title"/>
          </p:nvPr>
        </p:nvSpPr>
        <p:spPr>
          <a:xfrm>
            <a:off x="311700" y="-65975"/>
            <a:ext cx="8520600" cy="108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solidFill>
                  <a:schemeClr val="lt1"/>
                </a:solidFill>
              </a:rPr>
              <a:t>Unity</a:t>
            </a:r>
            <a:endParaRPr>
              <a:solidFill>
                <a:schemeClr val="lt1"/>
              </a:solidFill>
            </a:endParaRPr>
          </a:p>
        </p:txBody>
      </p:sp>
      <p:sp>
        <p:nvSpPr>
          <p:cNvPr id="355" name="Google Shape;355;p39"/>
          <p:cNvSpPr txBox="1">
            <a:spLocks noGrp="1"/>
          </p:cNvSpPr>
          <p:nvPr>
            <p:ph type="body" idx="1"/>
          </p:nvPr>
        </p:nvSpPr>
        <p:spPr>
          <a:xfrm>
            <a:off x="311700" y="1152475"/>
            <a:ext cx="42603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Font typeface="Proxima Nova"/>
              <a:buChar char="●"/>
            </a:pPr>
            <a:r>
              <a:rPr lang="en">
                <a:latin typeface="Proxima Nova"/>
                <a:ea typeface="Proxima Nova"/>
                <a:cs typeface="Proxima Nova"/>
                <a:sym typeface="Proxima Nova"/>
              </a:rPr>
              <a:t>Engine for developing games</a:t>
            </a:r>
            <a:endParaRPr>
              <a:latin typeface="Proxima Nova"/>
              <a:ea typeface="Proxima Nova"/>
              <a:cs typeface="Proxima Nova"/>
              <a:sym typeface="Proxima Nova"/>
            </a:endParaRPr>
          </a:p>
          <a:p>
            <a:pPr marL="457200" lvl="0" indent="-342900" algn="l" rtl="0">
              <a:spcBef>
                <a:spcPts val="0"/>
              </a:spcBef>
              <a:spcAft>
                <a:spcPts val="0"/>
              </a:spcAft>
              <a:buSzPts val="1800"/>
              <a:buFont typeface="Proxima Nova"/>
              <a:buChar char="●"/>
            </a:pPr>
            <a:r>
              <a:rPr lang="en">
                <a:latin typeface="Proxima Nova"/>
                <a:ea typeface="Proxima Nova"/>
                <a:cs typeface="Proxima Nova"/>
                <a:sym typeface="Proxima Nova"/>
              </a:rPr>
              <a:t>Target single or multiple platforms (PC, Android, iOS, consoles, etc.)</a:t>
            </a:r>
            <a:endParaRPr>
              <a:latin typeface="Proxima Nova"/>
              <a:ea typeface="Proxima Nova"/>
              <a:cs typeface="Proxima Nova"/>
              <a:sym typeface="Proxima Nova"/>
            </a:endParaRPr>
          </a:p>
        </p:txBody>
      </p:sp>
      <p:pic>
        <p:nvPicPr>
          <p:cNvPr id="356" name="Google Shape;356;p39"/>
          <p:cNvPicPr preferRelativeResize="0"/>
          <p:nvPr/>
        </p:nvPicPr>
        <p:blipFill>
          <a:blip r:embed="rId3">
            <a:alphaModFix/>
          </a:blip>
          <a:stretch>
            <a:fillRect/>
          </a:stretch>
        </p:blipFill>
        <p:spPr>
          <a:xfrm>
            <a:off x="5268075" y="1017737"/>
            <a:ext cx="2864276" cy="1610675"/>
          </a:xfrm>
          <a:prstGeom prst="rect">
            <a:avLst/>
          </a:prstGeom>
          <a:noFill/>
          <a:ln>
            <a:noFill/>
          </a:ln>
        </p:spPr>
      </p:pic>
      <p:sp>
        <p:nvSpPr>
          <p:cNvPr id="357" name="Google Shape;357;p39"/>
          <p:cNvSpPr txBox="1"/>
          <p:nvPr/>
        </p:nvSpPr>
        <p:spPr>
          <a:xfrm>
            <a:off x="6121050" y="4693450"/>
            <a:ext cx="3000000" cy="4002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1200"/>
              </a:spcAft>
              <a:buNone/>
            </a:pPr>
            <a:r>
              <a:rPr lang="en">
                <a:solidFill>
                  <a:schemeClr val="dk2"/>
                </a:solidFill>
                <a:latin typeface="Proxima Nova"/>
                <a:ea typeface="Proxima Nova"/>
                <a:cs typeface="Proxima Nova"/>
                <a:sym typeface="Proxima Nova"/>
              </a:rPr>
              <a:t>Eduardo</a:t>
            </a:r>
            <a:endParaRPr>
              <a:solidFill>
                <a:schemeClr val="dk1"/>
              </a:solidFill>
              <a:latin typeface="Proxima Nova"/>
              <a:ea typeface="Proxima Nova"/>
              <a:cs typeface="Proxima Nova"/>
              <a:sym typeface="Proxima Nov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grpSp>
        <p:nvGrpSpPr>
          <p:cNvPr id="362" name="Google Shape;362;p40"/>
          <p:cNvGrpSpPr/>
          <p:nvPr/>
        </p:nvGrpSpPr>
        <p:grpSpPr>
          <a:xfrm>
            <a:off x="-80375" y="-80375"/>
            <a:ext cx="9201425" cy="1083700"/>
            <a:chOff x="-80375" y="-80375"/>
            <a:chExt cx="9201425" cy="1083700"/>
          </a:xfrm>
        </p:grpSpPr>
        <p:sp>
          <p:nvSpPr>
            <p:cNvPr id="363" name="Google Shape;363;p40"/>
            <p:cNvSpPr/>
            <p:nvPr/>
          </p:nvSpPr>
          <p:spPr>
            <a:xfrm>
              <a:off x="-22950" y="-80375"/>
              <a:ext cx="9144000" cy="1079100"/>
            </a:xfrm>
            <a:prstGeom prst="rect">
              <a:avLst/>
            </a:prstGeom>
            <a:solidFill>
              <a:srgbClr val="FBCB05"/>
            </a:solidFill>
            <a:ln w="9525" cap="flat" cmpd="sng">
              <a:solidFill>
                <a:srgbClr val="FBCB0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0"/>
            <p:cNvSpPr/>
            <p:nvPr/>
          </p:nvSpPr>
          <p:spPr>
            <a:xfrm>
              <a:off x="-80375" y="-75775"/>
              <a:ext cx="392100" cy="1079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5" name="Google Shape;365;p40"/>
          <p:cNvSpPr txBox="1">
            <a:spLocks noGrp="1"/>
          </p:cNvSpPr>
          <p:nvPr>
            <p:ph type="title"/>
          </p:nvPr>
        </p:nvSpPr>
        <p:spPr>
          <a:xfrm>
            <a:off x="311700" y="-65975"/>
            <a:ext cx="8520600" cy="108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solidFill>
                  <a:schemeClr val="lt1"/>
                </a:solidFill>
              </a:rPr>
              <a:t>The Unity Editor</a:t>
            </a:r>
            <a:endParaRPr>
              <a:solidFill>
                <a:schemeClr val="lt1"/>
              </a:solidFill>
            </a:endParaRPr>
          </a:p>
        </p:txBody>
      </p:sp>
      <p:sp>
        <p:nvSpPr>
          <p:cNvPr id="366" name="Google Shape;366;p4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Font typeface="Proxima Nova"/>
              <a:buChar char="●"/>
            </a:pPr>
            <a:r>
              <a:rPr lang="en">
                <a:latin typeface="Proxima Nova"/>
                <a:ea typeface="Proxima Nova"/>
                <a:cs typeface="Proxima Nova"/>
                <a:sym typeface="Proxima Nova"/>
              </a:rPr>
              <a:t>Integrated development environment</a:t>
            </a:r>
            <a:endParaRPr>
              <a:latin typeface="Proxima Nova"/>
              <a:ea typeface="Proxima Nova"/>
              <a:cs typeface="Proxima Nova"/>
              <a:sym typeface="Proxima Nova"/>
            </a:endParaRPr>
          </a:p>
        </p:txBody>
      </p:sp>
      <p:pic>
        <p:nvPicPr>
          <p:cNvPr id="367" name="Google Shape;367;p40"/>
          <p:cNvPicPr preferRelativeResize="0"/>
          <p:nvPr/>
        </p:nvPicPr>
        <p:blipFill>
          <a:blip r:embed="rId3">
            <a:alphaModFix/>
          </a:blip>
          <a:stretch>
            <a:fillRect/>
          </a:stretch>
        </p:blipFill>
        <p:spPr>
          <a:xfrm>
            <a:off x="1471313" y="1409050"/>
            <a:ext cx="6201375" cy="3621500"/>
          </a:xfrm>
          <a:prstGeom prst="rect">
            <a:avLst/>
          </a:prstGeom>
          <a:noFill/>
          <a:ln>
            <a:noFill/>
          </a:ln>
        </p:spPr>
      </p:pic>
      <p:sp>
        <p:nvSpPr>
          <p:cNvPr id="368" name="Google Shape;368;p40"/>
          <p:cNvSpPr txBox="1"/>
          <p:nvPr/>
        </p:nvSpPr>
        <p:spPr>
          <a:xfrm>
            <a:off x="6121050" y="4693450"/>
            <a:ext cx="3000000" cy="4002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1200"/>
              </a:spcAft>
              <a:buNone/>
            </a:pPr>
            <a:r>
              <a:rPr lang="en">
                <a:solidFill>
                  <a:schemeClr val="dk2"/>
                </a:solidFill>
                <a:latin typeface="Proxima Nova"/>
                <a:ea typeface="Proxima Nova"/>
                <a:cs typeface="Proxima Nova"/>
                <a:sym typeface="Proxima Nova"/>
              </a:rPr>
              <a:t>Eduardo</a:t>
            </a:r>
            <a:endParaRPr>
              <a:solidFill>
                <a:schemeClr val="dk1"/>
              </a:solidFill>
              <a:latin typeface="Proxima Nova"/>
              <a:ea typeface="Proxima Nova"/>
              <a:cs typeface="Proxima Nova"/>
              <a:sym typeface="Proxima Nov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grpSp>
        <p:nvGrpSpPr>
          <p:cNvPr id="373" name="Google Shape;373;p41"/>
          <p:cNvGrpSpPr/>
          <p:nvPr/>
        </p:nvGrpSpPr>
        <p:grpSpPr>
          <a:xfrm>
            <a:off x="-80375" y="-80375"/>
            <a:ext cx="9201425" cy="1083700"/>
            <a:chOff x="-80375" y="-80375"/>
            <a:chExt cx="9201425" cy="1083700"/>
          </a:xfrm>
        </p:grpSpPr>
        <p:sp>
          <p:nvSpPr>
            <p:cNvPr id="374" name="Google Shape;374;p41"/>
            <p:cNvSpPr/>
            <p:nvPr/>
          </p:nvSpPr>
          <p:spPr>
            <a:xfrm>
              <a:off x="-22950" y="-80375"/>
              <a:ext cx="9144000" cy="1079100"/>
            </a:xfrm>
            <a:prstGeom prst="rect">
              <a:avLst/>
            </a:prstGeom>
            <a:solidFill>
              <a:srgbClr val="FBCB05"/>
            </a:solidFill>
            <a:ln w="9525" cap="flat" cmpd="sng">
              <a:solidFill>
                <a:srgbClr val="FBCB0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1"/>
            <p:cNvSpPr/>
            <p:nvPr/>
          </p:nvSpPr>
          <p:spPr>
            <a:xfrm>
              <a:off x="-80375" y="-75775"/>
              <a:ext cx="392100" cy="1079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6" name="Google Shape;376;p41"/>
          <p:cNvSpPr txBox="1">
            <a:spLocks noGrp="1"/>
          </p:cNvSpPr>
          <p:nvPr>
            <p:ph type="title"/>
          </p:nvPr>
        </p:nvSpPr>
        <p:spPr>
          <a:xfrm>
            <a:off x="311700" y="-65975"/>
            <a:ext cx="8520600" cy="108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solidFill>
                  <a:schemeClr val="lt1"/>
                </a:solidFill>
              </a:rPr>
              <a:t>VR Development using the Unity XR Toolkit</a:t>
            </a:r>
            <a:endParaRPr>
              <a:solidFill>
                <a:schemeClr val="lt1"/>
              </a:solidFill>
            </a:endParaRPr>
          </a:p>
        </p:txBody>
      </p:sp>
      <p:sp>
        <p:nvSpPr>
          <p:cNvPr id="377" name="Google Shape;377;p4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latin typeface="Proxima Nova"/>
                <a:ea typeface="Proxima Nova"/>
                <a:cs typeface="Proxima Nova"/>
                <a:sym typeface="Proxima Nova"/>
              </a:rPr>
              <a:t>Unity provides the </a:t>
            </a:r>
            <a:r>
              <a:rPr lang="en" b="1">
                <a:latin typeface="Proxima Nova"/>
                <a:ea typeface="Proxima Nova"/>
                <a:cs typeface="Proxima Nova"/>
                <a:sym typeface="Proxima Nova"/>
              </a:rPr>
              <a:t>XR Toolkit</a:t>
            </a:r>
            <a:r>
              <a:rPr lang="en">
                <a:latin typeface="Proxima Nova"/>
                <a:ea typeface="Proxima Nova"/>
                <a:cs typeface="Proxima Nova"/>
                <a:sym typeface="Proxima Nova"/>
              </a:rPr>
              <a:t> (extended reality toolkit) for developing virtual reality (VR), mixed reality (MR), and augmented reality (AR) applications</a:t>
            </a:r>
            <a:endParaRPr>
              <a:latin typeface="Proxima Nova"/>
              <a:ea typeface="Proxima Nova"/>
              <a:cs typeface="Proxima Nova"/>
              <a:sym typeface="Proxima Nova"/>
            </a:endParaRPr>
          </a:p>
          <a:p>
            <a:pPr marL="457200" lvl="0" indent="-342900" algn="l" rtl="0">
              <a:spcBef>
                <a:spcPts val="0"/>
              </a:spcBef>
              <a:spcAft>
                <a:spcPts val="0"/>
              </a:spcAft>
              <a:buSzPts val="1800"/>
              <a:buFont typeface="Proxima Nova"/>
              <a:buChar char="●"/>
            </a:pPr>
            <a:r>
              <a:rPr lang="en">
                <a:latin typeface="Proxima Nova"/>
                <a:ea typeface="Proxima Nova"/>
                <a:cs typeface="Proxima Nova"/>
                <a:sym typeface="Proxima Nova"/>
              </a:rPr>
              <a:t>The XR tech stack supports platform integration these and more popular platforms:</a:t>
            </a:r>
            <a:endParaRPr>
              <a:latin typeface="Proxima Nova"/>
              <a:ea typeface="Proxima Nova"/>
              <a:cs typeface="Proxima Nova"/>
              <a:sym typeface="Proxima Nova"/>
            </a:endParaRPr>
          </a:p>
          <a:p>
            <a:pPr marL="914400" lvl="1" indent="-317500" algn="l" rtl="0">
              <a:spcBef>
                <a:spcPts val="0"/>
              </a:spcBef>
              <a:spcAft>
                <a:spcPts val="0"/>
              </a:spcAft>
              <a:buSzPts val="1400"/>
              <a:buFont typeface="Proxima Nova"/>
              <a:buChar char="○"/>
            </a:pPr>
            <a:r>
              <a:rPr lang="en">
                <a:latin typeface="Proxima Nova"/>
                <a:ea typeface="Proxima Nova"/>
                <a:cs typeface="Proxima Nova"/>
                <a:sym typeface="Proxima Nova"/>
              </a:rPr>
              <a:t>ARKit (Apple)</a:t>
            </a:r>
            <a:endParaRPr>
              <a:latin typeface="Proxima Nova"/>
              <a:ea typeface="Proxima Nova"/>
              <a:cs typeface="Proxima Nova"/>
              <a:sym typeface="Proxima Nova"/>
            </a:endParaRPr>
          </a:p>
          <a:p>
            <a:pPr marL="914400" lvl="1" indent="-317500" algn="l" rtl="0">
              <a:spcBef>
                <a:spcPts val="0"/>
              </a:spcBef>
              <a:spcAft>
                <a:spcPts val="0"/>
              </a:spcAft>
              <a:buSzPts val="1400"/>
              <a:buFont typeface="Proxima Nova"/>
              <a:buChar char="○"/>
            </a:pPr>
            <a:r>
              <a:rPr lang="en">
                <a:latin typeface="Proxima Nova"/>
                <a:ea typeface="Proxima Nova"/>
                <a:cs typeface="Proxima Nova"/>
                <a:sym typeface="Proxima Nova"/>
              </a:rPr>
              <a:t>Playstation VR</a:t>
            </a:r>
            <a:endParaRPr>
              <a:latin typeface="Proxima Nova"/>
              <a:ea typeface="Proxima Nova"/>
              <a:cs typeface="Proxima Nova"/>
              <a:sym typeface="Proxima Nova"/>
            </a:endParaRPr>
          </a:p>
          <a:p>
            <a:pPr marL="914400" lvl="1" indent="-317500" algn="l" rtl="0">
              <a:spcBef>
                <a:spcPts val="0"/>
              </a:spcBef>
              <a:spcAft>
                <a:spcPts val="0"/>
              </a:spcAft>
              <a:buSzPts val="1400"/>
              <a:buFont typeface="Proxima Nova"/>
              <a:buChar char="○"/>
            </a:pPr>
            <a:r>
              <a:rPr lang="en">
                <a:latin typeface="Proxima Nova"/>
                <a:ea typeface="Proxima Nova"/>
                <a:cs typeface="Proxima Nova"/>
                <a:sym typeface="Proxima Nova"/>
              </a:rPr>
              <a:t>Oculus</a:t>
            </a:r>
            <a:endParaRPr>
              <a:latin typeface="Proxima Nova"/>
              <a:ea typeface="Proxima Nova"/>
              <a:cs typeface="Proxima Nova"/>
              <a:sym typeface="Proxima Nova"/>
            </a:endParaRPr>
          </a:p>
          <a:p>
            <a:pPr marL="914400" lvl="1" indent="-317500" algn="l" rtl="0">
              <a:spcBef>
                <a:spcPts val="0"/>
              </a:spcBef>
              <a:spcAft>
                <a:spcPts val="0"/>
              </a:spcAft>
              <a:buSzPts val="1400"/>
              <a:buFont typeface="Proxima Nova"/>
              <a:buChar char="○"/>
            </a:pPr>
            <a:r>
              <a:rPr lang="en">
                <a:latin typeface="Proxima Nova"/>
                <a:ea typeface="Proxima Nova"/>
                <a:cs typeface="Proxima Nova"/>
                <a:sym typeface="Proxima Nova"/>
              </a:rPr>
              <a:t>HoloLens (Microsoft)</a:t>
            </a:r>
            <a:endParaRPr>
              <a:latin typeface="Proxima Nova"/>
              <a:ea typeface="Proxima Nova"/>
              <a:cs typeface="Proxima Nova"/>
              <a:sym typeface="Proxima Nova"/>
            </a:endParaRPr>
          </a:p>
        </p:txBody>
      </p:sp>
      <p:sp>
        <p:nvSpPr>
          <p:cNvPr id="378" name="Google Shape;378;p41"/>
          <p:cNvSpPr txBox="1"/>
          <p:nvPr/>
        </p:nvSpPr>
        <p:spPr>
          <a:xfrm>
            <a:off x="6121050" y="4693450"/>
            <a:ext cx="3000000" cy="4002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1200"/>
              </a:spcAft>
              <a:buNone/>
            </a:pPr>
            <a:r>
              <a:rPr lang="en">
                <a:solidFill>
                  <a:schemeClr val="dk2"/>
                </a:solidFill>
                <a:latin typeface="Proxima Nova"/>
                <a:ea typeface="Proxima Nova"/>
                <a:cs typeface="Proxima Nova"/>
                <a:sym typeface="Proxima Nova"/>
              </a:rPr>
              <a:t>Eduardo</a:t>
            </a:r>
            <a:endParaRPr>
              <a:solidFill>
                <a:schemeClr val="dk1"/>
              </a:solidFill>
              <a:latin typeface="Proxima Nova"/>
              <a:ea typeface="Proxima Nova"/>
              <a:cs typeface="Proxima Nova"/>
              <a:sym typeface="Proxima Nov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grpSp>
        <p:nvGrpSpPr>
          <p:cNvPr id="77" name="Google Shape;77;p15"/>
          <p:cNvGrpSpPr/>
          <p:nvPr/>
        </p:nvGrpSpPr>
        <p:grpSpPr>
          <a:xfrm>
            <a:off x="-80375" y="-80375"/>
            <a:ext cx="9201425" cy="1083700"/>
            <a:chOff x="-80375" y="-80375"/>
            <a:chExt cx="9201425" cy="1083700"/>
          </a:xfrm>
        </p:grpSpPr>
        <p:sp>
          <p:nvSpPr>
            <p:cNvPr id="78" name="Google Shape;78;p15"/>
            <p:cNvSpPr/>
            <p:nvPr/>
          </p:nvSpPr>
          <p:spPr>
            <a:xfrm>
              <a:off x="-22950" y="-80375"/>
              <a:ext cx="9144000" cy="1079100"/>
            </a:xfrm>
            <a:prstGeom prst="rect">
              <a:avLst/>
            </a:prstGeom>
            <a:solidFill>
              <a:srgbClr val="FBCB05"/>
            </a:solidFill>
            <a:ln w="9525" cap="flat" cmpd="sng">
              <a:solidFill>
                <a:srgbClr val="FBCB0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5"/>
            <p:cNvSpPr/>
            <p:nvPr/>
          </p:nvSpPr>
          <p:spPr>
            <a:xfrm>
              <a:off x="-80375" y="-75775"/>
              <a:ext cx="392100" cy="1079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80;p15"/>
          <p:cNvSpPr txBox="1">
            <a:spLocks noGrp="1"/>
          </p:cNvSpPr>
          <p:nvPr>
            <p:ph type="title"/>
          </p:nvPr>
        </p:nvSpPr>
        <p:spPr>
          <a:xfrm>
            <a:off x="311700" y="-65975"/>
            <a:ext cx="8520600" cy="108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b="1">
                <a:solidFill>
                  <a:schemeClr val="lt1"/>
                </a:solidFill>
              </a:rPr>
              <a:t>InART</a:t>
            </a:r>
            <a:endParaRPr b="1">
              <a:solidFill>
                <a:schemeClr val="lt1"/>
              </a:solidFill>
            </a:endParaRPr>
          </a:p>
        </p:txBody>
      </p:sp>
      <p:sp>
        <p:nvSpPr>
          <p:cNvPr id="81" name="Google Shape;81;p15"/>
          <p:cNvSpPr txBox="1">
            <a:spLocks noGrp="1"/>
          </p:cNvSpPr>
          <p:nvPr>
            <p:ph type="body" idx="1"/>
          </p:nvPr>
        </p:nvSpPr>
        <p:spPr>
          <a:xfrm>
            <a:off x="311700" y="1152475"/>
            <a:ext cx="5624700" cy="3735000"/>
          </a:xfrm>
          <a:prstGeom prst="rect">
            <a:avLst/>
          </a:prstGeom>
        </p:spPr>
        <p:txBody>
          <a:bodyPr spcFirstLastPara="1" wrap="square" lIns="91425" tIns="91425" rIns="91425" bIns="91425" anchor="t" anchorCtr="0">
            <a:normAutofit lnSpcReduction="20000"/>
          </a:bodyPr>
          <a:lstStyle/>
          <a:p>
            <a:pPr marL="0" lvl="0" indent="0" algn="ctr" rtl="0">
              <a:spcBef>
                <a:spcPts val="0"/>
              </a:spcBef>
              <a:spcAft>
                <a:spcPts val="0"/>
              </a:spcAft>
              <a:buClr>
                <a:schemeClr val="dk1"/>
              </a:buClr>
              <a:buSzPts val="1100"/>
              <a:buFont typeface="Arial"/>
              <a:buNone/>
            </a:pPr>
            <a:r>
              <a:rPr lang="en">
                <a:latin typeface="Proxima Nova"/>
                <a:ea typeface="Proxima Nova"/>
                <a:cs typeface="Proxima Nova"/>
                <a:sym typeface="Proxima Nova"/>
              </a:rPr>
              <a:t>Advisor</a:t>
            </a:r>
            <a:endParaRPr b="1">
              <a:latin typeface="Proxima Nova"/>
              <a:ea typeface="Proxima Nova"/>
              <a:cs typeface="Proxima Nova"/>
              <a:sym typeface="Proxima Nova"/>
            </a:endParaRPr>
          </a:p>
          <a:p>
            <a:pPr marL="0" lvl="0" indent="0" algn="ctr" rtl="0">
              <a:spcBef>
                <a:spcPts val="1200"/>
              </a:spcBef>
              <a:spcAft>
                <a:spcPts val="0"/>
              </a:spcAft>
              <a:buNone/>
            </a:pPr>
            <a:r>
              <a:rPr lang="en" b="1">
                <a:latin typeface="Proxima Nova"/>
                <a:ea typeface="Proxima Nova"/>
                <a:cs typeface="Proxima Nova"/>
                <a:sym typeface="Proxima Nova"/>
              </a:rPr>
              <a:t>Dr. David M Krum</a:t>
            </a:r>
            <a:endParaRPr b="1">
              <a:latin typeface="Proxima Nova"/>
              <a:ea typeface="Proxima Nova"/>
              <a:cs typeface="Proxima Nova"/>
              <a:sym typeface="Proxima Nova"/>
            </a:endParaRPr>
          </a:p>
          <a:p>
            <a:pPr marL="0" lvl="0" indent="0" algn="ctr" rtl="0">
              <a:spcBef>
                <a:spcPts val="1200"/>
              </a:spcBef>
              <a:spcAft>
                <a:spcPts val="0"/>
              </a:spcAft>
              <a:buNone/>
            </a:pPr>
            <a:endParaRPr b="1">
              <a:latin typeface="Proxima Nova"/>
              <a:ea typeface="Proxima Nova"/>
              <a:cs typeface="Proxima Nova"/>
              <a:sym typeface="Proxima Nova"/>
            </a:endParaRPr>
          </a:p>
          <a:p>
            <a:pPr marL="0" lvl="0" indent="0" algn="ctr" rtl="0">
              <a:spcBef>
                <a:spcPts val="1200"/>
              </a:spcBef>
              <a:spcAft>
                <a:spcPts val="0"/>
              </a:spcAft>
              <a:buNone/>
            </a:pPr>
            <a:r>
              <a:rPr lang="en">
                <a:latin typeface="Proxima Nova"/>
                <a:ea typeface="Proxima Nova"/>
                <a:cs typeface="Proxima Nova"/>
                <a:sym typeface="Proxima Nova"/>
              </a:rPr>
              <a:t>Sponsor</a:t>
            </a:r>
            <a:endParaRPr>
              <a:latin typeface="Proxima Nova"/>
              <a:ea typeface="Proxima Nova"/>
              <a:cs typeface="Proxima Nova"/>
              <a:sym typeface="Proxima Nova"/>
            </a:endParaRPr>
          </a:p>
          <a:p>
            <a:pPr marL="0" lvl="0" indent="0" algn="ctr" rtl="0">
              <a:spcBef>
                <a:spcPts val="1200"/>
              </a:spcBef>
              <a:spcAft>
                <a:spcPts val="0"/>
              </a:spcAft>
              <a:buNone/>
            </a:pPr>
            <a:r>
              <a:rPr lang="en" b="1">
                <a:latin typeface="Proxima Nova"/>
                <a:ea typeface="Proxima Nova"/>
                <a:cs typeface="Proxima Nova"/>
                <a:sym typeface="Proxima Nova"/>
              </a:rPr>
              <a:t>InART</a:t>
            </a:r>
            <a:endParaRPr b="1">
              <a:latin typeface="Proxima Nova"/>
              <a:ea typeface="Proxima Nova"/>
              <a:cs typeface="Proxima Nova"/>
              <a:sym typeface="Proxima Nova"/>
            </a:endParaRPr>
          </a:p>
          <a:p>
            <a:pPr marL="0" lvl="0" indent="0" algn="ctr" rtl="0">
              <a:spcBef>
                <a:spcPts val="1200"/>
              </a:spcBef>
              <a:spcAft>
                <a:spcPts val="0"/>
              </a:spcAft>
              <a:buNone/>
            </a:pPr>
            <a:r>
              <a:rPr lang="en" b="1">
                <a:latin typeface="Proxima Nova"/>
                <a:ea typeface="Proxima Nova"/>
                <a:cs typeface="Proxima Nova"/>
                <a:sym typeface="Proxima Nova"/>
              </a:rPr>
              <a:t>Institute for Interactive Narrative, Research, and Technology</a:t>
            </a:r>
            <a:endParaRPr b="1">
              <a:latin typeface="Proxima Nova"/>
              <a:ea typeface="Proxima Nova"/>
              <a:cs typeface="Proxima Nova"/>
              <a:sym typeface="Proxima Nova"/>
            </a:endParaRPr>
          </a:p>
          <a:p>
            <a:pPr marL="0" lvl="0" indent="0" algn="ctr" rtl="0">
              <a:spcBef>
                <a:spcPts val="1200"/>
              </a:spcBef>
              <a:spcAft>
                <a:spcPts val="0"/>
              </a:spcAft>
              <a:buNone/>
            </a:pPr>
            <a:endParaRPr b="1">
              <a:latin typeface="Proxima Nova"/>
              <a:ea typeface="Proxima Nova"/>
              <a:cs typeface="Proxima Nova"/>
              <a:sym typeface="Proxima Nova"/>
            </a:endParaRPr>
          </a:p>
          <a:p>
            <a:pPr marL="0" lvl="0" indent="0" algn="ctr" rtl="0">
              <a:spcBef>
                <a:spcPts val="1200"/>
              </a:spcBef>
              <a:spcAft>
                <a:spcPts val="1200"/>
              </a:spcAft>
              <a:buNone/>
            </a:pPr>
            <a:endParaRPr>
              <a:latin typeface="Proxima Nova"/>
              <a:ea typeface="Proxima Nova"/>
              <a:cs typeface="Proxima Nova"/>
              <a:sym typeface="Proxima Nova"/>
            </a:endParaRPr>
          </a:p>
        </p:txBody>
      </p:sp>
      <p:pic>
        <p:nvPicPr>
          <p:cNvPr id="82" name="Google Shape;82;p15"/>
          <p:cNvPicPr preferRelativeResize="0"/>
          <p:nvPr/>
        </p:nvPicPr>
        <p:blipFill>
          <a:blip r:embed="rId3">
            <a:alphaModFix/>
          </a:blip>
          <a:stretch>
            <a:fillRect/>
          </a:stretch>
        </p:blipFill>
        <p:spPr>
          <a:xfrm>
            <a:off x="6260550" y="1246325"/>
            <a:ext cx="2571750" cy="2571750"/>
          </a:xfrm>
          <a:prstGeom prst="rect">
            <a:avLst/>
          </a:prstGeom>
          <a:noFill/>
          <a:ln>
            <a:noFill/>
          </a:ln>
        </p:spPr>
      </p:pic>
      <p:pic>
        <p:nvPicPr>
          <p:cNvPr id="83" name="Google Shape;83;p15"/>
          <p:cNvPicPr preferRelativeResize="0"/>
          <p:nvPr/>
        </p:nvPicPr>
        <p:blipFill rotWithShape="1">
          <a:blip r:embed="rId4">
            <a:alphaModFix/>
          </a:blip>
          <a:srcRect t="17129"/>
          <a:stretch/>
        </p:blipFill>
        <p:spPr>
          <a:xfrm>
            <a:off x="6260550" y="3589475"/>
            <a:ext cx="2571750" cy="439425"/>
          </a:xfrm>
          <a:prstGeom prst="rect">
            <a:avLst/>
          </a:prstGeom>
          <a:noFill/>
          <a:ln>
            <a:noFill/>
          </a:ln>
        </p:spPr>
      </p:pic>
      <p:sp>
        <p:nvSpPr>
          <p:cNvPr id="84" name="Google Shape;84;p15"/>
          <p:cNvSpPr txBox="1"/>
          <p:nvPr/>
        </p:nvSpPr>
        <p:spPr>
          <a:xfrm>
            <a:off x="7074625" y="4642375"/>
            <a:ext cx="18321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latin typeface="Proxima Nova"/>
                <a:ea typeface="Proxima Nova"/>
                <a:cs typeface="Proxima Nova"/>
                <a:sym typeface="Proxima Nova"/>
              </a:rPr>
              <a:t>Jaquan</a:t>
            </a:r>
            <a:endParaRPr>
              <a:latin typeface="Proxima Nova"/>
              <a:ea typeface="Proxima Nova"/>
              <a:cs typeface="Proxima Nova"/>
              <a:sym typeface="Proxima Nov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grpSp>
        <p:nvGrpSpPr>
          <p:cNvPr id="383" name="Google Shape;383;p42"/>
          <p:cNvGrpSpPr/>
          <p:nvPr/>
        </p:nvGrpSpPr>
        <p:grpSpPr>
          <a:xfrm>
            <a:off x="-80375" y="-80375"/>
            <a:ext cx="9201425" cy="1083700"/>
            <a:chOff x="-80375" y="-80375"/>
            <a:chExt cx="9201425" cy="1083700"/>
          </a:xfrm>
        </p:grpSpPr>
        <p:sp>
          <p:nvSpPr>
            <p:cNvPr id="384" name="Google Shape;384;p42"/>
            <p:cNvSpPr/>
            <p:nvPr/>
          </p:nvSpPr>
          <p:spPr>
            <a:xfrm>
              <a:off x="-22950" y="-80375"/>
              <a:ext cx="9144000" cy="1079100"/>
            </a:xfrm>
            <a:prstGeom prst="rect">
              <a:avLst/>
            </a:prstGeom>
            <a:solidFill>
              <a:srgbClr val="FBCB05"/>
            </a:solidFill>
            <a:ln w="9525" cap="flat" cmpd="sng">
              <a:solidFill>
                <a:srgbClr val="FBCB0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2"/>
            <p:cNvSpPr/>
            <p:nvPr/>
          </p:nvSpPr>
          <p:spPr>
            <a:xfrm>
              <a:off x="-80375" y="-75775"/>
              <a:ext cx="392100" cy="1079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6" name="Google Shape;386;p42"/>
          <p:cNvSpPr txBox="1">
            <a:spLocks noGrp="1"/>
          </p:cNvSpPr>
          <p:nvPr>
            <p:ph type="title"/>
          </p:nvPr>
        </p:nvSpPr>
        <p:spPr>
          <a:xfrm>
            <a:off x="311700" y="-65975"/>
            <a:ext cx="8520600" cy="108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solidFill>
                  <a:schemeClr val="lt1"/>
                </a:solidFill>
              </a:rPr>
              <a:t>Unity XR Plugin Framework</a:t>
            </a:r>
            <a:endParaRPr>
              <a:solidFill>
                <a:schemeClr val="lt1"/>
              </a:solidFill>
            </a:endParaRPr>
          </a:p>
        </p:txBody>
      </p:sp>
      <p:sp>
        <p:nvSpPr>
          <p:cNvPr id="387" name="Google Shape;387;p42"/>
          <p:cNvSpPr txBox="1">
            <a:spLocks noGrp="1"/>
          </p:cNvSpPr>
          <p:nvPr>
            <p:ph type="body" idx="1"/>
          </p:nvPr>
        </p:nvSpPr>
        <p:spPr>
          <a:xfrm>
            <a:off x="311700" y="1152475"/>
            <a:ext cx="42603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latin typeface="Proxima Nova"/>
                <a:ea typeface="Proxima Nova"/>
                <a:cs typeface="Proxima Nova"/>
                <a:sym typeface="Proxima Nova"/>
              </a:rPr>
              <a:t>The XR Toolkit includes a plug-in framework called </a:t>
            </a:r>
            <a:r>
              <a:rPr lang="en" b="1">
                <a:latin typeface="Proxima Nova"/>
                <a:ea typeface="Proxima Nova"/>
                <a:cs typeface="Proxima Nova"/>
                <a:sym typeface="Proxima Nova"/>
              </a:rPr>
              <a:t>XR SDK</a:t>
            </a:r>
            <a:r>
              <a:rPr lang="en">
                <a:latin typeface="Proxima Nova"/>
                <a:ea typeface="Proxima Nova"/>
                <a:cs typeface="Proxima Nova"/>
                <a:sym typeface="Proxima Nova"/>
              </a:rPr>
              <a:t> that supports XR devices and runtimes</a:t>
            </a:r>
            <a:endParaRPr>
              <a:latin typeface="Proxima Nova"/>
              <a:ea typeface="Proxima Nova"/>
              <a:cs typeface="Proxima Nova"/>
              <a:sym typeface="Proxima Nova"/>
            </a:endParaRPr>
          </a:p>
          <a:p>
            <a:pPr marL="457200" lvl="0" indent="-342900" algn="l" rtl="0">
              <a:spcBef>
                <a:spcPts val="0"/>
              </a:spcBef>
              <a:spcAft>
                <a:spcPts val="0"/>
              </a:spcAft>
              <a:buSzPts val="1800"/>
              <a:buFont typeface="Proxima Nova"/>
              <a:buChar char="●"/>
            </a:pPr>
            <a:r>
              <a:rPr lang="en">
                <a:latin typeface="Proxima Nova"/>
                <a:ea typeface="Proxima Nova"/>
                <a:cs typeface="Proxima Nova"/>
                <a:sym typeface="Proxima Nova"/>
              </a:rPr>
              <a:t>This framework allows developers to focus on their applications and leaves the details of the implementation to the Unity Engine</a:t>
            </a:r>
            <a:endParaRPr>
              <a:latin typeface="Proxima Nova"/>
              <a:ea typeface="Proxima Nova"/>
              <a:cs typeface="Proxima Nova"/>
              <a:sym typeface="Proxima Nova"/>
            </a:endParaRPr>
          </a:p>
        </p:txBody>
      </p:sp>
      <p:pic>
        <p:nvPicPr>
          <p:cNvPr id="388" name="Google Shape;388;p42"/>
          <p:cNvPicPr preferRelativeResize="0"/>
          <p:nvPr/>
        </p:nvPicPr>
        <p:blipFill>
          <a:blip r:embed="rId3">
            <a:alphaModFix/>
          </a:blip>
          <a:stretch>
            <a:fillRect/>
          </a:stretch>
        </p:blipFill>
        <p:spPr>
          <a:xfrm>
            <a:off x="4572000" y="1017725"/>
            <a:ext cx="4504350" cy="3324875"/>
          </a:xfrm>
          <a:prstGeom prst="rect">
            <a:avLst/>
          </a:prstGeom>
          <a:noFill/>
          <a:ln>
            <a:noFill/>
          </a:ln>
        </p:spPr>
      </p:pic>
      <p:sp>
        <p:nvSpPr>
          <p:cNvPr id="389" name="Google Shape;389;p42"/>
          <p:cNvSpPr txBox="1"/>
          <p:nvPr/>
        </p:nvSpPr>
        <p:spPr>
          <a:xfrm>
            <a:off x="6121050" y="4693450"/>
            <a:ext cx="3000000" cy="4002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1200"/>
              </a:spcAft>
              <a:buNone/>
            </a:pPr>
            <a:r>
              <a:rPr lang="en">
                <a:solidFill>
                  <a:schemeClr val="dk2"/>
                </a:solidFill>
                <a:latin typeface="Proxima Nova"/>
                <a:ea typeface="Proxima Nova"/>
                <a:cs typeface="Proxima Nova"/>
                <a:sym typeface="Proxima Nova"/>
              </a:rPr>
              <a:t>Eduardo</a:t>
            </a:r>
            <a:endParaRPr>
              <a:solidFill>
                <a:schemeClr val="dk1"/>
              </a:solidFill>
              <a:latin typeface="Proxima Nova"/>
              <a:ea typeface="Proxima Nova"/>
              <a:cs typeface="Proxima Nova"/>
              <a:sym typeface="Proxima Nov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grpSp>
        <p:nvGrpSpPr>
          <p:cNvPr id="394" name="Google Shape;394;p43"/>
          <p:cNvGrpSpPr/>
          <p:nvPr/>
        </p:nvGrpSpPr>
        <p:grpSpPr>
          <a:xfrm>
            <a:off x="-80375" y="-80375"/>
            <a:ext cx="9201425" cy="1083700"/>
            <a:chOff x="-80375" y="-80375"/>
            <a:chExt cx="9201425" cy="1083700"/>
          </a:xfrm>
        </p:grpSpPr>
        <p:sp>
          <p:nvSpPr>
            <p:cNvPr id="395" name="Google Shape;395;p43"/>
            <p:cNvSpPr/>
            <p:nvPr/>
          </p:nvSpPr>
          <p:spPr>
            <a:xfrm>
              <a:off x="-22950" y="-80375"/>
              <a:ext cx="9144000" cy="1079100"/>
            </a:xfrm>
            <a:prstGeom prst="rect">
              <a:avLst/>
            </a:prstGeom>
            <a:solidFill>
              <a:srgbClr val="FBCB05"/>
            </a:solidFill>
            <a:ln w="9525" cap="flat" cmpd="sng">
              <a:solidFill>
                <a:srgbClr val="FBCB0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3"/>
            <p:cNvSpPr/>
            <p:nvPr/>
          </p:nvSpPr>
          <p:spPr>
            <a:xfrm>
              <a:off x="-80375" y="-75775"/>
              <a:ext cx="392100" cy="1079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7" name="Google Shape;397;p43"/>
          <p:cNvSpPr txBox="1">
            <a:spLocks noGrp="1"/>
          </p:cNvSpPr>
          <p:nvPr>
            <p:ph type="title"/>
          </p:nvPr>
        </p:nvSpPr>
        <p:spPr>
          <a:xfrm>
            <a:off x="311700" y="-65975"/>
            <a:ext cx="8520600" cy="108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solidFill>
                  <a:schemeClr val="lt1"/>
                </a:solidFill>
              </a:rPr>
              <a:t>XR Compatibility With Oculus Devices</a:t>
            </a:r>
            <a:endParaRPr>
              <a:solidFill>
                <a:schemeClr val="lt1"/>
              </a:solidFill>
            </a:endParaRPr>
          </a:p>
        </p:txBody>
      </p:sp>
      <p:sp>
        <p:nvSpPr>
          <p:cNvPr id="398" name="Google Shape;398;p4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Font typeface="Proxima Nova"/>
              <a:buChar char="●"/>
            </a:pPr>
            <a:r>
              <a:rPr lang="en">
                <a:latin typeface="Proxima Nova"/>
                <a:ea typeface="Proxima Nova"/>
                <a:cs typeface="Proxima Nova"/>
                <a:sym typeface="Proxima Nova"/>
              </a:rPr>
              <a:t>In order to develop VR applications with Unity for the Oculus Quest 2 platform, we require the following plugins from the XR Toolkit:</a:t>
            </a:r>
            <a:endParaRPr>
              <a:latin typeface="Proxima Nova"/>
              <a:ea typeface="Proxima Nova"/>
              <a:cs typeface="Proxima Nova"/>
              <a:sym typeface="Proxima Nova"/>
            </a:endParaRPr>
          </a:p>
          <a:p>
            <a:pPr marL="914400" lvl="1" indent="-317500" algn="l" rtl="0">
              <a:spcBef>
                <a:spcPts val="0"/>
              </a:spcBef>
              <a:spcAft>
                <a:spcPts val="0"/>
              </a:spcAft>
              <a:buSzPts val="1400"/>
              <a:buChar char="○"/>
            </a:pPr>
            <a:r>
              <a:rPr lang="en" b="1">
                <a:latin typeface="Proxima Nova"/>
                <a:ea typeface="Proxima Nova"/>
                <a:cs typeface="Proxima Nova"/>
                <a:sym typeface="Proxima Nova"/>
              </a:rPr>
              <a:t>OpenXR</a:t>
            </a:r>
            <a:r>
              <a:rPr lang="en">
                <a:latin typeface="Proxima Nova"/>
                <a:ea typeface="Proxima Nova"/>
                <a:cs typeface="Proxima Nova"/>
                <a:sym typeface="Proxima Nova"/>
              </a:rPr>
              <a:t>: An open royalty free standard that aims to simplify AR/VR development, it allows developers to target a wide range of platforms</a:t>
            </a:r>
            <a:endParaRPr>
              <a:latin typeface="Proxima Nova"/>
              <a:ea typeface="Proxima Nova"/>
              <a:cs typeface="Proxima Nova"/>
              <a:sym typeface="Proxima Nova"/>
            </a:endParaRPr>
          </a:p>
          <a:p>
            <a:pPr marL="914400" lvl="1" indent="-317500" algn="l" rtl="0">
              <a:spcBef>
                <a:spcPts val="0"/>
              </a:spcBef>
              <a:spcAft>
                <a:spcPts val="0"/>
              </a:spcAft>
              <a:buSzPts val="1400"/>
              <a:buChar char="○"/>
            </a:pPr>
            <a:r>
              <a:rPr lang="en" b="1">
                <a:latin typeface="Proxima Nova"/>
                <a:ea typeface="Proxima Nova"/>
                <a:cs typeface="Proxima Nova"/>
                <a:sym typeface="Proxima Nova"/>
              </a:rPr>
              <a:t>XR Interaction Toolkit</a:t>
            </a:r>
            <a:r>
              <a:rPr lang="en">
                <a:latin typeface="Proxima Nova"/>
                <a:ea typeface="Proxima Nova"/>
                <a:cs typeface="Proxima Nova"/>
                <a:sym typeface="Proxima Nova"/>
              </a:rPr>
              <a:t>: A high-level component based interaction system that makes 3D and UI interactions possible from device inputs (controller/headset movement, button events, gesture interactions, haptic feedback, etc.)</a:t>
            </a:r>
            <a:endParaRPr>
              <a:latin typeface="Proxima Nova"/>
              <a:ea typeface="Proxima Nova"/>
              <a:cs typeface="Proxima Nova"/>
              <a:sym typeface="Proxima Nova"/>
            </a:endParaRPr>
          </a:p>
          <a:p>
            <a:pPr marL="914400" lvl="1" indent="-317500" algn="l" rtl="0">
              <a:spcBef>
                <a:spcPts val="0"/>
              </a:spcBef>
              <a:spcAft>
                <a:spcPts val="0"/>
              </a:spcAft>
              <a:buSzPts val="1400"/>
              <a:buChar char="○"/>
            </a:pPr>
            <a:r>
              <a:rPr lang="en" b="1">
                <a:latin typeface="Proxima Nova"/>
                <a:ea typeface="Proxima Nova"/>
                <a:cs typeface="Proxima Nova"/>
                <a:sym typeface="Proxima Nova"/>
              </a:rPr>
              <a:t>Oculus XR Plug-in</a:t>
            </a:r>
            <a:r>
              <a:rPr lang="en">
                <a:latin typeface="Proxima Nova"/>
                <a:ea typeface="Proxima Nova"/>
                <a:cs typeface="Proxima Nova"/>
                <a:sym typeface="Proxima Nova"/>
              </a:rPr>
              <a:t>: This optional plug-in includes Oculus platform specific assets for development of XR apps.</a:t>
            </a:r>
            <a:endParaRPr>
              <a:latin typeface="Proxima Nova"/>
              <a:ea typeface="Proxima Nova"/>
              <a:cs typeface="Proxima Nova"/>
              <a:sym typeface="Proxima Nova"/>
            </a:endParaRPr>
          </a:p>
        </p:txBody>
      </p:sp>
      <p:sp>
        <p:nvSpPr>
          <p:cNvPr id="399" name="Google Shape;399;p43"/>
          <p:cNvSpPr txBox="1"/>
          <p:nvPr/>
        </p:nvSpPr>
        <p:spPr>
          <a:xfrm>
            <a:off x="6121050" y="4693450"/>
            <a:ext cx="3000000" cy="4002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1200"/>
              </a:spcAft>
              <a:buNone/>
            </a:pPr>
            <a:r>
              <a:rPr lang="en">
                <a:solidFill>
                  <a:schemeClr val="dk2"/>
                </a:solidFill>
                <a:latin typeface="Proxima Nova"/>
                <a:ea typeface="Proxima Nova"/>
                <a:cs typeface="Proxima Nova"/>
                <a:sym typeface="Proxima Nova"/>
              </a:rPr>
              <a:t>Eduardo</a:t>
            </a:r>
            <a:endParaRPr>
              <a:solidFill>
                <a:schemeClr val="dk1"/>
              </a:solidFill>
              <a:latin typeface="Proxima Nova"/>
              <a:ea typeface="Proxima Nova"/>
              <a:cs typeface="Proxima Nova"/>
              <a:sym typeface="Proxima Nov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grpSp>
        <p:nvGrpSpPr>
          <p:cNvPr id="404" name="Google Shape;404;p44"/>
          <p:cNvGrpSpPr/>
          <p:nvPr/>
        </p:nvGrpSpPr>
        <p:grpSpPr>
          <a:xfrm>
            <a:off x="-80375" y="-80375"/>
            <a:ext cx="9201425" cy="1083700"/>
            <a:chOff x="-80375" y="-80375"/>
            <a:chExt cx="9201425" cy="1083700"/>
          </a:xfrm>
        </p:grpSpPr>
        <p:sp>
          <p:nvSpPr>
            <p:cNvPr id="405" name="Google Shape;405;p44"/>
            <p:cNvSpPr/>
            <p:nvPr/>
          </p:nvSpPr>
          <p:spPr>
            <a:xfrm>
              <a:off x="-22950" y="-80375"/>
              <a:ext cx="9144000" cy="1079100"/>
            </a:xfrm>
            <a:prstGeom prst="rect">
              <a:avLst/>
            </a:prstGeom>
            <a:solidFill>
              <a:srgbClr val="FBCB05"/>
            </a:solidFill>
            <a:ln w="9525" cap="flat" cmpd="sng">
              <a:solidFill>
                <a:srgbClr val="FBCB0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4"/>
            <p:cNvSpPr/>
            <p:nvPr/>
          </p:nvSpPr>
          <p:spPr>
            <a:xfrm>
              <a:off x="-80375" y="-75775"/>
              <a:ext cx="392100" cy="1079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7" name="Google Shape;407;p44"/>
          <p:cNvSpPr txBox="1">
            <a:spLocks noGrp="1"/>
          </p:cNvSpPr>
          <p:nvPr>
            <p:ph type="title"/>
          </p:nvPr>
        </p:nvSpPr>
        <p:spPr>
          <a:xfrm>
            <a:off x="311700" y="-65975"/>
            <a:ext cx="8520600" cy="108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solidFill>
                  <a:schemeClr val="lt1"/>
                </a:solidFill>
              </a:rPr>
              <a:t>Developing For VR</a:t>
            </a:r>
            <a:endParaRPr>
              <a:solidFill>
                <a:schemeClr val="lt1"/>
              </a:solidFill>
            </a:endParaRPr>
          </a:p>
        </p:txBody>
      </p:sp>
      <p:sp>
        <p:nvSpPr>
          <p:cNvPr id="408" name="Google Shape;408;p44"/>
          <p:cNvSpPr txBox="1">
            <a:spLocks noGrp="1"/>
          </p:cNvSpPr>
          <p:nvPr>
            <p:ph type="body" idx="1"/>
          </p:nvPr>
        </p:nvSpPr>
        <p:spPr>
          <a:xfrm>
            <a:off x="311700" y="1152475"/>
            <a:ext cx="8520600" cy="37323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latin typeface="Proxima Nova"/>
                <a:ea typeface="Proxima Nova"/>
                <a:cs typeface="Proxima Nova"/>
                <a:sym typeface="Proxima Nova"/>
              </a:rPr>
              <a:t>Organization of game levels is separated into self contained </a:t>
            </a:r>
            <a:r>
              <a:rPr lang="en" b="1">
                <a:latin typeface="Proxima Nova"/>
                <a:ea typeface="Proxima Nova"/>
                <a:cs typeface="Proxima Nova"/>
                <a:sym typeface="Proxima Nova"/>
              </a:rPr>
              <a:t>scenes</a:t>
            </a:r>
            <a:r>
              <a:rPr lang="en">
                <a:latin typeface="Proxima Nova"/>
                <a:ea typeface="Proxima Nova"/>
                <a:cs typeface="Proxima Nova"/>
                <a:sym typeface="Proxima Nova"/>
              </a:rPr>
              <a:t> within the Unity editor.</a:t>
            </a:r>
            <a:endParaRPr>
              <a:latin typeface="Proxima Nova"/>
              <a:ea typeface="Proxima Nova"/>
              <a:cs typeface="Proxima Nova"/>
              <a:sym typeface="Proxima Nova"/>
            </a:endParaRPr>
          </a:p>
          <a:p>
            <a:pPr marL="457200" lvl="0" indent="-342900" algn="l" rtl="0">
              <a:spcBef>
                <a:spcPts val="0"/>
              </a:spcBef>
              <a:spcAft>
                <a:spcPts val="0"/>
              </a:spcAft>
              <a:buSzPts val="1800"/>
              <a:buChar char="●"/>
            </a:pPr>
            <a:r>
              <a:rPr lang="en">
                <a:latin typeface="Proxima Nova"/>
                <a:ea typeface="Proxima Nova"/>
                <a:cs typeface="Proxima Nova"/>
                <a:sym typeface="Proxima Nova"/>
              </a:rPr>
              <a:t>All 3D assets, sound effects, and UI interfaces are known as </a:t>
            </a:r>
            <a:r>
              <a:rPr lang="en" b="1">
                <a:latin typeface="Proxima Nova"/>
                <a:ea typeface="Proxima Nova"/>
                <a:cs typeface="Proxima Nova"/>
                <a:sym typeface="Proxima Nova"/>
              </a:rPr>
              <a:t>game objects</a:t>
            </a:r>
            <a:endParaRPr>
              <a:latin typeface="Proxima Nova"/>
              <a:ea typeface="Proxima Nova"/>
              <a:cs typeface="Proxima Nova"/>
              <a:sym typeface="Proxima Nova"/>
            </a:endParaRPr>
          </a:p>
          <a:p>
            <a:pPr marL="457200" lvl="0" indent="-342900" algn="l" rtl="0">
              <a:spcBef>
                <a:spcPts val="0"/>
              </a:spcBef>
              <a:spcAft>
                <a:spcPts val="0"/>
              </a:spcAft>
              <a:buSzPts val="1800"/>
              <a:buChar char="●"/>
            </a:pPr>
            <a:r>
              <a:rPr lang="en">
                <a:latin typeface="Proxima Nova"/>
                <a:ea typeface="Proxima Nova"/>
                <a:cs typeface="Proxima Nova"/>
                <a:sym typeface="Proxima Nova"/>
              </a:rPr>
              <a:t>Game objects can have </a:t>
            </a:r>
            <a:r>
              <a:rPr lang="en" b="1">
                <a:latin typeface="Proxima Nova"/>
                <a:ea typeface="Proxima Nova"/>
                <a:cs typeface="Proxima Nova"/>
                <a:sym typeface="Proxima Nova"/>
              </a:rPr>
              <a:t>components</a:t>
            </a:r>
            <a:r>
              <a:rPr lang="en">
                <a:latin typeface="Proxima Nova"/>
                <a:ea typeface="Proxima Nova"/>
                <a:cs typeface="Proxima Nova"/>
                <a:sym typeface="Proxima Nova"/>
              </a:rPr>
              <a:t> attached to them that modify their properties or add certain functionality</a:t>
            </a:r>
            <a:endParaRPr>
              <a:latin typeface="Proxima Nova"/>
              <a:ea typeface="Proxima Nova"/>
              <a:cs typeface="Proxima Nova"/>
              <a:sym typeface="Proxima Nova"/>
            </a:endParaRPr>
          </a:p>
          <a:p>
            <a:pPr marL="457200" lvl="0" indent="-342900" algn="l" rtl="0">
              <a:spcBef>
                <a:spcPts val="0"/>
              </a:spcBef>
              <a:spcAft>
                <a:spcPts val="0"/>
              </a:spcAft>
              <a:buSzPts val="1800"/>
              <a:buChar char="●"/>
            </a:pPr>
            <a:r>
              <a:rPr lang="en">
                <a:latin typeface="Proxima Nova"/>
                <a:ea typeface="Proxima Nova"/>
                <a:cs typeface="Proxima Nova"/>
                <a:sym typeface="Proxima Nova"/>
              </a:rPr>
              <a:t>The virtual game environment can be explored by the player through a </a:t>
            </a:r>
            <a:r>
              <a:rPr lang="en" b="1">
                <a:latin typeface="Proxima Nova"/>
                <a:ea typeface="Proxima Nova"/>
                <a:cs typeface="Proxima Nova"/>
                <a:sym typeface="Proxima Nova"/>
              </a:rPr>
              <a:t>XR Origin</a:t>
            </a:r>
            <a:r>
              <a:rPr lang="en">
                <a:latin typeface="Proxima Nova"/>
                <a:ea typeface="Proxima Nova"/>
                <a:cs typeface="Proxima Nova"/>
                <a:sym typeface="Proxima Nova"/>
              </a:rPr>
              <a:t> game object</a:t>
            </a:r>
            <a:endParaRPr>
              <a:latin typeface="Proxima Nova"/>
              <a:ea typeface="Proxima Nova"/>
              <a:cs typeface="Proxima Nova"/>
              <a:sym typeface="Proxima Nova"/>
            </a:endParaRPr>
          </a:p>
        </p:txBody>
      </p:sp>
      <p:sp>
        <p:nvSpPr>
          <p:cNvPr id="409" name="Google Shape;409;p44"/>
          <p:cNvSpPr txBox="1"/>
          <p:nvPr/>
        </p:nvSpPr>
        <p:spPr>
          <a:xfrm>
            <a:off x="6121050" y="4693450"/>
            <a:ext cx="3000000" cy="4002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1200"/>
              </a:spcAft>
              <a:buNone/>
            </a:pPr>
            <a:r>
              <a:rPr lang="en">
                <a:solidFill>
                  <a:schemeClr val="dk2"/>
                </a:solidFill>
                <a:latin typeface="Proxima Nova"/>
                <a:ea typeface="Proxima Nova"/>
                <a:cs typeface="Proxima Nova"/>
                <a:sym typeface="Proxima Nova"/>
              </a:rPr>
              <a:t>Eduardo</a:t>
            </a:r>
            <a:endParaRPr>
              <a:solidFill>
                <a:schemeClr val="dk1"/>
              </a:solidFill>
              <a:latin typeface="Proxima Nova"/>
              <a:ea typeface="Proxima Nova"/>
              <a:cs typeface="Proxima Nova"/>
              <a:sym typeface="Proxima Nov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grpSp>
        <p:nvGrpSpPr>
          <p:cNvPr id="414" name="Google Shape;414;p45"/>
          <p:cNvGrpSpPr/>
          <p:nvPr/>
        </p:nvGrpSpPr>
        <p:grpSpPr>
          <a:xfrm>
            <a:off x="-80375" y="-80375"/>
            <a:ext cx="9201425" cy="1083700"/>
            <a:chOff x="-80375" y="-80375"/>
            <a:chExt cx="9201425" cy="1083700"/>
          </a:xfrm>
        </p:grpSpPr>
        <p:sp>
          <p:nvSpPr>
            <p:cNvPr id="415" name="Google Shape;415;p45"/>
            <p:cNvSpPr/>
            <p:nvPr/>
          </p:nvSpPr>
          <p:spPr>
            <a:xfrm>
              <a:off x="-22950" y="-80375"/>
              <a:ext cx="9144000" cy="1079100"/>
            </a:xfrm>
            <a:prstGeom prst="rect">
              <a:avLst/>
            </a:prstGeom>
            <a:solidFill>
              <a:srgbClr val="FBCB05"/>
            </a:solidFill>
            <a:ln w="9525" cap="flat" cmpd="sng">
              <a:solidFill>
                <a:srgbClr val="FBCB0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5"/>
            <p:cNvSpPr/>
            <p:nvPr/>
          </p:nvSpPr>
          <p:spPr>
            <a:xfrm>
              <a:off x="-80375" y="-75775"/>
              <a:ext cx="392100" cy="1079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7" name="Google Shape;417;p45"/>
          <p:cNvSpPr txBox="1">
            <a:spLocks noGrp="1"/>
          </p:cNvSpPr>
          <p:nvPr>
            <p:ph type="title"/>
          </p:nvPr>
        </p:nvSpPr>
        <p:spPr>
          <a:xfrm>
            <a:off x="311700" y="-65975"/>
            <a:ext cx="8520600" cy="108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Clr>
                <a:schemeClr val="dk1"/>
              </a:buClr>
              <a:buSzPts val="1100"/>
              <a:buFont typeface="Arial"/>
              <a:buNone/>
            </a:pPr>
            <a:r>
              <a:rPr lang="en">
                <a:solidFill>
                  <a:schemeClr val="lt1"/>
                </a:solidFill>
              </a:rPr>
              <a:t>The XR Origin Game Object</a:t>
            </a:r>
            <a:endParaRPr>
              <a:solidFill>
                <a:schemeClr val="lt1"/>
              </a:solidFill>
            </a:endParaRPr>
          </a:p>
        </p:txBody>
      </p:sp>
      <p:sp>
        <p:nvSpPr>
          <p:cNvPr id="418" name="Google Shape;418;p45"/>
          <p:cNvSpPr txBox="1">
            <a:spLocks noGrp="1"/>
          </p:cNvSpPr>
          <p:nvPr>
            <p:ph type="body" idx="1"/>
          </p:nvPr>
        </p:nvSpPr>
        <p:spPr>
          <a:xfrm>
            <a:off x="311700" y="1152475"/>
            <a:ext cx="42603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Font typeface="Proxima Nova"/>
              <a:buChar char="●"/>
            </a:pPr>
            <a:r>
              <a:rPr lang="en">
                <a:latin typeface="Proxima Nova"/>
                <a:ea typeface="Proxima Nova"/>
                <a:cs typeface="Proxima Nova"/>
                <a:sym typeface="Proxima Nova"/>
              </a:rPr>
              <a:t>The XR Origin is a collection of game objects and components that work together to enable the player to interact with the virtual environment</a:t>
            </a:r>
            <a:endParaRPr>
              <a:latin typeface="Proxima Nova"/>
              <a:ea typeface="Proxima Nova"/>
              <a:cs typeface="Proxima Nova"/>
              <a:sym typeface="Proxima Nova"/>
            </a:endParaRPr>
          </a:p>
          <a:p>
            <a:pPr marL="914400" lvl="1" indent="-317500" algn="l" rtl="0">
              <a:spcBef>
                <a:spcPts val="0"/>
              </a:spcBef>
              <a:spcAft>
                <a:spcPts val="0"/>
              </a:spcAft>
              <a:buSzPts val="1400"/>
              <a:buFont typeface="Proxima Nova"/>
              <a:buChar char="○"/>
            </a:pPr>
            <a:r>
              <a:rPr lang="en">
                <a:latin typeface="Proxima Nova"/>
                <a:ea typeface="Proxima Nova"/>
                <a:cs typeface="Proxima Nova"/>
                <a:sym typeface="Proxima Nova"/>
              </a:rPr>
              <a:t>Game camera</a:t>
            </a:r>
            <a:endParaRPr>
              <a:latin typeface="Proxima Nova"/>
              <a:ea typeface="Proxima Nova"/>
              <a:cs typeface="Proxima Nova"/>
              <a:sym typeface="Proxima Nova"/>
            </a:endParaRPr>
          </a:p>
          <a:p>
            <a:pPr marL="914400" lvl="1" indent="-317500" algn="l" rtl="0">
              <a:spcBef>
                <a:spcPts val="0"/>
              </a:spcBef>
              <a:spcAft>
                <a:spcPts val="0"/>
              </a:spcAft>
              <a:buSzPts val="1400"/>
              <a:buFont typeface="Proxima Nova"/>
              <a:buChar char="○"/>
            </a:pPr>
            <a:r>
              <a:rPr lang="en">
                <a:latin typeface="Proxima Nova"/>
                <a:ea typeface="Proxima Nova"/>
                <a:cs typeface="Proxima Nova"/>
                <a:sym typeface="Proxima Nova"/>
              </a:rPr>
              <a:t>Left/right controller</a:t>
            </a:r>
            <a:endParaRPr>
              <a:latin typeface="Proxima Nova"/>
              <a:ea typeface="Proxima Nova"/>
              <a:cs typeface="Proxima Nova"/>
              <a:sym typeface="Proxima Nova"/>
            </a:endParaRPr>
          </a:p>
          <a:p>
            <a:pPr marL="914400" lvl="1" indent="-317500" algn="l" rtl="0">
              <a:spcBef>
                <a:spcPts val="0"/>
              </a:spcBef>
              <a:spcAft>
                <a:spcPts val="0"/>
              </a:spcAft>
              <a:buSzPts val="1400"/>
              <a:buFont typeface="Proxima Nova"/>
              <a:buChar char="○"/>
            </a:pPr>
            <a:r>
              <a:rPr lang="en">
                <a:latin typeface="Proxima Nova"/>
                <a:ea typeface="Proxima Nova"/>
                <a:cs typeface="Proxima Nova"/>
                <a:sym typeface="Proxima Nova"/>
              </a:rPr>
              <a:t>Locomotion/teleportation</a:t>
            </a:r>
            <a:endParaRPr>
              <a:latin typeface="Proxima Nova"/>
              <a:ea typeface="Proxima Nova"/>
              <a:cs typeface="Proxima Nova"/>
              <a:sym typeface="Proxima Nova"/>
            </a:endParaRPr>
          </a:p>
          <a:p>
            <a:pPr marL="914400" lvl="1" indent="-317500" algn="l" rtl="0">
              <a:spcBef>
                <a:spcPts val="0"/>
              </a:spcBef>
              <a:spcAft>
                <a:spcPts val="0"/>
              </a:spcAft>
              <a:buSzPts val="1400"/>
              <a:buFont typeface="Proxima Nova"/>
              <a:buChar char="○"/>
            </a:pPr>
            <a:r>
              <a:rPr lang="en">
                <a:latin typeface="Proxima Nova"/>
                <a:ea typeface="Proxima Nova"/>
                <a:cs typeface="Proxima Nova"/>
                <a:sym typeface="Proxima Nova"/>
              </a:rPr>
              <a:t>XR Interactable</a:t>
            </a:r>
            <a:endParaRPr>
              <a:latin typeface="Proxima Nova"/>
              <a:ea typeface="Proxima Nova"/>
              <a:cs typeface="Proxima Nova"/>
              <a:sym typeface="Proxima Nova"/>
            </a:endParaRPr>
          </a:p>
        </p:txBody>
      </p:sp>
      <p:pic>
        <p:nvPicPr>
          <p:cNvPr id="419" name="Google Shape;419;p45"/>
          <p:cNvPicPr preferRelativeResize="0"/>
          <p:nvPr/>
        </p:nvPicPr>
        <p:blipFill>
          <a:blip r:embed="rId3">
            <a:alphaModFix/>
          </a:blip>
          <a:stretch>
            <a:fillRect/>
          </a:stretch>
        </p:blipFill>
        <p:spPr>
          <a:xfrm>
            <a:off x="4667925" y="1152475"/>
            <a:ext cx="4267200" cy="1869206"/>
          </a:xfrm>
          <a:prstGeom prst="rect">
            <a:avLst/>
          </a:prstGeom>
          <a:noFill/>
          <a:ln>
            <a:noFill/>
          </a:ln>
        </p:spPr>
      </p:pic>
      <p:sp>
        <p:nvSpPr>
          <p:cNvPr id="420" name="Google Shape;420;p45"/>
          <p:cNvSpPr txBox="1"/>
          <p:nvPr/>
        </p:nvSpPr>
        <p:spPr>
          <a:xfrm>
            <a:off x="6121050" y="4693450"/>
            <a:ext cx="3000000" cy="4002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1200"/>
              </a:spcAft>
              <a:buNone/>
            </a:pPr>
            <a:r>
              <a:rPr lang="en">
                <a:solidFill>
                  <a:schemeClr val="dk2"/>
                </a:solidFill>
                <a:latin typeface="Proxima Nova"/>
                <a:ea typeface="Proxima Nova"/>
                <a:cs typeface="Proxima Nova"/>
                <a:sym typeface="Proxima Nova"/>
              </a:rPr>
              <a:t>Eduardo</a:t>
            </a:r>
            <a:endParaRPr>
              <a:solidFill>
                <a:schemeClr val="dk1"/>
              </a:solidFill>
              <a:latin typeface="Proxima Nova"/>
              <a:ea typeface="Proxima Nova"/>
              <a:cs typeface="Proxima Nova"/>
              <a:sym typeface="Proxima Nov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grpSp>
        <p:nvGrpSpPr>
          <p:cNvPr id="425" name="Google Shape;425;p46"/>
          <p:cNvGrpSpPr/>
          <p:nvPr/>
        </p:nvGrpSpPr>
        <p:grpSpPr>
          <a:xfrm>
            <a:off x="-80375" y="-80375"/>
            <a:ext cx="9201425" cy="1083700"/>
            <a:chOff x="-80375" y="-80375"/>
            <a:chExt cx="9201425" cy="1083700"/>
          </a:xfrm>
        </p:grpSpPr>
        <p:sp>
          <p:nvSpPr>
            <p:cNvPr id="426" name="Google Shape;426;p46"/>
            <p:cNvSpPr/>
            <p:nvPr/>
          </p:nvSpPr>
          <p:spPr>
            <a:xfrm>
              <a:off x="-22950" y="-80375"/>
              <a:ext cx="9144000" cy="1079100"/>
            </a:xfrm>
            <a:prstGeom prst="rect">
              <a:avLst/>
            </a:prstGeom>
            <a:solidFill>
              <a:srgbClr val="FBCB05"/>
            </a:solidFill>
            <a:ln w="9525" cap="flat" cmpd="sng">
              <a:solidFill>
                <a:srgbClr val="FBCB0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6"/>
            <p:cNvSpPr/>
            <p:nvPr/>
          </p:nvSpPr>
          <p:spPr>
            <a:xfrm>
              <a:off x="-80375" y="-75775"/>
              <a:ext cx="392100" cy="1079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8" name="Google Shape;428;p46"/>
          <p:cNvSpPr txBox="1">
            <a:spLocks noGrp="1"/>
          </p:cNvSpPr>
          <p:nvPr>
            <p:ph type="title"/>
          </p:nvPr>
        </p:nvSpPr>
        <p:spPr>
          <a:xfrm>
            <a:off x="311700" y="-65975"/>
            <a:ext cx="8520600" cy="108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solidFill>
                  <a:schemeClr val="lt1"/>
                </a:solidFill>
              </a:rPr>
              <a:t>Interaction With Virtual Objects</a:t>
            </a:r>
            <a:endParaRPr>
              <a:solidFill>
                <a:schemeClr val="lt1"/>
              </a:solidFill>
            </a:endParaRPr>
          </a:p>
        </p:txBody>
      </p:sp>
      <p:sp>
        <p:nvSpPr>
          <p:cNvPr id="429" name="Google Shape;429;p46"/>
          <p:cNvSpPr txBox="1">
            <a:spLocks noGrp="1"/>
          </p:cNvSpPr>
          <p:nvPr>
            <p:ph type="body" idx="1"/>
          </p:nvPr>
        </p:nvSpPr>
        <p:spPr>
          <a:xfrm>
            <a:off x="311700" y="1152475"/>
            <a:ext cx="42603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latin typeface="Proxima Nova"/>
                <a:ea typeface="Proxima Nova"/>
                <a:cs typeface="Proxima Nova"/>
                <a:sym typeface="Proxima Nova"/>
              </a:rPr>
              <a:t>The </a:t>
            </a:r>
            <a:r>
              <a:rPr lang="en" b="1">
                <a:latin typeface="Proxima Nova"/>
                <a:ea typeface="Proxima Nova"/>
                <a:cs typeface="Proxima Nova"/>
                <a:sym typeface="Proxima Nova"/>
              </a:rPr>
              <a:t>XR Grab Interactable</a:t>
            </a:r>
            <a:r>
              <a:rPr lang="en">
                <a:latin typeface="Proxima Nova"/>
                <a:ea typeface="Proxima Nova"/>
                <a:cs typeface="Proxima Nova"/>
                <a:sym typeface="Proxima Nova"/>
              </a:rPr>
              <a:t> component allows the player to virtually interact with 3D objects within the scene</a:t>
            </a:r>
            <a:endParaRPr>
              <a:latin typeface="Proxima Nova"/>
              <a:ea typeface="Proxima Nova"/>
              <a:cs typeface="Proxima Nova"/>
              <a:sym typeface="Proxima Nova"/>
            </a:endParaRPr>
          </a:p>
          <a:p>
            <a:pPr marL="457200" lvl="0" indent="-342900" algn="l" rtl="0">
              <a:spcBef>
                <a:spcPts val="0"/>
              </a:spcBef>
              <a:spcAft>
                <a:spcPts val="0"/>
              </a:spcAft>
              <a:buSzPts val="1800"/>
              <a:buChar char="●"/>
            </a:pPr>
            <a:r>
              <a:rPr lang="en">
                <a:latin typeface="Proxima Nova"/>
                <a:ea typeface="Proxima Nova"/>
                <a:cs typeface="Proxima Nova"/>
                <a:sym typeface="Proxima Nova"/>
              </a:rPr>
              <a:t>The </a:t>
            </a:r>
            <a:r>
              <a:rPr lang="en" b="1">
                <a:latin typeface="Proxima Nova"/>
                <a:ea typeface="Proxima Nova"/>
                <a:cs typeface="Proxima Nova"/>
                <a:sym typeface="Proxima Nova"/>
              </a:rPr>
              <a:t>XR Ray Interactor</a:t>
            </a:r>
            <a:r>
              <a:rPr lang="en">
                <a:latin typeface="Proxima Nova"/>
                <a:ea typeface="Proxima Nova"/>
                <a:cs typeface="Proxima Nova"/>
                <a:sym typeface="Proxima Nova"/>
              </a:rPr>
              <a:t> component allows the player to interact with the user interface</a:t>
            </a:r>
            <a:endParaRPr>
              <a:latin typeface="Proxima Nova"/>
              <a:ea typeface="Proxima Nova"/>
              <a:cs typeface="Proxima Nova"/>
              <a:sym typeface="Proxima Nova"/>
            </a:endParaRPr>
          </a:p>
        </p:txBody>
      </p:sp>
      <p:pic>
        <p:nvPicPr>
          <p:cNvPr id="430" name="Google Shape;430;p46"/>
          <p:cNvPicPr preferRelativeResize="0"/>
          <p:nvPr/>
        </p:nvPicPr>
        <p:blipFill>
          <a:blip r:embed="rId3">
            <a:alphaModFix/>
          </a:blip>
          <a:stretch>
            <a:fillRect/>
          </a:stretch>
        </p:blipFill>
        <p:spPr>
          <a:xfrm>
            <a:off x="5232625" y="1017725"/>
            <a:ext cx="2878573" cy="3820975"/>
          </a:xfrm>
          <a:prstGeom prst="rect">
            <a:avLst/>
          </a:prstGeom>
          <a:noFill/>
          <a:ln>
            <a:noFill/>
          </a:ln>
        </p:spPr>
      </p:pic>
      <p:sp>
        <p:nvSpPr>
          <p:cNvPr id="431" name="Google Shape;431;p46"/>
          <p:cNvSpPr txBox="1"/>
          <p:nvPr/>
        </p:nvSpPr>
        <p:spPr>
          <a:xfrm>
            <a:off x="6121050" y="4693450"/>
            <a:ext cx="3000000" cy="4002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1200"/>
              </a:spcAft>
              <a:buNone/>
            </a:pPr>
            <a:r>
              <a:rPr lang="en">
                <a:solidFill>
                  <a:schemeClr val="dk2"/>
                </a:solidFill>
                <a:latin typeface="Proxima Nova"/>
                <a:ea typeface="Proxima Nova"/>
                <a:cs typeface="Proxima Nova"/>
                <a:sym typeface="Proxima Nova"/>
              </a:rPr>
              <a:t>Eduardo</a:t>
            </a:r>
            <a:endParaRPr>
              <a:solidFill>
                <a:schemeClr val="dk1"/>
              </a:solidFill>
              <a:latin typeface="Proxima Nova"/>
              <a:ea typeface="Proxima Nova"/>
              <a:cs typeface="Proxima Nova"/>
              <a:sym typeface="Proxima Nov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grpSp>
        <p:nvGrpSpPr>
          <p:cNvPr id="436" name="Google Shape;436;p47"/>
          <p:cNvGrpSpPr/>
          <p:nvPr/>
        </p:nvGrpSpPr>
        <p:grpSpPr>
          <a:xfrm>
            <a:off x="-80375" y="-80375"/>
            <a:ext cx="9201425" cy="1083700"/>
            <a:chOff x="-80375" y="-80375"/>
            <a:chExt cx="9201425" cy="1083700"/>
          </a:xfrm>
        </p:grpSpPr>
        <p:sp>
          <p:nvSpPr>
            <p:cNvPr id="437" name="Google Shape;437;p47"/>
            <p:cNvSpPr/>
            <p:nvPr/>
          </p:nvSpPr>
          <p:spPr>
            <a:xfrm>
              <a:off x="-22950" y="-80375"/>
              <a:ext cx="9144000" cy="1079100"/>
            </a:xfrm>
            <a:prstGeom prst="rect">
              <a:avLst/>
            </a:prstGeom>
            <a:solidFill>
              <a:srgbClr val="FBCB05"/>
            </a:solidFill>
            <a:ln w="9525" cap="flat" cmpd="sng">
              <a:solidFill>
                <a:srgbClr val="FBCB0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7"/>
            <p:cNvSpPr/>
            <p:nvPr/>
          </p:nvSpPr>
          <p:spPr>
            <a:xfrm>
              <a:off x="-80375" y="-75775"/>
              <a:ext cx="392100" cy="1079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9" name="Google Shape;439;p47"/>
          <p:cNvSpPr txBox="1">
            <a:spLocks noGrp="1"/>
          </p:cNvSpPr>
          <p:nvPr>
            <p:ph type="title"/>
          </p:nvPr>
        </p:nvSpPr>
        <p:spPr>
          <a:xfrm>
            <a:off x="311700" y="-65975"/>
            <a:ext cx="8520600" cy="108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solidFill>
                  <a:schemeClr val="lt1"/>
                </a:solidFill>
              </a:rPr>
              <a:t>Movement In VR</a:t>
            </a:r>
            <a:endParaRPr>
              <a:solidFill>
                <a:schemeClr val="lt1"/>
              </a:solidFill>
            </a:endParaRPr>
          </a:p>
        </p:txBody>
      </p:sp>
      <p:sp>
        <p:nvSpPr>
          <p:cNvPr id="440" name="Google Shape;440;p47"/>
          <p:cNvSpPr txBox="1">
            <a:spLocks noGrp="1"/>
          </p:cNvSpPr>
          <p:nvPr>
            <p:ph type="body" idx="1"/>
          </p:nvPr>
        </p:nvSpPr>
        <p:spPr>
          <a:xfrm>
            <a:off x="311700" y="1152475"/>
            <a:ext cx="4260300" cy="3878100"/>
          </a:xfrm>
          <a:prstGeom prst="rect">
            <a:avLst/>
          </a:prstGeom>
        </p:spPr>
        <p:txBody>
          <a:bodyPr spcFirstLastPara="1" wrap="square" lIns="91425" tIns="91425" rIns="91425" bIns="91425" anchor="t" anchorCtr="0">
            <a:normAutofit fontScale="92500" lnSpcReduction="10000"/>
          </a:bodyPr>
          <a:lstStyle/>
          <a:p>
            <a:pPr marL="457200" lvl="0" indent="-334327" algn="l" rtl="0">
              <a:spcBef>
                <a:spcPts val="0"/>
              </a:spcBef>
              <a:spcAft>
                <a:spcPts val="0"/>
              </a:spcAft>
              <a:buSzPct val="100000"/>
              <a:buChar char="●"/>
            </a:pPr>
            <a:r>
              <a:rPr lang="en">
                <a:latin typeface="Proxima Nova"/>
                <a:ea typeface="Proxima Nova"/>
                <a:cs typeface="Proxima Nova"/>
                <a:sym typeface="Proxima Nova"/>
              </a:rPr>
              <a:t>The </a:t>
            </a:r>
            <a:r>
              <a:rPr lang="en" b="1">
                <a:latin typeface="Proxima Nova"/>
                <a:ea typeface="Proxima Nova"/>
                <a:cs typeface="Proxima Nova"/>
                <a:sym typeface="Proxima Nova"/>
              </a:rPr>
              <a:t>Locomotion System</a:t>
            </a:r>
            <a:r>
              <a:rPr lang="en">
                <a:latin typeface="Proxima Nova"/>
                <a:ea typeface="Proxima Nova"/>
                <a:cs typeface="Proxima Nova"/>
                <a:sym typeface="Proxima Nova"/>
              </a:rPr>
              <a:t> component allows the player to move throughout the game environment in a Unity scene</a:t>
            </a:r>
            <a:endParaRPr>
              <a:latin typeface="Proxima Nova"/>
              <a:ea typeface="Proxima Nova"/>
              <a:cs typeface="Proxima Nova"/>
              <a:sym typeface="Proxima Nova"/>
            </a:endParaRPr>
          </a:p>
          <a:p>
            <a:pPr marL="457200" lvl="0" indent="-334327" algn="l" rtl="0">
              <a:spcBef>
                <a:spcPts val="0"/>
              </a:spcBef>
              <a:spcAft>
                <a:spcPts val="0"/>
              </a:spcAft>
              <a:buSzPct val="100000"/>
              <a:buChar char="●"/>
            </a:pPr>
            <a:r>
              <a:rPr lang="en">
                <a:latin typeface="Proxima Nova"/>
                <a:ea typeface="Proxima Nova"/>
                <a:cs typeface="Proxima Nova"/>
                <a:sym typeface="Proxima Nova"/>
              </a:rPr>
              <a:t>The </a:t>
            </a:r>
            <a:r>
              <a:rPr lang="en" b="1">
                <a:latin typeface="Proxima Nova"/>
                <a:ea typeface="Proxima Nova"/>
                <a:cs typeface="Proxima Nova"/>
                <a:sym typeface="Proxima Nova"/>
              </a:rPr>
              <a:t>Teleportation Provider</a:t>
            </a:r>
            <a:r>
              <a:rPr lang="en">
                <a:latin typeface="Proxima Nova"/>
                <a:ea typeface="Proxima Nova"/>
                <a:cs typeface="Proxima Nova"/>
                <a:sym typeface="Proxima Nova"/>
              </a:rPr>
              <a:t> component allows the player to instantaneously move to certain points in a Unity scene</a:t>
            </a:r>
            <a:endParaRPr>
              <a:latin typeface="Proxima Nova"/>
              <a:ea typeface="Proxima Nova"/>
              <a:cs typeface="Proxima Nova"/>
              <a:sym typeface="Proxima Nova"/>
            </a:endParaRPr>
          </a:p>
          <a:p>
            <a:pPr marL="914400" lvl="1" indent="-310832" algn="l" rtl="0">
              <a:spcBef>
                <a:spcPts val="0"/>
              </a:spcBef>
              <a:spcAft>
                <a:spcPts val="0"/>
              </a:spcAft>
              <a:buSzPct val="100000"/>
              <a:buFont typeface="Proxima Nova"/>
              <a:buChar char="○"/>
            </a:pPr>
            <a:r>
              <a:rPr lang="en">
                <a:latin typeface="Proxima Nova"/>
                <a:ea typeface="Proxima Nova"/>
                <a:cs typeface="Proxima Nova"/>
                <a:sym typeface="Proxima Nova"/>
              </a:rPr>
              <a:t>Requires a Ray Interactor component to target and select valid teleportation areas</a:t>
            </a:r>
            <a:endParaRPr>
              <a:latin typeface="Proxima Nova"/>
              <a:ea typeface="Proxima Nova"/>
              <a:cs typeface="Proxima Nova"/>
              <a:sym typeface="Proxima Nova"/>
            </a:endParaRPr>
          </a:p>
          <a:p>
            <a:pPr marL="457200" lvl="0" indent="-334327" algn="l" rtl="0">
              <a:spcBef>
                <a:spcPts val="0"/>
              </a:spcBef>
              <a:spcAft>
                <a:spcPts val="0"/>
              </a:spcAft>
              <a:buSzPct val="100000"/>
              <a:buChar char="●"/>
            </a:pPr>
            <a:r>
              <a:rPr lang="en">
                <a:latin typeface="Proxima Nova"/>
                <a:ea typeface="Proxima Nova"/>
                <a:cs typeface="Proxima Nova"/>
                <a:sym typeface="Proxima Nova"/>
              </a:rPr>
              <a:t>The </a:t>
            </a:r>
            <a:r>
              <a:rPr lang="en" b="1">
                <a:latin typeface="Proxima Nova"/>
                <a:ea typeface="Proxima Nova"/>
                <a:cs typeface="Proxima Nova"/>
                <a:sym typeface="Proxima Nova"/>
              </a:rPr>
              <a:t>Snap</a:t>
            </a:r>
            <a:r>
              <a:rPr lang="en">
                <a:latin typeface="Proxima Nova"/>
                <a:ea typeface="Proxima Nova"/>
                <a:cs typeface="Proxima Nova"/>
                <a:sym typeface="Proxima Nova"/>
              </a:rPr>
              <a:t>/</a:t>
            </a:r>
            <a:r>
              <a:rPr lang="en" b="1">
                <a:latin typeface="Proxima Nova"/>
                <a:ea typeface="Proxima Nova"/>
                <a:cs typeface="Proxima Nova"/>
                <a:sym typeface="Proxima Nova"/>
              </a:rPr>
              <a:t>Continuous</a:t>
            </a:r>
            <a:r>
              <a:rPr lang="en">
                <a:latin typeface="Proxima Nova"/>
                <a:ea typeface="Proxima Nova"/>
                <a:cs typeface="Proxima Nova"/>
                <a:sym typeface="Proxima Nova"/>
              </a:rPr>
              <a:t> </a:t>
            </a:r>
            <a:r>
              <a:rPr lang="en" b="1">
                <a:latin typeface="Proxima Nova"/>
                <a:ea typeface="Proxima Nova"/>
                <a:cs typeface="Proxima Nova"/>
                <a:sym typeface="Proxima Nova"/>
              </a:rPr>
              <a:t>Turn Provider</a:t>
            </a:r>
            <a:r>
              <a:rPr lang="en">
                <a:latin typeface="Proxima Nova"/>
                <a:ea typeface="Proxima Nova"/>
                <a:cs typeface="Proxima Nova"/>
                <a:sym typeface="Proxima Nova"/>
              </a:rPr>
              <a:t> components allow the player to rotate its perspective within a scene through controller input</a:t>
            </a:r>
            <a:endParaRPr>
              <a:latin typeface="Proxima Nova"/>
              <a:ea typeface="Proxima Nova"/>
              <a:cs typeface="Proxima Nova"/>
              <a:sym typeface="Proxima Nova"/>
            </a:endParaRPr>
          </a:p>
        </p:txBody>
      </p:sp>
      <p:pic>
        <p:nvPicPr>
          <p:cNvPr id="441" name="Google Shape;441;p47"/>
          <p:cNvPicPr preferRelativeResize="0"/>
          <p:nvPr/>
        </p:nvPicPr>
        <p:blipFill>
          <a:blip r:embed="rId3">
            <a:alphaModFix/>
          </a:blip>
          <a:stretch>
            <a:fillRect/>
          </a:stretch>
        </p:blipFill>
        <p:spPr>
          <a:xfrm>
            <a:off x="4639700" y="1017725"/>
            <a:ext cx="4267200" cy="2835442"/>
          </a:xfrm>
          <a:prstGeom prst="rect">
            <a:avLst/>
          </a:prstGeom>
          <a:noFill/>
          <a:ln>
            <a:noFill/>
          </a:ln>
        </p:spPr>
      </p:pic>
      <p:sp>
        <p:nvSpPr>
          <p:cNvPr id="442" name="Google Shape;442;p47"/>
          <p:cNvSpPr txBox="1"/>
          <p:nvPr/>
        </p:nvSpPr>
        <p:spPr>
          <a:xfrm>
            <a:off x="6121050" y="4693450"/>
            <a:ext cx="3000000" cy="4002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1200"/>
              </a:spcAft>
              <a:buNone/>
            </a:pPr>
            <a:r>
              <a:rPr lang="en">
                <a:solidFill>
                  <a:schemeClr val="dk2"/>
                </a:solidFill>
                <a:latin typeface="Proxima Nova"/>
                <a:ea typeface="Proxima Nova"/>
                <a:cs typeface="Proxima Nova"/>
                <a:sym typeface="Proxima Nova"/>
              </a:rPr>
              <a:t>Eduardo</a:t>
            </a:r>
            <a:endParaRPr>
              <a:solidFill>
                <a:schemeClr val="dk1"/>
              </a:solidFill>
              <a:latin typeface="Proxima Nova"/>
              <a:ea typeface="Proxima Nova"/>
              <a:cs typeface="Proxima Nova"/>
              <a:sym typeface="Proxima Nova"/>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grpSp>
        <p:nvGrpSpPr>
          <p:cNvPr id="447" name="Google Shape;447;p48"/>
          <p:cNvGrpSpPr/>
          <p:nvPr/>
        </p:nvGrpSpPr>
        <p:grpSpPr>
          <a:xfrm>
            <a:off x="-80375" y="-80375"/>
            <a:ext cx="9201425" cy="1083700"/>
            <a:chOff x="-80375" y="-80375"/>
            <a:chExt cx="9201425" cy="1083700"/>
          </a:xfrm>
        </p:grpSpPr>
        <p:sp>
          <p:nvSpPr>
            <p:cNvPr id="448" name="Google Shape;448;p48"/>
            <p:cNvSpPr/>
            <p:nvPr/>
          </p:nvSpPr>
          <p:spPr>
            <a:xfrm>
              <a:off x="-22950" y="-80375"/>
              <a:ext cx="9144000" cy="1079100"/>
            </a:xfrm>
            <a:prstGeom prst="rect">
              <a:avLst/>
            </a:prstGeom>
            <a:solidFill>
              <a:srgbClr val="FBCB05"/>
            </a:solidFill>
            <a:ln w="9525" cap="flat" cmpd="sng">
              <a:solidFill>
                <a:srgbClr val="FBCB0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8"/>
            <p:cNvSpPr/>
            <p:nvPr/>
          </p:nvSpPr>
          <p:spPr>
            <a:xfrm>
              <a:off x="-80375" y="-75775"/>
              <a:ext cx="392100" cy="1079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0" name="Google Shape;450;p48"/>
          <p:cNvSpPr txBox="1">
            <a:spLocks noGrp="1"/>
          </p:cNvSpPr>
          <p:nvPr>
            <p:ph type="title"/>
          </p:nvPr>
        </p:nvSpPr>
        <p:spPr>
          <a:xfrm>
            <a:off x="311700" y="-65975"/>
            <a:ext cx="8520600" cy="108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solidFill>
                  <a:schemeClr val="lt1"/>
                </a:solidFill>
              </a:rPr>
              <a:t>Challenges</a:t>
            </a:r>
            <a:endParaRPr>
              <a:solidFill>
                <a:schemeClr val="lt1"/>
              </a:solidFill>
            </a:endParaRPr>
          </a:p>
        </p:txBody>
      </p:sp>
      <p:sp>
        <p:nvSpPr>
          <p:cNvPr id="451" name="Google Shape;451;p48"/>
          <p:cNvSpPr txBox="1"/>
          <p:nvPr/>
        </p:nvSpPr>
        <p:spPr>
          <a:xfrm>
            <a:off x="434400" y="1245250"/>
            <a:ext cx="8397900" cy="16317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SzPts val="1600"/>
              <a:buFont typeface="Proxima Nova"/>
              <a:buChar char="●"/>
            </a:pPr>
            <a:r>
              <a:rPr lang="en" sz="1600">
                <a:latin typeface="Proxima Nova"/>
                <a:ea typeface="Proxima Nova"/>
                <a:cs typeface="Proxima Nova"/>
                <a:sym typeface="Proxima Nova"/>
              </a:rPr>
              <a:t>Lack of VR Headsets for every person on the team</a:t>
            </a:r>
            <a:endParaRPr sz="1600">
              <a:latin typeface="Proxima Nova"/>
              <a:ea typeface="Proxima Nova"/>
              <a:cs typeface="Proxima Nova"/>
              <a:sym typeface="Proxima Nova"/>
            </a:endParaRPr>
          </a:p>
          <a:p>
            <a:pPr marL="0" lvl="0" indent="0" algn="l" rtl="0">
              <a:spcBef>
                <a:spcPts val="0"/>
              </a:spcBef>
              <a:spcAft>
                <a:spcPts val="0"/>
              </a:spcAft>
              <a:buNone/>
            </a:pPr>
            <a:endParaRPr sz="1600">
              <a:latin typeface="Proxima Nova"/>
              <a:ea typeface="Proxima Nova"/>
              <a:cs typeface="Proxima Nova"/>
              <a:sym typeface="Proxima Nova"/>
            </a:endParaRPr>
          </a:p>
          <a:p>
            <a:pPr marL="457200" lvl="0" indent="-330200" algn="l" rtl="0">
              <a:spcBef>
                <a:spcPts val="0"/>
              </a:spcBef>
              <a:spcAft>
                <a:spcPts val="0"/>
              </a:spcAft>
              <a:buSzPts val="1600"/>
              <a:buFont typeface="Proxima Nova"/>
              <a:buChar char="●"/>
            </a:pPr>
            <a:r>
              <a:rPr lang="en" sz="1600">
                <a:latin typeface="Proxima Nova"/>
                <a:ea typeface="Proxima Nova"/>
                <a:cs typeface="Proxima Nova"/>
                <a:sym typeface="Proxima Nova"/>
              </a:rPr>
              <a:t>Lack of resources</a:t>
            </a:r>
            <a:endParaRPr sz="1600">
              <a:latin typeface="Proxima Nova"/>
              <a:ea typeface="Proxima Nova"/>
              <a:cs typeface="Proxima Nova"/>
              <a:sym typeface="Proxima Nova"/>
            </a:endParaRPr>
          </a:p>
          <a:p>
            <a:pPr marL="914400" lvl="1" indent="-330200" algn="l" rtl="0">
              <a:spcBef>
                <a:spcPts val="0"/>
              </a:spcBef>
              <a:spcAft>
                <a:spcPts val="0"/>
              </a:spcAft>
              <a:buSzPts val="1600"/>
              <a:buFont typeface="Proxima Nova"/>
              <a:buChar char="○"/>
            </a:pPr>
            <a:r>
              <a:rPr lang="en" sz="1600">
                <a:latin typeface="Proxima Nova"/>
                <a:ea typeface="Proxima Nova"/>
                <a:cs typeface="Proxima Nova"/>
                <a:sym typeface="Proxima Nova"/>
              </a:rPr>
              <a:t>Needing to purchase assets from Unity Asset Store</a:t>
            </a:r>
            <a:endParaRPr sz="1600">
              <a:latin typeface="Proxima Nova"/>
              <a:ea typeface="Proxima Nova"/>
              <a:cs typeface="Proxima Nova"/>
              <a:sym typeface="Proxima Nova"/>
            </a:endParaRPr>
          </a:p>
          <a:p>
            <a:pPr marL="914400" lvl="1" indent="-330200" algn="l" rtl="0">
              <a:spcBef>
                <a:spcPts val="0"/>
              </a:spcBef>
              <a:spcAft>
                <a:spcPts val="0"/>
              </a:spcAft>
              <a:buSzPts val="1600"/>
              <a:buFont typeface="Proxima Nova"/>
              <a:buChar char="○"/>
            </a:pPr>
            <a:r>
              <a:rPr lang="en" sz="1600">
                <a:latin typeface="Proxima Nova"/>
                <a:ea typeface="Proxima Nova"/>
                <a:cs typeface="Proxima Nova"/>
                <a:sym typeface="Proxima Nova"/>
              </a:rPr>
              <a:t>Getting Unity Teams set up </a:t>
            </a:r>
            <a:endParaRPr sz="1600">
              <a:latin typeface="Proxima Nova"/>
              <a:ea typeface="Proxima Nova"/>
              <a:cs typeface="Proxima Nova"/>
              <a:sym typeface="Proxima Nova"/>
            </a:endParaRPr>
          </a:p>
          <a:p>
            <a:pPr marL="0" lvl="0" indent="0" algn="l" rtl="0">
              <a:spcBef>
                <a:spcPts val="0"/>
              </a:spcBef>
              <a:spcAft>
                <a:spcPts val="0"/>
              </a:spcAft>
              <a:buNone/>
            </a:pPr>
            <a:endParaRPr>
              <a:latin typeface="Proxima Nova"/>
              <a:ea typeface="Proxima Nova"/>
              <a:cs typeface="Proxima Nova"/>
              <a:sym typeface="Proxima Nova"/>
            </a:endParaRPr>
          </a:p>
        </p:txBody>
      </p:sp>
      <p:sp>
        <p:nvSpPr>
          <p:cNvPr id="452" name="Google Shape;452;p48"/>
          <p:cNvSpPr txBox="1"/>
          <p:nvPr/>
        </p:nvSpPr>
        <p:spPr>
          <a:xfrm>
            <a:off x="7790250" y="4660950"/>
            <a:ext cx="11823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latin typeface="Proxima Nova"/>
                <a:ea typeface="Proxima Nova"/>
                <a:cs typeface="Proxima Nova"/>
                <a:sym typeface="Proxima Nova"/>
              </a:rPr>
              <a:t>Joseph</a:t>
            </a:r>
            <a:endParaRPr>
              <a:latin typeface="Proxima Nova"/>
              <a:ea typeface="Proxima Nova"/>
              <a:cs typeface="Proxima Nova"/>
              <a:sym typeface="Proxima Nova"/>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56"/>
        <p:cNvGrpSpPr/>
        <p:nvPr/>
      </p:nvGrpSpPr>
      <p:grpSpPr>
        <a:xfrm>
          <a:off x="0" y="0"/>
          <a:ext cx="0" cy="0"/>
          <a:chOff x="0" y="0"/>
          <a:chExt cx="0" cy="0"/>
        </a:xfrm>
      </p:grpSpPr>
      <p:sp>
        <p:nvSpPr>
          <p:cNvPr id="457" name="Google Shape;457;p49"/>
          <p:cNvSpPr/>
          <p:nvPr/>
        </p:nvSpPr>
        <p:spPr>
          <a:xfrm>
            <a:off x="241100" y="218150"/>
            <a:ext cx="8691300" cy="48105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pic>
        <p:nvPicPr>
          <p:cNvPr id="458" name="Google Shape;458;p49"/>
          <p:cNvPicPr preferRelativeResize="0"/>
          <p:nvPr/>
        </p:nvPicPr>
        <p:blipFill>
          <a:blip r:embed="rId3">
            <a:alphaModFix/>
          </a:blip>
          <a:stretch>
            <a:fillRect/>
          </a:stretch>
        </p:blipFill>
        <p:spPr>
          <a:xfrm>
            <a:off x="-37" y="1362475"/>
            <a:ext cx="9144036" cy="3790151"/>
          </a:xfrm>
          <a:prstGeom prst="rect">
            <a:avLst/>
          </a:prstGeom>
          <a:noFill/>
          <a:ln>
            <a:noFill/>
          </a:ln>
        </p:spPr>
      </p:pic>
      <p:sp>
        <p:nvSpPr>
          <p:cNvPr id="459" name="Google Shape;459;p49"/>
          <p:cNvSpPr txBox="1"/>
          <p:nvPr/>
        </p:nvSpPr>
        <p:spPr>
          <a:xfrm>
            <a:off x="2296250" y="1710675"/>
            <a:ext cx="45810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0" b="1">
                <a:latin typeface="Proxima Nova"/>
                <a:ea typeface="Proxima Nova"/>
                <a:cs typeface="Proxima Nova"/>
                <a:sym typeface="Proxima Nova"/>
              </a:rPr>
              <a:t>Thank you!</a:t>
            </a:r>
            <a:endParaRPr sz="6000" b="1">
              <a:latin typeface="Proxima Nova"/>
              <a:ea typeface="Proxima Nova"/>
              <a:cs typeface="Proxima Nova"/>
              <a:sym typeface="Proxima Nov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6"/>
          <p:cNvGrpSpPr/>
          <p:nvPr/>
        </p:nvGrpSpPr>
        <p:grpSpPr>
          <a:xfrm>
            <a:off x="-80375" y="-80375"/>
            <a:ext cx="9201425" cy="1083700"/>
            <a:chOff x="-80375" y="-80375"/>
            <a:chExt cx="9201425" cy="1083700"/>
          </a:xfrm>
        </p:grpSpPr>
        <p:sp>
          <p:nvSpPr>
            <p:cNvPr id="90" name="Google Shape;90;p16"/>
            <p:cNvSpPr/>
            <p:nvPr/>
          </p:nvSpPr>
          <p:spPr>
            <a:xfrm>
              <a:off x="-22950" y="-80375"/>
              <a:ext cx="9144000" cy="1079100"/>
            </a:xfrm>
            <a:prstGeom prst="rect">
              <a:avLst/>
            </a:prstGeom>
            <a:solidFill>
              <a:srgbClr val="FBCB05"/>
            </a:solidFill>
            <a:ln w="9525" cap="flat" cmpd="sng">
              <a:solidFill>
                <a:srgbClr val="FBCB0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6"/>
            <p:cNvSpPr/>
            <p:nvPr/>
          </p:nvSpPr>
          <p:spPr>
            <a:xfrm>
              <a:off x="-80375" y="-75775"/>
              <a:ext cx="392100" cy="1079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 name="Google Shape;92;p16"/>
          <p:cNvSpPr txBox="1">
            <a:spLocks noGrp="1"/>
          </p:cNvSpPr>
          <p:nvPr>
            <p:ph type="title"/>
          </p:nvPr>
        </p:nvSpPr>
        <p:spPr>
          <a:xfrm>
            <a:off x="311700" y="-65975"/>
            <a:ext cx="8520600" cy="108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b="1">
                <a:solidFill>
                  <a:schemeClr val="lt1"/>
                </a:solidFill>
              </a:rPr>
              <a:t> Overview</a:t>
            </a:r>
            <a:endParaRPr b="1">
              <a:solidFill>
                <a:schemeClr val="lt1"/>
              </a:solidFill>
            </a:endParaRPr>
          </a:p>
        </p:txBody>
      </p:sp>
      <p:sp>
        <p:nvSpPr>
          <p:cNvPr id="93" name="Google Shape;93;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Font typeface="Proxima Nova"/>
              <a:buAutoNum type="arabicPeriod"/>
            </a:pPr>
            <a:r>
              <a:rPr lang="en" sz="2000">
                <a:latin typeface="Proxima Nova"/>
                <a:ea typeface="Proxima Nova"/>
                <a:cs typeface="Proxima Nova"/>
                <a:sym typeface="Proxima Nova"/>
              </a:rPr>
              <a:t>Project Overview</a:t>
            </a:r>
            <a:endParaRPr sz="2000">
              <a:latin typeface="Proxima Nova"/>
              <a:ea typeface="Proxima Nova"/>
              <a:cs typeface="Proxima Nova"/>
              <a:sym typeface="Proxima Nova"/>
            </a:endParaRPr>
          </a:p>
          <a:p>
            <a:pPr marL="914400" lvl="1" indent="-298450" algn="l" rtl="0">
              <a:spcBef>
                <a:spcPts val="0"/>
              </a:spcBef>
              <a:spcAft>
                <a:spcPts val="0"/>
              </a:spcAft>
              <a:buSzPts val="1100"/>
              <a:buFont typeface="Proxima Nova"/>
              <a:buChar char="○"/>
            </a:pPr>
            <a:r>
              <a:rPr lang="en" sz="1100">
                <a:latin typeface="Proxima Nova"/>
                <a:ea typeface="Proxima Nova"/>
                <a:cs typeface="Proxima Nova"/>
                <a:sym typeface="Proxima Nova"/>
              </a:rPr>
              <a:t>What is “Walking a Mile in my Shoes” about?</a:t>
            </a:r>
            <a:endParaRPr sz="1100">
              <a:latin typeface="Proxima Nova"/>
              <a:ea typeface="Proxima Nova"/>
              <a:cs typeface="Proxima Nova"/>
              <a:sym typeface="Proxima Nova"/>
            </a:endParaRPr>
          </a:p>
          <a:p>
            <a:pPr marL="914400" lvl="1" indent="-298450" algn="l" rtl="0">
              <a:spcBef>
                <a:spcPts val="0"/>
              </a:spcBef>
              <a:spcAft>
                <a:spcPts val="0"/>
              </a:spcAft>
              <a:buSzPts val="1100"/>
              <a:buFont typeface="Proxima Nova"/>
              <a:buChar char="○"/>
            </a:pPr>
            <a:r>
              <a:rPr lang="en" sz="1100">
                <a:latin typeface="Proxima Nova"/>
                <a:ea typeface="Proxima Nova"/>
                <a:cs typeface="Proxima Nova"/>
                <a:sym typeface="Proxima Nova"/>
              </a:rPr>
              <a:t>Goals</a:t>
            </a:r>
            <a:endParaRPr sz="1100">
              <a:latin typeface="Proxima Nova"/>
              <a:ea typeface="Proxima Nova"/>
              <a:cs typeface="Proxima Nova"/>
              <a:sym typeface="Proxima Nova"/>
            </a:endParaRPr>
          </a:p>
          <a:p>
            <a:pPr marL="457200" lvl="0" indent="-355600" algn="l" rtl="0">
              <a:spcBef>
                <a:spcPts val="0"/>
              </a:spcBef>
              <a:spcAft>
                <a:spcPts val="0"/>
              </a:spcAft>
              <a:buSzPts val="2000"/>
              <a:buFont typeface="Proxima Nova"/>
              <a:buAutoNum type="arabicPeriod"/>
            </a:pPr>
            <a:r>
              <a:rPr lang="en" sz="2000">
                <a:latin typeface="Proxima Nova"/>
                <a:ea typeface="Proxima Nova"/>
                <a:cs typeface="Proxima Nova"/>
                <a:sym typeface="Proxima Nova"/>
              </a:rPr>
              <a:t>Background</a:t>
            </a:r>
            <a:endParaRPr sz="2000">
              <a:latin typeface="Proxima Nova"/>
              <a:ea typeface="Proxima Nova"/>
              <a:cs typeface="Proxima Nova"/>
              <a:sym typeface="Proxima Nova"/>
            </a:endParaRPr>
          </a:p>
          <a:p>
            <a:pPr marL="914400" lvl="1" indent="-298450" algn="l" rtl="0">
              <a:spcBef>
                <a:spcPts val="0"/>
              </a:spcBef>
              <a:spcAft>
                <a:spcPts val="0"/>
              </a:spcAft>
              <a:buSzPts val="1100"/>
              <a:buFont typeface="Proxima Nova"/>
              <a:buChar char="○"/>
            </a:pPr>
            <a:r>
              <a:rPr lang="en" sz="1100">
                <a:latin typeface="Proxima Nova"/>
                <a:ea typeface="Proxima Nova"/>
                <a:cs typeface="Proxima Nova"/>
                <a:sym typeface="Proxima Nova"/>
              </a:rPr>
              <a:t>Major Design Decisions</a:t>
            </a:r>
            <a:endParaRPr sz="1100">
              <a:latin typeface="Proxima Nova"/>
              <a:ea typeface="Proxima Nova"/>
              <a:cs typeface="Proxima Nova"/>
              <a:sym typeface="Proxima Nova"/>
            </a:endParaRPr>
          </a:p>
          <a:p>
            <a:pPr marL="914400" lvl="1" indent="-298450" algn="l" rtl="0">
              <a:spcBef>
                <a:spcPts val="0"/>
              </a:spcBef>
              <a:spcAft>
                <a:spcPts val="0"/>
              </a:spcAft>
              <a:buSzPts val="1100"/>
              <a:buFont typeface="Proxima Nova"/>
              <a:buChar char="○"/>
            </a:pPr>
            <a:r>
              <a:rPr lang="en" sz="1100">
                <a:latin typeface="Proxima Nova"/>
                <a:ea typeface="Proxima Nova"/>
                <a:cs typeface="Proxima Nova"/>
                <a:sym typeface="Proxima Nova"/>
              </a:rPr>
              <a:t>Planning &amp; Design</a:t>
            </a:r>
            <a:endParaRPr sz="2000">
              <a:latin typeface="Proxima Nova"/>
              <a:ea typeface="Proxima Nova"/>
              <a:cs typeface="Proxima Nova"/>
              <a:sym typeface="Proxima Nova"/>
            </a:endParaRPr>
          </a:p>
          <a:p>
            <a:pPr marL="457200" lvl="0" indent="-355600" algn="l" rtl="0">
              <a:spcBef>
                <a:spcPts val="0"/>
              </a:spcBef>
              <a:spcAft>
                <a:spcPts val="0"/>
              </a:spcAft>
              <a:buSzPts val="2000"/>
              <a:buFont typeface="Proxima Nova"/>
              <a:buAutoNum type="arabicPeriod"/>
            </a:pPr>
            <a:r>
              <a:rPr lang="en" sz="2000">
                <a:latin typeface="Proxima Nova"/>
                <a:ea typeface="Proxima Nova"/>
                <a:cs typeface="Proxima Nova"/>
                <a:sym typeface="Proxima Nova"/>
              </a:rPr>
              <a:t>Tools &amp; Software</a:t>
            </a:r>
            <a:endParaRPr sz="2000">
              <a:latin typeface="Proxima Nova"/>
              <a:ea typeface="Proxima Nova"/>
              <a:cs typeface="Proxima Nova"/>
              <a:sym typeface="Proxima Nova"/>
            </a:endParaRPr>
          </a:p>
          <a:p>
            <a:pPr marL="914400" lvl="1" indent="-298450" algn="l" rtl="0">
              <a:spcBef>
                <a:spcPts val="0"/>
              </a:spcBef>
              <a:spcAft>
                <a:spcPts val="0"/>
              </a:spcAft>
              <a:buSzPts val="1100"/>
              <a:buFont typeface="Proxima Nova"/>
              <a:buChar char="○"/>
            </a:pPr>
            <a:r>
              <a:rPr lang="en" sz="1100">
                <a:latin typeface="Proxima Nova"/>
                <a:ea typeface="Proxima Nova"/>
                <a:cs typeface="Proxima Nova"/>
                <a:sym typeface="Proxima Nova"/>
              </a:rPr>
              <a:t>Oculus Quest 2 + Unity + Blender </a:t>
            </a:r>
            <a:endParaRPr sz="1100">
              <a:latin typeface="Proxima Nova"/>
              <a:ea typeface="Proxima Nova"/>
              <a:cs typeface="Proxima Nova"/>
              <a:sym typeface="Proxima Nova"/>
            </a:endParaRPr>
          </a:p>
          <a:p>
            <a:pPr marL="914400" lvl="1" indent="-298450" algn="l" rtl="0">
              <a:spcBef>
                <a:spcPts val="0"/>
              </a:spcBef>
              <a:spcAft>
                <a:spcPts val="0"/>
              </a:spcAft>
              <a:buSzPts val="1100"/>
              <a:buFont typeface="Proxima Nova"/>
              <a:buChar char="○"/>
            </a:pPr>
            <a:r>
              <a:rPr lang="en" sz="1100">
                <a:latin typeface="Proxima Nova"/>
                <a:ea typeface="Proxima Nova"/>
                <a:cs typeface="Proxima Nova"/>
                <a:sym typeface="Proxima Nova"/>
              </a:rPr>
              <a:t>Jira + Zoom + Discord</a:t>
            </a:r>
            <a:endParaRPr sz="1100">
              <a:latin typeface="Proxima Nova"/>
              <a:ea typeface="Proxima Nova"/>
              <a:cs typeface="Proxima Nova"/>
              <a:sym typeface="Proxima Nova"/>
            </a:endParaRPr>
          </a:p>
          <a:p>
            <a:pPr marL="914400" lvl="1" indent="-298450" algn="l" rtl="0">
              <a:spcBef>
                <a:spcPts val="0"/>
              </a:spcBef>
              <a:spcAft>
                <a:spcPts val="0"/>
              </a:spcAft>
              <a:buSzPts val="1100"/>
              <a:buFont typeface="Proxima Nova"/>
              <a:buChar char="○"/>
            </a:pPr>
            <a:r>
              <a:rPr lang="en" sz="1100">
                <a:latin typeface="Proxima Nova"/>
                <a:ea typeface="Proxima Nova"/>
                <a:cs typeface="Proxima Nova"/>
                <a:sym typeface="Proxima Nova"/>
              </a:rPr>
              <a:t>VR Development</a:t>
            </a:r>
            <a:endParaRPr sz="1100">
              <a:latin typeface="Proxima Nova"/>
              <a:ea typeface="Proxima Nova"/>
              <a:cs typeface="Proxima Nova"/>
              <a:sym typeface="Proxima Nova"/>
            </a:endParaRPr>
          </a:p>
          <a:p>
            <a:pPr marL="457200" lvl="0" indent="-355600" algn="l" rtl="0">
              <a:spcBef>
                <a:spcPts val="0"/>
              </a:spcBef>
              <a:spcAft>
                <a:spcPts val="0"/>
              </a:spcAft>
              <a:buSzPts val="2000"/>
              <a:buFont typeface="Proxima Nova"/>
              <a:buAutoNum type="arabicPeriod"/>
            </a:pPr>
            <a:r>
              <a:rPr lang="en" sz="2000">
                <a:latin typeface="Proxima Nova"/>
                <a:ea typeface="Proxima Nova"/>
                <a:cs typeface="Proxima Nova"/>
                <a:sym typeface="Proxima Nova"/>
              </a:rPr>
              <a:t>Challenges</a:t>
            </a:r>
            <a:endParaRPr sz="2000">
              <a:latin typeface="Proxima Nova"/>
              <a:ea typeface="Proxima Nova"/>
              <a:cs typeface="Proxima Nova"/>
              <a:sym typeface="Proxima Nova"/>
            </a:endParaRPr>
          </a:p>
          <a:p>
            <a:pPr marL="457200" lvl="0" indent="-355600" algn="l" rtl="0">
              <a:spcBef>
                <a:spcPts val="0"/>
              </a:spcBef>
              <a:spcAft>
                <a:spcPts val="0"/>
              </a:spcAft>
              <a:buSzPts val="2000"/>
              <a:buFont typeface="Proxima Nova"/>
              <a:buAutoNum type="arabicPeriod"/>
            </a:pPr>
            <a:r>
              <a:rPr lang="en" sz="2000">
                <a:latin typeface="Proxima Nova"/>
                <a:ea typeface="Proxima Nova"/>
                <a:cs typeface="Proxima Nova"/>
                <a:sym typeface="Proxima Nova"/>
              </a:rPr>
              <a:t>Accomplishments</a:t>
            </a:r>
            <a:endParaRPr sz="2000">
              <a:latin typeface="Proxima Nova"/>
              <a:ea typeface="Proxima Nova"/>
              <a:cs typeface="Proxima Nova"/>
              <a:sym typeface="Proxima Nova"/>
            </a:endParaRPr>
          </a:p>
          <a:p>
            <a:pPr marL="914400" lvl="1" indent="-298450" algn="l" rtl="0">
              <a:spcBef>
                <a:spcPts val="0"/>
              </a:spcBef>
              <a:spcAft>
                <a:spcPts val="0"/>
              </a:spcAft>
              <a:buSzPts val="1100"/>
              <a:buFont typeface="Proxima Nova"/>
              <a:buChar char="○"/>
            </a:pPr>
            <a:r>
              <a:rPr lang="en" sz="1100">
                <a:latin typeface="Proxima Nova"/>
                <a:ea typeface="Proxima Nova"/>
                <a:cs typeface="Proxima Nova"/>
                <a:sym typeface="Proxima Nova"/>
              </a:rPr>
              <a:t>Kitchen Level</a:t>
            </a:r>
            <a:endParaRPr sz="1100">
              <a:latin typeface="Proxima Nova"/>
              <a:ea typeface="Proxima Nova"/>
              <a:cs typeface="Proxima Nova"/>
              <a:sym typeface="Proxima Nova"/>
            </a:endParaRPr>
          </a:p>
          <a:p>
            <a:pPr marL="914400" lvl="1" indent="-298450" algn="l" rtl="0">
              <a:spcBef>
                <a:spcPts val="0"/>
              </a:spcBef>
              <a:spcAft>
                <a:spcPts val="0"/>
              </a:spcAft>
              <a:buSzPts val="1100"/>
              <a:buFont typeface="Proxima Nova"/>
              <a:buChar char="○"/>
            </a:pPr>
            <a:r>
              <a:rPr lang="en" sz="1100">
                <a:latin typeface="Proxima Nova"/>
                <a:ea typeface="Proxima Nova"/>
                <a:cs typeface="Proxima Nova"/>
                <a:sym typeface="Proxima Nova"/>
              </a:rPr>
              <a:t>Farm Level</a:t>
            </a:r>
            <a:endParaRPr sz="2000">
              <a:latin typeface="Proxima Nova"/>
              <a:ea typeface="Proxima Nova"/>
              <a:cs typeface="Proxima Nova"/>
              <a:sym typeface="Proxima Nova"/>
            </a:endParaRPr>
          </a:p>
        </p:txBody>
      </p:sp>
      <p:sp>
        <p:nvSpPr>
          <p:cNvPr id="94" name="Google Shape;94;p16"/>
          <p:cNvSpPr txBox="1"/>
          <p:nvPr/>
        </p:nvSpPr>
        <p:spPr>
          <a:xfrm>
            <a:off x="7074625" y="4642375"/>
            <a:ext cx="18321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latin typeface="Proxima Nova"/>
                <a:ea typeface="Proxima Nova"/>
                <a:cs typeface="Proxima Nova"/>
                <a:sym typeface="Proxima Nova"/>
              </a:rPr>
              <a:t>Jaquan</a:t>
            </a:r>
            <a:endParaRPr>
              <a:latin typeface="Proxima Nova"/>
              <a:ea typeface="Proxima Nova"/>
              <a:cs typeface="Proxima Nova"/>
              <a:sym typeface="Proxima Nov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grpSp>
        <p:nvGrpSpPr>
          <p:cNvPr id="99" name="Google Shape;99;p17"/>
          <p:cNvGrpSpPr/>
          <p:nvPr/>
        </p:nvGrpSpPr>
        <p:grpSpPr>
          <a:xfrm>
            <a:off x="-80375" y="-80375"/>
            <a:ext cx="9201425" cy="1083700"/>
            <a:chOff x="-80375" y="-80375"/>
            <a:chExt cx="9201425" cy="1083700"/>
          </a:xfrm>
        </p:grpSpPr>
        <p:sp>
          <p:nvSpPr>
            <p:cNvPr id="100" name="Google Shape;100;p17"/>
            <p:cNvSpPr/>
            <p:nvPr/>
          </p:nvSpPr>
          <p:spPr>
            <a:xfrm>
              <a:off x="-22950" y="-80375"/>
              <a:ext cx="9144000" cy="1079100"/>
            </a:xfrm>
            <a:prstGeom prst="rect">
              <a:avLst/>
            </a:prstGeom>
            <a:solidFill>
              <a:srgbClr val="FBCB05"/>
            </a:solidFill>
            <a:ln w="9525" cap="flat" cmpd="sng">
              <a:solidFill>
                <a:srgbClr val="FBCB0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7"/>
            <p:cNvSpPr/>
            <p:nvPr/>
          </p:nvSpPr>
          <p:spPr>
            <a:xfrm>
              <a:off x="-80375" y="-75775"/>
              <a:ext cx="392100" cy="1079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102;p17"/>
          <p:cNvSpPr txBox="1">
            <a:spLocks noGrp="1"/>
          </p:cNvSpPr>
          <p:nvPr>
            <p:ph type="title"/>
          </p:nvPr>
        </p:nvSpPr>
        <p:spPr>
          <a:xfrm>
            <a:off x="311700" y="-65975"/>
            <a:ext cx="8520600" cy="108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b="1">
                <a:solidFill>
                  <a:schemeClr val="lt1"/>
                </a:solidFill>
              </a:rPr>
              <a:t>What is “Walking a mile in my shoes” about?</a:t>
            </a:r>
            <a:endParaRPr b="1">
              <a:solidFill>
                <a:schemeClr val="lt1"/>
              </a:solidFill>
            </a:endParaRPr>
          </a:p>
        </p:txBody>
      </p:sp>
      <p:sp>
        <p:nvSpPr>
          <p:cNvPr id="103" name="Google Shape;103;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Font typeface="Proxima Nova"/>
              <a:buChar char="●"/>
            </a:pPr>
            <a:r>
              <a:rPr lang="en">
                <a:latin typeface="Proxima Nova"/>
                <a:ea typeface="Proxima Nova"/>
                <a:cs typeface="Proxima Nova"/>
                <a:sym typeface="Proxima Nova"/>
              </a:rPr>
              <a:t>“Walking a mile in my shoes” is an interactive VR experience, built in Unity Game Engine, telling a story of two immigrants in America, allowing users to step into their shoes for a day.</a:t>
            </a:r>
            <a:endParaRPr>
              <a:latin typeface="Proxima Nova"/>
              <a:ea typeface="Proxima Nova"/>
              <a:cs typeface="Proxima Nova"/>
              <a:sym typeface="Proxima Nova"/>
            </a:endParaRPr>
          </a:p>
          <a:p>
            <a:pPr marL="914400" lvl="1" indent="-342900" algn="l" rtl="0">
              <a:spcBef>
                <a:spcPts val="0"/>
              </a:spcBef>
              <a:spcAft>
                <a:spcPts val="0"/>
              </a:spcAft>
              <a:buSzPts val="1800"/>
              <a:buFont typeface="Proxima Nova"/>
              <a:buChar char="○"/>
            </a:pPr>
            <a:r>
              <a:rPr lang="en" sz="1800">
                <a:latin typeface="Proxima Nova"/>
                <a:ea typeface="Proxima Nova"/>
                <a:cs typeface="Proxima Nova"/>
                <a:sym typeface="Proxima Nova"/>
              </a:rPr>
              <a:t>Farm Level</a:t>
            </a:r>
            <a:endParaRPr sz="1800">
              <a:latin typeface="Proxima Nova"/>
              <a:ea typeface="Proxima Nova"/>
              <a:cs typeface="Proxima Nova"/>
              <a:sym typeface="Proxima Nova"/>
            </a:endParaRPr>
          </a:p>
          <a:p>
            <a:pPr marL="914400" lvl="1" indent="-342900" algn="l" rtl="0">
              <a:spcBef>
                <a:spcPts val="0"/>
              </a:spcBef>
              <a:spcAft>
                <a:spcPts val="0"/>
              </a:spcAft>
              <a:buSzPts val="1800"/>
              <a:buFont typeface="Proxima Nova"/>
              <a:buChar char="○"/>
            </a:pPr>
            <a:r>
              <a:rPr lang="en" sz="1800">
                <a:latin typeface="Proxima Nova"/>
                <a:ea typeface="Proxima Nova"/>
                <a:cs typeface="Proxima Nova"/>
                <a:sym typeface="Proxima Nova"/>
              </a:rPr>
              <a:t>Kitchen Level</a:t>
            </a:r>
            <a:endParaRPr sz="1800">
              <a:latin typeface="Proxima Nova"/>
              <a:ea typeface="Proxima Nova"/>
              <a:cs typeface="Proxima Nova"/>
              <a:sym typeface="Proxima Nova"/>
            </a:endParaRPr>
          </a:p>
          <a:p>
            <a:pPr marL="457200" lvl="0" indent="-342900" algn="l" rtl="0">
              <a:spcBef>
                <a:spcPts val="0"/>
              </a:spcBef>
              <a:spcAft>
                <a:spcPts val="0"/>
              </a:spcAft>
              <a:buSzPts val="1800"/>
              <a:buFont typeface="Proxima Nova"/>
              <a:buChar char="●"/>
            </a:pPr>
            <a:r>
              <a:rPr lang="en">
                <a:latin typeface="Proxima Nova"/>
                <a:ea typeface="Proxima Nova"/>
                <a:cs typeface="Proxima Nova"/>
                <a:sym typeface="Proxima Nova"/>
              </a:rPr>
              <a:t>Our game aspires to shift negative perceptions on immigration into positive ones and humanize the experiences of immigrants seeking a better life for themselves and their families</a:t>
            </a:r>
            <a:endParaRPr>
              <a:latin typeface="Proxima Nova"/>
              <a:ea typeface="Proxima Nova"/>
              <a:cs typeface="Proxima Nova"/>
              <a:sym typeface="Proxima Nova"/>
            </a:endParaRPr>
          </a:p>
        </p:txBody>
      </p:sp>
      <p:sp>
        <p:nvSpPr>
          <p:cNvPr id="104" name="Google Shape;104;p17"/>
          <p:cNvSpPr txBox="1"/>
          <p:nvPr/>
        </p:nvSpPr>
        <p:spPr>
          <a:xfrm>
            <a:off x="7074625" y="4642375"/>
            <a:ext cx="18321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latin typeface="Proxima Nova"/>
                <a:ea typeface="Proxima Nova"/>
                <a:cs typeface="Proxima Nova"/>
                <a:sym typeface="Proxima Nova"/>
              </a:rPr>
              <a:t>Jaquan</a:t>
            </a:r>
            <a:endParaRPr>
              <a:latin typeface="Proxima Nova"/>
              <a:ea typeface="Proxima Nova"/>
              <a:cs typeface="Proxima Nova"/>
              <a:sym typeface="Proxima Nov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grpSp>
        <p:nvGrpSpPr>
          <p:cNvPr id="109" name="Google Shape;109;p18"/>
          <p:cNvGrpSpPr/>
          <p:nvPr/>
        </p:nvGrpSpPr>
        <p:grpSpPr>
          <a:xfrm>
            <a:off x="-80375" y="-80375"/>
            <a:ext cx="9201425" cy="1083700"/>
            <a:chOff x="-80375" y="-80375"/>
            <a:chExt cx="9201425" cy="1083700"/>
          </a:xfrm>
        </p:grpSpPr>
        <p:sp>
          <p:nvSpPr>
            <p:cNvPr id="110" name="Google Shape;110;p18"/>
            <p:cNvSpPr/>
            <p:nvPr/>
          </p:nvSpPr>
          <p:spPr>
            <a:xfrm>
              <a:off x="-22950" y="-80375"/>
              <a:ext cx="9144000" cy="1079100"/>
            </a:xfrm>
            <a:prstGeom prst="rect">
              <a:avLst/>
            </a:prstGeom>
            <a:solidFill>
              <a:srgbClr val="FBCB05"/>
            </a:solidFill>
            <a:ln w="9525" cap="flat" cmpd="sng">
              <a:solidFill>
                <a:srgbClr val="FBCB0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8"/>
            <p:cNvSpPr/>
            <p:nvPr/>
          </p:nvSpPr>
          <p:spPr>
            <a:xfrm>
              <a:off x="-80375" y="-75775"/>
              <a:ext cx="392100" cy="1079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 name="Google Shape;112;p18"/>
          <p:cNvSpPr txBox="1">
            <a:spLocks noGrp="1"/>
          </p:cNvSpPr>
          <p:nvPr>
            <p:ph type="title"/>
          </p:nvPr>
        </p:nvSpPr>
        <p:spPr>
          <a:xfrm>
            <a:off x="311700" y="-65975"/>
            <a:ext cx="8520600" cy="108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b="1">
                <a:solidFill>
                  <a:schemeClr val="lt1"/>
                </a:solidFill>
              </a:rPr>
              <a:t> Goals</a:t>
            </a:r>
            <a:endParaRPr b="1">
              <a:solidFill>
                <a:schemeClr val="lt1"/>
              </a:solidFill>
            </a:endParaRPr>
          </a:p>
        </p:txBody>
      </p:sp>
      <p:sp>
        <p:nvSpPr>
          <p:cNvPr id="113" name="Google Shape;113;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lnSpc>
                <a:spcPct val="150000"/>
              </a:lnSpc>
              <a:spcBef>
                <a:spcPts val="0"/>
              </a:spcBef>
              <a:spcAft>
                <a:spcPts val="0"/>
              </a:spcAft>
              <a:buSzPts val="1800"/>
              <a:buFont typeface="Proxima Nova"/>
              <a:buAutoNum type="arabicPeriod"/>
            </a:pPr>
            <a:r>
              <a:rPr lang="en">
                <a:latin typeface="Proxima Nova"/>
                <a:ea typeface="Proxima Nova"/>
                <a:cs typeface="Proxima Nova"/>
                <a:sym typeface="Proxima Nova"/>
              </a:rPr>
              <a:t>Share the stories of immigrants in America</a:t>
            </a:r>
            <a:endParaRPr>
              <a:latin typeface="Proxima Nova"/>
              <a:ea typeface="Proxima Nova"/>
              <a:cs typeface="Proxima Nova"/>
              <a:sym typeface="Proxima Nova"/>
            </a:endParaRPr>
          </a:p>
          <a:p>
            <a:pPr marL="457200" lvl="0" indent="-342900" algn="l" rtl="0">
              <a:lnSpc>
                <a:spcPct val="150000"/>
              </a:lnSpc>
              <a:spcBef>
                <a:spcPts val="0"/>
              </a:spcBef>
              <a:spcAft>
                <a:spcPts val="0"/>
              </a:spcAft>
              <a:buSzPts val="1800"/>
              <a:buFont typeface="Proxima Nova"/>
              <a:buAutoNum type="arabicPeriod"/>
            </a:pPr>
            <a:r>
              <a:rPr lang="en">
                <a:latin typeface="Proxima Nova"/>
                <a:ea typeface="Proxima Nova"/>
                <a:cs typeface="Proxima Nova"/>
                <a:sym typeface="Proxima Nova"/>
              </a:rPr>
              <a:t>Build immersive worlds </a:t>
            </a:r>
            <a:endParaRPr>
              <a:latin typeface="Proxima Nova"/>
              <a:ea typeface="Proxima Nova"/>
              <a:cs typeface="Proxima Nova"/>
              <a:sym typeface="Proxima Nova"/>
            </a:endParaRPr>
          </a:p>
          <a:p>
            <a:pPr marL="457200" lvl="0" indent="-342900" algn="l" rtl="0">
              <a:lnSpc>
                <a:spcPct val="150000"/>
              </a:lnSpc>
              <a:spcBef>
                <a:spcPts val="0"/>
              </a:spcBef>
              <a:spcAft>
                <a:spcPts val="0"/>
              </a:spcAft>
              <a:buSzPts val="1800"/>
              <a:buFont typeface="Proxima Nova"/>
              <a:buAutoNum type="arabicPeriod"/>
            </a:pPr>
            <a:r>
              <a:rPr lang="en">
                <a:latin typeface="Proxima Nova"/>
                <a:ea typeface="Proxima Nova"/>
                <a:cs typeface="Proxima Nova"/>
                <a:sym typeface="Proxima Nova"/>
              </a:rPr>
              <a:t>Create dynamic gestures</a:t>
            </a:r>
            <a:endParaRPr>
              <a:latin typeface="Proxima Nova"/>
              <a:ea typeface="Proxima Nova"/>
              <a:cs typeface="Proxima Nova"/>
              <a:sym typeface="Proxima Nova"/>
            </a:endParaRPr>
          </a:p>
          <a:p>
            <a:pPr marL="457200" lvl="0" indent="-342900" algn="l" rtl="0">
              <a:lnSpc>
                <a:spcPct val="150000"/>
              </a:lnSpc>
              <a:spcBef>
                <a:spcPts val="0"/>
              </a:spcBef>
              <a:spcAft>
                <a:spcPts val="0"/>
              </a:spcAft>
              <a:buSzPts val="1800"/>
              <a:buFont typeface="Proxima Nova"/>
              <a:buAutoNum type="arabicPeriod"/>
            </a:pPr>
            <a:r>
              <a:rPr lang="en">
                <a:latin typeface="Proxima Nova"/>
                <a:ea typeface="Proxima Nova"/>
                <a:cs typeface="Proxima Nova"/>
                <a:sym typeface="Proxima Nova"/>
              </a:rPr>
              <a:t>Build 3D assets needed</a:t>
            </a:r>
            <a:endParaRPr>
              <a:latin typeface="Proxima Nova"/>
              <a:ea typeface="Proxima Nova"/>
              <a:cs typeface="Proxima Nova"/>
              <a:sym typeface="Proxima Nova"/>
            </a:endParaRPr>
          </a:p>
        </p:txBody>
      </p:sp>
      <p:sp>
        <p:nvSpPr>
          <p:cNvPr id="114" name="Google Shape;114;p18"/>
          <p:cNvSpPr txBox="1"/>
          <p:nvPr/>
        </p:nvSpPr>
        <p:spPr>
          <a:xfrm>
            <a:off x="7074625" y="4642375"/>
            <a:ext cx="18321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latin typeface="Proxima Nova"/>
                <a:ea typeface="Proxima Nova"/>
                <a:cs typeface="Proxima Nova"/>
                <a:sym typeface="Proxima Nova"/>
              </a:rPr>
              <a:t>Jaquan</a:t>
            </a:r>
            <a:endParaRPr>
              <a:latin typeface="Proxima Nova"/>
              <a:ea typeface="Proxima Nova"/>
              <a:cs typeface="Proxima Nova"/>
              <a:sym typeface="Proxima Nov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grpSp>
        <p:nvGrpSpPr>
          <p:cNvPr id="119" name="Google Shape;119;p19"/>
          <p:cNvGrpSpPr/>
          <p:nvPr/>
        </p:nvGrpSpPr>
        <p:grpSpPr>
          <a:xfrm>
            <a:off x="-80375" y="-80375"/>
            <a:ext cx="9201425" cy="1083700"/>
            <a:chOff x="-80375" y="-80375"/>
            <a:chExt cx="9201425" cy="1083700"/>
          </a:xfrm>
        </p:grpSpPr>
        <p:sp>
          <p:nvSpPr>
            <p:cNvPr id="120" name="Google Shape;120;p19"/>
            <p:cNvSpPr/>
            <p:nvPr/>
          </p:nvSpPr>
          <p:spPr>
            <a:xfrm>
              <a:off x="-22950" y="-80375"/>
              <a:ext cx="9144000" cy="1079100"/>
            </a:xfrm>
            <a:prstGeom prst="rect">
              <a:avLst/>
            </a:prstGeom>
            <a:solidFill>
              <a:srgbClr val="FBCB05"/>
            </a:solidFill>
            <a:ln w="9525" cap="flat" cmpd="sng">
              <a:solidFill>
                <a:srgbClr val="FBCB0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9"/>
            <p:cNvSpPr/>
            <p:nvPr/>
          </p:nvSpPr>
          <p:spPr>
            <a:xfrm>
              <a:off x="-80375" y="-75775"/>
              <a:ext cx="392100" cy="1079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 name="Google Shape;122;p19"/>
          <p:cNvSpPr txBox="1">
            <a:spLocks noGrp="1"/>
          </p:cNvSpPr>
          <p:nvPr>
            <p:ph type="title"/>
          </p:nvPr>
        </p:nvSpPr>
        <p:spPr>
          <a:xfrm>
            <a:off x="311700" y="-65975"/>
            <a:ext cx="8520600" cy="108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b="1">
                <a:solidFill>
                  <a:schemeClr val="lt1"/>
                </a:solidFill>
              </a:rPr>
              <a:t> Background</a:t>
            </a:r>
            <a:endParaRPr b="1">
              <a:solidFill>
                <a:schemeClr val="lt1"/>
              </a:solidFill>
            </a:endParaRPr>
          </a:p>
        </p:txBody>
      </p:sp>
      <p:sp>
        <p:nvSpPr>
          <p:cNvPr id="123" name="Google Shape;123;p19"/>
          <p:cNvSpPr txBox="1"/>
          <p:nvPr/>
        </p:nvSpPr>
        <p:spPr>
          <a:xfrm>
            <a:off x="412825" y="1135250"/>
            <a:ext cx="8419500" cy="27720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dk1"/>
              </a:buClr>
              <a:buSzPts val="1800"/>
              <a:buFont typeface="Proxima Nova"/>
              <a:buChar char="●"/>
            </a:pPr>
            <a:r>
              <a:rPr lang="en" sz="1800">
                <a:solidFill>
                  <a:schemeClr val="dk1"/>
                </a:solidFill>
                <a:latin typeface="Proxima Nova"/>
                <a:ea typeface="Proxima Nova"/>
                <a:cs typeface="Proxima Nova"/>
                <a:sym typeface="Proxima Nova"/>
              </a:rPr>
              <a:t>Previous themes:</a:t>
            </a:r>
            <a:endParaRPr sz="1800">
              <a:solidFill>
                <a:schemeClr val="dk1"/>
              </a:solidFill>
              <a:latin typeface="Proxima Nova"/>
              <a:ea typeface="Proxima Nova"/>
              <a:cs typeface="Proxima Nova"/>
              <a:sym typeface="Proxima Nova"/>
            </a:endParaRPr>
          </a:p>
          <a:p>
            <a:pPr marL="914400" lvl="1" indent="-317500" algn="l" rtl="0">
              <a:lnSpc>
                <a:spcPct val="115000"/>
              </a:lnSpc>
              <a:spcBef>
                <a:spcPts val="0"/>
              </a:spcBef>
              <a:spcAft>
                <a:spcPts val="0"/>
              </a:spcAft>
              <a:buClr>
                <a:schemeClr val="dk1"/>
              </a:buClr>
              <a:buSzPts val="1400"/>
              <a:buFont typeface="Proxima Nova"/>
              <a:buChar char="○"/>
            </a:pPr>
            <a:r>
              <a:rPr lang="en">
                <a:solidFill>
                  <a:schemeClr val="dk1"/>
                </a:solidFill>
                <a:latin typeface="Proxima Nova"/>
                <a:ea typeface="Proxima Nova"/>
                <a:cs typeface="Proxima Nova"/>
                <a:sym typeface="Proxima Nova"/>
              </a:rPr>
              <a:t>Environmentalism</a:t>
            </a:r>
            <a:endParaRPr>
              <a:solidFill>
                <a:schemeClr val="dk1"/>
              </a:solidFill>
              <a:latin typeface="Proxima Nova"/>
              <a:ea typeface="Proxima Nova"/>
              <a:cs typeface="Proxima Nova"/>
              <a:sym typeface="Proxima Nova"/>
            </a:endParaRPr>
          </a:p>
          <a:p>
            <a:pPr marL="914400" lvl="1" indent="-317500" algn="l" rtl="0">
              <a:lnSpc>
                <a:spcPct val="115000"/>
              </a:lnSpc>
              <a:spcBef>
                <a:spcPts val="0"/>
              </a:spcBef>
              <a:spcAft>
                <a:spcPts val="0"/>
              </a:spcAft>
              <a:buClr>
                <a:schemeClr val="dk1"/>
              </a:buClr>
              <a:buSzPts val="1400"/>
              <a:buFont typeface="Proxima Nova"/>
              <a:buChar char="○"/>
            </a:pPr>
            <a:r>
              <a:rPr lang="en">
                <a:solidFill>
                  <a:schemeClr val="dk1"/>
                </a:solidFill>
                <a:latin typeface="Proxima Nova"/>
                <a:ea typeface="Proxima Nova"/>
                <a:cs typeface="Proxima Nova"/>
                <a:sym typeface="Proxima Nova"/>
              </a:rPr>
              <a:t>Loss</a:t>
            </a:r>
            <a:endParaRPr>
              <a:solidFill>
                <a:schemeClr val="dk1"/>
              </a:solidFill>
              <a:latin typeface="Proxima Nova"/>
              <a:ea typeface="Proxima Nova"/>
              <a:cs typeface="Proxima Nova"/>
              <a:sym typeface="Proxima Nova"/>
            </a:endParaRPr>
          </a:p>
          <a:p>
            <a:pPr marL="914400" lvl="1" indent="-317500" algn="l" rtl="0">
              <a:lnSpc>
                <a:spcPct val="115000"/>
              </a:lnSpc>
              <a:spcBef>
                <a:spcPts val="0"/>
              </a:spcBef>
              <a:spcAft>
                <a:spcPts val="0"/>
              </a:spcAft>
              <a:buClr>
                <a:schemeClr val="dk1"/>
              </a:buClr>
              <a:buSzPts val="1400"/>
              <a:buFont typeface="Proxima Nova"/>
              <a:buChar char="○"/>
            </a:pPr>
            <a:r>
              <a:rPr lang="en">
                <a:solidFill>
                  <a:schemeClr val="dk1"/>
                </a:solidFill>
                <a:latin typeface="Proxima Nova"/>
                <a:ea typeface="Proxima Nova"/>
                <a:cs typeface="Proxima Nova"/>
                <a:sym typeface="Proxima Nova"/>
              </a:rPr>
              <a:t>Existentialism</a:t>
            </a:r>
            <a:endParaRPr>
              <a:solidFill>
                <a:schemeClr val="dk1"/>
              </a:solidFill>
              <a:latin typeface="Proxima Nova"/>
              <a:ea typeface="Proxima Nova"/>
              <a:cs typeface="Proxima Nova"/>
              <a:sym typeface="Proxima Nova"/>
            </a:endParaRPr>
          </a:p>
          <a:p>
            <a:pPr marL="914400" lvl="1" indent="-317500" algn="l" rtl="0">
              <a:lnSpc>
                <a:spcPct val="115000"/>
              </a:lnSpc>
              <a:spcBef>
                <a:spcPts val="0"/>
              </a:spcBef>
              <a:spcAft>
                <a:spcPts val="0"/>
              </a:spcAft>
              <a:buClr>
                <a:schemeClr val="dk1"/>
              </a:buClr>
              <a:buSzPts val="1400"/>
              <a:buFont typeface="Proxima Nova"/>
              <a:buChar char="○"/>
            </a:pPr>
            <a:r>
              <a:rPr lang="en">
                <a:solidFill>
                  <a:schemeClr val="dk1"/>
                </a:solidFill>
                <a:latin typeface="Proxima Nova"/>
                <a:ea typeface="Proxima Nova"/>
                <a:cs typeface="Proxima Nova"/>
                <a:sym typeface="Proxima Nova"/>
              </a:rPr>
              <a:t>Space and Fantasy</a:t>
            </a:r>
            <a:endParaRPr>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a:solidFill>
                <a:schemeClr val="dk1"/>
              </a:solidFill>
              <a:latin typeface="Proxima Nova"/>
              <a:ea typeface="Proxima Nova"/>
              <a:cs typeface="Proxima Nova"/>
              <a:sym typeface="Proxima Nova"/>
            </a:endParaRPr>
          </a:p>
          <a:p>
            <a:pPr marL="457200" lvl="0" indent="-342900" algn="l" rtl="0">
              <a:lnSpc>
                <a:spcPct val="115000"/>
              </a:lnSpc>
              <a:spcBef>
                <a:spcPts val="0"/>
              </a:spcBef>
              <a:spcAft>
                <a:spcPts val="0"/>
              </a:spcAft>
              <a:buClr>
                <a:schemeClr val="dk1"/>
              </a:buClr>
              <a:buSzPts val="1800"/>
              <a:buFont typeface="Proxima Nova"/>
              <a:buChar char="●"/>
            </a:pPr>
            <a:r>
              <a:rPr lang="en" sz="1800">
                <a:solidFill>
                  <a:schemeClr val="dk1"/>
                </a:solidFill>
                <a:latin typeface="Proxima Nova"/>
                <a:ea typeface="Proxima Nova"/>
                <a:cs typeface="Proxima Nova"/>
                <a:sym typeface="Proxima Nova"/>
              </a:rPr>
              <a:t>Sharing personal and family stories</a:t>
            </a:r>
            <a:endParaRPr sz="1800">
              <a:solidFill>
                <a:schemeClr val="dk1"/>
              </a:solidFill>
              <a:latin typeface="Proxima Nova"/>
              <a:ea typeface="Proxima Nova"/>
              <a:cs typeface="Proxima Nova"/>
              <a:sym typeface="Proxima Nova"/>
            </a:endParaRPr>
          </a:p>
          <a:p>
            <a:pPr marL="914400" lvl="1" indent="-317500" algn="l" rtl="0">
              <a:lnSpc>
                <a:spcPct val="115000"/>
              </a:lnSpc>
              <a:spcBef>
                <a:spcPts val="0"/>
              </a:spcBef>
              <a:spcAft>
                <a:spcPts val="0"/>
              </a:spcAft>
              <a:buClr>
                <a:schemeClr val="dk1"/>
              </a:buClr>
              <a:buSzPts val="1400"/>
              <a:buFont typeface="Proxima Nova"/>
              <a:buChar char="○"/>
            </a:pPr>
            <a:r>
              <a:rPr lang="en">
                <a:solidFill>
                  <a:schemeClr val="dk1"/>
                </a:solidFill>
                <a:latin typeface="Proxima Nova"/>
                <a:ea typeface="Proxima Nova"/>
                <a:cs typeface="Proxima Nova"/>
                <a:sym typeface="Proxima Nova"/>
              </a:rPr>
              <a:t>Immigration</a:t>
            </a:r>
            <a:endParaRPr>
              <a:solidFill>
                <a:schemeClr val="dk1"/>
              </a:solidFill>
              <a:latin typeface="Proxima Nova"/>
              <a:ea typeface="Proxima Nova"/>
              <a:cs typeface="Proxima Nova"/>
              <a:sym typeface="Proxima Nova"/>
            </a:endParaRPr>
          </a:p>
          <a:p>
            <a:pPr marL="914400" lvl="1" indent="-317500" algn="l" rtl="0">
              <a:lnSpc>
                <a:spcPct val="115000"/>
              </a:lnSpc>
              <a:spcBef>
                <a:spcPts val="0"/>
              </a:spcBef>
              <a:spcAft>
                <a:spcPts val="0"/>
              </a:spcAft>
              <a:buClr>
                <a:schemeClr val="dk1"/>
              </a:buClr>
              <a:buSzPts val="1400"/>
              <a:buFont typeface="Proxima Nova"/>
              <a:buChar char="○"/>
            </a:pPr>
            <a:r>
              <a:rPr lang="en">
                <a:solidFill>
                  <a:schemeClr val="dk1"/>
                </a:solidFill>
                <a:latin typeface="Proxima Nova"/>
                <a:ea typeface="Proxima Nova"/>
                <a:cs typeface="Proxima Nova"/>
                <a:sym typeface="Proxima Nova"/>
              </a:rPr>
              <a:t>Sacrifice and hardships</a:t>
            </a:r>
            <a:endParaRPr>
              <a:solidFill>
                <a:schemeClr val="dk1"/>
              </a:solidFill>
              <a:latin typeface="Proxima Nova"/>
              <a:ea typeface="Proxima Nova"/>
              <a:cs typeface="Proxima Nova"/>
              <a:sym typeface="Proxima Nova"/>
            </a:endParaRPr>
          </a:p>
          <a:p>
            <a:pPr marL="914400" lvl="1" indent="-317500" algn="l" rtl="0">
              <a:lnSpc>
                <a:spcPct val="115000"/>
              </a:lnSpc>
              <a:spcBef>
                <a:spcPts val="0"/>
              </a:spcBef>
              <a:spcAft>
                <a:spcPts val="0"/>
              </a:spcAft>
              <a:buClr>
                <a:schemeClr val="dk1"/>
              </a:buClr>
              <a:buSzPts val="1400"/>
              <a:buFont typeface="Proxima Nova"/>
              <a:buChar char="○"/>
            </a:pPr>
            <a:r>
              <a:rPr lang="en">
                <a:solidFill>
                  <a:schemeClr val="dk1"/>
                </a:solidFill>
                <a:latin typeface="Proxima Nova"/>
                <a:ea typeface="Proxima Nova"/>
                <a:cs typeface="Proxima Nova"/>
                <a:sym typeface="Proxima Nova"/>
              </a:rPr>
              <a:t>Public’s treatment towards immigrants and refugees</a:t>
            </a:r>
            <a:endParaRPr>
              <a:solidFill>
                <a:schemeClr val="dk1"/>
              </a:solidFill>
              <a:latin typeface="Proxima Nova"/>
              <a:ea typeface="Proxima Nova"/>
              <a:cs typeface="Proxima Nova"/>
              <a:sym typeface="Proxima Nova"/>
            </a:endParaRPr>
          </a:p>
        </p:txBody>
      </p:sp>
      <p:sp>
        <p:nvSpPr>
          <p:cNvPr id="124" name="Google Shape;124;p19"/>
          <p:cNvSpPr txBox="1"/>
          <p:nvPr/>
        </p:nvSpPr>
        <p:spPr>
          <a:xfrm>
            <a:off x="6499650" y="4743300"/>
            <a:ext cx="26214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latin typeface="Proxima Nova"/>
                <a:ea typeface="Proxima Nova"/>
                <a:cs typeface="Proxima Nova"/>
                <a:sym typeface="Proxima Nova"/>
              </a:rPr>
              <a:t>Jennelle</a:t>
            </a:r>
            <a:endParaRPr>
              <a:latin typeface="Proxima Nova"/>
              <a:ea typeface="Proxima Nova"/>
              <a:cs typeface="Proxima Nova"/>
              <a:sym typeface="Proxima Nov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grpSp>
        <p:nvGrpSpPr>
          <p:cNvPr id="129" name="Google Shape;129;p20"/>
          <p:cNvGrpSpPr/>
          <p:nvPr/>
        </p:nvGrpSpPr>
        <p:grpSpPr>
          <a:xfrm>
            <a:off x="-80375" y="-80375"/>
            <a:ext cx="9201425" cy="1083700"/>
            <a:chOff x="-80375" y="-80375"/>
            <a:chExt cx="9201425" cy="1083700"/>
          </a:xfrm>
        </p:grpSpPr>
        <p:sp>
          <p:nvSpPr>
            <p:cNvPr id="130" name="Google Shape;130;p20"/>
            <p:cNvSpPr/>
            <p:nvPr/>
          </p:nvSpPr>
          <p:spPr>
            <a:xfrm>
              <a:off x="-22950" y="-80375"/>
              <a:ext cx="9144000" cy="1079100"/>
            </a:xfrm>
            <a:prstGeom prst="rect">
              <a:avLst/>
            </a:prstGeom>
            <a:solidFill>
              <a:srgbClr val="FBCB05"/>
            </a:solidFill>
            <a:ln w="9525" cap="flat" cmpd="sng">
              <a:solidFill>
                <a:srgbClr val="FBCB0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0"/>
            <p:cNvSpPr/>
            <p:nvPr/>
          </p:nvSpPr>
          <p:spPr>
            <a:xfrm>
              <a:off x="-80375" y="-75775"/>
              <a:ext cx="392100" cy="1079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 name="Google Shape;132;p20"/>
          <p:cNvSpPr txBox="1">
            <a:spLocks noGrp="1"/>
          </p:cNvSpPr>
          <p:nvPr>
            <p:ph type="title"/>
          </p:nvPr>
        </p:nvSpPr>
        <p:spPr>
          <a:xfrm>
            <a:off x="311700" y="-65975"/>
            <a:ext cx="8520600" cy="108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b="1">
                <a:solidFill>
                  <a:schemeClr val="lt1"/>
                </a:solidFill>
              </a:rPr>
              <a:t>Major Design Decisions</a:t>
            </a:r>
            <a:endParaRPr b="1">
              <a:solidFill>
                <a:schemeClr val="lt1"/>
              </a:solidFill>
            </a:endParaRPr>
          </a:p>
        </p:txBody>
      </p:sp>
      <p:sp>
        <p:nvSpPr>
          <p:cNvPr id="133" name="Google Shape;133;p20"/>
          <p:cNvSpPr txBox="1">
            <a:spLocks noGrp="1"/>
          </p:cNvSpPr>
          <p:nvPr>
            <p:ph type="body" idx="1"/>
          </p:nvPr>
        </p:nvSpPr>
        <p:spPr>
          <a:xfrm>
            <a:off x="311700" y="1152475"/>
            <a:ext cx="8520600" cy="3759000"/>
          </a:xfrm>
          <a:prstGeom prst="rect">
            <a:avLst/>
          </a:prstGeom>
        </p:spPr>
        <p:txBody>
          <a:bodyPr spcFirstLastPara="1" wrap="square" lIns="91425" tIns="91425" rIns="91425" bIns="91425" anchor="t" anchorCtr="0">
            <a:normAutofit lnSpcReduction="20000"/>
          </a:bodyPr>
          <a:lstStyle/>
          <a:p>
            <a:pPr marL="457200" lvl="0" indent="-342900" algn="l" rtl="0">
              <a:spcBef>
                <a:spcPts val="0"/>
              </a:spcBef>
              <a:spcAft>
                <a:spcPts val="0"/>
              </a:spcAft>
              <a:buSzPts val="1800"/>
              <a:buFont typeface="Proxima Nova"/>
              <a:buChar char="●"/>
            </a:pPr>
            <a:r>
              <a:rPr lang="en">
                <a:latin typeface="Proxima Nova"/>
                <a:ea typeface="Proxima Nova"/>
                <a:cs typeface="Proxima Nova"/>
                <a:sym typeface="Proxima Nova"/>
              </a:rPr>
              <a:t>Environment							</a:t>
            </a:r>
            <a:endParaRPr>
              <a:latin typeface="Proxima Nova"/>
              <a:ea typeface="Proxima Nova"/>
              <a:cs typeface="Proxima Nova"/>
              <a:sym typeface="Proxima Nova"/>
            </a:endParaRPr>
          </a:p>
          <a:p>
            <a:pPr marL="914400" lvl="1" indent="-317500" algn="l" rtl="0">
              <a:spcBef>
                <a:spcPts val="0"/>
              </a:spcBef>
              <a:spcAft>
                <a:spcPts val="0"/>
              </a:spcAft>
              <a:buSzPts val="1400"/>
              <a:buFont typeface="Proxima Nova"/>
              <a:buChar char="○"/>
            </a:pPr>
            <a:r>
              <a:rPr lang="en">
                <a:latin typeface="Proxima Nova"/>
                <a:ea typeface="Proxima Nova"/>
                <a:cs typeface="Proxima Nova"/>
                <a:sym typeface="Proxima Nova"/>
              </a:rPr>
              <a:t>Forest, Train, Homes, Kitchen?</a:t>
            </a:r>
            <a:endParaRPr>
              <a:latin typeface="Proxima Nova"/>
              <a:ea typeface="Proxima Nova"/>
              <a:cs typeface="Proxima Nova"/>
              <a:sym typeface="Proxima Nova"/>
            </a:endParaRPr>
          </a:p>
          <a:p>
            <a:pPr marL="457200" lvl="0" indent="-342900" algn="l" rtl="0">
              <a:spcBef>
                <a:spcPts val="0"/>
              </a:spcBef>
              <a:spcAft>
                <a:spcPts val="0"/>
              </a:spcAft>
              <a:buSzPts val="1800"/>
              <a:buFont typeface="Proxima Nova"/>
              <a:buChar char="●"/>
            </a:pPr>
            <a:r>
              <a:rPr lang="en">
                <a:latin typeface="Proxima Nova"/>
                <a:ea typeface="Proxima Nova"/>
                <a:cs typeface="Proxima Nova"/>
                <a:sym typeface="Proxima Nova"/>
              </a:rPr>
              <a:t>Emotional tones</a:t>
            </a:r>
            <a:endParaRPr>
              <a:latin typeface="Proxima Nova"/>
              <a:ea typeface="Proxima Nova"/>
              <a:cs typeface="Proxima Nova"/>
              <a:sym typeface="Proxima Nova"/>
            </a:endParaRPr>
          </a:p>
          <a:p>
            <a:pPr marL="914400" lvl="1" indent="-317500" algn="l" rtl="0">
              <a:spcBef>
                <a:spcPts val="0"/>
              </a:spcBef>
              <a:spcAft>
                <a:spcPts val="0"/>
              </a:spcAft>
              <a:buSzPts val="1400"/>
              <a:buFont typeface="Proxima Nova"/>
              <a:buChar char="○"/>
            </a:pPr>
            <a:r>
              <a:rPr lang="en">
                <a:latin typeface="Proxima Nova"/>
                <a:ea typeface="Proxima Nova"/>
                <a:cs typeface="Proxima Nova"/>
                <a:sym typeface="Proxima Nova"/>
              </a:rPr>
              <a:t>Lighthearted, funny,  emotional?</a:t>
            </a:r>
            <a:endParaRPr>
              <a:latin typeface="Proxima Nova"/>
              <a:ea typeface="Proxima Nova"/>
              <a:cs typeface="Proxima Nova"/>
              <a:sym typeface="Proxima Nova"/>
            </a:endParaRPr>
          </a:p>
          <a:p>
            <a:pPr marL="457200" lvl="0" indent="-342900" algn="l" rtl="0">
              <a:spcBef>
                <a:spcPts val="0"/>
              </a:spcBef>
              <a:spcAft>
                <a:spcPts val="0"/>
              </a:spcAft>
              <a:buSzPts val="1800"/>
              <a:buFont typeface="Proxima Nova"/>
              <a:buChar char="●"/>
            </a:pPr>
            <a:r>
              <a:rPr lang="en">
                <a:latin typeface="Proxima Nova"/>
                <a:ea typeface="Proxima Nova"/>
                <a:cs typeface="Proxima Nova"/>
                <a:sym typeface="Proxima Nova"/>
              </a:rPr>
              <a:t>Subject</a:t>
            </a:r>
            <a:endParaRPr>
              <a:latin typeface="Proxima Nova"/>
              <a:ea typeface="Proxima Nova"/>
              <a:cs typeface="Proxima Nova"/>
              <a:sym typeface="Proxima Nova"/>
            </a:endParaRPr>
          </a:p>
          <a:p>
            <a:pPr marL="914400" lvl="1" indent="-317500" algn="l" rtl="0">
              <a:spcBef>
                <a:spcPts val="0"/>
              </a:spcBef>
              <a:spcAft>
                <a:spcPts val="0"/>
              </a:spcAft>
              <a:buSzPts val="1400"/>
              <a:buFont typeface="Proxima Nova"/>
              <a:buChar char="○"/>
            </a:pPr>
            <a:r>
              <a:rPr lang="en">
                <a:latin typeface="Proxima Nova"/>
                <a:ea typeface="Proxima Nova"/>
                <a:cs typeface="Proxima Nova"/>
                <a:sym typeface="Proxima Nova"/>
              </a:rPr>
              <a:t>What culture to focus on?</a:t>
            </a:r>
            <a:endParaRPr>
              <a:latin typeface="Proxima Nova"/>
              <a:ea typeface="Proxima Nova"/>
              <a:cs typeface="Proxima Nova"/>
              <a:sym typeface="Proxima Nova"/>
            </a:endParaRPr>
          </a:p>
          <a:p>
            <a:pPr marL="457200" lvl="0" indent="-342900" algn="l" rtl="0">
              <a:spcBef>
                <a:spcPts val="0"/>
              </a:spcBef>
              <a:spcAft>
                <a:spcPts val="0"/>
              </a:spcAft>
              <a:buSzPts val="1800"/>
              <a:buFont typeface="Proxima Nova"/>
              <a:buChar char="●"/>
            </a:pPr>
            <a:r>
              <a:rPr lang="en">
                <a:latin typeface="Proxima Nova"/>
                <a:ea typeface="Proxima Nova"/>
                <a:cs typeface="Proxima Nova"/>
                <a:sym typeface="Proxima Nova"/>
              </a:rPr>
              <a:t>Hand Gestures</a:t>
            </a:r>
            <a:endParaRPr>
              <a:latin typeface="Proxima Nova"/>
              <a:ea typeface="Proxima Nova"/>
              <a:cs typeface="Proxima Nova"/>
              <a:sym typeface="Proxima Nova"/>
            </a:endParaRPr>
          </a:p>
          <a:p>
            <a:pPr marL="914400" lvl="1" indent="-317500" algn="l" rtl="0">
              <a:spcBef>
                <a:spcPts val="0"/>
              </a:spcBef>
              <a:spcAft>
                <a:spcPts val="0"/>
              </a:spcAft>
              <a:buSzPts val="1400"/>
              <a:buFont typeface="Proxima Nova"/>
              <a:buChar char="○"/>
            </a:pPr>
            <a:r>
              <a:rPr lang="en">
                <a:latin typeface="Proxima Nova"/>
                <a:ea typeface="Proxima Nova"/>
                <a:cs typeface="Proxima Nova"/>
                <a:sym typeface="Proxima Nova"/>
              </a:rPr>
              <a:t>Symbolic. Tech limitations.</a:t>
            </a:r>
            <a:endParaRPr>
              <a:latin typeface="Proxima Nova"/>
              <a:ea typeface="Proxima Nova"/>
              <a:cs typeface="Proxima Nova"/>
              <a:sym typeface="Proxima Nova"/>
            </a:endParaRPr>
          </a:p>
          <a:p>
            <a:pPr marL="457200" lvl="0" indent="-342900" algn="l" rtl="0">
              <a:spcBef>
                <a:spcPts val="0"/>
              </a:spcBef>
              <a:spcAft>
                <a:spcPts val="0"/>
              </a:spcAft>
              <a:buSzPts val="1800"/>
              <a:buFont typeface="Proxima Nova"/>
              <a:buChar char="●"/>
            </a:pPr>
            <a:r>
              <a:rPr lang="en">
                <a:latin typeface="Proxima Nova"/>
                <a:ea typeface="Proxima Nova"/>
                <a:cs typeface="Proxima Nova"/>
                <a:sym typeface="Proxima Nova"/>
              </a:rPr>
              <a:t>Gameplay</a:t>
            </a:r>
            <a:endParaRPr>
              <a:latin typeface="Proxima Nova"/>
              <a:ea typeface="Proxima Nova"/>
              <a:cs typeface="Proxima Nova"/>
              <a:sym typeface="Proxima Nova"/>
            </a:endParaRPr>
          </a:p>
          <a:p>
            <a:pPr marL="914400" lvl="1" indent="-317500" algn="l" rtl="0">
              <a:spcBef>
                <a:spcPts val="0"/>
              </a:spcBef>
              <a:spcAft>
                <a:spcPts val="0"/>
              </a:spcAft>
              <a:buSzPts val="1400"/>
              <a:buFont typeface="Proxima Nova"/>
              <a:buChar char="○"/>
            </a:pPr>
            <a:r>
              <a:rPr lang="en">
                <a:latin typeface="Proxima Nova"/>
                <a:ea typeface="Proxima Nova"/>
                <a:cs typeface="Proxima Nova"/>
                <a:sym typeface="Proxima Nova"/>
              </a:rPr>
              <a:t>Interactive or mainly narrative</a:t>
            </a:r>
            <a:endParaRPr>
              <a:latin typeface="Proxima Nova"/>
              <a:ea typeface="Proxima Nova"/>
              <a:cs typeface="Proxima Nova"/>
              <a:sym typeface="Proxima Nova"/>
            </a:endParaRPr>
          </a:p>
          <a:p>
            <a:pPr marL="457200" lvl="0" indent="-342900" algn="l" rtl="0">
              <a:spcBef>
                <a:spcPts val="0"/>
              </a:spcBef>
              <a:spcAft>
                <a:spcPts val="0"/>
              </a:spcAft>
              <a:buSzPts val="1800"/>
              <a:buFont typeface="Proxima Nova"/>
              <a:buChar char="●"/>
            </a:pPr>
            <a:r>
              <a:rPr lang="en">
                <a:latin typeface="Proxima Nova"/>
                <a:ea typeface="Proxima Nova"/>
                <a:cs typeface="Proxima Nova"/>
                <a:sym typeface="Proxima Nova"/>
              </a:rPr>
              <a:t>Graphics</a:t>
            </a:r>
            <a:endParaRPr>
              <a:latin typeface="Proxima Nova"/>
              <a:ea typeface="Proxima Nova"/>
              <a:cs typeface="Proxima Nova"/>
              <a:sym typeface="Proxima Nova"/>
            </a:endParaRPr>
          </a:p>
          <a:p>
            <a:pPr marL="914400" lvl="1" indent="-317500" algn="l" rtl="0">
              <a:spcBef>
                <a:spcPts val="0"/>
              </a:spcBef>
              <a:spcAft>
                <a:spcPts val="0"/>
              </a:spcAft>
              <a:buSzPts val="1400"/>
              <a:buFont typeface="Proxima Nova"/>
              <a:buChar char="○"/>
            </a:pPr>
            <a:r>
              <a:rPr lang="en">
                <a:latin typeface="Proxima Nova"/>
                <a:ea typeface="Proxima Nova"/>
                <a:cs typeface="Proxima Nova"/>
                <a:sym typeface="Proxima Nova"/>
              </a:rPr>
              <a:t>Using online assets and which style? </a:t>
            </a:r>
            <a:endParaRPr>
              <a:latin typeface="Proxima Nova"/>
              <a:ea typeface="Proxima Nova"/>
              <a:cs typeface="Proxima Nova"/>
              <a:sym typeface="Proxima Nova"/>
            </a:endParaRPr>
          </a:p>
          <a:p>
            <a:pPr marL="914400" lvl="1" indent="-317500" algn="l" rtl="0">
              <a:spcBef>
                <a:spcPts val="0"/>
              </a:spcBef>
              <a:spcAft>
                <a:spcPts val="0"/>
              </a:spcAft>
              <a:buSzPts val="1400"/>
              <a:buFont typeface="Proxima Nova"/>
              <a:buChar char="○"/>
            </a:pPr>
            <a:r>
              <a:rPr lang="en">
                <a:latin typeface="Proxima Nova"/>
                <a:ea typeface="Proxima Nova"/>
                <a:cs typeface="Proxima Nova"/>
                <a:sym typeface="Proxima Nova"/>
              </a:rPr>
              <a:t>How to display next user tasks?</a:t>
            </a:r>
            <a:endParaRPr>
              <a:latin typeface="Proxima Nova"/>
              <a:ea typeface="Proxima Nova"/>
              <a:cs typeface="Proxima Nova"/>
              <a:sym typeface="Proxima Nova"/>
            </a:endParaRPr>
          </a:p>
          <a:p>
            <a:pPr marL="457200" lvl="0" indent="-342900" algn="l" rtl="0">
              <a:spcBef>
                <a:spcPts val="0"/>
              </a:spcBef>
              <a:spcAft>
                <a:spcPts val="0"/>
              </a:spcAft>
              <a:buSzPts val="1800"/>
              <a:buFont typeface="Proxima Nova"/>
              <a:buChar char="●"/>
            </a:pPr>
            <a:r>
              <a:rPr lang="en">
                <a:latin typeface="Proxima Nova"/>
                <a:ea typeface="Proxima Nova"/>
                <a:cs typeface="Proxima Nova"/>
                <a:sym typeface="Proxima Nova"/>
              </a:rPr>
              <a:t>Audio</a:t>
            </a:r>
            <a:endParaRPr>
              <a:latin typeface="Proxima Nova"/>
              <a:ea typeface="Proxima Nova"/>
              <a:cs typeface="Proxima Nova"/>
              <a:sym typeface="Proxima Nova"/>
            </a:endParaRPr>
          </a:p>
          <a:p>
            <a:pPr marL="914400" lvl="1" indent="-317500" algn="l" rtl="0">
              <a:spcBef>
                <a:spcPts val="0"/>
              </a:spcBef>
              <a:spcAft>
                <a:spcPts val="0"/>
              </a:spcAft>
              <a:buSzPts val="1400"/>
              <a:buFont typeface="Proxima Nova"/>
              <a:buChar char="○"/>
            </a:pPr>
            <a:r>
              <a:rPr lang="en">
                <a:latin typeface="Proxima Nova"/>
                <a:ea typeface="Proxima Nova"/>
                <a:cs typeface="Proxima Nova"/>
                <a:sym typeface="Proxima Nova"/>
              </a:rPr>
              <a:t>Different languages or gibberish</a:t>
            </a:r>
            <a:endParaRPr>
              <a:latin typeface="Proxima Nova"/>
              <a:ea typeface="Proxima Nova"/>
              <a:cs typeface="Proxima Nova"/>
              <a:sym typeface="Proxima Nova"/>
            </a:endParaRPr>
          </a:p>
        </p:txBody>
      </p:sp>
      <p:sp>
        <p:nvSpPr>
          <p:cNvPr id="134" name="Google Shape;134;p20"/>
          <p:cNvSpPr txBox="1"/>
          <p:nvPr/>
        </p:nvSpPr>
        <p:spPr>
          <a:xfrm>
            <a:off x="6499650" y="4743300"/>
            <a:ext cx="26214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latin typeface="Proxima Nova"/>
                <a:ea typeface="Proxima Nova"/>
                <a:cs typeface="Proxima Nova"/>
                <a:sym typeface="Proxima Nova"/>
              </a:rPr>
              <a:t>Jennelle</a:t>
            </a:r>
            <a:endParaRPr>
              <a:latin typeface="Proxima Nova"/>
              <a:ea typeface="Proxima Nova"/>
              <a:cs typeface="Proxima Nova"/>
              <a:sym typeface="Proxima Nov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grpSp>
        <p:nvGrpSpPr>
          <p:cNvPr id="139" name="Google Shape;139;p21"/>
          <p:cNvGrpSpPr/>
          <p:nvPr/>
        </p:nvGrpSpPr>
        <p:grpSpPr>
          <a:xfrm>
            <a:off x="-80375" y="-80375"/>
            <a:ext cx="9201425" cy="1083700"/>
            <a:chOff x="-80375" y="-80375"/>
            <a:chExt cx="9201425" cy="1083700"/>
          </a:xfrm>
        </p:grpSpPr>
        <p:sp>
          <p:nvSpPr>
            <p:cNvPr id="140" name="Google Shape;140;p21"/>
            <p:cNvSpPr/>
            <p:nvPr/>
          </p:nvSpPr>
          <p:spPr>
            <a:xfrm>
              <a:off x="-22950" y="-80375"/>
              <a:ext cx="9144000" cy="1079100"/>
            </a:xfrm>
            <a:prstGeom prst="rect">
              <a:avLst/>
            </a:prstGeom>
            <a:solidFill>
              <a:srgbClr val="FBCB05"/>
            </a:solidFill>
            <a:ln w="9525" cap="flat" cmpd="sng">
              <a:solidFill>
                <a:srgbClr val="FBCB0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1"/>
            <p:cNvSpPr/>
            <p:nvPr/>
          </p:nvSpPr>
          <p:spPr>
            <a:xfrm>
              <a:off x="-80375" y="-75775"/>
              <a:ext cx="392100" cy="10791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 name="Google Shape;142;p21"/>
          <p:cNvSpPr txBox="1">
            <a:spLocks noGrp="1"/>
          </p:cNvSpPr>
          <p:nvPr>
            <p:ph type="title"/>
          </p:nvPr>
        </p:nvSpPr>
        <p:spPr>
          <a:xfrm>
            <a:off x="311700" y="-65975"/>
            <a:ext cx="8520600" cy="108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b="1">
                <a:solidFill>
                  <a:schemeClr val="lt1"/>
                </a:solidFill>
              </a:rPr>
              <a:t> Planning &amp; Design: </a:t>
            </a:r>
            <a:r>
              <a:rPr lang="en">
                <a:solidFill>
                  <a:schemeClr val="lt1"/>
                </a:solidFill>
              </a:rPr>
              <a:t>Rough Storyboarding</a:t>
            </a:r>
            <a:r>
              <a:rPr lang="en" b="1">
                <a:solidFill>
                  <a:schemeClr val="lt1"/>
                </a:solidFill>
              </a:rPr>
              <a:t> </a:t>
            </a:r>
            <a:endParaRPr b="1">
              <a:solidFill>
                <a:schemeClr val="lt1"/>
              </a:solidFill>
            </a:endParaRPr>
          </a:p>
        </p:txBody>
      </p:sp>
      <p:sp>
        <p:nvSpPr>
          <p:cNvPr id="143" name="Google Shape;143;p21"/>
          <p:cNvSpPr txBox="1">
            <a:spLocks noGrp="1"/>
          </p:cNvSpPr>
          <p:nvPr>
            <p:ph type="body" idx="1"/>
          </p:nvPr>
        </p:nvSpPr>
        <p:spPr>
          <a:xfrm>
            <a:off x="311700" y="1677075"/>
            <a:ext cx="8520600" cy="28917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                    Farm Level                                                 Kitchen Level</a:t>
            </a:r>
            <a:endParaRPr/>
          </a:p>
        </p:txBody>
      </p:sp>
      <p:pic>
        <p:nvPicPr>
          <p:cNvPr id="144" name="Google Shape;144;p21"/>
          <p:cNvPicPr preferRelativeResize="0"/>
          <p:nvPr/>
        </p:nvPicPr>
        <p:blipFill>
          <a:blip r:embed="rId3">
            <a:alphaModFix/>
          </a:blip>
          <a:stretch>
            <a:fillRect/>
          </a:stretch>
        </p:blipFill>
        <p:spPr>
          <a:xfrm>
            <a:off x="311700" y="2242900"/>
            <a:ext cx="3927700" cy="2068950"/>
          </a:xfrm>
          <a:prstGeom prst="rect">
            <a:avLst/>
          </a:prstGeom>
          <a:noFill/>
          <a:ln>
            <a:noFill/>
          </a:ln>
        </p:spPr>
      </p:pic>
      <p:pic>
        <p:nvPicPr>
          <p:cNvPr id="145" name="Google Shape;145;p21"/>
          <p:cNvPicPr preferRelativeResize="0"/>
          <p:nvPr/>
        </p:nvPicPr>
        <p:blipFill>
          <a:blip r:embed="rId4">
            <a:alphaModFix/>
          </a:blip>
          <a:stretch>
            <a:fillRect/>
          </a:stretch>
        </p:blipFill>
        <p:spPr>
          <a:xfrm>
            <a:off x="4572000" y="2195924"/>
            <a:ext cx="4483624" cy="2192125"/>
          </a:xfrm>
          <a:prstGeom prst="rect">
            <a:avLst/>
          </a:prstGeom>
          <a:noFill/>
          <a:ln>
            <a:noFill/>
          </a:ln>
        </p:spPr>
      </p:pic>
      <p:sp>
        <p:nvSpPr>
          <p:cNvPr id="146" name="Google Shape;146;p21"/>
          <p:cNvSpPr txBox="1"/>
          <p:nvPr/>
        </p:nvSpPr>
        <p:spPr>
          <a:xfrm>
            <a:off x="6499650" y="4743300"/>
            <a:ext cx="26214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latin typeface="Proxima Nova"/>
                <a:ea typeface="Proxima Nova"/>
                <a:cs typeface="Proxima Nova"/>
                <a:sym typeface="Proxima Nova"/>
              </a:rPr>
              <a:t>Jennelle</a:t>
            </a:r>
            <a:endParaRPr>
              <a:latin typeface="Proxima Nova"/>
              <a:ea typeface="Proxima Nova"/>
              <a:cs typeface="Proxima Nova"/>
              <a:sym typeface="Proxima Nova"/>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1465</Words>
  <Application>Microsoft Office PowerPoint</Application>
  <PresentationFormat>On-screen Show (16:9)</PresentationFormat>
  <Paragraphs>255</Paragraphs>
  <Slides>37</Slides>
  <Notes>37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Proxima Nova Extrabold</vt:lpstr>
      <vt:lpstr>Proxima Nova</vt:lpstr>
      <vt:lpstr>Times New Roman</vt:lpstr>
      <vt:lpstr>Source Code Pro</vt:lpstr>
      <vt:lpstr>Arial</vt:lpstr>
      <vt:lpstr>Simple Light</vt:lpstr>
      <vt:lpstr>Walking a Mile in my Shoes Immersive Storytelling with Engaging Physical Actions</vt:lpstr>
      <vt:lpstr> Team Roles</vt:lpstr>
      <vt:lpstr>InART</vt:lpstr>
      <vt:lpstr> Overview</vt:lpstr>
      <vt:lpstr>What is “Walking a mile in my shoes” about?</vt:lpstr>
      <vt:lpstr> Goals</vt:lpstr>
      <vt:lpstr> Background</vt:lpstr>
      <vt:lpstr>Major Design Decisions</vt:lpstr>
      <vt:lpstr> Planning &amp; Design: Rough Storyboarding </vt:lpstr>
      <vt:lpstr> Planning &amp; Design: Early Sketches &amp; Inspiration  </vt:lpstr>
      <vt:lpstr>PowerPoint Presentation</vt:lpstr>
      <vt:lpstr>PowerPoint Presentation</vt:lpstr>
      <vt:lpstr>Tools: Oculus Quest 2</vt:lpstr>
      <vt:lpstr>Degrees of Freedom</vt:lpstr>
      <vt:lpstr>Unity Asset Store</vt:lpstr>
      <vt:lpstr>Tools for development: Blender</vt:lpstr>
      <vt:lpstr>Blender Models</vt:lpstr>
      <vt:lpstr>Blender Models Continued</vt:lpstr>
      <vt:lpstr>Jira</vt:lpstr>
      <vt:lpstr>Jira Example</vt:lpstr>
      <vt:lpstr>Team Meetings</vt:lpstr>
      <vt:lpstr>Kitchen Level</vt:lpstr>
      <vt:lpstr>Kitchen Design so far</vt:lpstr>
      <vt:lpstr>Farm Level</vt:lpstr>
      <vt:lpstr>Goal of the Farm Level</vt:lpstr>
      <vt:lpstr>Objectives</vt:lpstr>
      <vt:lpstr>Unity</vt:lpstr>
      <vt:lpstr>The Unity Editor</vt:lpstr>
      <vt:lpstr>VR Development using the Unity XR Toolkit</vt:lpstr>
      <vt:lpstr>Unity XR Plugin Framework</vt:lpstr>
      <vt:lpstr>XR Compatibility With Oculus Devices</vt:lpstr>
      <vt:lpstr>Developing For VR</vt:lpstr>
      <vt:lpstr>The XR Origin Game Object</vt:lpstr>
      <vt:lpstr>Interaction With Virtual Objects</vt:lpstr>
      <vt:lpstr>Movement In VR</vt:lpstr>
      <vt:lpstr>Challenges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Walking a Mile in my Shoes Immersive Storytelling with Engaging Physical Actions</dc:title>
  <cp:lastModifiedBy>Maximo, Jennelle C</cp:lastModifiedBy>
  <cp:revision>1</cp:revision>
  <dcterms:modified xsi:type="dcterms:W3CDTF">2022-04-30T08:32:11Z</dcterms:modified>
</cp:coreProperties>
</file>