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7" r:id="rId2"/>
    <p:sldId id="281" r:id="rId3"/>
    <p:sldId id="258" r:id="rId4"/>
    <p:sldId id="283" r:id="rId5"/>
    <p:sldId id="282" r:id="rId6"/>
    <p:sldId id="305" r:id="rId7"/>
    <p:sldId id="306" r:id="rId8"/>
    <p:sldId id="326" r:id="rId9"/>
    <p:sldId id="327" r:id="rId10"/>
    <p:sldId id="318" r:id="rId11"/>
    <p:sldId id="320" r:id="rId12"/>
    <p:sldId id="312" r:id="rId13"/>
    <p:sldId id="290" r:id="rId14"/>
    <p:sldId id="294" r:id="rId15"/>
    <p:sldId id="309" r:id="rId16"/>
    <p:sldId id="302" r:id="rId17"/>
    <p:sldId id="322" r:id="rId18"/>
    <p:sldId id="323" r:id="rId19"/>
    <p:sldId id="324" r:id="rId20"/>
    <p:sldId id="328" r:id="rId21"/>
    <p:sldId id="325" r:id="rId22"/>
    <p:sldId id="311" r:id="rId23"/>
    <p:sldId id="27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vik Ghazarian" initials="EG" lastIdx="1" clrIdx="0">
    <p:extLst>
      <p:ext uri="{19B8F6BF-5375-455C-9EA6-DF929625EA0E}">
        <p15:presenceInfo xmlns:p15="http://schemas.microsoft.com/office/powerpoint/2012/main" userId="f8e0981329ca2a4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4B1156A-380E-4F78-BDF5-A606A8083BF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529" autoAdjust="0"/>
  </p:normalViewPr>
  <p:slideViewPr>
    <p:cSldViewPr snapToGrid="0">
      <p:cViewPr varScale="1">
        <p:scale>
          <a:sx n="101" d="100"/>
          <a:sy n="101" d="100"/>
        </p:scale>
        <p:origin x="300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9" d="100"/>
          <a:sy n="69" d="100"/>
        </p:scale>
        <p:origin x="2784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1-30T10:28:56.191" idx="1">
    <p:pos x="10" y="10"/>
    <p:text>Quick overview of implementation
OBD2 and Pi are within the car
    -&gt;OBD sends data to Pi
Pi sends data through minifi to nifi
Nifi sends data to sql and Hadoop
Backend retrieves data from sql
Front end requests data from backend</p:text>
    <p:extLst mod="1">
      <p:ext uri="{C676402C-5697-4E1C-873F-D02D1690AC5C}">
        <p15:threadingInfo xmlns:p15="http://schemas.microsoft.com/office/powerpoint/2012/main" timeZoneBias="4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D5444-F62C-42C3-A75A-D9DBA807730F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4F617-7A30-41D4-AB86-5D833C98E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248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CAA1FA-7B6A-47D2-8D61-F225D71B51FF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A179D-2D27-49E2-B022-8EDDA2EFE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03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22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Site to Site transmission</a:t>
            </a:r>
          </a:p>
          <a:p>
            <a:r>
              <a:rPr lang="en-US" dirty="0"/>
              <a:t>Ensures one time delivery:  Data is not being reproduced along the way</a:t>
            </a:r>
          </a:p>
          <a:p>
            <a:r>
              <a:rPr lang="en-US" dirty="0"/>
              <a:t>Data Buffering for IoT devices</a:t>
            </a:r>
          </a:p>
          <a:p>
            <a:r>
              <a:rPr lang="en-US" dirty="0"/>
              <a:t>Visual Template flow which is uncommon in this space</a:t>
            </a:r>
          </a:p>
          <a:p>
            <a:r>
              <a:rPr lang="en-US" dirty="0"/>
              <a:t>Easy Transformation from one data format to another</a:t>
            </a:r>
          </a:p>
          <a:p>
            <a:r>
              <a:rPr lang="en-US" dirty="0"/>
              <a:t>Easy to get data from Point A to Point B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263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Problem Statement: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Persist Data B. Access Data C. Modify Data  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Solution: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need a framework that gives us the tools to create a REST API and Persist Data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  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.NET Core Introduction: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Free and Open Source Web Framework (it is modular)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Entity Framework Core Intro: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Entity Framework is an object relational mapping module in .NET Core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Linq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Intro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761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Maximo Integration Framework (MIF) is an integral part of the Tivoli Process Automation Engine (TPAE) that allows the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synchronization and integration of data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of applications between TPAE and external systems in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 time or batch mode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by using a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variety of communication protocols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62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 noChangeArrowheads="1"/>
          </p:cNvSpPr>
          <p:nvPr/>
        </p:nvSpPr>
        <p:spPr bwMode="white">
          <a:xfrm>
            <a:off x="8429022" y="0"/>
            <a:ext cx="3762978" cy="6858000"/>
          </a:xfrm>
          <a:custGeom>
            <a:avLst/>
            <a:gdLst>
              <a:gd name="connsiteX0" fmla="*/ 0 w 3762978"/>
              <a:gd name="connsiteY0" fmla="*/ 0 h 6858000"/>
              <a:gd name="connsiteX1" fmla="*/ 3762978 w 3762978"/>
              <a:gd name="connsiteY1" fmla="*/ 0 h 6858000"/>
              <a:gd name="connsiteX2" fmla="*/ 3762978 w 3762978"/>
              <a:gd name="connsiteY2" fmla="*/ 6858000 h 6858000"/>
              <a:gd name="connsiteX3" fmla="*/ 338667 w 3762978"/>
              <a:gd name="connsiteY3" fmla="*/ 6858000 h 6858000"/>
              <a:gd name="connsiteX4" fmla="*/ 1189567 w 3762978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2978" h="6858000">
                <a:moveTo>
                  <a:pt x="0" y="0"/>
                </a:moveTo>
                <a:lnTo>
                  <a:pt x="3762978" y="0"/>
                </a:lnTo>
                <a:lnTo>
                  <a:pt x="3762978" y="6858000"/>
                </a:lnTo>
                <a:lnTo>
                  <a:pt x="338667" y="6858000"/>
                </a:lnTo>
                <a:lnTo>
                  <a:pt x="1189567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800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8145385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950653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873584"/>
            <a:ext cx="6400800" cy="256032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572000"/>
            <a:ext cx="6400800" cy="1600200"/>
          </a:xfrm>
        </p:spPr>
        <p:txBody>
          <a:bodyPr/>
          <a:lstStyle>
            <a:lvl1pPr marL="0" indent="0" algn="l">
              <a:spcBef>
                <a:spcPts val="120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1258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724400" y="1828801"/>
            <a:ext cx="6172200" cy="4343400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1828800"/>
            <a:ext cx="3017520" cy="4343400"/>
          </a:xfrm>
        </p:spPr>
        <p:txBody>
          <a:bodyPr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1295400" y="5257800"/>
            <a:ext cx="457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6324599" y="5257800"/>
            <a:ext cx="457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295400" y="5257800"/>
            <a:ext cx="4572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6324599" y="5257800"/>
            <a:ext cx="4572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298448" y="1828801"/>
            <a:ext cx="4572000" cy="3428999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invGray">
          <a:xfrm>
            <a:off x="1371273" y="5333098"/>
            <a:ext cx="4420252" cy="839102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3"/>
          </p:nvPr>
        </p:nvSpPr>
        <p:spPr>
          <a:xfrm>
            <a:off x="6324600" y="1828801"/>
            <a:ext cx="4572000" cy="3428999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4"/>
          </p:nvPr>
        </p:nvSpPr>
        <p:spPr bwMode="invGray">
          <a:xfrm>
            <a:off x="6412954" y="5333098"/>
            <a:ext cx="4420252" cy="839102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01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4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 rot="5400000">
            <a:off x="7562850" y="2228850"/>
            <a:ext cx="6858000" cy="2400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5400000">
            <a:off x="6331230" y="3387909"/>
            <a:ext cx="6858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5400000">
            <a:off x="6251613" y="3387909"/>
            <a:ext cx="6858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71318" y="685800"/>
            <a:ext cx="1033272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685800"/>
            <a:ext cx="7976754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F8E3F6-DE14-48B2-B2BC-6FABA9630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11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18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white">
          <a:xfrm>
            <a:off x="6540503" y="0"/>
            <a:ext cx="5651496" cy="6858000"/>
          </a:xfrm>
          <a:custGeom>
            <a:avLst/>
            <a:gdLst/>
            <a:ahLst/>
            <a:cxnLst/>
            <a:rect l="l" t="t" r="r" b="b"/>
            <a:pathLst>
              <a:path w="4238622" h="6858000">
                <a:moveTo>
                  <a:pt x="0" y="0"/>
                </a:moveTo>
                <a:lnTo>
                  <a:pt x="4086222" y="0"/>
                </a:lnTo>
                <a:lnTo>
                  <a:pt x="4237035" y="0"/>
                </a:lnTo>
                <a:lnTo>
                  <a:pt x="4238622" y="0"/>
                </a:lnTo>
                <a:lnTo>
                  <a:pt x="4238622" y="6858000"/>
                </a:lnTo>
                <a:lnTo>
                  <a:pt x="4237035" y="6858000"/>
                </a:lnTo>
                <a:lnTo>
                  <a:pt x="4086222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1" name="Freeform 6"/>
          <p:cNvSpPr>
            <a:spLocks/>
          </p:cNvSpPr>
          <p:nvPr/>
        </p:nvSpPr>
        <p:spPr bwMode="auto">
          <a:xfrm>
            <a:off x="6256868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12" name="Freeform 7"/>
          <p:cNvSpPr>
            <a:spLocks/>
          </p:cNvSpPr>
          <p:nvPr/>
        </p:nvSpPr>
        <p:spPr bwMode="auto">
          <a:xfrm>
            <a:off x="6062136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1" y="1873584"/>
            <a:ext cx="5120640" cy="256032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0"/>
          </p:nvPr>
        </p:nvSpPr>
        <p:spPr>
          <a:xfrm>
            <a:off x="6743703" y="0"/>
            <a:ext cx="5448297" cy="68580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36576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1" y="4572000"/>
            <a:ext cx="5120640" cy="16002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0281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white">
          <a:xfrm>
            <a:off x="9622368" y="0"/>
            <a:ext cx="2569632" cy="6858000"/>
          </a:xfrm>
          <a:custGeom>
            <a:avLst/>
            <a:gdLst/>
            <a:ahLst/>
            <a:cxnLst/>
            <a:rect l="l" t="t" r="r" b="b"/>
            <a:pathLst>
              <a:path w="1927224" h="6858000">
                <a:moveTo>
                  <a:pt x="0" y="0"/>
                </a:moveTo>
                <a:lnTo>
                  <a:pt x="1927224" y="0"/>
                </a:lnTo>
                <a:lnTo>
                  <a:pt x="192722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9237132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8" y="2914650"/>
            <a:ext cx="8046720" cy="1557338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398" y="4589463"/>
            <a:ext cx="8046718" cy="1011237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964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828799"/>
            <a:ext cx="4572000" cy="43434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20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4572000" cy="850392"/>
          </a:xfrm>
        </p:spPr>
        <p:txBody>
          <a:bodyPr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705100"/>
            <a:ext cx="4572000" cy="3467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1828800"/>
            <a:ext cx="4572000" cy="847725"/>
          </a:xfrm>
        </p:spPr>
        <p:txBody>
          <a:bodyPr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4600" y="2705100"/>
            <a:ext cx="4572000" cy="3467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36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3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3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8209" y="1828800"/>
            <a:ext cx="6126480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1828800"/>
            <a:ext cx="3017520" cy="4343400"/>
          </a:xfrm>
        </p:spPr>
        <p:txBody>
          <a:bodyPr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white">
          <a:xfrm>
            <a:off x="0" y="0"/>
            <a:ext cx="12192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1371600"/>
            <a:ext cx="12192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1443006"/>
            <a:ext cx="12192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9601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399" y="6374999"/>
            <a:ext cx="62432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91449" y="6374999"/>
            <a:ext cx="148070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A79A3335-6331-4872-A8B7-ECD55539F4D0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5000" y="6374999"/>
            <a:ext cx="1371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A7F8E3F6-DE14-48B2-B2BC-6FABA9630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7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1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7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comments" Target="../comments/comment1.xml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ity street with motion blur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" b="14"/>
          <a:stretch>
            <a:fillRect/>
          </a:stretch>
        </p:blipFill>
        <p:spPr/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5EB917-7B19-4C41-A1D2-D1C2DDD6D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987" y="524973"/>
            <a:ext cx="5686425" cy="20097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EA8EB2-2607-4A01-9970-8E222596FB02}"/>
              </a:ext>
            </a:extLst>
          </p:cNvPr>
          <p:cNvSpPr txBox="1"/>
          <p:nvPr/>
        </p:nvSpPr>
        <p:spPr>
          <a:xfrm>
            <a:off x="479393" y="3737499"/>
            <a:ext cx="5299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Los Angeles County </a:t>
            </a:r>
          </a:p>
          <a:p>
            <a:pPr algn="ctr"/>
            <a:r>
              <a:rPr lang="en-US" sz="2400" dirty="0"/>
              <a:t>Department of Parks and Recreation</a:t>
            </a:r>
          </a:p>
        </p:txBody>
      </p:sp>
    </p:spTree>
    <p:extLst>
      <p:ext uri="{BB962C8B-B14F-4D97-AF65-F5344CB8AC3E}">
        <p14:creationId xmlns:p14="http://schemas.microsoft.com/office/powerpoint/2010/main" val="138059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EF65C29-8F64-4632-B41B-46DB93A9BE5B}"/>
              </a:ext>
            </a:extLst>
          </p:cNvPr>
          <p:cNvSpPr txBox="1">
            <a:spLocks/>
          </p:cNvSpPr>
          <p:nvPr/>
        </p:nvSpPr>
        <p:spPr>
          <a:xfrm>
            <a:off x="5589373" y="1495168"/>
            <a:ext cx="3880021" cy="4504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C55A2D8-7386-4172-A32B-AAED1DF89D93}"/>
              </a:ext>
            </a:extLst>
          </p:cNvPr>
          <p:cNvSpPr txBox="1">
            <a:spLocks/>
          </p:cNvSpPr>
          <p:nvPr/>
        </p:nvSpPr>
        <p:spPr>
          <a:xfrm>
            <a:off x="204536" y="190966"/>
            <a:ext cx="9601200" cy="1036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Apache </a:t>
            </a:r>
            <a:r>
              <a:rPr lang="en-US" dirty="0" err="1">
                <a:solidFill>
                  <a:prstClr val="white"/>
                </a:solidFill>
              </a:rPr>
              <a:t>NiFi</a:t>
            </a:r>
            <a:r>
              <a:rPr lang="en-US" dirty="0">
                <a:solidFill>
                  <a:prstClr val="white"/>
                </a:solidFill>
              </a:rPr>
              <a:t> to the rescue!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128BF4-71A7-42B5-9E65-2B2F6F315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522" y="2728837"/>
            <a:ext cx="5955478" cy="39603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439973-E96A-449D-AAFC-263BC9E884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101"/>
          <a:stretch/>
        </p:blipFill>
        <p:spPr>
          <a:xfrm>
            <a:off x="8944171" y="2030961"/>
            <a:ext cx="1886526" cy="240295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18A72D5-C5D8-4386-A128-482BC2DC8A82}"/>
              </a:ext>
            </a:extLst>
          </p:cNvPr>
          <p:cNvSpPr txBox="1"/>
          <p:nvPr/>
        </p:nvSpPr>
        <p:spPr>
          <a:xfrm>
            <a:off x="204536" y="2030961"/>
            <a:ext cx="590418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Visual Template Flow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Easy Data Transformation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Easy to get data from Point A to Point B</a:t>
            </a:r>
          </a:p>
        </p:txBody>
      </p:sp>
    </p:spTree>
    <p:extLst>
      <p:ext uri="{BB962C8B-B14F-4D97-AF65-F5344CB8AC3E}">
        <p14:creationId xmlns:p14="http://schemas.microsoft.com/office/powerpoint/2010/main" val="395054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11B318C-A456-49B1-A78C-A9D23E9C5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536" y="190966"/>
            <a:ext cx="7431940" cy="1036850"/>
          </a:xfrm>
        </p:spPr>
        <p:txBody>
          <a:bodyPr/>
          <a:lstStyle/>
          <a:p>
            <a:r>
              <a:rPr lang="en-US" dirty="0"/>
              <a:t>Network Implementation - Apache </a:t>
            </a:r>
            <a:r>
              <a:rPr lang="en-US" dirty="0" err="1"/>
              <a:t>NiFi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61C916-35F9-4D3B-8014-B7F25DF1C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6589" y="113090"/>
            <a:ext cx="1971401" cy="12131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D2B75C-6E85-49AB-8BE8-14140929B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09204"/>
            <a:ext cx="12192000" cy="534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68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37D72BC-DF4D-4F93-AAFE-6D1FA7C2F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536" y="190966"/>
            <a:ext cx="9601200" cy="1036850"/>
          </a:xfrm>
        </p:spPr>
        <p:txBody>
          <a:bodyPr/>
          <a:lstStyle/>
          <a:p>
            <a:r>
              <a:rPr lang="en-US" dirty="0"/>
              <a:t>Web Application - MSSQL Database</a:t>
            </a:r>
          </a:p>
        </p:txBody>
      </p:sp>
      <p:pic>
        <p:nvPicPr>
          <p:cNvPr id="2050" name="Picture 2" descr="https://lh6.googleusercontent.com/gIDykIBWCr_dR3_OI655S46IO4F5s-_WuRceHpqNLct0SDDMQYKpawOeifSLfd6TRw4nou1LlSBpsjYCW818lKSeZuwf42Ya4ovD8V828VJbQX_qAzXSA5loDxRC8Is5Jkapjv0eB54">
            <a:extLst>
              <a:ext uri="{FF2B5EF4-FFF2-40B4-BE49-F238E27FC236}">
                <a16:creationId xmlns:a16="http://schemas.microsoft.com/office/drawing/2014/main" id="{07D358D8-CC8E-4EE5-BDE1-117B7CACB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8515"/>
            <a:ext cx="12192000" cy="423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62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11B318C-A456-49B1-A78C-A9D23E9C5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536" y="190966"/>
            <a:ext cx="9601200" cy="1036850"/>
          </a:xfrm>
        </p:spPr>
        <p:txBody>
          <a:bodyPr/>
          <a:lstStyle/>
          <a:p>
            <a:r>
              <a:rPr lang="en-US" dirty="0"/>
              <a:t>Web Application - Back End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C834D8E-609B-414A-97A3-60F111D6BC93}"/>
              </a:ext>
            </a:extLst>
          </p:cNvPr>
          <p:cNvSpPr txBox="1">
            <a:spLocks/>
          </p:cNvSpPr>
          <p:nvPr/>
        </p:nvSpPr>
        <p:spPr>
          <a:xfrm>
            <a:off x="204536" y="1804416"/>
            <a:ext cx="9601200" cy="4343400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MSSQL Server</a:t>
            </a:r>
          </a:p>
          <a:p>
            <a:pPr lvl="1"/>
            <a:r>
              <a:rPr lang="en-US" dirty="0"/>
              <a:t>Transact SQL</a:t>
            </a:r>
          </a:p>
          <a:p>
            <a:pPr lvl="1"/>
            <a:r>
              <a:rPr lang="en-US" dirty="0"/>
              <a:t>Required admin set ups</a:t>
            </a:r>
          </a:p>
          <a:p>
            <a:pPr fontAlgn="base"/>
            <a:r>
              <a:rPr lang="en-US" dirty="0"/>
              <a:t>.NET Core 2.0</a:t>
            </a:r>
          </a:p>
          <a:p>
            <a:pPr lvl="1" fontAlgn="base"/>
            <a:r>
              <a:rPr lang="en-US" dirty="0"/>
              <a:t>Service used for the backend</a:t>
            </a:r>
          </a:p>
          <a:p>
            <a:pPr lvl="1" fontAlgn="base"/>
            <a:r>
              <a:rPr lang="en-US" dirty="0"/>
              <a:t>Platform Independent Web API</a:t>
            </a:r>
          </a:p>
          <a:p>
            <a:pPr fontAlgn="base"/>
            <a:r>
              <a:rPr lang="en-US" dirty="0"/>
              <a:t>Entity Framework Core 2.0</a:t>
            </a:r>
          </a:p>
          <a:p>
            <a:pPr lvl="1" fontAlgn="base"/>
            <a:r>
              <a:rPr lang="en-US" dirty="0"/>
              <a:t>Translates C# to SQL Queries</a:t>
            </a:r>
          </a:p>
          <a:p>
            <a:pPr lvl="1" fontAlgn="base"/>
            <a:r>
              <a:rPr lang="en-US" dirty="0"/>
              <a:t>Abstraction through Language Integrated Query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BFE7C7-AE0F-45A0-84B3-43CABF040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6825" y="4604178"/>
            <a:ext cx="2553729" cy="13903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80206C-6E39-43D6-9517-B107F0D4A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2518" y="3046624"/>
            <a:ext cx="1142342" cy="1142342"/>
          </a:xfrm>
          <a:prstGeom prst="rect">
            <a:avLst/>
          </a:prstGeom>
        </p:spPr>
      </p:pic>
      <p:pic>
        <p:nvPicPr>
          <p:cNvPr id="7" name="Picture 61">
            <a:extLst>
              <a:ext uri="{FF2B5EF4-FFF2-40B4-BE49-F238E27FC236}">
                <a16:creationId xmlns:a16="http://schemas.microsoft.com/office/drawing/2014/main" id="{F552DCC9-3EDF-415B-BADD-15B10832A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748" y="1841197"/>
            <a:ext cx="873882" cy="917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746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11B318C-A456-49B1-A78C-A9D23E9C5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536" y="190966"/>
            <a:ext cx="9601200" cy="1036850"/>
          </a:xfrm>
        </p:spPr>
        <p:txBody>
          <a:bodyPr/>
          <a:lstStyle/>
          <a:p>
            <a:r>
              <a:rPr lang="en-US" dirty="0"/>
              <a:t>Web Application - Driver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B02A0F-26CF-45A6-A6CC-9103A0BDE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7494"/>
            <a:ext cx="12192000" cy="5480506"/>
          </a:xfrm>
          <a:prstGeom prst="rect">
            <a:avLst/>
          </a:prstGeom>
        </p:spPr>
      </p:pic>
      <p:pic>
        <p:nvPicPr>
          <p:cNvPr id="7" name="Picture 17" descr="mage result for angular logo transparent">
            <a:extLst>
              <a:ext uri="{FF2B5EF4-FFF2-40B4-BE49-F238E27FC236}">
                <a16:creationId xmlns:a16="http://schemas.microsoft.com/office/drawing/2014/main" id="{6EADE8F6-BCFC-410B-A582-73DD05D77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5" t="11755" r="9525" b="6955"/>
          <a:stretch>
            <a:fillRect/>
          </a:stretch>
        </p:blipFill>
        <p:spPr bwMode="auto">
          <a:xfrm>
            <a:off x="9010875" y="0"/>
            <a:ext cx="1873653" cy="182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898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1A20228-B8BC-4A3D-A011-A0B8C71881E7}"/>
              </a:ext>
            </a:extLst>
          </p:cNvPr>
          <p:cNvSpPr txBox="1">
            <a:spLocks/>
          </p:cNvSpPr>
          <p:nvPr/>
        </p:nvSpPr>
        <p:spPr>
          <a:xfrm>
            <a:off x="204536" y="190966"/>
            <a:ext cx="9601200" cy="1036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Web Application - Driver continued…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3CFFE4-A92E-4045-A113-2286C18E8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8359"/>
            <a:ext cx="12192000" cy="5479641"/>
          </a:xfrm>
          <a:prstGeom prst="rect">
            <a:avLst/>
          </a:prstGeom>
        </p:spPr>
      </p:pic>
      <p:pic>
        <p:nvPicPr>
          <p:cNvPr id="6" name="Picture 17" descr="mage result for angular logo transparent">
            <a:extLst>
              <a:ext uri="{FF2B5EF4-FFF2-40B4-BE49-F238E27FC236}">
                <a16:creationId xmlns:a16="http://schemas.microsoft.com/office/drawing/2014/main" id="{BC9765AF-8A0A-4503-BCFB-6A32F7BC1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5" t="11755" r="9525" b="6955"/>
          <a:stretch>
            <a:fillRect/>
          </a:stretch>
        </p:blipFill>
        <p:spPr bwMode="auto">
          <a:xfrm>
            <a:off x="9010875" y="0"/>
            <a:ext cx="1873653" cy="182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heckmar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900" y="3492715"/>
            <a:ext cx="317549" cy="300806"/>
          </a:xfrm>
          <a:prstGeom prst="rect">
            <a:avLst/>
          </a:prstGeom>
        </p:spPr>
      </p:pic>
      <p:pic>
        <p:nvPicPr>
          <p:cNvPr id="10" name="Picture 9" descr="checkmar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592" y="3910939"/>
            <a:ext cx="317549" cy="30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6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C0E601D-C321-461F-8688-2ECBAA627302}"/>
              </a:ext>
            </a:extLst>
          </p:cNvPr>
          <p:cNvSpPr txBox="1">
            <a:spLocks/>
          </p:cNvSpPr>
          <p:nvPr/>
        </p:nvSpPr>
        <p:spPr>
          <a:xfrm>
            <a:off x="204536" y="1536534"/>
            <a:ext cx="9601200" cy="1036850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This page will show the Driver the trips they selected</a:t>
            </a:r>
          </a:p>
          <a:p>
            <a:r>
              <a:rPr lang="en-US" sz="2600" dirty="0"/>
              <a:t>Fill out form data for the trips they selected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EAC1058-31A2-4F65-BD2B-49F8E12D4C1C}"/>
              </a:ext>
            </a:extLst>
          </p:cNvPr>
          <p:cNvSpPr txBox="1">
            <a:spLocks/>
          </p:cNvSpPr>
          <p:nvPr/>
        </p:nvSpPr>
        <p:spPr>
          <a:xfrm>
            <a:off x="204536" y="190966"/>
            <a:ext cx="9601200" cy="1036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Web Application - Driver continued…</a:t>
            </a:r>
          </a:p>
        </p:txBody>
      </p:sp>
      <p:pic>
        <p:nvPicPr>
          <p:cNvPr id="9" name="Picture 17" descr="mage result for angular logo transparent">
            <a:extLst>
              <a:ext uri="{FF2B5EF4-FFF2-40B4-BE49-F238E27FC236}">
                <a16:creationId xmlns:a16="http://schemas.microsoft.com/office/drawing/2014/main" id="{C4B74440-8673-4DDA-9152-BA9C1D4EE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5" t="11755" r="9525" b="6955"/>
          <a:stretch>
            <a:fillRect/>
          </a:stretch>
        </p:blipFill>
        <p:spPr bwMode="auto">
          <a:xfrm>
            <a:off x="10113811" y="0"/>
            <a:ext cx="1873653" cy="182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38FF1A-5E1E-4C51-9AF8-D0CFAAAEF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2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A40716-0537-4574-962C-6A667ED4F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1700"/>
            <a:ext cx="12192000" cy="5956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C004CD-73EE-4E0E-8F5E-B6E4347C9A34}"/>
              </a:ext>
            </a:extLst>
          </p:cNvPr>
          <p:cNvSpPr txBox="1"/>
          <p:nvPr/>
        </p:nvSpPr>
        <p:spPr>
          <a:xfrm>
            <a:off x="0" y="0"/>
            <a:ext cx="4164923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4400" dirty="0" err="1">
                <a:solidFill>
                  <a:srgbClr val="595959"/>
                </a:solidFill>
              </a:rPr>
              <a:t>Avik</a:t>
            </a:r>
            <a:r>
              <a:rPr lang="en-US" sz="4400" dirty="0">
                <a:solidFill>
                  <a:srgbClr val="595959"/>
                </a:solidFill>
              </a:rPr>
              <a:t> Ghazarian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945549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B06E6E-A05A-4222-9C08-9E2400481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050"/>
            <a:ext cx="12192000" cy="5949950"/>
          </a:xfrm>
          <a:prstGeom prst="rect">
            <a:avLst/>
          </a:prstGeom>
        </p:spPr>
      </p:pic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5E523DA4-4434-4DF1-87EC-28CC7BB7CD49}"/>
              </a:ext>
            </a:extLst>
          </p:cNvPr>
          <p:cNvSpPr/>
          <p:nvPr/>
        </p:nvSpPr>
        <p:spPr>
          <a:xfrm>
            <a:off x="-1561" y="3298781"/>
            <a:ext cx="3007151" cy="707010"/>
          </a:xfrm>
          <a:prstGeom prst="flowChartAlternateProcess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806366-E728-4D0D-A1D1-266819944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8050"/>
            <a:ext cx="12192000" cy="5949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555DD3-A8B4-4235-B7AC-1EEFC19BFF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08050"/>
            <a:ext cx="12192000" cy="5949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941578-30EC-4802-903E-4469FD6E8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08050"/>
            <a:ext cx="12192000" cy="5949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34E5A4-9726-4C84-B22A-934BC84FB4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08050"/>
            <a:ext cx="12192000" cy="59499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61B193-FD12-4EEF-A0C2-083F9377744B}"/>
              </a:ext>
            </a:extLst>
          </p:cNvPr>
          <p:cNvSpPr txBox="1"/>
          <p:nvPr/>
        </p:nvSpPr>
        <p:spPr>
          <a:xfrm>
            <a:off x="0" y="0"/>
            <a:ext cx="4164923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4400" dirty="0" err="1">
                <a:solidFill>
                  <a:srgbClr val="595959"/>
                </a:solidFill>
              </a:rPr>
              <a:t>Avik</a:t>
            </a:r>
            <a:r>
              <a:rPr lang="en-US" sz="4400" dirty="0">
                <a:solidFill>
                  <a:srgbClr val="595959"/>
                </a:solidFill>
              </a:rPr>
              <a:t> Ghazarian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D7ABB8-6AC9-4657-AE49-602B8A59CD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08050"/>
            <a:ext cx="12192000" cy="594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327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AB226A3-DE6A-426A-9E40-EE17909CC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050"/>
            <a:ext cx="12192000" cy="5949950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7014EF65-9B0D-49BD-AB5F-3D40AC07D053}"/>
              </a:ext>
            </a:extLst>
          </p:cNvPr>
          <p:cNvSpPr/>
          <p:nvPr/>
        </p:nvSpPr>
        <p:spPr>
          <a:xfrm>
            <a:off x="-1561" y="3998691"/>
            <a:ext cx="3501117" cy="1295797"/>
          </a:xfrm>
          <a:prstGeom prst="flowChartAlternateProcess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BB97B6-CED4-4113-81AD-282CA0A04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8050"/>
            <a:ext cx="12192000" cy="59499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62F27A-FA98-43FE-A4C8-21DFF346CC5D}"/>
              </a:ext>
            </a:extLst>
          </p:cNvPr>
          <p:cNvSpPr txBox="1"/>
          <p:nvPr/>
        </p:nvSpPr>
        <p:spPr>
          <a:xfrm>
            <a:off x="0" y="0"/>
            <a:ext cx="4164923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4400" dirty="0" err="1">
                <a:solidFill>
                  <a:srgbClr val="595959"/>
                </a:solidFill>
              </a:rPr>
              <a:t>Avik</a:t>
            </a:r>
            <a:r>
              <a:rPr lang="en-US" sz="4400" dirty="0">
                <a:solidFill>
                  <a:srgbClr val="595959"/>
                </a:solidFill>
              </a:rPr>
              <a:t> Ghazarian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0170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79D94-8304-43A3-8CCB-956DA5364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536" y="190966"/>
            <a:ext cx="9601200" cy="1036850"/>
          </a:xfrm>
        </p:spPr>
        <p:txBody>
          <a:bodyPr/>
          <a:lstStyle/>
          <a:p>
            <a:r>
              <a:rPr lang="en-US" dirty="0"/>
              <a:t>Project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A45A61-48A8-4EA7-84BE-8F754E1FD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456" y="1828800"/>
            <a:ext cx="5966534" cy="4343400"/>
          </a:xfrm>
        </p:spPr>
        <p:txBody>
          <a:bodyPr>
            <a:normAutofit/>
          </a:bodyPr>
          <a:lstStyle/>
          <a:p>
            <a:r>
              <a:rPr lang="en-US" dirty="0"/>
              <a:t>California State University                      Los Angeles</a:t>
            </a:r>
          </a:p>
          <a:p>
            <a:pPr lvl="1"/>
            <a:r>
              <a:rPr lang="en-US" dirty="0"/>
              <a:t>Students</a:t>
            </a:r>
          </a:p>
          <a:p>
            <a:pPr lvl="2"/>
            <a:r>
              <a:rPr lang="en-US" dirty="0"/>
              <a:t>Patrick Flinner</a:t>
            </a:r>
          </a:p>
          <a:p>
            <a:pPr lvl="2"/>
            <a:r>
              <a:rPr lang="en-US" dirty="0" err="1"/>
              <a:t>Avik</a:t>
            </a:r>
            <a:r>
              <a:rPr lang="en-US" dirty="0"/>
              <a:t> </a:t>
            </a:r>
            <a:r>
              <a:rPr lang="en-US" dirty="0" err="1"/>
              <a:t>Ghazarian</a:t>
            </a:r>
            <a:endParaRPr lang="en-US" dirty="0"/>
          </a:p>
          <a:p>
            <a:pPr lvl="2"/>
            <a:r>
              <a:rPr lang="en-US" dirty="0"/>
              <a:t>Robert </a:t>
            </a:r>
            <a:r>
              <a:rPr lang="en-US" dirty="0" err="1"/>
              <a:t>Karapetyan</a:t>
            </a:r>
            <a:endParaRPr lang="en-US" dirty="0"/>
          </a:p>
          <a:p>
            <a:pPr lvl="2"/>
            <a:r>
              <a:rPr lang="en-US" dirty="0"/>
              <a:t>Aaron Romero</a:t>
            </a:r>
          </a:p>
          <a:p>
            <a:pPr lvl="2"/>
            <a:r>
              <a:rPr lang="en-US" dirty="0"/>
              <a:t>Ken </a:t>
            </a:r>
            <a:r>
              <a:rPr lang="en-US" dirty="0" err="1"/>
              <a:t>Shimauchi</a:t>
            </a:r>
            <a:endParaRPr lang="en-US"/>
          </a:p>
          <a:p>
            <a:pPr lvl="2"/>
            <a:r>
              <a:rPr lang="en-US"/>
              <a:t>Benjamin </a:t>
            </a:r>
            <a:r>
              <a:rPr lang="en-US" dirty="0"/>
              <a:t>Valadez</a:t>
            </a:r>
          </a:p>
          <a:p>
            <a:pPr lvl="1"/>
            <a:r>
              <a:rPr lang="en-US" dirty="0"/>
              <a:t>Faculty Advisers</a:t>
            </a:r>
          </a:p>
          <a:p>
            <a:pPr lvl="2"/>
            <a:r>
              <a:rPr lang="en-US" dirty="0"/>
              <a:t>Dr. Russ Abbott</a:t>
            </a:r>
          </a:p>
          <a:p>
            <a:pPr lvl="2"/>
            <a:r>
              <a:rPr lang="en-US" dirty="0"/>
              <a:t>Dr. </a:t>
            </a:r>
            <a:r>
              <a:rPr lang="en-US" dirty="0" err="1"/>
              <a:t>Jungsoo</a:t>
            </a:r>
            <a:r>
              <a:rPr lang="en-US" dirty="0"/>
              <a:t> Lim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3B68754-6481-4B18-B055-EEE918025318}"/>
              </a:ext>
            </a:extLst>
          </p:cNvPr>
          <p:cNvSpPr txBox="1">
            <a:spLocks/>
          </p:cNvSpPr>
          <p:nvPr/>
        </p:nvSpPr>
        <p:spPr>
          <a:xfrm>
            <a:off x="6096000" y="1828800"/>
            <a:ext cx="5966534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Los Angeles County			 Department of Parks and Recreation</a:t>
            </a:r>
          </a:p>
          <a:p>
            <a:pPr lvl="1"/>
            <a:r>
              <a:rPr lang="en-US" dirty="0"/>
              <a:t>Liaison</a:t>
            </a:r>
          </a:p>
          <a:p>
            <a:pPr lvl="2"/>
            <a:r>
              <a:rPr lang="en-US" dirty="0"/>
              <a:t>Sammy Urbina, Application Developer II</a:t>
            </a:r>
          </a:p>
          <a:p>
            <a:pPr marL="320040" lvl="1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4C4C1F-C6B9-4501-A544-6238AE1A4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1156" y="3994259"/>
            <a:ext cx="2672775" cy="267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4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06BBD96-AB07-463E-911E-0F49E92D7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050"/>
            <a:ext cx="12192000" cy="5949950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9E3D4DCB-258E-417C-9B9F-9998AECFBE4F}"/>
              </a:ext>
            </a:extLst>
          </p:cNvPr>
          <p:cNvSpPr/>
          <p:nvPr/>
        </p:nvSpPr>
        <p:spPr>
          <a:xfrm>
            <a:off x="8171603" y="3298780"/>
            <a:ext cx="3738175" cy="1352241"/>
          </a:xfrm>
          <a:prstGeom prst="flowChartAlternateProcess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CCC31A-4D56-49E1-9507-352197CE5CCD}"/>
              </a:ext>
            </a:extLst>
          </p:cNvPr>
          <p:cNvSpPr txBox="1"/>
          <p:nvPr/>
        </p:nvSpPr>
        <p:spPr>
          <a:xfrm>
            <a:off x="0" y="0"/>
            <a:ext cx="4164923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4400" dirty="0" err="1">
                <a:solidFill>
                  <a:srgbClr val="595959"/>
                </a:solidFill>
              </a:rPr>
              <a:t>Avik</a:t>
            </a:r>
            <a:r>
              <a:rPr lang="en-US" sz="4400" dirty="0">
                <a:solidFill>
                  <a:srgbClr val="595959"/>
                </a:solidFill>
              </a:rPr>
              <a:t> Ghazarian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C91FC4-BD9D-4B00-9664-C1B60D7D0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8050"/>
            <a:ext cx="12192000" cy="594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643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8155FD-CA09-4AD7-B874-02F115C83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050"/>
            <a:ext cx="12192000" cy="5949950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4C7597CB-4FAA-4A86-BB63-211246C39E70}"/>
              </a:ext>
            </a:extLst>
          </p:cNvPr>
          <p:cNvSpPr/>
          <p:nvPr/>
        </p:nvSpPr>
        <p:spPr>
          <a:xfrm>
            <a:off x="8126448" y="4617156"/>
            <a:ext cx="3501117" cy="677332"/>
          </a:xfrm>
          <a:prstGeom prst="flowChartAlternateProcess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CCC31A-4D56-49E1-9507-352197CE5CCD}"/>
              </a:ext>
            </a:extLst>
          </p:cNvPr>
          <p:cNvSpPr txBox="1"/>
          <p:nvPr/>
        </p:nvSpPr>
        <p:spPr>
          <a:xfrm>
            <a:off x="0" y="0"/>
            <a:ext cx="4164923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4400" dirty="0" err="1">
                <a:solidFill>
                  <a:srgbClr val="595959"/>
                </a:solidFill>
              </a:rPr>
              <a:t>Avik</a:t>
            </a:r>
            <a:r>
              <a:rPr lang="en-US" sz="4400" dirty="0">
                <a:solidFill>
                  <a:srgbClr val="595959"/>
                </a:solidFill>
              </a:rPr>
              <a:t> Ghazarian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A84633-9F20-482F-839C-52DD168A0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8050"/>
            <a:ext cx="12192000" cy="594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4054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3FD0738-CD2C-4FDF-ACB6-1CB444769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536" y="190966"/>
            <a:ext cx="9601200" cy="1036850"/>
          </a:xfrm>
        </p:spPr>
        <p:txBody>
          <a:bodyPr/>
          <a:lstStyle/>
          <a:p>
            <a:r>
              <a:rPr lang="en-US" dirty="0"/>
              <a:t>Future Plans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9743D55-2D65-4E3A-A02C-182DE36FFD15}"/>
              </a:ext>
            </a:extLst>
          </p:cNvPr>
          <p:cNvSpPr txBox="1">
            <a:spLocks/>
          </p:cNvSpPr>
          <p:nvPr/>
        </p:nvSpPr>
        <p:spPr>
          <a:xfrm>
            <a:off x="204536" y="1804416"/>
            <a:ext cx="9601200" cy="4343400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spcBef>
                <a:spcPts val="1200"/>
              </a:spcBef>
              <a:defRPr/>
            </a:pPr>
            <a:r>
              <a:rPr lang="en-US" altLang="en-US" sz="2600" dirty="0"/>
              <a:t>Report generation system for web application</a:t>
            </a:r>
          </a:p>
          <a:p>
            <a:pPr marL="571500" indent="-571500">
              <a:spcBef>
                <a:spcPts val="1200"/>
              </a:spcBef>
              <a:defRPr/>
            </a:pPr>
            <a:r>
              <a:rPr lang="en-US" altLang="en-US" sz="2600" dirty="0"/>
              <a:t>Maximo Integration: Machine Learning to determine when a car will break down</a:t>
            </a:r>
          </a:p>
          <a:p>
            <a:pPr marL="571500" indent="-571500">
              <a:spcBef>
                <a:spcPts val="1200"/>
              </a:spcBef>
              <a:defRPr/>
            </a:pPr>
            <a:r>
              <a:rPr lang="en-US" altLang="en-US" sz="2600" dirty="0"/>
              <a:t>Prevent Vehicle from starting without proper identification</a:t>
            </a:r>
          </a:p>
          <a:p>
            <a:endParaRPr lang="en-US" sz="2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277" y="3976116"/>
            <a:ext cx="4104448" cy="19020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736" y="4295616"/>
            <a:ext cx="1802337" cy="18023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2BAC53-06BA-47D3-884B-DFE6CADBD2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914" y="4143608"/>
            <a:ext cx="1734569" cy="173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21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B073CB-A9EC-476C-A1D5-F565E0629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2788" y="887920"/>
            <a:ext cx="5686425" cy="2009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3EFC95-1975-4583-A8E6-37C7CE7D60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426" t="16740" r="48957" b="47681"/>
          <a:stretch>
            <a:fillRect/>
          </a:stretch>
        </p:blipFill>
        <p:spPr>
          <a:xfrm>
            <a:off x="5397210" y="1204238"/>
            <a:ext cx="784134" cy="781534"/>
          </a:xfrm>
          <a:custGeom>
            <a:avLst/>
            <a:gdLst>
              <a:gd name="connsiteX0" fmla="*/ 392067 w 784134"/>
              <a:gd name="connsiteY0" fmla="*/ 0 h 781534"/>
              <a:gd name="connsiteX1" fmla="*/ 784134 w 784134"/>
              <a:gd name="connsiteY1" fmla="*/ 390767 h 781534"/>
              <a:gd name="connsiteX2" fmla="*/ 392067 w 784134"/>
              <a:gd name="connsiteY2" fmla="*/ 781534 h 781534"/>
              <a:gd name="connsiteX3" fmla="*/ 0 w 784134"/>
              <a:gd name="connsiteY3" fmla="*/ 390767 h 781534"/>
              <a:gd name="connsiteX4" fmla="*/ 392067 w 784134"/>
              <a:gd name="connsiteY4" fmla="*/ 0 h 78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4134" h="781534">
                <a:moveTo>
                  <a:pt x="392067" y="0"/>
                </a:moveTo>
                <a:cubicBezTo>
                  <a:pt x="608600" y="0"/>
                  <a:pt x="784134" y="174952"/>
                  <a:pt x="784134" y="390767"/>
                </a:cubicBezTo>
                <a:cubicBezTo>
                  <a:pt x="784134" y="606582"/>
                  <a:pt x="608600" y="781534"/>
                  <a:pt x="392067" y="781534"/>
                </a:cubicBezTo>
                <a:cubicBezTo>
                  <a:pt x="175534" y="781534"/>
                  <a:pt x="0" y="606582"/>
                  <a:pt x="0" y="390767"/>
                </a:cubicBezTo>
                <a:cubicBezTo>
                  <a:pt x="0" y="174952"/>
                  <a:pt x="175534" y="0"/>
                  <a:pt x="392067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E96BE6-7349-42DE-B3C9-7E5EA830A6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283" r="75740" b="67992"/>
          <a:stretch>
            <a:fillRect/>
          </a:stretch>
        </p:blipFill>
        <p:spPr>
          <a:xfrm>
            <a:off x="3809348" y="852681"/>
            <a:ext cx="868682" cy="703114"/>
          </a:xfrm>
          <a:custGeom>
            <a:avLst/>
            <a:gdLst>
              <a:gd name="connsiteX0" fmla="*/ 434341 w 868682"/>
              <a:gd name="connsiteY0" fmla="*/ 0 h 703114"/>
              <a:gd name="connsiteX1" fmla="*/ 868682 w 868682"/>
              <a:gd name="connsiteY1" fmla="*/ 351557 h 703114"/>
              <a:gd name="connsiteX2" fmla="*/ 434341 w 868682"/>
              <a:gd name="connsiteY2" fmla="*/ 703114 h 703114"/>
              <a:gd name="connsiteX3" fmla="*/ 0 w 868682"/>
              <a:gd name="connsiteY3" fmla="*/ 351557 h 703114"/>
              <a:gd name="connsiteX4" fmla="*/ 434341 w 868682"/>
              <a:gd name="connsiteY4" fmla="*/ 0 h 703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682" h="703114">
                <a:moveTo>
                  <a:pt x="434341" y="0"/>
                </a:moveTo>
                <a:cubicBezTo>
                  <a:pt x="674221" y="0"/>
                  <a:pt x="868682" y="157397"/>
                  <a:pt x="868682" y="351557"/>
                </a:cubicBezTo>
                <a:cubicBezTo>
                  <a:pt x="868682" y="545717"/>
                  <a:pt x="674221" y="703114"/>
                  <a:pt x="434341" y="703114"/>
                </a:cubicBezTo>
                <a:cubicBezTo>
                  <a:pt x="194461" y="703114"/>
                  <a:pt x="0" y="545717"/>
                  <a:pt x="0" y="351557"/>
                </a:cubicBezTo>
                <a:cubicBezTo>
                  <a:pt x="0" y="157397"/>
                  <a:pt x="194461" y="0"/>
                  <a:pt x="434341" y="0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48784E-51AC-4328-B65C-B2DD5A155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2788" y="887920"/>
            <a:ext cx="5686425" cy="2009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BE8500-CB6A-46A4-AE5C-E1F2F3FABCF2}"/>
              </a:ext>
            </a:extLst>
          </p:cNvPr>
          <p:cNvSpPr txBox="1"/>
          <p:nvPr/>
        </p:nvSpPr>
        <p:spPr>
          <a:xfrm>
            <a:off x="1402484" y="3084576"/>
            <a:ext cx="33297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Questions?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EB0A3C-CE8D-462A-A1EB-F3965B197F22}"/>
              </a:ext>
            </a:extLst>
          </p:cNvPr>
          <p:cNvSpPr txBox="1"/>
          <p:nvPr/>
        </p:nvSpPr>
        <p:spPr>
          <a:xfrm>
            <a:off x="3809348" y="3915573"/>
            <a:ext cx="34996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Comments?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258581-9119-46EC-99B0-A8D8BD66BBF0}"/>
              </a:ext>
            </a:extLst>
          </p:cNvPr>
          <p:cNvSpPr txBox="1"/>
          <p:nvPr/>
        </p:nvSpPr>
        <p:spPr>
          <a:xfrm>
            <a:off x="5777770" y="4746570"/>
            <a:ext cx="3161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Thoughts?</a:t>
            </a:r>
          </a:p>
        </p:txBody>
      </p:sp>
    </p:spTree>
    <p:extLst>
      <p:ext uri="{BB962C8B-B14F-4D97-AF65-F5344CB8AC3E}">
        <p14:creationId xmlns:p14="http://schemas.microsoft.com/office/powerpoint/2010/main" val="415924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47885-7CCC-43F8-A7AA-2359D0D58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456" y="1828800"/>
            <a:ext cx="9601200" cy="4343400"/>
          </a:xfrm>
        </p:spPr>
        <p:txBody>
          <a:bodyPr>
            <a:normAutofit/>
          </a:bodyPr>
          <a:lstStyle/>
          <a:p>
            <a:r>
              <a:rPr lang="en-US" sz="2800" dirty="0"/>
              <a:t>Oversee over 70,000 acres of parks and open spaces</a:t>
            </a:r>
          </a:p>
          <a:p>
            <a:r>
              <a:rPr lang="en-US" sz="2800" dirty="0"/>
              <a:t>Manage 182 sites</a:t>
            </a:r>
          </a:p>
          <a:p>
            <a:r>
              <a:rPr lang="en-US" sz="2800" dirty="0"/>
              <a:t>600 Vehicles</a:t>
            </a:r>
          </a:p>
          <a:p>
            <a:pPr lvl="1"/>
            <a:r>
              <a:rPr lang="en-US" sz="2400" dirty="0"/>
              <a:t>Difficult to track where vehicles go</a:t>
            </a:r>
          </a:p>
          <a:p>
            <a:pPr lvl="1"/>
            <a:r>
              <a:rPr lang="en-US" sz="2400" dirty="0"/>
              <a:t>Difficult to control unauthorized vehicle usage</a:t>
            </a:r>
          </a:p>
          <a:p>
            <a:pPr marL="0" indent="0">
              <a:buNone/>
            </a:pPr>
            <a:r>
              <a:rPr lang="en-US" sz="2800" dirty="0"/>
              <a:t>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74ABE4A-5EAC-4608-8195-71359EC16AA6}"/>
              </a:ext>
            </a:extLst>
          </p:cNvPr>
          <p:cNvSpPr txBox="1">
            <a:spLocks/>
          </p:cNvSpPr>
          <p:nvPr/>
        </p:nvSpPr>
        <p:spPr>
          <a:xfrm>
            <a:off x="204536" y="190966"/>
            <a:ext cx="9601200" cy="1036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Department of Parks and Recreation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F839D5-BF11-48E0-9862-1BAEDE7C2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336" y="4196296"/>
            <a:ext cx="3720640" cy="247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9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3BA8B-4A3B-427F-AD80-E0899EE40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FB67F-A17B-4385-A9FB-D025435550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D58B47-0350-4DB9-B631-213CA659F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9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5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84">
            <a:extLst>
              <a:ext uri="{FF2B5EF4-FFF2-40B4-BE49-F238E27FC236}">
                <a16:creationId xmlns:a16="http://schemas.microsoft.com/office/drawing/2014/main" id="{AC59A218-E848-4013-AF28-9A6EECCB7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25466" y="951375"/>
            <a:ext cx="3947463" cy="286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CDE527B0-0980-4FD0-BF15-FECA19090CF9}"/>
              </a:ext>
            </a:extLst>
          </p:cNvPr>
          <p:cNvCxnSpPr>
            <a:cxnSpLocks/>
          </p:cNvCxnSpPr>
          <p:nvPr/>
        </p:nvCxnSpPr>
        <p:spPr bwMode="auto">
          <a:xfrm>
            <a:off x="10230169" y="1493500"/>
            <a:ext cx="1609946" cy="0"/>
          </a:xfrm>
          <a:prstGeom prst="line">
            <a:avLst/>
          </a:prstGeom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3" name="TextBox 126">
            <a:extLst>
              <a:ext uri="{FF2B5EF4-FFF2-40B4-BE49-F238E27FC236}">
                <a16:creationId xmlns:a16="http://schemas.microsoft.com/office/drawing/2014/main" id="{4B53387F-2328-4799-9149-137F4D6A0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2243" y="1299093"/>
            <a:ext cx="2165978" cy="369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dirty="0">
                <a:solidFill>
                  <a:schemeClr val="bg1"/>
                </a:solidFill>
              </a:rPr>
              <a:t>Bluetooth connection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82DC3F99-36D9-4D94-95A2-83141C664FA5}"/>
              </a:ext>
            </a:extLst>
          </p:cNvPr>
          <p:cNvCxnSpPr>
            <a:cxnSpLocks/>
          </p:cNvCxnSpPr>
          <p:nvPr/>
        </p:nvCxnSpPr>
        <p:spPr bwMode="auto">
          <a:xfrm flipV="1">
            <a:off x="10214707" y="1868446"/>
            <a:ext cx="1580956" cy="0"/>
          </a:xfrm>
          <a:prstGeom prst="line">
            <a:avLst/>
          </a:prstGeom>
          <a:ln w="1905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5" name="TextBox 128">
            <a:extLst>
              <a:ext uri="{FF2B5EF4-FFF2-40B4-BE49-F238E27FC236}">
                <a16:creationId xmlns:a16="http://schemas.microsoft.com/office/drawing/2014/main" id="{C8EF5209-9811-4BD7-8CBA-0BCBE5D71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4604" y="1664857"/>
            <a:ext cx="1973617" cy="369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dirty="0">
                <a:solidFill>
                  <a:schemeClr val="bg1"/>
                </a:solidFill>
              </a:rPr>
              <a:t>Internet connection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BCC145B2-F5C4-4653-8DCD-246B7A8FFF8D}"/>
              </a:ext>
            </a:extLst>
          </p:cNvPr>
          <p:cNvSpPr/>
          <p:nvPr/>
        </p:nvSpPr>
        <p:spPr bwMode="auto">
          <a:xfrm>
            <a:off x="7825879" y="1173637"/>
            <a:ext cx="4135997" cy="914170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5A0C81B-4723-4254-AD20-A09E33353E41}"/>
              </a:ext>
            </a:extLst>
          </p:cNvPr>
          <p:cNvGrpSpPr/>
          <p:nvPr/>
        </p:nvGrpSpPr>
        <p:grpSpPr>
          <a:xfrm>
            <a:off x="4534606" y="3123436"/>
            <a:ext cx="7304814" cy="1668232"/>
            <a:chOff x="4534606" y="3123436"/>
            <a:chExt cx="7304814" cy="1668232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29C84EB-F815-49A7-A3E8-7F1AE8F92F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34606" y="3374026"/>
              <a:ext cx="2594662" cy="1417642"/>
            </a:xfrm>
            <a:prstGeom prst="line">
              <a:avLst/>
            </a:prstGeom>
            <a:ln w="19050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65" name="Group 101">
              <a:extLst>
                <a:ext uri="{FF2B5EF4-FFF2-40B4-BE49-F238E27FC236}">
                  <a16:creationId xmlns:a16="http://schemas.microsoft.com/office/drawing/2014/main" id="{8B547B0F-841B-4F4D-8073-5A9FEAF34D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44730" y="3123436"/>
              <a:ext cx="4694690" cy="461665"/>
              <a:chOff x="7094008" y="3707130"/>
              <a:chExt cx="4704050" cy="462567"/>
            </a:xfrm>
          </p:grpSpPr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CC2570F0-32C0-4672-B553-84C19DE793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94008" y="3952400"/>
                <a:ext cx="2127313" cy="0"/>
              </a:xfrm>
              <a:prstGeom prst="line">
                <a:avLst/>
              </a:prstGeom>
              <a:ln w="19050" cap="flat" cmpd="sng" algn="ctr">
                <a:solidFill>
                  <a:schemeClr val="bg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67" name="TextBox 103">
                <a:extLst>
                  <a:ext uri="{FF2B5EF4-FFF2-40B4-BE49-F238E27FC236}">
                    <a16:creationId xmlns:a16="http://schemas.microsoft.com/office/drawing/2014/main" id="{410C41A1-5679-42B7-829F-F58767C6512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217478" y="3707130"/>
                <a:ext cx="2580580" cy="462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3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3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3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3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3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3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r>
                  <a:rPr lang="en-US" altLang="en-US" sz="2400" dirty="0">
                    <a:solidFill>
                      <a:schemeClr val="bg1"/>
                    </a:solidFill>
                  </a:rPr>
                  <a:t>Future Services</a:t>
                </a: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9076E90-D477-43DA-BD49-9824391A15AC}"/>
              </a:ext>
            </a:extLst>
          </p:cNvPr>
          <p:cNvGrpSpPr/>
          <p:nvPr/>
        </p:nvGrpSpPr>
        <p:grpSpPr>
          <a:xfrm>
            <a:off x="7484251" y="4226350"/>
            <a:ext cx="4707749" cy="1296848"/>
            <a:chOff x="7484251" y="4226350"/>
            <a:chExt cx="4707749" cy="1296848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422E1B00-4BC3-43EC-9B1F-2D0FB624BD4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188570" y="4791667"/>
              <a:ext cx="1768429" cy="0"/>
            </a:xfrm>
            <a:prstGeom prst="line">
              <a:avLst/>
            </a:prstGeom>
            <a:ln w="19050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46" name="Picture 52">
              <a:extLst>
                <a:ext uri="{FF2B5EF4-FFF2-40B4-BE49-F238E27FC236}">
                  <a16:creationId xmlns:a16="http://schemas.microsoft.com/office/drawing/2014/main" id="{D64E3B6C-C00F-469C-B4A1-0AF5EDDD35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5152" y="4226350"/>
              <a:ext cx="1296848" cy="1296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37CC543-DAF5-4E67-ACED-315FEF6487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9511" y="4477602"/>
              <a:ext cx="628131" cy="628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F2E46CA-24A8-4AB4-9E2A-EB19AC214401}"/>
                </a:ext>
              </a:extLst>
            </p:cNvPr>
            <p:cNvGrpSpPr/>
            <p:nvPr/>
          </p:nvGrpSpPr>
          <p:grpSpPr>
            <a:xfrm>
              <a:off x="7484251" y="4295928"/>
              <a:ext cx="1903387" cy="1159885"/>
              <a:chOff x="7484251" y="4295928"/>
              <a:chExt cx="1903387" cy="1159885"/>
            </a:xfrm>
          </p:grpSpPr>
          <p:grpSp>
            <p:nvGrpSpPr>
              <p:cNvPr id="62" name="Group 98">
                <a:extLst>
                  <a:ext uri="{FF2B5EF4-FFF2-40B4-BE49-F238E27FC236}">
                    <a16:creationId xmlns:a16="http://schemas.microsoft.com/office/drawing/2014/main" id="{72904E70-561E-47B7-82BE-AC6AF6D563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84251" y="4376793"/>
                <a:ext cx="1862279" cy="1079020"/>
                <a:chOff x="7434206" y="4962935"/>
                <a:chExt cx="1865992" cy="1081128"/>
              </a:xfrm>
            </p:grpSpPr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D359C3C4-C713-4978-9985-D4EB6ABDA7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33875" y="5378620"/>
                  <a:ext cx="1120302" cy="0"/>
                </a:xfrm>
                <a:prstGeom prst="line">
                  <a:avLst/>
                </a:prstGeom>
                <a:ln w="19050" cap="flat" cmpd="sng" algn="ctr">
                  <a:solidFill>
                    <a:schemeClr val="bg1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pic>
              <p:nvPicPr>
                <p:cNvPr id="76" name="Picture 113">
                  <a:extLst>
                    <a:ext uri="{FF2B5EF4-FFF2-40B4-BE49-F238E27FC236}">
                      <a16:creationId xmlns:a16="http://schemas.microsoft.com/office/drawing/2014/main" id="{DF1B229A-EA27-4302-87A2-C67EEDCEBB2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88226" y="4962935"/>
                  <a:ext cx="911972" cy="10811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48" name="Picture 55">
                <a:extLst>
                  <a:ext uri="{FF2B5EF4-FFF2-40B4-BE49-F238E27FC236}">
                    <a16:creationId xmlns:a16="http://schemas.microsoft.com/office/drawing/2014/main" id="{EBCBA1AE-D602-4BEE-9CC5-FBDCFD8B03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67168" y="4295928"/>
                <a:ext cx="1020470" cy="10214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561890-2C8A-4A05-A8EA-DEF23FEC0D22}"/>
              </a:ext>
            </a:extLst>
          </p:cNvPr>
          <p:cNvGrpSpPr/>
          <p:nvPr/>
        </p:nvGrpSpPr>
        <p:grpSpPr>
          <a:xfrm>
            <a:off x="1019974" y="3809851"/>
            <a:ext cx="8637278" cy="2165601"/>
            <a:chOff x="1019974" y="3809851"/>
            <a:chExt cx="8637278" cy="2165601"/>
          </a:xfrm>
        </p:grpSpPr>
        <p:sp>
          <p:nvSpPr>
            <p:cNvPr id="43" name="Rectangle 16">
              <a:extLst>
                <a:ext uri="{FF2B5EF4-FFF2-40B4-BE49-F238E27FC236}">
                  <a16:creationId xmlns:a16="http://schemas.microsoft.com/office/drawing/2014/main" id="{4A2C105D-FF54-4FF4-9C63-6D1CA20939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2575" y="4026315"/>
              <a:ext cx="5954677" cy="1949137"/>
            </a:xfrm>
            <a:prstGeom prst="rect">
              <a:avLst/>
            </a:prstGeom>
            <a:noFill/>
            <a:ln w="19050" algn="ctr">
              <a:solidFill>
                <a:srgbClr val="257D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884238"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884238"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884238"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884238"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884238"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23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288C855-1F98-48F0-B89F-7A394B28D99D}"/>
                </a:ext>
              </a:extLst>
            </p:cNvPr>
            <p:cNvGrpSpPr/>
            <p:nvPr/>
          </p:nvGrpSpPr>
          <p:grpSpPr>
            <a:xfrm>
              <a:off x="1019974" y="3809851"/>
              <a:ext cx="6959687" cy="1815291"/>
              <a:chOff x="1019974" y="3809851"/>
              <a:chExt cx="6959687" cy="1815291"/>
            </a:xfrm>
          </p:grpSpPr>
          <p:grpSp>
            <p:nvGrpSpPr>
              <p:cNvPr id="63" name="Group 99">
                <a:extLst>
                  <a:ext uri="{FF2B5EF4-FFF2-40B4-BE49-F238E27FC236}">
                    <a16:creationId xmlns:a16="http://schemas.microsoft.com/office/drawing/2014/main" id="{10A04CBA-1360-46E3-85B9-6291857DC45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19974" y="3809851"/>
                <a:ext cx="4913161" cy="1658265"/>
                <a:chOff x="957042" y="4394886"/>
                <a:chExt cx="4922956" cy="1661504"/>
              </a:xfrm>
            </p:grpSpPr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C2A5A0BC-672C-4868-A38E-690023E932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7042" y="4394886"/>
                  <a:ext cx="3237932" cy="1036019"/>
                </a:xfrm>
                <a:prstGeom prst="line">
                  <a:avLst/>
                </a:prstGeom>
                <a:ln w="19050" cap="flat" cmpd="sng" algn="ctr">
                  <a:solidFill>
                    <a:schemeClr val="bg1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pic>
              <p:nvPicPr>
                <p:cNvPr id="74" name="Picture 73">
                  <a:extLst>
                    <a:ext uri="{FF2B5EF4-FFF2-40B4-BE49-F238E27FC236}">
                      <a16:creationId xmlns:a16="http://schemas.microsoft.com/office/drawing/2014/main" id="{968E5513-769B-4029-B825-DCA8B58041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47602" y="4805685"/>
                  <a:ext cx="2032396" cy="1250705"/>
                </a:xfrm>
                <a:prstGeom prst="rect">
                  <a:avLst/>
                </a:prstGeom>
                <a:effectLst>
                  <a:glow rad="50800">
                    <a:schemeClr val="bg1">
                      <a:alpha val="40000"/>
                    </a:schemeClr>
                  </a:glow>
                </a:effectLst>
              </p:spPr>
            </p:pic>
          </p:grp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A45EAB0D-1748-4DB0-A9AA-AF5CAB3941D1}"/>
                  </a:ext>
                </a:extLst>
              </p:cNvPr>
              <p:cNvGrpSpPr/>
              <p:nvPr/>
            </p:nvGrpSpPr>
            <p:grpSpPr>
              <a:xfrm>
                <a:off x="4533639" y="4275635"/>
                <a:ext cx="3446022" cy="1349507"/>
                <a:chOff x="4533639" y="4275635"/>
                <a:chExt cx="3446022" cy="1349507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7456EC7D-272A-413E-B6C7-CBE279305842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4533639" y="4791667"/>
                  <a:ext cx="2679701" cy="0"/>
                </a:xfrm>
                <a:prstGeom prst="line">
                  <a:avLst/>
                </a:prstGeom>
                <a:ln w="19050" cap="flat" cmpd="sng" algn="ctr">
                  <a:solidFill>
                    <a:schemeClr val="bg1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pic>
              <p:nvPicPr>
                <p:cNvPr id="49" name="Picture 61">
                  <a:extLst>
                    <a:ext uri="{FF2B5EF4-FFF2-40B4-BE49-F238E27FC236}">
                      <a16:creationId xmlns:a16="http://schemas.microsoft.com/office/drawing/2014/main" id="{637CF19B-43CA-46D7-9237-6B6AC534BF2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66420" y="4275635"/>
                  <a:ext cx="983749" cy="10320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0" name="TextBox 103">
                  <a:extLst>
                    <a:ext uri="{FF2B5EF4-FFF2-40B4-BE49-F238E27FC236}">
                      <a16:creationId xmlns:a16="http://schemas.microsoft.com/office/drawing/2014/main" id="{6AC46F99-2CE4-458B-971D-A0EB33284EB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622899" y="5317365"/>
                  <a:ext cx="1356762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3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3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3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3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3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3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3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3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3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r>
                    <a:rPr lang="en-US" altLang="en-US" sz="1400" dirty="0">
                      <a:solidFill>
                        <a:schemeClr val="bg1"/>
                      </a:solidFill>
                    </a:rPr>
                    <a:t>MSSQL Server</a:t>
                  </a:r>
                </a:p>
              </p:txBody>
            </p:sp>
          </p:grpSp>
        </p:grp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9A629428-1089-415F-BE3D-5530DA9BA3B1}"/>
              </a:ext>
            </a:extLst>
          </p:cNvPr>
          <p:cNvSpPr txBox="1"/>
          <p:nvPr/>
        </p:nvSpPr>
        <p:spPr>
          <a:xfrm>
            <a:off x="3830217" y="330217"/>
            <a:ext cx="3836307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800" u="sng" dirty="0">
                <a:solidFill>
                  <a:schemeClr val="bg1"/>
                </a:solidFill>
              </a:rPr>
              <a:t>Architecture Overview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54181EC-539C-44E2-A337-5703D21B864F}"/>
              </a:ext>
            </a:extLst>
          </p:cNvPr>
          <p:cNvGrpSpPr/>
          <p:nvPr/>
        </p:nvGrpSpPr>
        <p:grpSpPr>
          <a:xfrm>
            <a:off x="216934" y="1441317"/>
            <a:ext cx="4316705" cy="3395769"/>
            <a:chOff x="216934" y="1441317"/>
            <a:chExt cx="4316705" cy="3395769"/>
          </a:xfrm>
        </p:grpSpPr>
        <p:grpSp>
          <p:nvGrpSpPr>
            <p:cNvPr id="60" name="Group 96">
              <a:extLst>
                <a:ext uri="{FF2B5EF4-FFF2-40B4-BE49-F238E27FC236}">
                  <a16:creationId xmlns:a16="http://schemas.microsoft.com/office/drawing/2014/main" id="{B8F5C598-6C2F-4717-B30E-A2464BAD0A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934" y="1441317"/>
              <a:ext cx="4316705" cy="3395769"/>
              <a:chOff x="152401" y="2021726"/>
              <a:chExt cx="4325311" cy="3402401"/>
            </a:xfrm>
          </p:grpSpPr>
          <p:pic>
            <p:nvPicPr>
              <p:cNvPr id="77" name="Picture 116">
                <a:extLst>
                  <a:ext uri="{FF2B5EF4-FFF2-40B4-BE49-F238E27FC236}">
                    <a16:creationId xmlns:a16="http://schemas.microsoft.com/office/drawing/2014/main" id="{C67219FC-912C-4235-B9E0-7C8CC13454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856" y="2283804"/>
                <a:ext cx="862013" cy="8620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8" name="Group 117">
                <a:extLst>
                  <a:ext uri="{FF2B5EF4-FFF2-40B4-BE49-F238E27FC236}">
                    <a16:creationId xmlns:a16="http://schemas.microsoft.com/office/drawing/2014/main" id="{6C41C0FF-4610-496F-AB74-5FE9F9AED7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2401" y="2021726"/>
                <a:ext cx="4325311" cy="3402401"/>
                <a:chOff x="152401" y="2021726"/>
                <a:chExt cx="4325311" cy="3402401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647C2174-2F20-4C38-9734-CD1E0C570032}"/>
                    </a:ext>
                  </a:extLst>
                </p:cNvPr>
                <p:cNvSpPr/>
                <p:nvPr/>
              </p:nvSpPr>
              <p:spPr>
                <a:xfrm>
                  <a:off x="4116543" y="2380944"/>
                  <a:ext cx="361169" cy="288536"/>
                </a:xfrm>
                <a:prstGeom prst="rect">
                  <a:avLst/>
                </a:prstGeom>
                <a:solidFill>
                  <a:srgbClr val="0070C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5A2870D4-A0E4-4AB6-9892-70C3239E2D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29730" y="2525211"/>
                  <a:ext cx="2386813" cy="39698"/>
                </a:xfrm>
                <a:prstGeom prst="line">
                  <a:avLst/>
                </a:prstGeom>
                <a:ln w="19050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718FFE71-DF17-4321-80D2-14B55D1DEF2E}"/>
                    </a:ext>
                  </a:extLst>
                </p:cNvPr>
                <p:cNvSpPr/>
                <p:nvPr/>
              </p:nvSpPr>
              <p:spPr>
                <a:xfrm>
                  <a:off x="152401" y="2021726"/>
                  <a:ext cx="1577330" cy="3402401"/>
                </a:xfrm>
                <a:prstGeom prst="rect">
                  <a:avLst/>
                </a:prstGeom>
                <a:noFill/>
                <a:ln w="38100">
                  <a:solidFill>
                    <a:srgbClr val="0070C0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64" name="Group 100">
              <a:extLst>
                <a:ext uri="{FF2B5EF4-FFF2-40B4-BE49-F238E27FC236}">
                  <a16:creationId xmlns:a16="http://schemas.microsoft.com/office/drawing/2014/main" id="{52CDF590-086A-4AC0-9F23-DE2374A17F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1485" y="2563217"/>
              <a:ext cx="1164827" cy="2098437"/>
              <a:chOff x="397440" y="3145817"/>
              <a:chExt cx="1167149" cy="2102536"/>
            </a:xfrm>
          </p:grpSpPr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25ED6DDB-5E64-4089-9D55-87F069BF20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5673" y="3145855"/>
                <a:ext cx="968" cy="845275"/>
              </a:xfrm>
              <a:prstGeom prst="line">
                <a:avLst/>
              </a:prstGeom>
              <a:ln w="38100" cap="flat" cmpd="sng" algn="ctr">
                <a:solidFill>
                  <a:srgbClr val="00B0F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grpSp>
            <p:nvGrpSpPr>
              <p:cNvPr id="69" name="Group 105">
                <a:extLst>
                  <a:ext uri="{FF2B5EF4-FFF2-40B4-BE49-F238E27FC236}">
                    <a16:creationId xmlns:a16="http://schemas.microsoft.com/office/drawing/2014/main" id="{7123431A-791D-4B53-BA6B-C5FB7177131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7440" y="3620280"/>
                <a:ext cx="1167149" cy="1628073"/>
                <a:chOff x="397440" y="3620280"/>
                <a:chExt cx="1167149" cy="1628073"/>
              </a:xfrm>
            </p:grpSpPr>
            <p:pic>
              <p:nvPicPr>
                <p:cNvPr id="70" name="Picture 69">
                  <a:extLst>
                    <a:ext uri="{FF2B5EF4-FFF2-40B4-BE49-F238E27FC236}">
                      <a16:creationId xmlns:a16="http://schemas.microsoft.com/office/drawing/2014/main" id="{0F9AD50F-B0DE-438D-A060-B6890F51AA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7742" y="4652439"/>
                  <a:ext cx="1086412" cy="596437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</p:spPr>
            </p:pic>
            <p:pic>
              <p:nvPicPr>
                <p:cNvPr id="71" name="Picture 107">
                  <a:extLst>
                    <a:ext uri="{FF2B5EF4-FFF2-40B4-BE49-F238E27FC236}">
                      <a16:creationId xmlns:a16="http://schemas.microsoft.com/office/drawing/2014/main" id="{4986AF89-302D-4537-B628-4B7CE9B8757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7440" y="3620280"/>
                  <a:ext cx="788857" cy="9910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2" name="Picture 108">
                  <a:extLst>
                    <a:ext uri="{FF2B5EF4-FFF2-40B4-BE49-F238E27FC236}">
                      <a16:creationId xmlns:a16="http://schemas.microsoft.com/office/drawing/2014/main" id="{14A4D032-17AB-45B8-B7F8-6BD28D6AA5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6982" y="4498208"/>
                  <a:ext cx="392976" cy="3929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267928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11B318C-A456-49B1-A78C-A9D23E9C5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536" y="190966"/>
            <a:ext cx="9601200" cy="1036850"/>
          </a:xfrm>
        </p:spPr>
        <p:txBody>
          <a:bodyPr/>
          <a:lstStyle/>
          <a:p>
            <a:r>
              <a:rPr lang="en-US" dirty="0"/>
              <a:t>Edge Implementation - Components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C834D8E-609B-414A-97A3-60F111D6BC93}"/>
              </a:ext>
            </a:extLst>
          </p:cNvPr>
          <p:cNvSpPr txBox="1">
            <a:spLocks/>
          </p:cNvSpPr>
          <p:nvPr/>
        </p:nvSpPr>
        <p:spPr>
          <a:xfrm>
            <a:off x="204536" y="5187520"/>
            <a:ext cx="6344756" cy="1036849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Raspberry Pi Model 3</a:t>
            </a:r>
          </a:p>
          <a:p>
            <a:pPr lvl="1"/>
            <a:r>
              <a:rPr lang="en-US" sz="1800" dirty="0"/>
              <a:t>Battery(18650 Li-ion)  powered for shutdown purposes</a:t>
            </a: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90A12A-2137-4A76-97C1-EA5FDEF7B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906" y="2775428"/>
            <a:ext cx="1297239" cy="12972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2675BD-CC33-49AC-9E80-44E51AE94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616" y="4470413"/>
            <a:ext cx="1335213" cy="16774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038E14F-CE5E-4035-A921-B3D75AF8C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8921" y="1444315"/>
            <a:ext cx="3526605" cy="12972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46C16B-5801-49A6-B5E8-C9F7DACB25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8645" y="2635162"/>
            <a:ext cx="2028561" cy="15777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04A788-A2C0-4149-9022-A563D47EA215}"/>
              </a:ext>
            </a:extLst>
          </p:cNvPr>
          <p:cNvSpPr txBox="1"/>
          <p:nvPr/>
        </p:nvSpPr>
        <p:spPr>
          <a:xfrm>
            <a:off x="204536" y="1444315"/>
            <a:ext cx="535353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RFID Reader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HID card Compatibility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USB Communication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7EB0CA-258A-466B-8605-749D76758646}"/>
              </a:ext>
            </a:extLst>
          </p:cNvPr>
          <p:cNvSpPr txBox="1"/>
          <p:nvPr/>
        </p:nvSpPr>
        <p:spPr>
          <a:xfrm>
            <a:off x="204536" y="2969049"/>
            <a:ext cx="22044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GPS Module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117EB4-5FE1-4589-A387-286D7ED3A29C}"/>
              </a:ext>
            </a:extLst>
          </p:cNvPr>
          <p:cNvSpPr txBox="1"/>
          <p:nvPr/>
        </p:nvSpPr>
        <p:spPr>
          <a:xfrm>
            <a:off x="204536" y="3939785"/>
            <a:ext cx="49151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OBD-II connection via Bluetooth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Python-OBD Library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37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11B318C-A456-49B1-A78C-A9D23E9C5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536" y="190966"/>
            <a:ext cx="9601200" cy="1036850"/>
          </a:xfrm>
        </p:spPr>
        <p:txBody>
          <a:bodyPr/>
          <a:lstStyle/>
          <a:p>
            <a:r>
              <a:rPr lang="en-US" dirty="0"/>
              <a:t>Edge Implementation - Raspberry Pi</a:t>
            </a:r>
          </a:p>
        </p:txBody>
      </p:sp>
      <p:pic>
        <p:nvPicPr>
          <p:cNvPr id="2050" name="Picture 2" descr="https://upload.wikimedia.org/wikipedia/commons/thumb/c/c3/Python-logo-notext.svg/2000px-Python-logo-notext.svg.png">
            <a:extLst>
              <a:ext uri="{FF2B5EF4-FFF2-40B4-BE49-F238E27FC236}">
                <a16:creationId xmlns:a16="http://schemas.microsoft.com/office/drawing/2014/main" id="{83C13FF1-6B9B-4489-A9A9-BC9F24361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5736" y="4791774"/>
            <a:ext cx="1769076" cy="176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27F47C-BFBA-43C8-8838-5E423E541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36" y="4484777"/>
            <a:ext cx="2383070" cy="23830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DA694E-E082-475D-9D08-2917D33A9959}"/>
              </a:ext>
            </a:extLst>
          </p:cNvPr>
          <p:cNvSpPr txBox="1"/>
          <p:nvPr/>
        </p:nvSpPr>
        <p:spPr>
          <a:xfrm>
            <a:off x="204536" y="1647335"/>
            <a:ext cx="94673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Raspberry Pi runs 24/7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Determines when a car is moving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If a car moves, it begin gathering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Don’t want to gather data while car is not in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Raspberry Pi should be able to do everything with limited user interaction </a:t>
            </a:r>
          </a:p>
        </p:txBody>
      </p:sp>
    </p:spTree>
    <p:extLst>
      <p:ext uri="{BB962C8B-B14F-4D97-AF65-F5344CB8AC3E}">
        <p14:creationId xmlns:p14="http://schemas.microsoft.com/office/powerpoint/2010/main" val="301453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7C339DE-9631-4EE6-98D2-F146F304DF4D}"/>
              </a:ext>
            </a:extLst>
          </p:cNvPr>
          <p:cNvSpPr txBox="1">
            <a:spLocks/>
          </p:cNvSpPr>
          <p:nvPr/>
        </p:nvSpPr>
        <p:spPr>
          <a:xfrm>
            <a:off x="204536" y="190966"/>
            <a:ext cx="9601200" cy="1036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Edge Implementation - Device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23CC5E-E8BA-4221-8847-F83F47966D8A}"/>
              </a:ext>
            </a:extLst>
          </p:cNvPr>
          <p:cNvSpPr txBox="1"/>
          <p:nvPr/>
        </p:nvSpPr>
        <p:spPr>
          <a:xfrm>
            <a:off x="224358" y="1609489"/>
            <a:ext cx="103909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Blender used for Device Case and Power Supply Case 3D model creation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3D Printed the physical model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F88F11-1205-4588-A856-F438BF6BBEE3}"/>
              </a:ext>
            </a:extLst>
          </p:cNvPr>
          <p:cNvSpPr txBox="1"/>
          <p:nvPr/>
        </p:nvSpPr>
        <p:spPr>
          <a:xfrm>
            <a:off x="204535" y="2710576"/>
            <a:ext cx="73840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Custom Power Supply to run off of 12V car battery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Step-down Voltage Converter turns 12V to 5V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2A fuses placed between the Device, PSU, and car battery for circuit protection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17E40B-D3BD-4CA2-84E5-79048A442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4269" y="2151959"/>
            <a:ext cx="1685863" cy="16858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508B6C-483C-40FC-99DB-9A8A68B12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061" y="1887098"/>
            <a:ext cx="1950724" cy="19507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66CD19-7103-4C67-9FAB-9F79D902A341}"/>
              </a:ext>
            </a:extLst>
          </p:cNvPr>
          <p:cNvSpPr txBox="1"/>
          <p:nvPr/>
        </p:nvSpPr>
        <p:spPr>
          <a:xfrm>
            <a:off x="204535" y="4423337"/>
            <a:ext cx="73840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16x2 LCD Screen displays Device status to vehicle Driver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Uses an I2C Backpack module to reduce pinout to just 4 pins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16AA281-1F90-41A3-B656-129C224EA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8576" y="3460749"/>
            <a:ext cx="3478990" cy="326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2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5A340F0-08B4-46DB-8A74-F69EE125F898}"/>
              </a:ext>
            </a:extLst>
          </p:cNvPr>
          <p:cNvSpPr txBox="1">
            <a:spLocks/>
          </p:cNvSpPr>
          <p:nvPr/>
        </p:nvSpPr>
        <p:spPr>
          <a:xfrm>
            <a:off x="204536" y="190966"/>
            <a:ext cx="9601200" cy="1036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Uploading Data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78925A-FB69-47C9-A499-FA4BAAE79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6589" y="113090"/>
            <a:ext cx="1971401" cy="121317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AFCA77E-1C90-4E56-B11F-0F56AF9DE5B9}"/>
              </a:ext>
            </a:extLst>
          </p:cNvPr>
          <p:cNvSpPr txBox="1">
            <a:spLocks/>
          </p:cNvSpPr>
          <p:nvPr/>
        </p:nvSpPr>
        <p:spPr>
          <a:xfrm>
            <a:off x="724611" y="1958997"/>
            <a:ext cx="11013361" cy="1223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Data is on the Raspberry Pi, but how do we send it to the server?</a:t>
            </a:r>
          </a:p>
          <a:p>
            <a:endParaRPr lang="en-US" sz="2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0777BF3-6789-430C-A82C-643ACEFC6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264803" y="3138106"/>
            <a:ext cx="2369608" cy="307728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910DE53-0486-43E5-A9C6-66ADF7578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4007729"/>
            <a:ext cx="4760536" cy="205102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5F08BDA-FA69-431B-A0B7-AC864E6BB7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611" y="3308264"/>
            <a:ext cx="609601" cy="60960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7D326BF-4E37-4C67-BF81-EEAC3FFD3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083754">
            <a:off x="2196763" y="3265999"/>
            <a:ext cx="609601" cy="60960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B08A6E6-5322-493F-AFF3-35AEE6B18C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7601" y="3913307"/>
            <a:ext cx="609601" cy="6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1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ales Direction 16X9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iness direction presentation (widescreen).potx" id="{D17AB31B-F25B-45F4-B34E-C6982D129A29}" vid="{B63A7B92-8C2A-4E6A-9062-768A2448E61C}"/>
    </a:ext>
  </a:extLst>
</a:theme>
</file>

<file path=ppt/theme/theme2.xml><?xml version="1.0" encoding="utf-8"?>
<a:theme xmlns:a="http://schemas.openxmlformats.org/drawingml/2006/main" name="Office Them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2746</TotalTime>
  <Words>527</Words>
  <Application>Microsoft Office PowerPoint</Application>
  <PresentationFormat>Widescreen</PresentationFormat>
  <Paragraphs>107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MS PGothic</vt:lpstr>
      <vt:lpstr>Arial</vt:lpstr>
      <vt:lpstr>Book Antiqua</vt:lpstr>
      <vt:lpstr>Times New Roman</vt:lpstr>
      <vt:lpstr>Sales Direction 16X9</vt:lpstr>
      <vt:lpstr>PowerPoint Presentation</vt:lpstr>
      <vt:lpstr>Project Team</vt:lpstr>
      <vt:lpstr>PowerPoint Presentation</vt:lpstr>
      <vt:lpstr>PowerPoint Presentation</vt:lpstr>
      <vt:lpstr>PowerPoint Presentation</vt:lpstr>
      <vt:lpstr>Edge Implementation - Components</vt:lpstr>
      <vt:lpstr>Edge Implementation - Raspberry Pi</vt:lpstr>
      <vt:lpstr>PowerPoint Presentation</vt:lpstr>
      <vt:lpstr>PowerPoint Presentation</vt:lpstr>
      <vt:lpstr>PowerPoint Presentation</vt:lpstr>
      <vt:lpstr>Network Implementation - Apache NiFi</vt:lpstr>
      <vt:lpstr>Web Application - MSSQL Database</vt:lpstr>
      <vt:lpstr>Web Application - Back End</vt:lpstr>
      <vt:lpstr>Web Application - Driver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Plans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Evik Ghazarian</dc:creator>
  <cp:lastModifiedBy>Patrick Flinner</cp:lastModifiedBy>
  <cp:revision>270</cp:revision>
  <dcterms:created xsi:type="dcterms:W3CDTF">2017-11-28T15:27:49Z</dcterms:created>
  <dcterms:modified xsi:type="dcterms:W3CDTF">2018-05-04T13:53:25Z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