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morning everyone, the senior design project for our group is </a:t>
            </a:r>
            <a:r>
              <a:rPr lang="en"/>
              <a:t>Immersive</a:t>
            </a:r>
            <a:r>
              <a:rPr lang="en"/>
              <a:t> </a:t>
            </a:r>
            <a:r>
              <a:rPr lang="en"/>
              <a:t>Storytelling</a:t>
            </a:r>
            <a:r>
              <a:rPr lang="en"/>
              <a:t> with Engaging Physical Actions</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cfa6f980b6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cfa6f980b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cfa6f980b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cfa6f980b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(Copied from SDD, needs rewrite for speaking)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Raising awareness of refugee groups through a joyful celebration of the global multicultural community, featuring music, food, art, and fun.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Outdoors, assortment of booths and activity areas.The time is night or sunset with many lights to promote a lively atmosphere.</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02eb60354a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02eb60354a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(Copied from SDD, needs rewrite for speaking)</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The player is free to roam the environment and explore the festival offerings; however, all interactions are limited to the scope of the following storyline narrative interactions.</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02eb60354a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02eb60354a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(Needs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level starts with the player in the middle of an interaction with a ticket booth attendant near the entrance of the festival grounds. The attendant welcomes the player to the event and recommends that the player visit the three most popular attractions at the festival. (The three attractions will be the interactive elements of this festival level.)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player is then free to enter the festival, the</a:t>
            </a:r>
            <a:r>
              <a:rPr lang="en">
                <a:solidFill>
                  <a:schemeClr val="dk1"/>
                </a:solidFill>
              </a:rPr>
              <a:t> level is structured so that the three minigames must be played at least once before the end of the night can occur.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the end...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03c314d45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03c314d45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(Needs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three </a:t>
            </a:r>
            <a:r>
              <a:rPr lang="en"/>
              <a:t>mini games that are</a:t>
            </a:r>
            <a:r>
              <a:rPr lang="en"/>
              <a:t> available to the player have been themed to an aspect that relates to </a:t>
            </a:r>
            <a:r>
              <a:rPr lang="en"/>
              <a:t>different</a:t>
            </a:r>
            <a:r>
              <a:rPr lang="en"/>
              <a:t> refugee groups.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the player navigates through the festival, they have the opportunity to meet with NPC’s that can share their stories, news, or </a:t>
            </a:r>
            <a:r>
              <a:rPr lang="en"/>
              <a:t>experiences</a:t>
            </a:r>
            <a:r>
              <a:rPr lang="en"/>
              <a:t> regarding their struggles.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Minigame A: Flyer</a:t>
            </a:r>
            <a:endParaRPr/>
          </a:p>
          <a:p>
            <a:pPr indent="0" lvl="0" marL="0" rtl="0" algn="l">
              <a:spcBef>
                <a:spcPts val="0"/>
              </a:spcBef>
              <a:spcAft>
                <a:spcPts val="0"/>
              </a:spcAft>
              <a:buNone/>
            </a:pPr>
            <a:r>
              <a:rPr lang="en"/>
              <a:t>Theme: Syrian crisis (childrens’ kites)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Minigame B: Maze</a:t>
            </a:r>
            <a:endParaRPr/>
          </a:p>
          <a:p>
            <a:pPr indent="0" lvl="0" marL="0" rtl="0" algn="l">
              <a:spcBef>
                <a:spcPts val="0"/>
              </a:spcBef>
              <a:spcAft>
                <a:spcPts val="0"/>
              </a:spcAft>
              <a:buNone/>
            </a:pPr>
            <a:r>
              <a:rPr lang="en"/>
              <a:t>Theme: Latin American migrant caravans (train yard)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Minigame C: Target arena</a:t>
            </a:r>
            <a:endParaRPr/>
          </a:p>
          <a:p>
            <a:pPr indent="0" lvl="0" marL="0" rtl="0" algn="l">
              <a:spcBef>
                <a:spcPts val="0"/>
              </a:spcBef>
              <a:spcAft>
                <a:spcPts val="0"/>
              </a:spcAft>
              <a:buClr>
                <a:schemeClr val="dk1"/>
              </a:buClr>
              <a:buSzPts val="1100"/>
              <a:buFont typeface="Arial"/>
              <a:buNone/>
            </a:pPr>
            <a:r>
              <a:rPr lang="en"/>
              <a:t>Theme: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03c314d45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03c314d45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(Copied from SDD, needs rewrite for speaking)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Minigame A, Flyer (Syrian kites): The player guides a flying object while shooting (wind) to elevate kites that are slowly descending in elevation. The player gains points depending on how high and how many kites are flying after a certain amount of time.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03c314d4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03c314d4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(Copied from SDD, needs rewrite for speaking)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Minigame B, Maze (Train yard): The maze is a top-down-view game that uses a combination of head tracking and button input to guide a character to safety out of a train yard without being caught by a stationary enemy.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cfa6b268d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cfa6b268d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Describe why the game is Unity based, give examples of games that are Unity based. Blender to use for in case we need to make our own assets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cfa6b268d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cfa6b268d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Oculus Quest 2, seems the most optimal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fa6b26f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cfa6b26f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Stepping on new grounds of Unity. Unity assets may not be available from Unity Asset Store. Explain how to solve these, time and Blender to create new assets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05ff49d5c0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05ff49d5c0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Our group consists of 10 students,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Myself … and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cfa6f980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cfa6f980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the 5 senses and how they play a role with immersion. Decent Actors, graphics need to be as clean as possible, movement needs to be smooth, grabbing objects need to be smooth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cfa6f980b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cfa6f980b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02eb6033d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02eb6033d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cfa6f980b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cfa6f980b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each non functional Requirements as much as possible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cfa6f980b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cfa6f980b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fa6b268d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fa6b268d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basic Progress of demo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cfa6f980b6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cfa6f980b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AutoNum type="arabicParenR"/>
            </a:pPr>
            <a:r>
              <a:rPr lang="en" sz="1300"/>
              <a:t>So following the </a:t>
            </a:r>
            <a:r>
              <a:rPr lang="en" sz="1300">
                <a:solidFill>
                  <a:schemeClr val="dk1"/>
                </a:solidFill>
              </a:rPr>
              <a:t>designing and planning,</a:t>
            </a:r>
            <a:r>
              <a:rPr lang="en" sz="1300"/>
              <a:t> the programming progress we’ve accomplished so far has primarily been testing basic user movement and camera controls</a:t>
            </a:r>
            <a:endParaRPr sz="1300"/>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arenR"/>
            </a:pPr>
            <a:r>
              <a:rPr lang="en" sz="1300"/>
              <a:t>For camera control we’ve so far implemented 3 VR camera rigs. </a:t>
            </a:r>
            <a:endParaRPr sz="1300"/>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arenR"/>
            </a:pPr>
            <a:r>
              <a:rPr lang="en" sz="1300"/>
              <a:t>The first camera rig is connected to the Oculus headset. To test that VR camera rig worked correctly in tracking head movement while wearing the headset, we tested</a:t>
            </a:r>
            <a:r>
              <a:rPr lang="en" sz="1300"/>
              <a:t> that when the user rotated </a:t>
            </a:r>
            <a:r>
              <a:rPr lang="en" sz="1300"/>
              <a:t>their head, the camera view in the game simultaneously rotated proportionally in the same direction.</a:t>
            </a:r>
            <a:endParaRPr sz="1300"/>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arenR"/>
            </a:pPr>
            <a:r>
              <a:rPr lang="en" sz="1300"/>
              <a:t>Similarly</a:t>
            </a:r>
            <a:r>
              <a:rPr lang="en" sz="1300"/>
              <a:t>, we implemented camera rigs for each handheld controller connected to VR. To test the tracking and basic movements of each controller in the user’s left and right hand, we used material geometrics shapes to represent each hand, confirming that each shape moved proportionally with the movement of each handheld controller.</a:t>
            </a:r>
            <a:endParaRPr sz="1300"/>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arenR"/>
            </a:pPr>
            <a:r>
              <a:rPr lang="en" sz="1300"/>
              <a:t>Lastly, to test general object interaction in the settings, we also simulated a virtual bowling lane. We Created geometrical box shapes representing bowling pins and a sphere representing the bowling ball and we then set up basic physics and collisions settings for the objects. After picking up the bowling ball and following up with the throwing motion and lettings go of the ball, the ball successfully moved toward and </a:t>
            </a:r>
            <a:r>
              <a:rPr lang="en" sz="1300"/>
              <a:t>collided</a:t>
            </a:r>
            <a:r>
              <a:rPr lang="en" sz="1300"/>
              <a:t> with the pins. Through this simulation, we were able to test out the basic grabbing motion that will be present in future interactions within the game’s levels.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Now im going to pass it to Eduardo.</a:t>
            </a:r>
            <a:endParaRPr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cfa6b268d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cfa6b268d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we would like to share our future goals as we continue to refine our goals and develop our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Alberto mentioned earlier, at the start of the semester most of our group members had no previous experience with the </a:t>
            </a:r>
            <a:r>
              <a:rPr lang="en">
                <a:solidFill>
                  <a:schemeClr val="dk1"/>
                </a:solidFill>
              </a:rPr>
              <a:t>Unity game development platform</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this point in time we’ve since had the opportunity to get </a:t>
            </a:r>
            <a:r>
              <a:rPr lang="en"/>
              <a:t>acquainted</a:t>
            </a:r>
            <a:r>
              <a:rPr lang="en"/>
              <a:t> with, and practice using 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we have come to realize is that to fulfill the requirements we’ve set to make our immersive storytelling </a:t>
            </a:r>
            <a:r>
              <a:rPr lang="en"/>
              <a:t>experience</a:t>
            </a:r>
            <a:r>
              <a:rPr lang="en"/>
              <a:t> with engaging physical actions depends largely on importing visual and audio assets to create our worlds and scenarios.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that means is we need to work with more than cubes, spheres, and non-textured polygons.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our </a:t>
            </a:r>
            <a:r>
              <a:rPr lang="en"/>
              <a:t>group</a:t>
            </a:r>
            <a:r>
              <a:rPr lang="en"/>
              <a:t> is planning to </a:t>
            </a:r>
            <a:r>
              <a:rPr lang="en"/>
              <a:t>acquire</a:t>
            </a:r>
            <a:r>
              <a:rPr lang="en"/>
              <a:t> assets, ideally open source.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project vision is highly specialized, what I mean by that is that our gameplay scenarios are not </a:t>
            </a:r>
            <a:r>
              <a:rPr lang="en"/>
              <a:t>typical, and going back to the challenges mentioned earlier, we have found that we will have to spend some time exercising our creativity skills by creating</a:t>
            </a:r>
            <a:r>
              <a:rPr lang="en"/>
              <a:t> the visual assets ourselves using 3D modeling software, such as Blender.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it also means that we will spend some time developing ways to track the physical gestures that implement the gameplay actions.</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cfa6b268d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cfa6b268d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all for hearing our presentation.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We’ve covered a lot, and if anything in </a:t>
            </a:r>
            <a:r>
              <a:rPr lang="en"/>
              <a:t>particular</a:t>
            </a:r>
            <a:r>
              <a:rPr lang="en"/>
              <a:t> stood out to anyone, or you’d like </a:t>
            </a:r>
            <a:r>
              <a:rPr lang="en"/>
              <a:t>clarification</a:t>
            </a:r>
            <a:r>
              <a:rPr lang="en"/>
              <a:t> on anything, we’re all here and </a:t>
            </a:r>
            <a:r>
              <a:rPr lang="en"/>
              <a:t>available</a:t>
            </a:r>
            <a:r>
              <a:rPr lang="en"/>
              <a:t> to answer any questions at this time.</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cfa6f980b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cfa6f980b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project sponsor is the Institute for Interactive Arts, Research and Technology, or InART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faculty advisor is Dr. David Krum.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05ff49d5c0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05ff49d5c0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 lot of ground to cover during this presentation,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We’re going to start by giving you a project overview and share the ideas that we’ve come up with so far,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we’ll talk about some of the technologies that we will be using to make our project a reality,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have some challenges to go over,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Project</a:t>
            </a:r>
            <a:r>
              <a:rPr lang="en"/>
              <a:t> requirements,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lastly, we will share our current project status and our goals moving forward.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cfa6b268d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cfa6b268d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a immersive experience about the life of immigrants: ones such as Mexican, Vietnamese, etc. Gestures used. Talk about the 3 different stories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cfa6f980b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cfa6f980b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Brief </a:t>
            </a:r>
            <a:r>
              <a:rPr lang="en"/>
              <a:t>explanation</a:t>
            </a:r>
            <a:r>
              <a:rPr lang="en"/>
              <a:t> how gestures play a role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cfa6f980b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cfa6f980b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CAN BE QUICK, SIMPLE EXPLANTION IS FINE,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03c596d19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03c596d19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cfa6f980b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cfa6f980b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basic story of this level, PREFER SOMEONE WHO IS DOING THIS LEVEL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19.gif"/><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14.jpg"/><Relationship Id="rId5"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hyperlink" Target="https://unsplash.com/@frankieshutterbug?utm_source=unsplash&amp;utm_medium=referral&amp;utm_content=creditCopyText" TargetMode="External"/><Relationship Id="rId5" Type="http://schemas.openxmlformats.org/officeDocument/2006/relationships/hyperlink" Target="https://unsplash.com/@frankieshutterbug?utm_source=unsplash&amp;utm_medium=referral&amp;utm_content=creditCopyText" TargetMode="External"/><Relationship Id="rId6" Type="http://schemas.openxmlformats.org/officeDocument/2006/relationships/hyperlink" Target="https://unsplash.com/s/photos/street-food-vietnam?utm_source=unsplash&amp;utm_medium=referral&amp;utm_content=creditCopyText" TargetMode="External"/><Relationship Id="rId7" Type="http://schemas.openxmlformats.org/officeDocument/2006/relationships/hyperlink" Target="https://unsplash.com/s/photos/street-food-vietnam?utm_source=unsplash&amp;utm_medium=referral&amp;utm_content=creditCopyTex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hyperlink" Target="https://unsplash.com/@lightscape?utm_source=unsplash&amp;utm_medium=referral&amp;utm_content=creditCopyText" TargetMode="External"/><Relationship Id="rId5" Type="http://schemas.openxmlformats.org/officeDocument/2006/relationships/hyperlink" Target="https://unsplash.com/@lightscape?utm_source=unsplash&amp;utm_medium=referral&amp;utm_content=creditCopyText" TargetMode="External"/><Relationship Id="rId6" Type="http://schemas.openxmlformats.org/officeDocument/2006/relationships/hyperlink" Target="https://unsplash.com/s/photos/pho?utm_source=unsplash&amp;utm_medium=referral&amp;utm_content=creditCopyText" TargetMode="External"/><Relationship Id="rId7" Type="http://schemas.openxmlformats.org/officeDocument/2006/relationships/hyperlink" Target="https://unsplash.com/s/photos/pho?utm_source=unsplash&amp;utm_medium=referral&amp;utm_content=creditCopyTex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04800" y="95850"/>
            <a:ext cx="9144000" cy="5143501"/>
          </a:xfrm>
          <a:prstGeom prst="rect">
            <a:avLst/>
          </a:prstGeom>
          <a:noFill/>
          <a:ln>
            <a:noFill/>
          </a:ln>
        </p:spPr>
      </p:pic>
      <p:sp>
        <p:nvSpPr>
          <p:cNvPr id="55" name="Google Shape;55;p13"/>
          <p:cNvSpPr txBox="1"/>
          <p:nvPr>
            <p:ph type="ctrTitle"/>
          </p:nvPr>
        </p:nvSpPr>
        <p:spPr>
          <a:xfrm>
            <a:off x="5114250" y="654250"/>
            <a:ext cx="3727800" cy="244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500">
                <a:latin typeface="Times New Roman"/>
                <a:ea typeface="Times New Roman"/>
                <a:cs typeface="Times New Roman"/>
                <a:sym typeface="Times New Roman"/>
              </a:rPr>
              <a:t>Immersive Storytelling with Engaging Physical Actions</a:t>
            </a:r>
            <a:endParaRPr b="1" sz="3500">
              <a:latin typeface="Times New Roman"/>
              <a:ea typeface="Times New Roman"/>
              <a:cs typeface="Times New Roman"/>
              <a:sym typeface="Times New Roman"/>
            </a:endParaRPr>
          </a:p>
        </p:txBody>
      </p:sp>
      <p:sp>
        <p:nvSpPr>
          <p:cNvPr id="56" name="Google Shape;56;p13"/>
          <p:cNvSpPr txBox="1"/>
          <p:nvPr/>
        </p:nvSpPr>
        <p:spPr>
          <a:xfrm>
            <a:off x="5114250" y="3245450"/>
            <a:ext cx="3353700" cy="105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FFFFFF"/>
                </a:solidFill>
                <a:latin typeface="Times New Roman"/>
                <a:ea typeface="Times New Roman"/>
                <a:cs typeface="Times New Roman"/>
                <a:sym typeface="Times New Roman"/>
              </a:rPr>
              <a:t>Advisor : Dr. David Krum</a:t>
            </a:r>
            <a:endParaRPr>
              <a:solidFill>
                <a:srgbClr val="FFFFF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900">
              <a:solidFill>
                <a:srgbClr val="FFFFF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rgbClr val="FFFFFF"/>
                </a:solidFill>
                <a:latin typeface="Times New Roman"/>
                <a:ea typeface="Times New Roman"/>
                <a:cs typeface="Times New Roman"/>
                <a:sym typeface="Times New Roman"/>
              </a:rPr>
              <a:t>Institute for Interactive Arts, Research, and Technology (INART)</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Experience #2</a:t>
            </a:r>
            <a:r>
              <a:rPr lang="en"/>
              <a:t> : Farm/Jail Story</a:t>
            </a:r>
            <a:endParaRPr b="1"/>
          </a:p>
        </p:txBody>
      </p:sp>
      <p:sp>
        <p:nvSpPr>
          <p:cNvPr id="132" name="Google Shape;132;p22"/>
          <p:cNvSpPr txBox="1"/>
          <p:nvPr>
            <p:ph idx="1" type="body"/>
          </p:nvPr>
        </p:nvSpPr>
        <p:spPr>
          <a:xfrm>
            <a:off x="311700" y="1152475"/>
            <a:ext cx="35349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Taken to Jail </a:t>
            </a:r>
            <a:endParaRPr>
              <a:solidFill>
                <a:schemeClr val="dk1"/>
              </a:solidFill>
            </a:endParaRPr>
          </a:p>
          <a:p>
            <a:pPr indent="-342900" lvl="0" marL="457200" rtl="0" algn="l">
              <a:spcBef>
                <a:spcPts val="1000"/>
              </a:spcBef>
              <a:spcAft>
                <a:spcPts val="0"/>
              </a:spcAft>
              <a:buClr>
                <a:schemeClr val="dk1"/>
              </a:buClr>
              <a:buSzPts val="1800"/>
              <a:buChar char="●"/>
            </a:pPr>
            <a:r>
              <a:rPr lang="en">
                <a:solidFill>
                  <a:schemeClr val="dk1"/>
                </a:solidFill>
              </a:rPr>
              <a:t>Use Gestures to communicate</a:t>
            </a:r>
            <a:endParaRPr>
              <a:solidFill>
                <a:schemeClr val="dk1"/>
              </a:solidFill>
            </a:endParaRPr>
          </a:p>
          <a:p>
            <a:pPr indent="-342900" lvl="0" marL="457200" rtl="0" algn="l">
              <a:spcBef>
                <a:spcPts val="1000"/>
              </a:spcBef>
              <a:spcAft>
                <a:spcPts val="1000"/>
              </a:spcAft>
              <a:buClr>
                <a:schemeClr val="dk1"/>
              </a:buClr>
              <a:buSzPts val="1800"/>
              <a:buChar char="●"/>
            </a:pPr>
            <a:r>
              <a:rPr lang="en">
                <a:solidFill>
                  <a:schemeClr val="dk1"/>
                </a:solidFill>
              </a:rPr>
              <a:t>Different Endings based on communications </a:t>
            </a:r>
            <a:endParaRPr>
              <a:solidFill>
                <a:schemeClr val="dk1"/>
              </a:solidFill>
            </a:endParaRPr>
          </a:p>
        </p:txBody>
      </p:sp>
      <p:pic>
        <p:nvPicPr>
          <p:cNvPr id="133" name="Google Shape;133;p22"/>
          <p:cNvPicPr preferRelativeResize="0"/>
          <p:nvPr/>
        </p:nvPicPr>
        <p:blipFill>
          <a:blip r:embed="rId3">
            <a:alphaModFix/>
          </a:blip>
          <a:stretch>
            <a:fillRect/>
          </a:stretch>
        </p:blipFill>
        <p:spPr>
          <a:xfrm>
            <a:off x="3999000" y="1456513"/>
            <a:ext cx="4992600" cy="2808337"/>
          </a:xfrm>
          <a:prstGeom prst="rect">
            <a:avLst/>
          </a:prstGeom>
          <a:noFill/>
          <a:ln>
            <a:noFill/>
          </a:ln>
        </p:spPr>
      </p:pic>
      <p:sp>
        <p:nvSpPr>
          <p:cNvPr id="134" name="Google Shape;134;p22"/>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Anthony</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Experience #3</a:t>
            </a:r>
            <a:r>
              <a:rPr lang="en"/>
              <a:t> : Festival Story</a:t>
            </a:r>
            <a:endParaRPr/>
          </a:p>
        </p:txBody>
      </p:sp>
      <p:sp>
        <p:nvSpPr>
          <p:cNvPr id="140" name="Google Shape;140;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Joyful celebration of the global multicultural community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Booths and activity areas</a:t>
            </a:r>
            <a:endParaRPr>
              <a:solidFill>
                <a:schemeClr val="dk1"/>
              </a:solidFill>
            </a:endParaRPr>
          </a:p>
        </p:txBody>
      </p:sp>
      <p:pic>
        <p:nvPicPr>
          <p:cNvPr id="141" name="Google Shape;141;p23"/>
          <p:cNvPicPr preferRelativeResize="0"/>
          <p:nvPr/>
        </p:nvPicPr>
        <p:blipFill>
          <a:blip r:embed="rId3">
            <a:alphaModFix/>
          </a:blip>
          <a:stretch>
            <a:fillRect/>
          </a:stretch>
        </p:blipFill>
        <p:spPr>
          <a:xfrm>
            <a:off x="311700" y="2387200"/>
            <a:ext cx="4218449" cy="2410550"/>
          </a:xfrm>
          <a:prstGeom prst="rect">
            <a:avLst/>
          </a:prstGeom>
          <a:noFill/>
          <a:ln>
            <a:noFill/>
          </a:ln>
        </p:spPr>
      </p:pic>
      <p:pic>
        <p:nvPicPr>
          <p:cNvPr id="142" name="Google Shape;142;p23"/>
          <p:cNvPicPr preferRelativeResize="0"/>
          <p:nvPr/>
        </p:nvPicPr>
        <p:blipFill rotWithShape="1">
          <a:blip r:embed="rId4">
            <a:alphaModFix/>
          </a:blip>
          <a:srcRect b="0" l="16198" r="2155" t="0"/>
          <a:stretch/>
        </p:blipFill>
        <p:spPr>
          <a:xfrm>
            <a:off x="5333600" y="2387200"/>
            <a:ext cx="3498701" cy="2410549"/>
          </a:xfrm>
          <a:prstGeom prst="rect">
            <a:avLst/>
          </a:prstGeom>
          <a:noFill/>
          <a:ln>
            <a:noFill/>
          </a:ln>
        </p:spPr>
      </p:pic>
      <p:sp>
        <p:nvSpPr>
          <p:cNvPr id="143" name="Google Shape;143;p23"/>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Dean</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Festival - Storytelling and Player Experience</a:t>
            </a:r>
            <a:endParaRPr b="1"/>
          </a:p>
        </p:txBody>
      </p:sp>
      <p:sp>
        <p:nvSpPr>
          <p:cNvPr id="149" name="Google Shape;149;p24"/>
          <p:cNvSpPr txBox="1"/>
          <p:nvPr>
            <p:ph idx="1" type="body"/>
          </p:nvPr>
        </p:nvSpPr>
        <p:spPr>
          <a:xfrm>
            <a:off x="311700" y="1152475"/>
            <a:ext cx="4657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Give player an interactive educational experience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Player can visit and interact booths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Certain booths are minigames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Objective: Reach the “end” of the event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Progress through two mini checkpoints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Illusion of choice, semi-scripted path</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Single walkway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Player is asked to participate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NPC’s can help the player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Suggestions</a:t>
            </a:r>
            <a:endParaRPr>
              <a:solidFill>
                <a:schemeClr val="dk1"/>
              </a:solidFill>
            </a:endParaRPr>
          </a:p>
        </p:txBody>
      </p:sp>
      <p:pic>
        <p:nvPicPr>
          <p:cNvPr id="150" name="Google Shape;150;p24"/>
          <p:cNvPicPr preferRelativeResize="0"/>
          <p:nvPr/>
        </p:nvPicPr>
        <p:blipFill>
          <a:blip r:embed="rId3">
            <a:alphaModFix/>
          </a:blip>
          <a:stretch>
            <a:fillRect/>
          </a:stretch>
        </p:blipFill>
        <p:spPr>
          <a:xfrm>
            <a:off x="5270075" y="1357376"/>
            <a:ext cx="2343022" cy="1565075"/>
          </a:xfrm>
          <a:prstGeom prst="rect">
            <a:avLst/>
          </a:prstGeom>
          <a:noFill/>
          <a:ln>
            <a:noFill/>
          </a:ln>
        </p:spPr>
      </p:pic>
      <p:pic>
        <p:nvPicPr>
          <p:cNvPr id="151" name="Google Shape;151;p24"/>
          <p:cNvPicPr preferRelativeResize="0"/>
          <p:nvPr/>
        </p:nvPicPr>
        <p:blipFill>
          <a:blip r:embed="rId4">
            <a:alphaModFix/>
          </a:blip>
          <a:stretch>
            <a:fillRect/>
          </a:stretch>
        </p:blipFill>
        <p:spPr>
          <a:xfrm>
            <a:off x="5808075" y="3087850"/>
            <a:ext cx="2877875" cy="1657476"/>
          </a:xfrm>
          <a:prstGeom prst="rect">
            <a:avLst/>
          </a:prstGeom>
          <a:noFill/>
          <a:ln>
            <a:noFill/>
          </a:ln>
        </p:spPr>
      </p:pic>
      <p:sp>
        <p:nvSpPr>
          <p:cNvPr id="152" name="Google Shape;152;p24"/>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Dean</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Festival - Checkpoints</a:t>
            </a:r>
            <a:endParaRPr b="1"/>
          </a:p>
        </p:txBody>
      </p:sp>
      <p:sp>
        <p:nvSpPr>
          <p:cNvPr id="158" name="Google Shape;158;p25"/>
          <p:cNvSpPr txBox="1"/>
          <p:nvPr>
            <p:ph idx="1" type="body"/>
          </p:nvPr>
        </p:nvSpPr>
        <p:spPr>
          <a:xfrm>
            <a:off x="311700" y="1152475"/>
            <a:ext cx="48249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Arrival</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Minigame A: Flyer</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Minigame B: Maze</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End</a:t>
            </a:r>
            <a:endParaRPr>
              <a:solidFill>
                <a:schemeClr val="dk1"/>
              </a:solidFill>
            </a:endParaRPr>
          </a:p>
        </p:txBody>
      </p:sp>
      <p:pic>
        <p:nvPicPr>
          <p:cNvPr id="159" name="Google Shape;159;p25"/>
          <p:cNvPicPr preferRelativeResize="0"/>
          <p:nvPr/>
        </p:nvPicPr>
        <p:blipFill>
          <a:blip r:embed="rId3">
            <a:alphaModFix/>
          </a:blip>
          <a:stretch>
            <a:fillRect/>
          </a:stretch>
        </p:blipFill>
        <p:spPr>
          <a:xfrm>
            <a:off x="5167146" y="1830046"/>
            <a:ext cx="3665150" cy="2061250"/>
          </a:xfrm>
          <a:prstGeom prst="rect">
            <a:avLst/>
          </a:prstGeom>
          <a:noFill/>
          <a:ln>
            <a:noFill/>
          </a:ln>
        </p:spPr>
      </p:pic>
      <p:sp>
        <p:nvSpPr>
          <p:cNvPr id="160" name="Google Shape;160;p25"/>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Dean</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Festival - Themed Minigames</a:t>
            </a:r>
            <a:endParaRPr b="1"/>
          </a:p>
        </p:txBody>
      </p:sp>
      <p:sp>
        <p:nvSpPr>
          <p:cNvPr id="166" name="Google Shape;16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Minigames are themed to an aspect related to </a:t>
            </a:r>
            <a:r>
              <a:rPr lang="en">
                <a:solidFill>
                  <a:schemeClr val="dk1"/>
                </a:solidFill>
              </a:rPr>
              <a:t>different</a:t>
            </a:r>
            <a:r>
              <a:rPr lang="en">
                <a:solidFill>
                  <a:schemeClr val="dk1"/>
                </a:solidFill>
              </a:rPr>
              <a:t> refugee groups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NPC’s can share news or stories regarding their particular struggles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Minigame A: Flyer</a:t>
            </a:r>
            <a:endParaRPr>
              <a:solidFill>
                <a:schemeClr val="dk1"/>
              </a:solidFill>
            </a:endParaRPr>
          </a:p>
          <a:p>
            <a:pPr indent="457200" lvl="0" marL="0" rtl="0" algn="l">
              <a:spcBef>
                <a:spcPts val="1200"/>
              </a:spcBef>
              <a:spcAft>
                <a:spcPts val="0"/>
              </a:spcAft>
              <a:buNone/>
            </a:pPr>
            <a:r>
              <a:rPr lang="en">
                <a:solidFill>
                  <a:schemeClr val="dk1"/>
                </a:solidFill>
              </a:rPr>
              <a:t>Theme: Syrian crisis (childrens’ kites)</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Minigame B: Maze</a:t>
            </a:r>
            <a:endParaRPr>
              <a:solidFill>
                <a:schemeClr val="dk1"/>
              </a:solidFill>
            </a:endParaRPr>
          </a:p>
          <a:p>
            <a:pPr indent="0" lvl="0" marL="457200" rtl="0" algn="l">
              <a:spcBef>
                <a:spcPts val="1200"/>
              </a:spcBef>
              <a:spcAft>
                <a:spcPts val="0"/>
              </a:spcAft>
              <a:buNone/>
            </a:pPr>
            <a:r>
              <a:rPr lang="en">
                <a:solidFill>
                  <a:schemeClr val="dk1"/>
                </a:solidFill>
              </a:rPr>
              <a:t>Theme: Latin American migrant caravans (train yard)</a:t>
            </a:r>
            <a:endParaRPr>
              <a:solidFill>
                <a:schemeClr val="dk1"/>
              </a:solidFill>
            </a:endParaRPr>
          </a:p>
          <a:p>
            <a:pPr indent="457200" lvl="0" marL="0" rtl="0" algn="l">
              <a:spcBef>
                <a:spcPts val="1200"/>
              </a:spcBef>
              <a:spcAft>
                <a:spcPts val="1200"/>
              </a:spcAft>
              <a:buNone/>
            </a:pPr>
            <a:r>
              <a:t/>
            </a:r>
            <a:endParaRPr>
              <a:solidFill>
                <a:schemeClr val="dk1"/>
              </a:solidFill>
            </a:endParaRPr>
          </a:p>
        </p:txBody>
      </p:sp>
      <p:sp>
        <p:nvSpPr>
          <p:cNvPr id="167" name="Google Shape;167;p26"/>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Dean</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Festival - Minigame A</a:t>
            </a:r>
            <a:endParaRPr b="1"/>
          </a:p>
        </p:txBody>
      </p:sp>
      <p:sp>
        <p:nvSpPr>
          <p:cNvPr id="173" name="Google Shape;173;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Flyer (Themed to kites)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Shoot kites (with burst of air) to keep them elevated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Points awarded on various actions</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174" name="Google Shape;174;p27"/>
          <p:cNvPicPr preferRelativeResize="0"/>
          <p:nvPr/>
        </p:nvPicPr>
        <p:blipFill>
          <a:blip r:embed="rId3">
            <a:alphaModFix/>
          </a:blip>
          <a:stretch>
            <a:fillRect/>
          </a:stretch>
        </p:blipFill>
        <p:spPr>
          <a:xfrm>
            <a:off x="813499" y="2343946"/>
            <a:ext cx="3608475" cy="2224926"/>
          </a:xfrm>
          <a:prstGeom prst="rect">
            <a:avLst/>
          </a:prstGeom>
          <a:noFill/>
          <a:ln>
            <a:noFill/>
          </a:ln>
        </p:spPr>
      </p:pic>
      <p:pic>
        <p:nvPicPr>
          <p:cNvPr id="175" name="Google Shape;175;p27"/>
          <p:cNvPicPr preferRelativeResize="0"/>
          <p:nvPr/>
        </p:nvPicPr>
        <p:blipFill>
          <a:blip r:embed="rId4">
            <a:alphaModFix/>
          </a:blip>
          <a:stretch>
            <a:fillRect/>
          </a:stretch>
        </p:blipFill>
        <p:spPr>
          <a:xfrm>
            <a:off x="4890296" y="2343949"/>
            <a:ext cx="3335654" cy="2224924"/>
          </a:xfrm>
          <a:prstGeom prst="rect">
            <a:avLst/>
          </a:prstGeom>
          <a:noFill/>
          <a:ln>
            <a:noFill/>
          </a:ln>
        </p:spPr>
      </p:pic>
      <p:sp>
        <p:nvSpPr>
          <p:cNvPr id="176" name="Google Shape;176;p27"/>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Dean</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Festival - Minigame B</a:t>
            </a:r>
            <a:endParaRPr b="1"/>
          </a:p>
        </p:txBody>
      </p:sp>
      <p:sp>
        <p:nvSpPr>
          <p:cNvPr id="182" name="Google Shape;182;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Maze (Themed to train yard)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Top-down view</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Guide player around obstacles and moving hazards</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183" name="Google Shape;183;p28"/>
          <p:cNvPicPr preferRelativeResize="0"/>
          <p:nvPr/>
        </p:nvPicPr>
        <p:blipFill>
          <a:blip r:embed="rId3">
            <a:alphaModFix/>
          </a:blip>
          <a:stretch>
            <a:fillRect/>
          </a:stretch>
        </p:blipFill>
        <p:spPr>
          <a:xfrm>
            <a:off x="833026" y="2343925"/>
            <a:ext cx="3608475" cy="2224946"/>
          </a:xfrm>
          <a:prstGeom prst="rect">
            <a:avLst/>
          </a:prstGeom>
          <a:noFill/>
          <a:ln>
            <a:noFill/>
          </a:ln>
        </p:spPr>
      </p:pic>
      <p:pic>
        <p:nvPicPr>
          <p:cNvPr id="184" name="Google Shape;184;p28"/>
          <p:cNvPicPr preferRelativeResize="0"/>
          <p:nvPr/>
        </p:nvPicPr>
        <p:blipFill>
          <a:blip r:embed="rId4">
            <a:alphaModFix/>
          </a:blip>
          <a:stretch>
            <a:fillRect/>
          </a:stretch>
        </p:blipFill>
        <p:spPr>
          <a:xfrm>
            <a:off x="4874575" y="2343925"/>
            <a:ext cx="3337425" cy="2224950"/>
          </a:xfrm>
          <a:prstGeom prst="rect">
            <a:avLst/>
          </a:prstGeom>
          <a:noFill/>
          <a:ln>
            <a:noFill/>
          </a:ln>
        </p:spPr>
      </p:pic>
      <p:sp>
        <p:nvSpPr>
          <p:cNvPr id="185" name="Google Shape;185;p28"/>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Dean</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Technologies: Software</a:t>
            </a:r>
            <a:endParaRPr b="1"/>
          </a:p>
        </p:txBody>
      </p:sp>
      <p:sp>
        <p:nvSpPr>
          <p:cNvPr id="191" name="Google Shape;191;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Unity based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Examples: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Beat Saber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Superhot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Phasmophobia</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Blender</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192" name="Google Shape;192;p29"/>
          <p:cNvPicPr preferRelativeResize="0"/>
          <p:nvPr/>
        </p:nvPicPr>
        <p:blipFill>
          <a:blip r:embed="rId3">
            <a:alphaModFix/>
          </a:blip>
          <a:stretch>
            <a:fillRect/>
          </a:stretch>
        </p:blipFill>
        <p:spPr>
          <a:xfrm>
            <a:off x="521650" y="2937524"/>
            <a:ext cx="3014574" cy="2009726"/>
          </a:xfrm>
          <a:prstGeom prst="rect">
            <a:avLst/>
          </a:prstGeom>
          <a:noFill/>
          <a:ln>
            <a:noFill/>
          </a:ln>
        </p:spPr>
      </p:pic>
      <p:pic>
        <p:nvPicPr>
          <p:cNvPr id="193" name="Google Shape;193;p29"/>
          <p:cNvPicPr preferRelativeResize="0"/>
          <p:nvPr/>
        </p:nvPicPr>
        <p:blipFill>
          <a:blip r:embed="rId4">
            <a:alphaModFix/>
          </a:blip>
          <a:stretch>
            <a:fillRect/>
          </a:stretch>
        </p:blipFill>
        <p:spPr>
          <a:xfrm>
            <a:off x="4572000" y="2827700"/>
            <a:ext cx="3768100" cy="2119550"/>
          </a:xfrm>
          <a:prstGeom prst="rect">
            <a:avLst/>
          </a:prstGeom>
          <a:noFill/>
          <a:ln>
            <a:noFill/>
          </a:ln>
        </p:spPr>
      </p:pic>
      <p:pic>
        <p:nvPicPr>
          <p:cNvPr id="194" name="Google Shape;194;p29"/>
          <p:cNvPicPr preferRelativeResize="0"/>
          <p:nvPr/>
        </p:nvPicPr>
        <p:blipFill>
          <a:blip r:embed="rId5">
            <a:alphaModFix/>
          </a:blip>
          <a:stretch>
            <a:fillRect/>
          </a:stretch>
        </p:blipFill>
        <p:spPr>
          <a:xfrm>
            <a:off x="4214363" y="1286450"/>
            <a:ext cx="3876675" cy="1181100"/>
          </a:xfrm>
          <a:prstGeom prst="rect">
            <a:avLst/>
          </a:prstGeom>
          <a:noFill/>
          <a:ln>
            <a:noFill/>
          </a:ln>
        </p:spPr>
      </p:pic>
      <p:sp>
        <p:nvSpPr>
          <p:cNvPr id="195" name="Google Shape;195;p29"/>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Tony</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Technologies: Hardware</a:t>
            </a:r>
            <a:endParaRPr b="1"/>
          </a:p>
        </p:txBody>
      </p:sp>
      <p:pic>
        <p:nvPicPr>
          <p:cNvPr id="201" name="Google Shape;201;p30"/>
          <p:cNvPicPr preferRelativeResize="0"/>
          <p:nvPr/>
        </p:nvPicPr>
        <p:blipFill>
          <a:blip r:embed="rId3">
            <a:alphaModFix/>
          </a:blip>
          <a:stretch>
            <a:fillRect/>
          </a:stretch>
        </p:blipFill>
        <p:spPr>
          <a:xfrm>
            <a:off x="1617425" y="1428472"/>
            <a:ext cx="5909151" cy="3317975"/>
          </a:xfrm>
          <a:prstGeom prst="rect">
            <a:avLst/>
          </a:prstGeom>
          <a:noFill/>
          <a:ln>
            <a:noFill/>
          </a:ln>
        </p:spPr>
      </p:pic>
      <p:sp>
        <p:nvSpPr>
          <p:cNvPr id="202" name="Google Shape;202;p30"/>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Tony</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1"/>
          <p:cNvPicPr preferRelativeResize="0"/>
          <p:nvPr/>
        </p:nvPicPr>
        <p:blipFill>
          <a:blip r:embed="rId3">
            <a:alphaModFix/>
          </a:blip>
          <a:stretch>
            <a:fillRect/>
          </a:stretch>
        </p:blipFill>
        <p:spPr>
          <a:xfrm>
            <a:off x="3520652" y="1711225"/>
            <a:ext cx="5207098" cy="3200674"/>
          </a:xfrm>
          <a:prstGeom prst="rect">
            <a:avLst/>
          </a:prstGeom>
          <a:noFill/>
          <a:ln>
            <a:noFill/>
          </a:ln>
        </p:spPr>
      </p:pic>
      <p:sp>
        <p:nvSpPr>
          <p:cNvPr id="208" name="Google Shape;208;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The Problems and Challenges</a:t>
            </a:r>
            <a:endParaRPr b="1"/>
          </a:p>
        </p:txBody>
      </p:sp>
      <p:sp>
        <p:nvSpPr>
          <p:cNvPr id="209" name="Google Shape;209;p31"/>
          <p:cNvSpPr txBox="1"/>
          <p:nvPr>
            <p:ph idx="1" type="body"/>
          </p:nvPr>
        </p:nvSpPr>
        <p:spPr>
          <a:xfrm>
            <a:off x="311700" y="1152475"/>
            <a:ext cx="24672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Learning the controls of Unity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Needed assets not available</a:t>
            </a:r>
            <a:endParaRPr>
              <a:solidFill>
                <a:schemeClr val="dk1"/>
              </a:solidFill>
            </a:endParaRPr>
          </a:p>
        </p:txBody>
      </p:sp>
      <p:pic>
        <p:nvPicPr>
          <p:cNvPr id="210" name="Google Shape;210;p31"/>
          <p:cNvPicPr preferRelativeResize="0"/>
          <p:nvPr/>
        </p:nvPicPr>
        <p:blipFill>
          <a:blip r:embed="rId4">
            <a:alphaModFix/>
          </a:blip>
          <a:stretch>
            <a:fillRect/>
          </a:stretch>
        </p:blipFill>
        <p:spPr>
          <a:xfrm>
            <a:off x="7031100" y="346150"/>
            <a:ext cx="1944450" cy="1296300"/>
          </a:xfrm>
          <a:prstGeom prst="rect">
            <a:avLst/>
          </a:prstGeom>
          <a:noFill/>
          <a:ln>
            <a:noFill/>
          </a:ln>
        </p:spPr>
      </p:pic>
      <p:pic>
        <p:nvPicPr>
          <p:cNvPr id="211" name="Google Shape;211;p31"/>
          <p:cNvPicPr preferRelativeResize="0"/>
          <p:nvPr/>
        </p:nvPicPr>
        <p:blipFill>
          <a:blip r:embed="rId5">
            <a:alphaModFix/>
          </a:blip>
          <a:stretch>
            <a:fillRect/>
          </a:stretch>
        </p:blipFill>
        <p:spPr>
          <a:xfrm>
            <a:off x="550900" y="2605325"/>
            <a:ext cx="2778975" cy="2084225"/>
          </a:xfrm>
          <a:prstGeom prst="rect">
            <a:avLst/>
          </a:prstGeom>
          <a:noFill/>
          <a:ln>
            <a:noFill/>
          </a:ln>
        </p:spPr>
      </p:pic>
      <p:sp>
        <p:nvSpPr>
          <p:cNvPr id="212" name="Google Shape;212;p31"/>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Alberto</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Meet the Team </a:t>
            </a:r>
            <a:r>
              <a:rPr lang="en">
                <a:solidFill>
                  <a:srgbClr val="000000"/>
                </a:solidFill>
              </a:rPr>
              <a:t>👋</a:t>
            </a:r>
            <a:endParaRPr b="1"/>
          </a:p>
        </p:txBody>
      </p:sp>
      <p:sp>
        <p:nvSpPr>
          <p:cNvPr id="62" name="Google Shape;62;p14"/>
          <p:cNvSpPr txBox="1"/>
          <p:nvPr/>
        </p:nvSpPr>
        <p:spPr>
          <a:xfrm>
            <a:off x="311700" y="1463900"/>
            <a:ext cx="1587600" cy="969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Anthony </a:t>
            </a:r>
            <a:endParaRPr b="1" sz="2000">
              <a:solidFill>
                <a:schemeClr val="dk1"/>
              </a:solidFill>
            </a:endParaRPr>
          </a:p>
          <a:p>
            <a:pPr indent="0" lvl="0" marL="0" rtl="0" algn="ctr">
              <a:lnSpc>
                <a:spcPct val="100000"/>
              </a:lnSpc>
              <a:spcBef>
                <a:spcPts val="0"/>
              </a:spcBef>
              <a:spcAft>
                <a:spcPts val="0"/>
              </a:spcAft>
              <a:buNone/>
            </a:pPr>
            <a:r>
              <a:rPr b="1" lang="en" sz="2000">
                <a:solidFill>
                  <a:schemeClr val="dk1"/>
                </a:solidFill>
              </a:rPr>
              <a:t>Viramontes</a:t>
            </a:r>
            <a:endParaRPr b="1" sz="2000">
              <a:solidFill>
                <a:schemeClr val="dk1"/>
              </a:solidFill>
            </a:endParaRPr>
          </a:p>
          <a:p>
            <a:pPr indent="0" lvl="0" marL="0" rtl="0" algn="ctr">
              <a:lnSpc>
                <a:spcPct val="100000"/>
              </a:lnSpc>
              <a:spcBef>
                <a:spcPts val="0"/>
              </a:spcBef>
              <a:spcAft>
                <a:spcPts val="0"/>
              </a:spcAft>
              <a:buNone/>
            </a:pPr>
            <a:r>
              <a:rPr lang="en" sz="1100">
                <a:solidFill>
                  <a:srgbClr val="D9D9D9"/>
                </a:solidFill>
              </a:rPr>
              <a:t>Document Lead</a:t>
            </a:r>
            <a:endParaRPr sz="1100">
              <a:solidFill>
                <a:srgbClr val="D9D9D9"/>
              </a:solidFill>
            </a:endParaRPr>
          </a:p>
        </p:txBody>
      </p:sp>
      <p:sp>
        <p:nvSpPr>
          <p:cNvPr id="63" name="Google Shape;63;p14"/>
          <p:cNvSpPr txBox="1"/>
          <p:nvPr/>
        </p:nvSpPr>
        <p:spPr>
          <a:xfrm>
            <a:off x="2026950" y="1463900"/>
            <a:ext cx="1715400" cy="1139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Joseph </a:t>
            </a:r>
            <a:endParaRPr b="1" sz="2000">
              <a:solidFill>
                <a:schemeClr val="dk1"/>
              </a:solidFill>
            </a:endParaRPr>
          </a:p>
          <a:p>
            <a:pPr indent="0" lvl="0" marL="0" rtl="0" algn="ctr">
              <a:lnSpc>
                <a:spcPct val="100000"/>
              </a:lnSpc>
              <a:spcBef>
                <a:spcPts val="0"/>
              </a:spcBef>
              <a:spcAft>
                <a:spcPts val="0"/>
              </a:spcAft>
              <a:buNone/>
            </a:pPr>
            <a:r>
              <a:rPr b="1" lang="en" sz="2000">
                <a:solidFill>
                  <a:schemeClr val="dk1"/>
                </a:solidFill>
              </a:rPr>
              <a:t>Chong</a:t>
            </a:r>
            <a:endParaRPr b="1" sz="2000">
              <a:solidFill>
                <a:schemeClr val="dk1"/>
              </a:solidFill>
            </a:endParaRPr>
          </a:p>
          <a:p>
            <a:pPr indent="0" lvl="0" marL="0" rtl="0" algn="ctr">
              <a:lnSpc>
                <a:spcPct val="100000"/>
              </a:lnSpc>
              <a:spcBef>
                <a:spcPts val="0"/>
              </a:spcBef>
              <a:spcAft>
                <a:spcPts val="0"/>
              </a:spcAft>
              <a:buNone/>
            </a:pPr>
            <a:r>
              <a:rPr lang="en" sz="1100">
                <a:solidFill>
                  <a:srgbClr val="D9D9D9"/>
                </a:solidFill>
              </a:rPr>
              <a:t>Level Designer / Programmer</a:t>
            </a:r>
            <a:endParaRPr sz="1100">
              <a:solidFill>
                <a:srgbClr val="D9D9D9"/>
              </a:solidFill>
            </a:endParaRPr>
          </a:p>
        </p:txBody>
      </p:sp>
      <p:sp>
        <p:nvSpPr>
          <p:cNvPr id="64" name="Google Shape;64;p14"/>
          <p:cNvSpPr txBox="1"/>
          <p:nvPr/>
        </p:nvSpPr>
        <p:spPr>
          <a:xfrm>
            <a:off x="3742200" y="1463900"/>
            <a:ext cx="1587600" cy="1139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Jimmy </a:t>
            </a:r>
            <a:endParaRPr b="1" sz="2000">
              <a:solidFill>
                <a:schemeClr val="dk1"/>
              </a:solidFill>
            </a:endParaRPr>
          </a:p>
          <a:p>
            <a:pPr indent="0" lvl="0" marL="0" rtl="0" algn="ctr">
              <a:lnSpc>
                <a:spcPct val="100000"/>
              </a:lnSpc>
              <a:spcBef>
                <a:spcPts val="0"/>
              </a:spcBef>
              <a:spcAft>
                <a:spcPts val="0"/>
              </a:spcAft>
              <a:buNone/>
            </a:pPr>
            <a:r>
              <a:rPr b="1" lang="en" sz="2000">
                <a:solidFill>
                  <a:schemeClr val="dk1"/>
                </a:solidFill>
              </a:rPr>
              <a:t>Hernandez</a:t>
            </a:r>
            <a:endParaRPr b="1" sz="2000">
              <a:solidFill>
                <a:schemeClr val="dk1"/>
              </a:solidFill>
            </a:endParaRPr>
          </a:p>
          <a:p>
            <a:pPr indent="0" lvl="0" marL="0" rtl="0" algn="ctr">
              <a:lnSpc>
                <a:spcPct val="100000"/>
              </a:lnSpc>
              <a:spcBef>
                <a:spcPts val="0"/>
              </a:spcBef>
              <a:spcAft>
                <a:spcPts val="0"/>
              </a:spcAft>
              <a:buNone/>
            </a:pPr>
            <a:r>
              <a:rPr lang="en" sz="1100">
                <a:solidFill>
                  <a:srgbClr val="D9D9D9"/>
                </a:solidFill>
              </a:rPr>
              <a:t>Sound Engineer / </a:t>
            </a:r>
            <a:endParaRPr sz="1100">
              <a:solidFill>
                <a:srgbClr val="D9D9D9"/>
              </a:solidFill>
            </a:endParaRPr>
          </a:p>
          <a:p>
            <a:pPr indent="0" lvl="0" marL="0" rtl="0" algn="ctr">
              <a:lnSpc>
                <a:spcPct val="100000"/>
              </a:lnSpc>
              <a:spcBef>
                <a:spcPts val="0"/>
              </a:spcBef>
              <a:spcAft>
                <a:spcPts val="0"/>
              </a:spcAft>
              <a:buNone/>
            </a:pPr>
            <a:r>
              <a:rPr lang="en" sz="1100">
                <a:solidFill>
                  <a:srgbClr val="D9D9D9"/>
                </a:solidFill>
              </a:rPr>
              <a:t>Programmer</a:t>
            </a:r>
            <a:endParaRPr sz="1100">
              <a:solidFill>
                <a:srgbClr val="D9D9D9"/>
              </a:solidFill>
            </a:endParaRPr>
          </a:p>
        </p:txBody>
      </p:sp>
      <p:sp>
        <p:nvSpPr>
          <p:cNvPr id="65" name="Google Shape;65;p14"/>
          <p:cNvSpPr txBox="1"/>
          <p:nvPr/>
        </p:nvSpPr>
        <p:spPr>
          <a:xfrm>
            <a:off x="5457450" y="1463900"/>
            <a:ext cx="1587600" cy="1139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Edwin</a:t>
            </a:r>
            <a:endParaRPr b="1" sz="2000">
              <a:solidFill>
                <a:schemeClr val="dk1"/>
              </a:solidFill>
            </a:endParaRPr>
          </a:p>
          <a:p>
            <a:pPr indent="0" lvl="0" marL="0" rtl="0" algn="ctr">
              <a:lnSpc>
                <a:spcPct val="100000"/>
              </a:lnSpc>
              <a:spcBef>
                <a:spcPts val="0"/>
              </a:spcBef>
              <a:spcAft>
                <a:spcPts val="0"/>
              </a:spcAft>
              <a:buNone/>
            </a:pPr>
            <a:r>
              <a:rPr b="1" lang="en" sz="2000">
                <a:solidFill>
                  <a:schemeClr val="dk1"/>
                </a:solidFill>
              </a:rPr>
              <a:t>Hernandez</a:t>
            </a:r>
            <a:endParaRPr b="1" sz="2000">
              <a:solidFill>
                <a:schemeClr val="dk1"/>
              </a:solidFill>
            </a:endParaRPr>
          </a:p>
          <a:p>
            <a:pPr indent="0" lvl="0" marL="0" rtl="0" algn="ctr">
              <a:lnSpc>
                <a:spcPct val="100000"/>
              </a:lnSpc>
              <a:spcBef>
                <a:spcPts val="0"/>
              </a:spcBef>
              <a:spcAft>
                <a:spcPts val="0"/>
              </a:spcAft>
              <a:buNone/>
            </a:pPr>
            <a:r>
              <a:rPr lang="en" sz="1100">
                <a:solidFill>
                  <a:srgbClr val="D9D9D9"/>
                </a:solidFill>
              </a:rPr>
              <a:t>Lead Artist /</a:t>
            </a:r>
            <a:endParaRPr sz="1100">
              <a:solidFill>
                <a:srgbClr val="D9D9D9"/>
              </a:solidFill>
            </a:endParaRPr>
          </a:p>
          <a:p>
            <a:pPr indent="0" lvl="0" marL="0" rtl="0" algn="ctr">
              <a:lnSpc>
                <a:spcPct val="100000"/>
              </a:lnSpc>
              <a:spcBef>
                <a:spcPts val="0"/>
              </a:spcBef>
              <a:spcAft>
                <a:spcPts val="0"/>
              </a:spcAft>
              <a:buNone/>
            </a:pPr>
            <a:r>
              <a:rPr lang="en" sz="1100">
                <a:solidFill>
                  <a:srgbClr val="D9D9D9"/>
                </a:solidFill>
              </a:rPr>
              <a:t>Programmer</a:t>
            </a:r>
            <a:endParaRPr sz="1100">
              <a:solidFill>
                <a:srgbClr val="D9D9D9"/>
              </a:solidFill>
            </a:endParaRPr>
          </a:p>
        </p:txBody>
      </p:sp>
      <p:sp>
        <p:nvSpPr>
          <p:cNvPr id="66" name="Google Shape;66;p14"/>
          <p:cNvSpPr txBox="1"/>
          <p:nvPr/>
        </p:nvSpPr>
        <p:spPr>
          <a:xfrm>
            <a:off x="7172700" y="1463900"/>
            <a:ext cx="1587600" cy="1139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Jaquan</a:t>
            </a:r>
            <a:endParaRPr b="1" sz="2000">
              <a:solidFill>
                <a:schemeClr val="dk1"/>
              </a:solidFill>
            </a:endParaRPr>
          </a:p>
          <a:p>
            <a:pPr indent="0" lvl="0" marL="0" rtl="0" algn="ctr">
              <a:lnSpc>
                <a:spcPct val="100000"/>
              </a:lnSpc>
              <a:spcBef>
                <a:spcPts val="0"/>
              </a:spcBef>
              <a:spcAft>
                <a:spcPts val="0"/>
              </a:spcAft>
              <a:buNone/>
            </a:pPr>
            <a:r>
              <a:rPr b="1" lang="en" sz="2000">
                <a:solidFill>
                  <a:schemeClr val="dk1"/>
                </a:solidFill>
              </a:rPr>
              <a:t>Jones</a:t>
            </a:r>
            <a:endParaRPr b="1" sz="2000">
              <a:solidFill>
                <a:schemeClr val="dk1"/>
              </a:solidFill>
            </a:endParaRPr>
          </a:p>
          <a:p>
            <a:pPr indent="0" lvl="0" marL="0" rtl="0" algn="ctr">
              <a:lnSpc>
                <a:spcPct val="100000"/>
              </a:lnSpc>
              <a:spcBef>
                <a:spcPts val="0"/>
              </a:spcBef>
              <a:spcAft>
                <a:spcPts val="0"/>
              </a:spcAft>
              <a:buNone/>
            </a:pPr>
            <a:r>
              <a:rPr lang="en" sz="1100">
                <a:solidFill>
                  <a:srgbClr val="D9D9D9"/>
                </a:solidFill>
              </a:rPr>
              <a:t>Sound Engineer / </a:t>
            </a:r>
            <a:endParaRPr sz="1100">
              <a:solidFill>
                <a:srgbClr val="D9D9D9"/>
              </a:solidFill>
            </a:endParaRPr>
          </a:p>
          <a:p>
            <a:pPr indent="0" lvl="0" marL="0" rtl="0" algn="ctr">
              <a:lnSpc>
                <a:spcPct val="100000"/>
              </a:lnSpc>
              <a:spcBef>
                <a:spcPts val="0"/>
              </a:spcBef>
              <a:spcAft>
                <a:spcPts val="0"/>
              </a:spcAft>
              <a:buNone/>
            </a:pPr>
            <a:r>
              <a:rPr lang="en" sz="1100">
                <a:solidFill>
                  <a:srgbClr val="D9D9D9"/>
                </a:solidFill>
              </a:rPr>
              <a:t>Level Designer</a:t>
            </a:r>
            <a:endParaRPr sz="1100">
              <a:solidFill>
                <a:srgbClr val="D9D9D9"/>
              </a:solidFill>
            </a:endParaRPr>
          </a:p>
        </p:txBody>
      </p:sp>
      <p:sp>
        <p:nvSpPr>
          <p:cNvPr id="67" name="Google Shape;67;p14"/>
          <p:cNvSpPr txBox="1"/>
          <p:nvPr/>
        </p:nvSpPr>
        <p:spPr>
          <a:xfrm>
            <a:off x="347700" y="3119775"/>
            <a:ext cx="1587600" cy="1139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Alberto</a:t>
            </a:r>
            <a:endParaRPr b="1" sz="2000">
              <a:solidFill>
                <a:schemeClr val="dk1"/>
              </a:solidFill>
            </a:endParaRPr>
          </a:p>
          <a:p>
            <a:pPr indent="0" lvl="0" marL="0" rtl="0" algn="ctr">
              <a:lnSpc>
                <a:spcPct val="100000"/>
              </a:lnSpc>
              <a:spcBef>
                <a:spcPts val="0"/>
              </a:spcBef>
              <a:spcAft>
                <a:spcPts val="0"/>
              </a:spcAft>
              <a:buNone/>
            </a:pPr>
            <a:r>
              <a:rPr b="1" lang="en" sz="2000">
                <a:solidFill>
                  <a:schemeClr val="dk1"/>
                </a:solidFill>
              </a:rPr>
              <a:t>Landeros</a:t>
            </a:r>
            <a:endParaRPr b="1" sz="2000">
              <a:solidFill>
                <a:schemeClr val="dk1"/>
              </a:solidFill>
            </a:endParaRPr>
          </a:p>
          <a:p>
            <a:pPr indent="0" lvl="0" marL="0" rtl="0" algn="ctr">
              <a:spcBef>
                <a:spcPts val="0"/>
              </a:spcBef>
              <a:spcAft>
                <a:spcPts val="0"/>
              </a:spcAft>
              <a:buNone/>
            </a:pPr>
            <a:r>
              <a:rPr lang="en" sz="1100">
                <a:solidFill>
                  <a:srgbClr val="D9D9D9"/>
                </a:solidFill>
              </a:rPr>
              <a:t>Sound Engineer / </a:t>
            </a:r>
            <a:endParaRPr sz="1100">
              <a:solidFill>
                <a:srgbClr val="D9D9D9"/>
              </a:solidFill>
            </a:endParaRPr>
          </a:p>
          <a:p>
            <a:pPr indent="0" lvl="0" marL="0" rtl="0" algn="ctr">
              <a:spcBef>
                <a:spcPts val="0"/>
              </a:spcBef>
              <a:spcAft>
                <a:spcPts val="0"/>
              </a:spcAft>
              <a:buNone/>
            </a:pPr>
            <a:r>
              <a:rPr lang="en" sz="1100">
                <a:solidFill>
                  <a:srgbClr val="D9D9D9"/>
                </a:solidFill>
              </a:rPr>
              <a:t>Level Designer</a:t>
            </a:r>
            <a:endParaRPr sz="1100">
              <a:solidFill>
                <a:srgbClr val="D9D9D9"/>
              </a:solidFill>
            </a:endParaRPr>
          </a:p>
        </p:txBody>
      </p:sp>
      <p:sp>
        <p:nvSpPr>
          <p:cNvPr id="68" name="Google Shape;68;p14"/>
          <p:cNvSpPr txBox="1"/>
          <p:nvPr/>
        </p:nvSpPr>
        <p:spPr>
          <a:xfrm>
            <a:off x="2062950" y="3119775"/>
            <a:ext cx="1587600" cy="1139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Tony</a:t>
            </a:r>
            <a:endParaRPr b="1" sz="2000">
              <a:solidFill>
                <a:schemeClr val="dk1"/>
              </a:solidFill>
            </a:endParaRPr>
          </a:p>
          <a:p>
            <a:pPr indent="0" lvl="0" marL="0" rtl="0" algn="ctr">
              <a:lnSpc>
                <a:spcPct val="100000"/>
              </a:lnSpc>
              <a:spcBef>
                <a:spcPts val="0"/>
              </a:spcBef>
              <a:spcAft>
                <a:spcPts val="0"/>
              </a:spcAft>
              <a:buNone/>
            </a:pPr>
            <a:r>
              <a:rPr b="1" lang="en" sz="2000">
                <a:solidFill>
                  <a:schemeClr val="dk1"/>
                </a:solidFill>
              </a:rPr>
              <a:t>Lee</a:t>
            </a:r>
            <a:endParaRPr b="1" sz="2000">
              <a:solidFill>
                <a:schemeClr val="dk1"/>
              </a:solidFill>
            </a:endParaRPr>
          </a:p>
          <a:p>
            <a:pPr indent="0" lvl="0" marL="0" rtl="0" algn="ctr">
              <a:spcBef>
                <a:spcPts val="0"/>
              </a:spcBef>
              <a:spcAft>
                <a:spcPts val="0"/>
              </a:spcAft>
              <a:buNone/>
            </a:pPr>
            <a:r>
              <a:rPr lang="en" sz="1100">
                <a:solidFill>
                  <a:srgbClr val="D9D9D9"/>
                </a:solidFill>
              </a:rPr>
              <a:t>Sound Engineer / </a:t>
            </a:r>
            <a:endParaRPr sz="1100">
              <a:solidFill>
                <a:srgbClr val="D9D9D9"/>
              </a:solidFill>
            </a:endParaRPr>
          </a:p>
          <a:p>
            <a:pPr indent="0" lvl="0" marL="0" rtl="0" algn="ctr">
              <a:spcBef>
                <a:spcPts val="0"/>
              </a:spcBef>
              <a:spcAft>
                <a:spcPts val="0"/>
              </a:spcAft>
              <a:buNone/>
            </a:pPr>
            <a:r>
              <a:rPr lang="en" sz="1100">
                <a:solidFill>
                  <a:srgbClr val="D9D9D9"/>
                </a:solidFill>
              </a:rPr>
              <a:t>Level Designer</a:t>
            </a:r>
            <a:endParaRPr sz="1100">
              <a:solidFill>
                <a:srgbClr val="D9D9D9"/>
              </a:solidFill>
            </a:endParaRPr>
          </a:p>
        </p:txBody>
      </p:sp>
      <p:sp>
        <p:nvSpPr>
          <p:cNvPr id="69" name="Google Shape;69;p14"/>
          <p:cNvSpPr txBox="1"/>
          <p:nvPr/>
        </p:nvSpPr>
        <p:spPr>
          <a:xfrm>
            <a:off x="3778200" y="3119775"/>
            <a:ext cx="1587600" cy="1139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Jennelle Maximo</a:t>
            </a:r>
            <a:endParaRPr b="1" sz="2000">
              <a:solidFill>
                <a:schemeClr val="dk1"/>
              </a:solidFill>
            </a:endParaRPr>
          </a:p>
          <a:p>
            <a:pPr indent="0" lvl="0" marL="0" rtl="0" algn="ctr">
              <a:spcBef>
                <a:spcPts val="0"/>
              </a:spcBef>
              <a:spcAft>
                <a:spcPts val="0"/>
              </a:spcAft>
              <a:buNone/>
            </a:pPr>
            <a:r>
              <a:rPr lang="en" sz="1100">
                <a:solidFill>
                  <a:srgbClr val="D9D9D9"/>
                </a:solidFill>
              </a:rPr>
              <a:t>Sound Engineer / </a:t>
            </a:r>
            <a:endParaRPr sz="1100">
              <a:solidFill>
                <a:srgbClr val="D9D9D9"/>
              </a:solidFill>
            </a:endParaRPr>
          </a:p>
          <a:p>
            <a:pPr indent="0" lvl="0" marL="0" rtl="0" algn="ctr">
              <a:spcBef>
                <a:spcPts val="0"/>
              </a:spcBef>
              <a:spcAft>
                <a:spcPts val="0"/>
              </a:spcAft>
              <a:buNone/>
            </a:pPr>
            <a:r>
              <a:rPr lang="en" sz="1100">
                <a:solidFill>
                  <a:srgbClr val="D9D9D9"/>
                </a:solidFill>
              </a:rPr>
              <a:t>Level Designer</a:t>
            </a:r>
            <a:endParaRPr sz="1100">
              <a:solidFill>
                <a:srgbClr val="D9D9D9"/>
              </a:solidFill>
            </a:endParaRPr>
          </a:p>
        </p:txBody>
      </p:sp>
      <p:sp>
        <p:nvSpPr>
          <p:cNvPr id="70" name="Google Shape;70;p14"/>
          <p:cNvSpPr txBox="1"/>
          <p:nvPr/>
        </p:nvSpPr>
        <p:spPr>
          <a:xfrm>
            <a:off x="5493450" y="3119775"/>
            <a:ext cx="1587600" cy="969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Eduardo Meza</a:t>
            </a:r>
            <a:endParaRPr b="1" sz="2000">
              <a:solidFill>
                <a:schemeClr val="dk1"/>
              </a:solidFill>
            </a:endParaRPr>
          </a:p>
          <a:p>
            <a:pPr indent="0" lvl="0" marL="0" rtl="0" algn="ctr">
              <a:lnSpc>
                <a:spcPct val="100000"/>
              </a:lnSpc>
              <a:spcBef>
                <a:spcPts val="0"/>
              </a:spcBef>
              <a:spcAft>
                <a:spcPts val="0"/>
              </a:spcAft>
              <a:buNone/>
            </a:pPr>
            <a:r>
              <a:rPr lang="en" sz="1100">
                <a:solidFill>
                  <a:srgbClr val="D9D9D9"/>
                </a:solidFill>
              </a:rPr>
              <a:t>Test Programmer</a:t>
            </a:r>
            <a:endParaRPr sz="1100">
              <a:solidFill>
                <a:srgbClr val="D9D9D9"/>
              </a:solidFill>
            </a:endParaRPr>
          </a:p>
        </p:txBody>
      </p:sp>
      <p:sp>
        <p:nvSpPr>
          <p:cNvPr id="71" name="Google Shape;71;p14"/>
          <p:cNvSpPr txBox="1"/>
          <p:nvPr/>
        </p:nvSpPr>
        <p:spPr>
          <a:xfrm>
            <a:off x="7208700" y="3119775"/>
            <a:ext cx="1587600" cy="969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dk1"/>
                </a:solidFill>
              </a:rPr>
              <a:t>Dean </a:t>
            </a:r>
            <a:endParaRPr b="1" sz="2000">
              <a:solidFill>
                <a:schemeClr val="dk1"/>
              </a:solidFill>
            </a:endParaRPr>
          </a:p>
          <a:p>
            <a:pPr indent="0" lvl="0" marL="0" rtl="0" algn="ctr">
              <a:lnSpc>
                <a:spcPct val="100000"/>
              </a:lnSpc>
              <a:spcBef>
                <a:spcPts val="0"/>
              </a:spcBef>
              <a:spcAft>
                <a:spcPts val="0"/>
              </a:spcAft>
              <a:buNone/>
            </a:pPr>
            <a:r>
              <a:rPr b="1" lang="en" sz="2000">
                <a:solidFill>
                  <a:schemeClr val="dk1"/>
                </a:solidFill>
              </a:rPr>
              <a:t>Nguyen</a:t>
            </a:r>
            <a:endParaRPr b="1" sz="2000">
              <a:solidFill>
                <a:schemeClr val="dk1"/>
              </a:solidFill>
            </a:endParaRPr>
          </a:p>
          <a:p>
            <a:pPr indent="0" lvl="0" marL="0" rtl="0" algn="ctr">
              <a:lnSpc>
                <a:spcPct val="100000"/>
              </a:lnSpc>
              <a:spcBef>
                <a:spcPts val="0"/>
              </a:spcBef>
              <a:spcAft>
                <a:spcPts val="0"/>
              </a:spcAft>
              <a:buNone/>
            </a:pPr>
            <a:r>
              <a:rPr lang="en" sz="1100">
                <a:solidFill>
                  <a:srgbClr val="D9D9D9"/>
                </a:solidFill>
              </a:rPr>
              <a:t>Concept Designer</a:t>
            </a:r>
            <a:endParaRPr sz="1100">
              <a:solidFill>
                <a:srgbClr val="D9D9D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The Problems and Challenges</a:t>
            </a:r>
            <a:endParaRPr b="1"/>
          </a:p>
        </p:txBody>
      </p:sp>
      <p:sp>
        <p:nvSpPr>
          <p:cNvPr id="218" name="Google Shape;218;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ctr">
              <a:spcBef>
                <a:spcPts val="0"/>
              </a:spcBef>
              <a:spcAft>
                <a:spcPts val="0"/>
              </a:spcAft>
              <a:buNone/>
            </a:pPr>
            <a:r>
              <a:rPr lang="en">
                <a:solidFill>
                  <a:schemeClr val="dk1"/>
                </a:solidFill>
              </a:rPr>
              <a:t>Immersion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219" name="Google Shape;219;p32"/>
          <p:cNvPicPr preferRelativeResize="0"/>
          <p:nvPr/>
        </p:nvPicPr>
        <p:blipFill>
          <a:blip r:embed="rId3">
            <a:alphaModFix/>
          </a:blip>
          <a:stretch>
            <a:fillRect/>
          </a:stretch>
        </p:blipFill>
        <p:spPr>
          <a:xfrm>
            <a:off x="4484913" y="1845774"/>
            <a:ext cx="4142675" cy="2328200"/>
          </a:xfrm>
          <a:prstGeom prst="rect">
            <a:avLst/>
          </a:prstGeom>
          <a:noFill/>
          <a:ln>
            <a:noFill/>
          </a:ln>
        </p:spPr>
      </p:pic>
      <p:pic>
        <p:nvPicPr>
          <p:cNvPr id="220" name="Google Shape;220;p32"/>
          <p:cNvPicPr preferRelativeResize="0"/>
          <p:nvPr/>
        </p:nvPicPr>
        <p:blipFill>
          <a:blip r:embed="rId4">
            <a:alphaModFix/>
          </a:blip>
          <a:stretch>
            <a:fillRect/>
          </a:stretch>
        </p:blipFill>
        <p:spPr>
          <a:xfrm>
            <a:off x="357000" y="1914875"/>
            <a:ext cx="4016202" cy="2259101"/>
          </a:xfrm>
          <a:prstGeom prst="rect">
            <a:avLst/>
          </a:prstGeom>
          <a:noFill/>
          <a:ln>
            <a:noFill/>
          </a:ln>
        </p:spPr>
      </p:pic>
      <p:sp>
        <p:nvSpPr>
          <p:cNvPr id="221" name="Google Shape;221;p32"/>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Alberto</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3"/>
          <p:cNvSpPr txBox="1"/>
          <p:nvPr>
            <p:ph type="title"/>
          </p:nvPr>
        </p:nvSpPr>
        <p:spPr>
          <a:xfrm>
            <a:off x="272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Functional Requirements</a:t>
            </a:r>
            <a:endParaRPr b="1"/>
          </a:p>
        </p:txBody>
      </p:sp>
      <p:sp>
        <p:nvSpPr>
          <p:cNvPr id="227" name="Google Shape;227;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Environment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Interactable Objects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4 Different Scenes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Proper Scale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Sound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Adjust Volume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Distinct Sounds for Events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BGM</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Sound Effects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Lighting</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Adjust Brightness</a:t>
            </a:r>
            <a:endParaRPr>
              <a:solidFill>
                <a:schemeClr val="dk1"/>
              </a:solidFill>
            </a:endParaRPr>
          </a:p>
        </p:txBody>
      </p:sp>
      <p:sp>
        <p:nvSpPr>
          <p:cNvPr id="228" name="Google Shape;228;p33"/>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Edwin</a:t>
            </a:r>
            <a:endParaRPr>
              <a:solidFill>
                <a:schemeClr val="dk1"/>
              </a:solidFill>
            </a:endParaRPr>
          </a:p>
        </p:txBody>
      </p:sp>
      <p:pic>
        <p:nvPicPr>
          <p:cNvPr id="229" name="Google Shape;229;p33"/>
          <p:cNvPicPr preferRelativeResize="0"/>
          <p:nvPr/>
        </p:nvPicPr>
        <p:blipFill>
          <a:blip r:embed="rId3">
            <a:alphaModFix/>
          </a:blip>
          <a:stretch>
            <a:fillRect/>
          </a:stretch>
        </p:blipFill>
        <p:spPr>
          <a:xfrm>
            <a:off x="6784025" y="2094688"/>
            <a:ext cx="1531975" cy="1531975"/>
          </a:xfrm>
          <a:prstGeom prst="rect">
            <a:avLst/>
          </a:prstGeom>
          <a:noFill/>
          <a:ln>
            <a:noFill/>
          </a:ln>
        </p:spPr>
      </p:pic>
      <p:pic>
        <p:nvPicPr>
          <p:cNvPr id="230" name="Google Shape;230;p33"/>
          <p:cNvPicPr preferRelativeResize="0"/>
          <p:nvPr/>
        </p:nvPicPr>
        <p:blipFill>
          <a:blip r:embed="rId4">
            <a:alphaModFix/>
          </a:blip>
          <a:stretch>
            <a:fillRect/>
          </a:stretch>
        </p:blipFill>
        <p:spPr>
          <a:xfrm>
            <a:off x="3563339" y="1017725"/>
            <a:ext cx="2690698" cy="1747376"/>
          </a:xfrm>
          <a:prstGeom prst="rect">
            <a:avLst/>
          </a:prstGeom>
          <a:noFill/>
          <a:ln>
            <a:noFill/>
          </a:ln>
        </p:spPr>
      </p:pic>
      <p:pic>
        <p:nvPicPr>
          <p:cNvPr id="231" name="Google Shape;231;p33"/>
          <p:cNvPicPr preferRelativeResize="0"/>
          <p:nvPr/>
        </p:nvPicPr>
        <p:blipFill>
          <a:blip r:embed="rId5">
            <a:alphaModFix/>
          </a:blip>
          <a:stretch>
            <a:fillRect/>
          </a:stretch>
        </p:blipFill>
        <p:spPr>
          <a:xfrm>
            <a:off x="3746288" y="3186050"/>
            <a:ext cx="2324787" cy="1669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Functional Requirements</a:t>
            </a:r>
            <a:endParaRPr b="1"/>
          </a:p>
        </p:txBody>
      </p:sp>
      <p:sp>
        <p:nvSpPr>
          <p:cNvPr id="237" name="Google Shape;237;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Performance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Be F</a:t>
            </a:r>
            <a:r>
              <a:rPr lang="en">
                <a:solidFill>
                  <a:schemeClr val="dk1"/>
                </a:solidFill>
              </a:rPr>
              <a:t>ree of Bugs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Run smoothly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Design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Locomotion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Options Menu</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Gestures</a:t>
            </a:r>
            <a:endParaRPr>
              <a:solidFill>
                <a:schemeClr val="dk1"/>
              </a:solidFill>
            </a:endParaRPr>
          </a:p>
        </p:txBody>
      </p:sp>
      <p:sp>
        <p:nvSpPr>
          <p:cNvPr id="238" name="Google Shape;238;p34"/>
          <p:cNvSpPr txBox="1"/>
          <p:nvPr/>
        </p:nvSpPr>
        <p:spPr>
          <a:xfrm>
            <a:off x="8010175" y="100375"/>
            <a:ext cx="69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Edwin</a:t>
            </a:r>
            <a:endParaRPr>
              <a:solidFill>
                <a:schemeClr val="dk1"/>
              </a:solidFill>
            </a:endParaRPr>
          </a:p>
        </p:txBody>
      </p:sp>
      <p:pic>
        <p:nvPicPr>
          <p:cNvPr id="239" name="Google Shape;239;p34"/>
          <p:cNvPicPr preferRelativeResize="0"/>
          <p:nvPr/>
        </p:nvPicPr>
        <p:blipFill>
          <a:blip r:embed="rId3">
            <a:alphaModFix/>
          </a:blip>
          <a:stretch>
            <a:fillRect/>
          </a:stretch>
        </p:blipFill>
        <p:spPr>
          <a:xfrm>
            <a:off x="5354575" y="1052375"/>
            <a:ext cx="2842100" cy="1887950"/>
          </a:xfrm>
          <a:prstGeom prst="rect">
            <a:avLst/>
          </a:prstGeom>
          <a:noFill/>
          <a:ln>
            <a:noFill/>
          </a:ln>
        </p:spPr>
      </p:pic>
      <p:pic>
        <p:nvPicPr>
          <p:cNvPr id="240" name="Google Shape;240;p34"/>
          <p:cNvPicPr preferRelativeResize="0"/>
          <p:nvPr/>
        </p:nvPicPr>
        <p:blipFill>
          <a:blip r:embed="rId4">
            <a:alphaModFix/>
          </a:blip>
          <a:stretch>
            <a:fillRect/>
          </a:stretch>
        </p:blipFill>
        <p:spPr>
          <a:xfrm>
            <a:off x="2446726" y="2996325"/>
            <a:ext cx="2734870" cy="2053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Non-Functional Requirements</a:t>
            </a:r>
            <a:endParaRPr b="1"/>
          </a:p>
        </p:txBody>
      </p:sp>
      <p:sp>
        <p:nvSpPr>
          <p:cNvPr id="246" name="Google Shape;246;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Performance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Single Player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Realistic as possible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User Friendly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Safety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Optimal Space for User</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Security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None since Security is based on the existing Software we have no control of</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247" name="Google Shape;247;p35"/>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Joseph</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Non-Functional Requirements</a:t>
            </a:r>
            <a:endParaRPr b="1"/>
          </a:p>
        </p:txBody>
      </p:sp>
      <p:sp>
        <p:nvSpPr>
          <p:cNvPr id="253" name="Google Shape;253;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Software Quality Attributes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Available to all VR Headsets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Target Focus is Oculus Quest</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254" name="Google Shape;254;p36"/>
          <p:cNvPicPr preferRelativeResize="0"/>
          <p:nvPr/>
        </p:nvPicPr>
        <p:blipFill>
          <a:blip r:embed="rId3">
            <a:alphaModFix/>
          </a:blip>
          <a:stretch>
            <a:fillRect/>
          </a:stretch>
        </p:blipFill>
        <p:spPr>
          <a:xfrm>
            <a:off x="2258802" y="2105675"/>
            <a:ext cx="4626376" cy="2767251"/>
          </a:xfrm>
          <a:prstGeom prst="rect">
            <a:avLst/>
          </a:prstGeom>
          <a:noFill/>
          <a:ln>
            <a:noFill/>
          </a:ln>
        </p:spPr>
      </p:pic>
      <p:sp>
        <p:nvSpPr>
          <p:cNvPr id="255" name="Google Shape;255;p36"/>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Edwin</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Progress so far </a:t>
            </a:r>
            <a:endParaRPr b="1"/>
          </a:p>
        </p:txBody>
      </p:sp>
      <p:pic>
        <p:nvPicPr>
          <p:cNvPr id="261" name="Google Shape;261;p37"/>
          <p:cNvPicPr preferRelativeResize="0"/>
          <p:nvPr/>
        </p:nvPicPr>
        <p:blipFill>
          <a:blip r:embed="rId3">
            <a:alphaModFix/>
          </a:blip>
          <a:stretch>
            <a:fillRect/>
          </a:stretch>
        </p:blipFill>
        <p:spPr>
          <a:xfrm>
            <a:off x="1524000" y="1231900"/>
            <a:ext cx="6096000" cy="3257550"/>
          </a:xfrm>
          <a:prstGeom prst="rect">
            <a:avLst/>
          </a:prstGeom>
          <a:noFill/>
          <a:ln>
            <a:noFill/>
          </a:ln>
        </p:spPr>
      </p:pic>
      <p:sp>
        <p:nvSpPr>
          <p:cNvPr id="262" name="Google Shape;262;p37"/>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Jaquan</a:t>
            </a: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Progress so Far</a:t>
            </a:r>
            <a:endParaRPr/>
          </a:p>
        </p:txBody>
      </p:sp>
      <p:sp>
        <p:nvSpPr>
          <p:cNvPr id="268" name="Google Shape;26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Basic Movement Implemented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Basic Camera Controls Implemented</a:t>
            </a:r>
            <a:endParaRPr>
              <a:solidFill>
                <a:schemeClr val="dk1"/>
              </a:solidFill>
            </a:endParaRPr>
          </a:p>
        </p:txBody>
      </p:sp>
      <p:pic>
        <p:nvPicPr>
          <p:cNvPr id="269" name="Google Shape;269;p38"/>
          <p:cNvPicPr preferRelativeResize="0"/>
          <p:nvPr/>
        </p:nvPicPr>
        <p:blipFill>
          <a:blip r:embed="rId3">
            <a:alphaModFix/>
          </a:blip>
          <a:stretch>
            <a:fillRect/>
          </a:stretch>
        </p:blipFill>
        <p:spPr>
          <a:xfrm>
            <a:off x="1919350" y="1969675"/>
            <a:ext cx="5305275" cy="2967650"/>
          </a:xfrm>
          <a:prstGeom prst="rect">
            <a:avLst/>
          </a:prstGeom>
          <a:noFill/>
          <a:ln>
            <a:noFill/>
          </a:ln>
        </p:spPr>
      </p:pic>
      <p:sp>
        <p:nvSpPr>
          <p:cNvPr id="270" name="Google Shape;270;p38"/>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Jaquan</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Future Goals</a:t>
            </a:r>
            <a:endParaRPr b="1"/>
          </a:p>
        </p:txBody>
      </p:sp>
      <p:sp>
        <p:nvSpPr>
          <p:cNvPr id="276" name="Google Shape;276;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Understanding Unity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Understanding Blender</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Gestures to use</a:t>
            </a:r>
            <a:endParaRPr>
              <a:solidFill>
                <a:schemeClr val="dk1"/>
              </a:solidFill>
            </a:endParaRPr>
          </a:p>
        </p:txBody>
      </p:sp>
      <p:pic>
        <p:nvPicPr>
          <p:cNvPr id="277" name="Google Shape;277;p39"/>
          <p:cNvPicPr preferRelativeResize="0"/>
          <p:nvPr/>
        </p:nvPicPr>
        <p:blipFill>
          <a:blip r:embed="rId3">
            <a:alphaModFix/>
          </a:blip>
          <a:stretch>
            <a:fillRect/>
          </a:stretch>
        </p:blipFill>
        <p:spPr>
          <a:xfrm>
            <a:off x="4059338" y="1284427"/>
            <a:ext cx="4886574" cy="2574649"/>
          </a:xfrm>
          <a:prstGeom prst="rect">
            <a:avLst/>
          </a:prstGeom>
          <a:noFill/>
          <a:ln>
            <a:noFill/>
          </a:ln>
        </p:spPr>
      </p:pic>
      <p:sp>
        <p:nvSpPr>
          <p:cNvPr id="278" name="Google Shape;278;p39"/>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Eduardo</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Thank you!</a:t>
            </a:r>
            <a:endParaRPr b="1"/>
          </a:p>
          <a:p>
            <a:pPr indent="0" lvl="0" marL="0" rtl="0" algn="ctr">
              <a:spcBef>
                <a:spcPts val="0"/>
              </a:spcBef>
              <a:spcAft>
                <a:spcPts val="0"/>
              </a:spcAft>
              <a:buNone/>
            </a:pPr>
            <a:r>
              <a:rPr b="1" lang="en"/>
              <a:t>Any </a:t>
            </a:r>
            <a:r>
              <a:rPr b="1" lang="en"/>
              <a:t>Questions?</a:t>
            </a:r>
            <a:endParaRPr b="1"/>
          </a:p>
        </p:txBody>
      </p:sp>
      <p:pic>
        <p:nvPicPr>
          <p:cNvPr id="284" name="Google Shape;284;p40"/>
          <p:cNvPicPr preferRelativeResize="0"/>
          <p:nvPr/>
        </p:nvPicPr>
        <p:blipFill>
          <a:blip r:embed="rId3">
            <a:alphaModFix/>
          </a:blip>
          <a:stretch>
            <a:fillRect/>
          </a:stretch>
        </p:blipFill>
        <p:spPr>
          <a:xfrm>
            <a:off x="2314438" y="1697395"/>
            <a:ext cx="4515124" cy="29969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Project Sponsor/</a:t>
            </a:r>
            <a:r>
              <a:rPr lang="en">
                <a:solidFill>
                  <a:schemeClr val="dk1"/>
                </a:solidFill>
              </a:rPr>
              <a:t>Liaison: </a:t>
            </a:r>
            <a:endParaRPr>
              <a:solidFill>
                <a:schemeClr val="dk1"/>
              </a:solidFill>
            </a:endParaRPr>
          </a:p>
          <a:p>
            <a:pPr indent="0" lvl="0" marL="457200" rtl="0" algn="l">
              <a:lnSpc>
                <a:spcPct val="100000"/>
              </a:lnSpc>
              <a:spcBef>
                <a:spcPts val="0"/>
              </a:spcBef>
              <a:spcAft>
                <a:spcPts val="0"/>
              </a:spcAft>
              <a:buNone/>
            </a:pPr>
            <a:r>
              <a:rPr b="1" lang="en">
                <a:solidFill>
                  <a:schemeClr val="dk1"/>
                </a:solidFill>
              </a:rPr>
              <a:t>Institute for Interactive Arts, Research and Technology (InART)</a:t>
            </a:r>
            <a:endParaRPr b="1">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Faculty a</a:t>
            </a:r>
            <a:r>
              <a:rPr lang="en">
                <a:solidFill>
                  <a:schemeClr val="dk1"/>
                </a:solidFill>
              </a:rPr>
              <a:t>dvisor: </a:t>
            </a:r>
            <a:r>
              <a:rPr b="1" lang="en">
                <a:solidFill>
                  <a:schemeClr val="dk1"/>
                </a:solidFill>
              </a:rPr>
              <a:t>Dr. David Krum</a:t>
            </a:r>
            <a:endParaRPr b="1">
              <a:solidFill>
                <a:schemeClr val="dk1"/>
              </a:solidFill>
            </a:endParaRPr>
          </a:p>
        </p:txBody>
      </p:sp>
      <p:sp>
        <p:nvSpPr>
          <p:cNvPr id="77" name="Google Shape;77;p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420"/>
              <a:t>Immersive Storytelling with Engaging Physical Actions</a:t>
            </a:r>
            <a:endParaRPr b="1" sz="2420"/>
          </a:p>
        </p:txBody>
      </p:sp>
      <p:pic>
        <p:nvPicPr>
          <p:cNvPr id="78" name="Google Shape;78;p15"/>
          <p:cNvPicPr preferRelativeResize="0"/>
          <p:nvPr/>
        </p:nvPicPr>
        <p:blipFill>
          <a:blip r:embed="rId3">
            <a:alphaModFix/>
          </a:blip>
          <a:stretch>
            <a:fillRect/>
          </a:stretch>
        </p:blipFill>
        <p:spPr>
          <a:xfrm>
            <a:off x="1614376" y="2571750"/>
            <a:ext cx="5915249" cy="2211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Agenda</a:t>
            </a:r>
            <a:endParaRPr b="1"/>
          </a:p>
        </p:txBody>
      </p:sp>
      <p:sp>
        <p:nvSpPr>
          <p:cNvPr id="84" name="Google Shape;8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914400" rtl="0" algn="l">
              <a:lnSpc>
                <a:spcPct val="115000"/>
              </a:lnSpc>
              <a:spcBef>
                <a:spcPts val="0"/>
              </a:spcBef>
              <a:spcAft>
                <a:spcPts val="0"/>
              </a:spcAft>
              <a:buClr>
                <a:schemeClr val="dk1"/>
              </a:buClr>
              <a:buSzPts val="1800"/>
              <a:buAutoNum type="romanUcPeriod"/>
            </a:pPr>
            <a:r>
              <a:rPr lang="en">
                <a:solidFill>
                  <a:schemeClr val="dk1"/>
                </a:solidFill>
              </a:rPr>
              <a:t>Project Overview &amp; Backgrounds</a:t>
            </a:r>
            <a:endParaRPr>
              <a:solidFill>
                <a:schemeClr val="dk1"/>
              </a:solidFill>
            </a:endParaRPr>
          </a:p>
          <a:p>
            <a:pPr indent="-342900" lvl="0" marL="914400" rtl="0" algn="l">
              <a:lnSpc>
                <a:spcPct val="115000"/>
              </a:lnSpc>
              <a:spcBef>
                <a:spcPts val="1000"/>
              </a:spcBef>
              <a:spcAft>
                <a:spcPts val="0"/>
              </a:spcAft>
              <a:buClr>
                <a:schemeClr val="dk1"/>
              </a:buClr>
              <a:buSzPts val="1800"/>
              <a:buAutoNum type="romanUcPeriod"/>
            </a:pPr>
            <a:r>
              <a:rPr lang="en">
                <a:solidFill>
                  <a:schemeClr val="dk1"/>
                </a:solidFill>
              </a:rPr>
              <a:t>Project Technologies</a:t>
            </a:r>
            <a:endParaRPr>
              <a:solidFill>
                <a:schemeClr val="dk1"/>
              </a:solidFill>
            </a:endParaRPr>
          </a:p>
          <a:p>
            <a:pPr indent="-342900" lvl="0" marL="914400" rtl="0" algn="l">
              <a:lnSpc>
                <a:spcPct val="115000"/>
              </a:lnSpc>
              <a:spcBef>
                <a:spcPts val="1000"/>
              </a:spcBef>
              <a:spcAft>
                <a:spcPts val="0"/>
              </a:spcAft>
              <a:buClr>
                <a:schemeClr val="dk1"/>
              </a:buClr>
              <a:buSzPts val="1800"/>
              <a:buAutoNum type="romanUcPeriod"/>
            </a:pPr>
            <a:r>
              <a:rPr lang="en">
                <a:solidFill>
                  <a:schemeClr val="dk1"/>
                </a:solidFill>
              </a:rPr>
              <a:t>Project Challenges</a:t>
            </a:r>
            <a:endParaRPr>
              <a:solidFill>
                <a:schemeClr val="dk1"/>
              </a:solidFill>
            </a:endParaRPr>
          </a:p>
          <a:p>
            <a:pPr indent="-342900" lvl="0" marL="914400" rtl="0" algn="l">
              <a:lnSpc>
                <a:spcPct val="115000"/>
              </a:lnSpc>
              <a:spcBef>
                <a:spcPts val="1000"/>
              </a:spcBef>
              <a:spcAft>
                <a:spcPts val="0"/>
              </a:spcAft>
              <a:buClr>
                <a:schemeClr val="dk1"/>
              </a:buClr>
              <a:buSzPts val="1800"/>
              <a:buAutoNum type="romanUcPeriod"/>
            </a:pPr>
            <a:r>
              <a:rPr lang="en">
                <a:solidFill>
                  <a:schemeClr val="dk1"/>
                </a:solidFill>
              </a:rPr>
              <a:t>Functional Requirements</a:t>
            </a:r>
            <a:endParaRPr>
              <a:solidFill>
                <a:schemeClr val="dk1"/>
              </a:solidFill>
            </a:endParaRPr>
          </a:p>
          <a:p>
            <a:pPr indent="-342900" lvl="0" marL="914400" rtl="0" algn="l">
              <a:lnSpc>
                <a:spcPct val="115000"/>
              </a:lnSpc>
              <a:spcBef>
                <a:spcPts val="1000"/>
              </a:spcBef>
              <a:spcAft>
                <a:spcPts val="0"/>
              </a:spcAft>
              <a:buClr>
                <a:schemeClr val="dk1"/>
              </a:buClr>
              <a:buSzPts val="1800"/>
              <a:buAutoNum type="romanUcPeriod"/>
            </a:pPr>
            <a:r>
              <a:rPr lang="en">
                <a:solidFill>
                  <a:schemeClr val="dk1"/>
                </a:solidFill>
              </a:rPr>
              <a:t>Non-Functional Requirements</a:t>
            </a:r>
            <a:endParaRPr>
              <a:solidFill>
                <a:schemeClr val="dk1"/>
              </a:solidFill>
            </a:endParaRPr>
          </a:p>
          <a:p>
            <a:pPr indent="-342900" lvl="0" marL="914400" rtl="0" algn="l">
              <a:lnSpc>
                <a:spcPct val="115000"/>
              </a:lnSpc>
              <a:spcBef>
                <a:spcPts val="1000"/>
              </a:spcBef>
              <a:spcAft>
                <a:spcPts val="1000"/>
              </a:spcAft>
              <a:buClr>
                <a:schemeClr val="dk1"/>
              </a:buClr>
              <a:buSzPts val="1800"/>
              <a:buAutoNum type="romanUcPeriod"/>
            </a:pPr>
            <a:r>
              <a:rPr lang="en">
                <a:solidFill>
                  <a:schemeClr val="dk1"/>
                </a:solidFill>
              </a:rPr>
              <a:t>Current Progress &amp; Future Goals</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About our Project</a:t>
            </a:r>
            <a:endParaRPr b="1"/>
          </a:p>
        </p:txBody>
      </p:sp>
      <p:sp>
        <p:nvSpPr>
          <p:cNvPr id="90" name="Google Shape;9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Immersive Experience in VR</a:t>
            </a:r>
            <a:endParaRPr>
              <a:solidFill>
                <a:schemeClr val="dk1"/>
              </a:solidFill>
            </a:endParaRPr>
          </a:p>
          <a:p>
            <a:pPr indent="-342900" lvl="0" marL="457200" rtl="0" algn="l">
              <a:lnSpc>
                <a:spcPct val="100000"/>
              </a:lnSpc>
              <a:spcBef>
                <a:spcPts val="1000"/>
              </a:spcBef>
              <a:spcAft>
                <a:spcPts val="0"/>
              </a:spcAft>
              <a:buClr>
                <a:schemeClr val="dk1"/>
              </a:buClr>
              <a:buSzPts val="1800"/>
              <a:buChar char="●"/>
            </a:pPr>
            <a:r>
              <a:rPr lang="en">
                <a:solidFill>
                  <a:schemeClr val="dk1"/>
                </a:solidFill>
              </a:rPr>
              <a:t>Story telling about Immigrants</a:t>
            </a:r>
            <a:endParaRPr>
              <a:solidFill>
                <a:schemeClr val="dk1"/>
              </a:solidFill>
            </a:endParaRPr>
          </a:p>
          <a:p>
            <a:pPr indent="-317500" lvl="1" marL="914400" rtl="0" algn="l">
              <a:lnSpc>
                <a:spcPct val="100000"/>
              </a:lnSpc>
              <a:spcBef>
                <a:spcPts val="1000"/>
              </a:spcBef>
              <a:spcAft>
                <a:spcPts val="0"/>
              </a:spcAft>
              <a:buClr>
                <a:schemeClr val="dk1"/>
              </a:buClr>
              <a:buSzPts val="1400"/>
              <a:buChar char="○"/>
            </a:pPr>
            <a:r>
              <a:rPr lang="en">
                <a:solidFill>
                  <a:schemeClr val="dk1"/>
                </a:solidFill>
              </a:rPr>
              <a:t>3 different stories</a:t>
            </a:r>
            <a:endParaRPr>
              <a:solidFill>
                <a:schemeClr val="dk1"/>
              </a:solidFill>
            </a:endParaRPr>
          </a:p>
          <a:p>
            <a:pPr indent="-317500" lvl="1" marL="914400" rtl="0" algn="l">
              <a:lnSpc>
                <a:spcPct val="100000"/>
              </a:lnSpc>
              <a:spcBef>
                <a:spcPts val="1000"/>
              </a:spcBef>
              <a:spcAft>
                <a:spcPts val="0"/>
              </a:spcAft>
              <a:buClr>
                <a:schemeClr val="dk1"/>
              </a:buClr>
              <a:buSzPts val="1400"/>
              <a:buChar char="○"/>
            </a:pPr>
            <a:r>
              <a:rPr lang="en">
                <a:solidFill>
                  <a:schemeClr val="dk1"/>
                </a:solidFill>
              </a:rPr>
              <a:t>Experience first generation immigrants</a:t>
            </a:r>
            <a:endParaRPr>
              <a:solidFill>
                <a:schemeClr val="dk1"/>
              </a:solidFill>
            </a:endParaRPr>
          </a:p>
          <a:p>
            <a:pPr indent="-342900" lvl="0" marL="457200" rtl="0" algn="l">
              <a:lnSpc>
                <a:spcPct val="100000"/>
              </a:lnSpc>
              <a:spcBef>
                <a:spcPts val="1000"/>
              </a:spcBef>
              <a:spcAft>
                <a:spcPts val="1000"/>
              </a:spcAft>
              <a:buClr>
                <a:schemeClr val="dk1"/>
              </a:buClr>
              <a:buSzPts val="1800"/>
              <a:buChar char="●"/>
            </a:pPr>
            <a:r>
              <a:rPr lang="en">
                <a:solidFill>
                  <a:schemeClr val="dk1"/>
                </a:solidFill>
              </a:rPr>
              <a:t>Gestures</a:t>
            </a:r>
            <a:endParaRPr>
              <a:solidFill>
                <a:schemeClr val="dk1"/>
              </a:solidFill>
            </a:endParaRPr>
          </a:p>
        </p:txBody>
      </p:sp>
      <p:pic>
        <p:nvPicPr>
          <p:cNvPr id="91" name="Google Shape;91;p17"/>
          <p:cNvPicPr preferRelativeResize="0"/>
          <p:nvPr/>
        </p:nvPicPr>
        <p:blipFill>
          <a:blip r:embed="rId3">
            <a:alphaModFix/>
          </a:blip>
          <a:stretch>
            <a:fillRect/>
          </a:stretch>
        </p:blipFill>
        <p:spPr>
          <a:xfrm>
            <a:off x="4501600" y="1304925"/>
            <a:ext cx="4410025" cy="2443900"/>
          </a:xfrm>
          <a:prstGeom prst="rect">
            <a:avLst/>
          </a:prstGeom>
          <a:noFill/>
          <a:ln>
            <a:noFill/>
          </a:ln>
        </p:spPr>
      </p:pic>
      <p:sp>
        <p:nvSpPr>
          <p:cNvPr id="92" name="Google Shape;92;p17"/>
          <p:cNvSpPr txBox="1"/>
          <p:nvPr/>
        </p:nvSpPr>
        <p:spPr>
          <a:xfrm>
            <a:off x="8301950" y="88950"/>
            <a:ext cx="69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Jimmy</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About our Project</a:t>
            </a:r>
            <a:endParaRPr b="1"/>
          </a:p>
        </p:txBody>
      </p:sp>
      <p:sp>
        <p:nvSpPr>
          <p:cNvPr id="98" name="Google Shape;98;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Gestures Must be used </a:t>
            </a:r>
            <a:endParaRPr>
              <a:solidFill>
                <a:schemeClr val="dk1"/>
              </a:solidFill>
            </a:endParaRPr>
          </a:p>
        </p:txBody>
      </p:sp>
      <p:pic>
        <p:nvPicPr>
          <p:cNvPr id="99" name="Google Shape;99;p18"/>
          <p:cNvPicPr preferRelativeResize="0"/>
          <p:nvPr/>
        </p:nvPicPr>
        <p:blipFill>
          <a:blip r:embed="rId3">
            <a:alphaModFix/>
          </a:blip>
          <a:stretch>
            <a:fillRect/>
          </a:stretch>
        </p:blipFill>
        <p:spPr>
          <a:xfrm>
            <a:off x="1504663" y="1701500"/>
            <a:ext cx="6134676" cy="2827700"/>
          </a:xfrm>
          <a:prstGeom prst="rect">
            <a:avLst/>
          </a:prstGeom>
          <a:noFill/>
          <a:ln>
            <a:noFill/>
          </a:ln>
        </p:spPr>
      </p:pic>
      <p:sp>
        <p:nvSpPr>
          <p:cNvPr id="100" name="Google Shape;100;p18"/>
          <p:cNvSpPr txBox="1"/>
          <p:nvPr/>
        </p:nvSpPr>
        <p:spPr>
          <a:xfrm>
            <a:off x="8301950" y="88950"/>
            <a:ext cx="69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Jimmy</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454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Experience #1</a:t>
            </a:r>
            <a:r>
              <a:rPr lang="en"/>
              <a:t> : Street Food Vendor</a:t>
            </a:r>
            <a:endParaRPr/>
          </a:p>
        </p:txBody>
      </p:sp>
      <p:sp>
        <p:nvSpPr>
          <p:cNvPr id="106" name="Google Shape;106;p19"/>
          <p:cNvSpPr txBox="1"/>
          <p:nvPr>
            <p:ph idx="1" type="body"/>
          </p:nvPr>
        </p:nvSpPr>
        <p:spPr>
          <a:xfrm>
            <a:off x="311700" y="1152475"/>
            <a:ext cx="4079100" cy="34164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Inspiration from team members’ backgrounds</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Set around the 1970’s, the end of the Vietnam War</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Street food vendor must earn enough cash to leave Vietnam and reunite with </a:t>
            </a:r>
            <a:r>
              <a:rPr lang="en">
                <a:solidFill>
                  <a:schemeClr val="dk1"/>
                </a:solidFill>
              </a:rPr>
              <a:t>family</a:t>
            </a:r>
            <a:r>
              <a:rPr lang="en">
                <a:solidFill>
                  <a:schemeClr val="dk1"/>
                </a:solidFill>
              </a:rPr>
              <a:t> abroad.</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pic>
        <p:nvPicPr>
          <p:cNvPr id="107" name="Google Shape;107;p19"/>
          <p:cNvPicPr preferRelativeResize="0"/>
          <p:nvPr/>
        </p:nvPicPr>
        <p:blipFill>
          <a:blip r:embed="rId3">
            <a:alphaModFix/>
          </a:blip>
          <a:stretch>
            <a:fillRect/>
          </a:stretch>
        </p:blipFill>
        <p:spPr>
          <a:xfrm>
            <a:off x="4572004" y="1386325"/>
            <a:ext cx="4301501" cy="2866950"/>
          </a:xfrm>
          <a:prstGeom prst="rect">
            <a:avLst/>
          </a:prstGeom>
          <a:noFill/>
          <a:ln>
            <a:noFill/>
          </a:ln>
        </p:spPr>
      </p:pic>
      <p:sp>
        <p:nvSpPr>
          <p:cNvPr id="108" name="Google Shape;108;p19"/>
          <p:cNvSpPr txBox="1"/>
          <p:nvPr/>
        </p:nvSpPr>
        <p:spPr>
          <a:xfrm>
            <a:off x="4482975" y="42532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Photo by</a:t>
            </a:r>
            <a:r>
              <a:rPr lang="en" sz="1100">
                <a:solidFill>
                  <a:schemeClr val="dk1"/>
                </a:solidFill>
                <a:uFill>
                  <a:noFill/>
                </a:uFill>
                <a:hlinkClick r:id="rId4">
                  <a:extLst>
                    <a:ext uri="{A12FA001-AC4F-418D-AE19-62706E023703}">
                      <ahyp:hlinkClr val="tx"/>
                    </a:ext>
                  </a:extLst>
                </a:hlinkClick>
              </a:rPr>
              <a:t> </a:t>
            </a:r>
            <a:r>
              <a:rPr lang="en" sz="1100" u="sng">
                <a:solidFill>
                  <a:schemeClr val="dk1"/>
                </a:solidFill>
                <a:hlinkClick r:id="rId5">
                  <a:extLst>
                    <a:ext uri="{A12FA001-AC4F-418D-AE19-62706E023703}">
                      <ahyp:hlinkClr val="tx"/>
                    </a:ext>
                  </a:extLst>
                </a:hlinkClick>
              </a:rPr>
              <a:t>Frankie Shutterbug</a:t>
            </a:r>
            <a:r>
              <a:rPr lang="en" sz="1100">
                <a:solidFill>
                  <a:schemeClr val="dk1"/>
                </a:solidFill>
              </a:rPr>
              <a:t> on</a:t>
            </a:r>
            <a:r>
              <a:rPr lang="en" sz="1100">
                <a:solidFill>
                  <a:schemeClr val="dk1"/>
                </a:solidFill>
                <a:uFill>
                  <a:noFill/>
                </a:uFill>
                <a:hlinkClick r:id="rId6">
                  <a:extLst>
                    <a:ext uri="{A12FA001-AC4F-418D-AE19-62706E023703}">
                      <ahyp:hlinkClr val="tx"/>
                    </a:ext>
                  </a:extLst>
                </a:hlinkClick>
              </a:rPr>
              <a:t> </a:t>
            </a:r>
            <a:r>
              <a:rPr lang="en" sz="1100" u="sng">
                <a:solidFill>
                  <a:schemeClr val="dk1"/>
                </a:solidFill>
                <a:hlinkClick r:id="rId7">
                  <a:extLst>
                    <a:ext uri="{A12FA001-AC4F-418D-AE19-62706E023703}">
                      <ahyp:hlinkClr val="tx"/>
                    </a:ext>
                  </a:extLst>
                </a:hlinkClick>
              </a:rPr>
              <a:t>Unsplash</a:t>
            </a:r>
            <a:endParaRPr>
              <a:solidFill>
                <a:schemeClr val="dk1"/>
              </a:solidFill>
            </a:endParaRPr>
          </a:p>
        </p:txBody>
      </p:sp>
      <p:sp>
        <p:nvSpPr>
          <p:cNvPr id="109" name="Google Shape;109;p19"/>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Jennelle</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Experience #1</a:t>
            </a:r>
            <a:r>
              <a:rPr lang="en"/>
              <a:t> : Street Food Vendor</a:t>
            </a:r>
            <a:endParaRPr/>
          </a:p>
        </p:txBody>
      </p:sp>
      <p:sp>
        <p:nvSpPr>
          <p:cNvPr id="115" name="Google Shape;115;p20"/>
          <p:cNvSpPr txBox="1"/>
          <p:nvPr>
            <p:ph idx="1" type="body"/>
          </p:nvPr>
        </p:nvSpPr>
        <p:spPr>
          <a:xfrm>
            <a:off x="311700" y="1152475"/>
            <a:ext cx="4244400" cy="3416400"/>
          </a:xfrm>
          <a:prstGeom prst="rect">
            <a:avLst/>
          </a:prstGeom>
        </p:spPr>
        <p:txBody>
          <a:bodyPr anchorCtr="0" anchor="t" bIns="91425" lIns="91425" spcFirstLastPara="1" rIns="91425" wrap="square" tIns="91425">
            <a:normAutofit lnSpcReduction="20000"/>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Gameplay is to perform several cooking tasks such as preparing Pho bowls for oncoming customers.</a:t>
            </a:r>
            <a:endParaRPr>
              <a:solidFill>
                <a:schemeClr val="dk1"/>
              </a:solidFill>
            </a:endParaRPr>
          </a:p>
          <a:p>
            <a:pPr indent="-317500" lvl="1" marL="914400" rtl="0" algn="l">
              <a:lnSpc>
                <a:spcPct val="100000"/>
              </a:lnSpc>
              <a:spcBef>
                <a:spcPts val="1000"/>
              </a:spcBef>
              <a:spcAft>
                <a:spcPts val="0"/>
              </a:spcAft>
              <a:buClr>
                <a:schemeClr val="dk1"/>
              </a:buClr>
              <a:buSzPts val="1400"/>
              <a:buChar char="○"/>
            </a:pPr>
            <a:r>
              <a:rPr lang="en">
                <a:solidFill>
                  <a:schemeClr val="dk1"/>
                </a:solidFill>
              </a:rPr>
              <a:t>Similar to that of Cooking Mama</a:t>
            </a:r>
            <a:endParaRPr>
              <a:solidFill>
                <a:schemeClr val="dk1"/>
              </a:solidFill>
            </a:endParaRPr>
          </a:p>
          <a:p>
            <a:pPr indent="-317500" lvl="1" marL="914400" rtl="0" algn="l">
              <a:lnSpc>
                <a:spcPct val="100000"/>
              </a:lnSpc>
              <a:spcBef>
                <a:spcPts val="1000"/>
              </a:spcBef>
              <a:spcAft>
                <a:spcPts val="0"/>
              </a:spcAft>
              <a:buClr>
                <a:schemeClr val="dk1"/>
              </a:buClr>
              <a:buSzPts val="1400"/>
              <a:buChar char="○"/>
            </a:pPr>
            <a:r>
              <a:rPr lang="en">
                <a:solidFill>
                  <a:schemeClr val="dk1"/>
                </a:solidFill>
              </a:rPr>
              <a:t>Allows many cooking gestures</a:t>
            </a:r>
            <a:endParaRPr>
              <a:solidFill>
                <a:schemeClr val="dk1"/>
              </a:solidFill>
            </a:endParaRPr>
          </a:p>
          <a:p>
            <a:pPr indent="-342900" lvl="0" marL="457200" rtl="0" algn="l">
              <a:lnSpc>
                <a:spcPct val="100000"/>
              </a:lnSpc>
              <a:spcBef>
                <a:spcPts val="1000"/>
              </a:spcBef>
              <a:spcAft>
                <a:spcPts val="0"/>
              </a:spcAft>
              <a:buClr>
                <a:schemeClr val="dk1"/>
              </a:buClr>
              <a:buSzPts val="1800"/>
              <a:buChar char="●"/>
            </a:pPr>
            <a:r>
              <a:rPr lang="en">
                <a:solidFill>
                  <a:schemeClr val="dk1"/>
                </a:solidFill>
              </a:rPr>
              <a:t>Emotional Takeaway</a:t>
            </a:r>
            <a:endParaRPr>
              <a:solidFill>
                <a:schemeClr val="dk1"/>
              </a:solidFill>
            </a:endParaRPr>
          </a:p>
          <a:p>
            <a:pPr indent="-317500" lvl="1" marL="914400" rtl="0" algn="l">
              <a:lnSpc>
                <a:spcPct val="100000"/>
              </a:lnSpc>
              <a:spcBef>
                <a:spcPts val="1000"/>
              </a:spcBef>
              <a:spcAft>
                <a:spcPts val="0"/>
              </a:spcAft>
              <a:buClr>
                <a:schemeClr val="dk1"/>
              </a:buClr>
              <a:buSzPts val="1400"/>
              <a:buChar char="○"/>
            </a:pPr>
            <a:r>
              <a:rPr lang="en">
                <a:solidFill>
                  <a:schemeClr val="dk1"/>
                </a:solidFill>
              </a:rPr>
              <a:t>See how food connects people</a:t>
            </a:r>
            <a:endParaRPr>
              <a:solidFill>
                <a:schemeClr val="dk1"/>
              </a:solidFill>
            </a:endParaRPr>
          </a:p>
          <a:p>
            <a:pPr indent="-317500" lvl="1" marL="914400" rtl="0" algn="l">
              <a:lnSpc>
                <a:spcPct val="100000"/>
              </a:lnSpc>
              <a:spcBef>
                <a:spcPts val="1000"/>
              </a:spcBef>
              <a:spcAft>
                <a:spcPts val="0"/>
              </a:spcAft>
              <a:buClr>
                <a:schemeClr val="dk1"/>
              </a:buClr>
              <a:buSzPts val="1400"/>
              <a:buChar char="○"/>
            </a:pPr>
            <a:r>
              <a:rPr lang="en">
                <a:solidFill>
                  <a:schemeClr val="dk1"/>
                </a:solidFill>
              </a:rPr>
              <a:t>Understand the background &amp; results of emigration</a:t>
            </a:r>
            <a:endParaRPr>
              <a:solidFill>
                <a:schemeClr val="dk1"/>
              </a:solidFill>
            </a:endParaRPr>
          </a:p>
          <a:p>
            <a:pPr indent="-292100" lvl="2" marL="1371600" rtl="0" algn="l">
              <a:lnSpc>
                <a:spcPct val="100000"/>
              </a:lnSpc>
              <a:spcBef>
                <a:spcPts val="1000"/>
              </a:spcBef>
              <a:spcAft>
                <a:spcPts val="0"/>
              </a:spcAft>
              <a:buClr>
                <a:schemeClr val="dk1"/>
              </a:buClr>
              <a:buSzPts val="1000"/>
              <a:buChar char="■"/>
            </a:pPr>
            <a:r>
              <a:rPr lang="en" sz="1000">
                <a:solidFill>
                  <a:schemeClr val="dk1"/>
                </a:solidFill>
              </a:rPr>
              <a:t>Poverty</a:t>
            </a:r>
            <a:endParaRPr sz="1000">
              <a:solidFill>
                <a:schemeClr val="dk1"/>
              </a:solidFill>
            </a:endParaRPr>
          </a:p>
          <a:p>
            <a:pPr indent="-292100" lvl="2" marL="1371600" rtl="0" algn="l">
              <a:lnSpc>
                <a:spcPct val="100000"/>
              </a:lnSpc>
              <a:spcBef>
                <a:spcPts val="1000"/>
              </a:spcBef>
              <a:spcAft>
                <a:spcPts val="1000"/>
              </a:spcAft>
              <a:buClr>
                <a:schemeClr val="dk1"/>
              </a:buClr>
              <a:buSzPts val="1000"/>
              <a:buChar char="■"/>
            </a:pPr>
            <a:r>
              <a:rPr lang="en" sz="1000">
                <a:solidFill>
                  <a:schemeClr val="dk1"/>
                </a:solidFill>
              </a:rPr>
              <a:t>Family Reunification</a:t>
            </a:r>
            <a:endParaRPr sz="1000">
              <a:solidFill>
                <a:schemeClr val="dk1"/>
              </a:solidFill>
            </a:endParaRPr>
          </a:p>
        </p:txBody>
      </p:sp>
      <p:pic>
        <p:nvPicPr>
          <p:cNvPr id="116" name="Google Shape;116;p20"/>
          <p:cNvPicPr preferRelativeResize="0"/>
          <p:nvPr/>
        </p:nvPicPr>
        <p:blipFill>
          <a:blip r:embed="rId3">
            <a:alphaModFix/>
          </a:blip>
          <a:stretch>
            <a:fillRect/>
          </a:stretch>
        </p:blipFill>
        <p:spPr>
          <a:xfrm>
            <a:off x="4739204" y="1365000"/>
            <a:ext cx="4244424" cy="2828925"/>
          </a:xfrm>
          <a:prstGeom prst="rect">
            <a:avLst/>
          </a:prstGeom>
          <a:noFill/>
          <a:ln>
            <a:noFill/>
          </a:ln>
        </p:spPr>
      </p:pic>
      <p:sp>
        <p:nvSpPr>
          <p:cNvPr id="117" name="Google Shape;117;p20"/>
          <p:cNvSpPr txBox="1"/>
          <p:nvPr/>
        </p:nvSpPr>
        <p:spPr>
          <a:xfrm>
            <a:off x="4668700" y="41939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Photo by</a:t>
            </a:r>
            <a:r>
              <a:rPr lang="en" sz="1100">
                <a:solidFill>
                  <a:schemeClr val="dk1"/>
                </a:solidFill>
                <a:uFill>
                  <a:noFill/>
                </a:uFill>
                <a:hlinkClick r:id="rId4">
                  <a:extLst>
                    <a:ext uri="{A12FA001-AC4F-418D-AE19-62706E023703}">
                      <ahyp:hlinkClr val="tx"/>
                    </a:ext>
                  </a:extLst>
                </a:hlinkClick>
              </a:rPr>
              <a:t> </a:t>
            </a:r>
            <a:r>
              <a:rPr lang="en" sz="1100" u="sng">
                <a:solidFill>
                  <a:schemeClr val="dk1"/>
                </a:solidFill>
                <a:hlinkClick r:id="rId5">
                  <a:extLst>
                    <a:ext uri="{A12FA001-AC4F-418D-AE19-62706E023703}">
                      <ahyp:hlinkClr val="tx"/>
                    </a:ext>
                  </a:extLst>
                </a:hlinkClick>
              </a:rPr>
              <a:t>Lightscape</a:t>
            </a:r>
            <a:r>
              <a:rPr lang="en" sz="1100">
                <a:solidFill>
                  <a:schemeClr val="dk1"/>
                </a:solidFill>
              </a:rPr>
              <a:t> on</a:t>
            </a:r>
            <a:r>
              <a:rPr lang="en" sz="1100">
                <a:solidFill>
                  <a:schemeClr val="dk1"/>
                </a:solidFill>
                <a:uFill>
                  <a:noFill/>
                </a:uFill>
                <a:hlinkClick r:id="rId6">
                  <a:extLst>
                    <a:ext uri="{A12FA001-AC4F-418D-AE19-62706E023703}">
                      <ahyp:hlinkClr val="tx"/>
                    </a:ext>
                  </a:extLst>
                </a:hlinkClick>
              </a:rPr>
              <a:t> </a:t>
            </a:r>
            <a:r>
              <a:rPr lang="en" sz="1100" u="sng">
                <a:solidFill>
                  <a:schemeClr val="dk1"/>
                </a:solidFill>
                <a:hlinkClick r:id="rId7">
                  <a:extLst>
                    <a:ext uri="{A12FA001-AC4F-418D-AE19-62706E023703}">
                      <ahyp:hlinkClr val="tx"/>
                    </a:ext>
                  </a:extLst>
                </a:hlinkClick>
              </a:rPr>
              <a:t>Unsplash</a:t>
            </a:r>
            <a:endParaRPr>
              <a:solidFill>
                <a:schemeClr val="dk1"/>
              </a:solidFill>
            </a:endParaRPr>
          </a:p>
        </p:txBody>
      </p:sp>
      <p:sp>
        <p:nvSpPr>
          <p:cNvPr id="118" name="Google Shape;118;p20"/>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Jennelle</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Experience #2</a:t>
            </a:r>
            <a:r>
              <a:rPr lang="en"/>
              <a:t> : Farm/Jail Story</a:t>
            </a:r>
            <a:endParaRPr/>
          </a:p>
        </p:txBody>
      </p:sp>
      <p:sp>
        <p:nvSpPr>
          <p:cNvPr id="124" name="Google Shape;124;p21"/>
          <p:cNvSpPr txBox="1"/>
          <p:nvPr>
            <p:ph idx="1" type="body"/>
          </p:nvPr>
        </p:nvSpPr>
        <p:spPr>
          <a:xfrm>
            <a:off x="311700" y="1152475"/>
            <a:ext cx="3832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Mexican Immigrant working in farm</a:t>
            </a:r>
            <a:endParaRPr>
              <a:solidFill>
                <a:schemeClr val="dk1"/>
              </a:solidFill>
            </a:endParaRPr>
          </a:p>
          <a:p>
            <a:pPr indent="-342900" lvl="0" marL="457200" rtl="0" algn="l">
              <a:spcBef>
                <a:spcPts val="1000"/>
              </a:spcBef>
              <a:spcAft>
                <a:spcPts val="1000"/>
              </a:spcAft>
              <a:buClr>
                <a:schemeClr val="dk1"/>
              </a:buClr>
              <a:buSzPts val="1800"/>
              <a:buChar char="●"/>
            </a:pPr>
            <a:r>
              <a:rPr lang="en">
                <a:solidFill>
                  <a:schemeClr val="dk1"/>
                </a:solidFill>
              </a:rPr>
              <a:t>Horrible Boss </a:t>
            </a:r>
            <a:endParaRPr>
              <a:solidFill>
                <a:schemeClr val="dk1"/>
              </a:solidFill>
            </a:endParaRPr>
          </a:p>
        </p:txBody>
      </p:sp>
      <p:pic>
        <p:nvPicPr>
          <p:cNvPr id="125" name="Google Shape;125;p21"/>
          <p:cNvPicPr preferRelativeResize="0"/>
          <p:nvPr/>
        </p:nvPicPr>
        <p:blipFill>
          <a:blip r:embed="rId3">
            <a:alphaModFix/>
          </a:blip>
          <a:stretch>
            <a:fillRect/>
          </a:stretch>
        </p:blipFill>
        <p:spPr>
          <a:xfrm>
            <a:off x="4329321" y="1152475"/>
            <a:ext cx="4604175" cy="3683326"/>
          </a:xfrm>
          <a:prstGeom prst="rect">
            <a:avLst/>
          </a:prstGeom>
          <a:noFill/>
          <a:ln>
            <a:noFill/>
          </a:ln>
        </p:spPr>
      </p:pic>
      <p:sp>
        <p:nvSpPr>
          <p:cNvPr id="126" name="Google Shape;126;p21"/>
          <p:cNvSpPr txBox="1"/>
          <p:nvPr/>
        </p:nvSpPr>
        <p:spPr>
          <a:xfrm>
            <a:off x="8037275" y="88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Anthony</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