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9144000" cy="5143500" type="screen16x9"/>
  <p:notesSz cx="6858000" cy="9144000"/>
  <p:embeddedFontLst>
    <p:embeddedFont>
      <p:font typeface="Oswald" panose="020B0604020202020204" charset="0"/>
      <p:regular r:id="rId28"/>
      <p:bold r:id="rId29"/>
    </p:embeddedFont>
    <p:embeddedFont>
      <p:font typeface="Oswald Light" panose="020B0604020202020204" charset="0"/>
      <p:regular r:id="rId30"/>
      <p:bold r:id="rId31"/>
    </p:embeddedFont>
    <p:embeddedFont>
      <p:font typeface="Pacifico" panose="020B0604020202020204" charset="0"/>
      <p:regular r:id="rId32"/>
    </p:embeddedFont>
    <p:embeddedFont>
      <p:font typeface="Roboto" panose="020B060402020202020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3" d="100"/>
          <a:sy n="143" d="100"/>
        </p:scale>
        <p:origin x="684"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485378aad4_2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485378aad4_2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Our project is Augmented Reality for hydrology version 2, an android application that is designed to help teach users about hydrology, the study of earth's water, in their local area. </a:t>
            </a:r>
            <a:endParaRPr sz="14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485d527cb4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485d527cb4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1100"/>
              <a:buFont typeface="Arial"/>
              <a:buNone/>
            </a:pPr>
            <a:r>
              <a:rPr lang="en" sz="900" b="1"/>
              <a:t>So, what data are we utilizing in our application?</a:t>
            </a:r>
            <a:endParaRPr sz="900" b="1"/>
          </a:p>
          <a:p>
            <a:pPr marL="0" lvl="0" indent="0" algn="l" rtl="0">
              <a:lnSpc>
                <a:spcPct val="115000"/>
              </a:lnSpc>
              <a:spcBef>
                <a:spcPts val="0"/>
              </a:spcBef>
              <a:spcAft>
                <a:spcPts val="0"/>
              </a:spcAft>
              <a:buClr>
                <a:srgbClr val="000000"/>
              </a:buClr>
              <a:buSzPts val="1100"/>
              <a:buFont typeface="Arial"/>
              <a:buNone/>
            </a:pPr>
            <a:endParaRPr sz="900"/>
          </a:p>
          <a:p>
            <a:pPr marL="0" lvl="0" indent="0" algn="l" rtl="0">
              <a:lnSpc>
                <a:spcPct val="115000"/>
              </a:lnSpc>
              <a:spcBef>
                <a:spcPts val="0"/>
              </a:spcBef>
              <a:spcAft>
                <a:spcPts val="0"/>
              </a:spcAft>
              <a:buClr>
                <a:srgbClr val="000000"/>
              </a:buClr>
              <a:buSzPts val="1100"/>
              <a:buFont typeface="Arial"/>
              <a:buNone/>
            </a:pPr>
            <a:r>
              <a:rPr lang="en" sz="900"/>
              <a:t>We are primarily working with hydrological datasets.</a:t>
            </a:r>
            <a:endParaRPr sz="900"/>
          </a:p>
          <a:p>
            <a:pPr marL="0" lvl="0" indent="0" algn="l" rtl="0">
              <a:lnSpc>
                <a:spcPct val="115000"/>
              </a:lnSpc>
              <a:spcBef>
                <a:spcPts val="0"/>
              </a:spcBef>
              <a:spcAft>
                <a:spcPts val="0"/>
              </a:spcAft>
              <a:buClr>
                <a:srgbClr val="000000"/>
              </a:buClr>
              <a:buSzPts val="1100"/>
              <a:buFont typeface="Arial"/>
              <a:buNone/>
            </a:pPr>
            <a:endParaRPr sz="900"/>
          </a:p>
          <a:p>
            <a:pPr marL="0" lvl="0" indent="0" algn="l" rtl="0">
              <a:lnSpc>
                <a:spcPct val="115000"/>
              </a:lnSpc>
              <a:spcBef>
                <a:spcPts val="0"/>
              </a:spcBef>
              <a:spcAft>
                <a:spcPts val="0"/>
              </a:spcAft>
              <a:buClr>
                <a:srgbClr val="000000"/>
              </a:buClr>
              <a:buSzPts val="1100"/>
              <a:buFont typeface="Arial"/>
              <a:buNone/>
            </a:pPr>
            <a:r>
              <a:rPr lang="en" sz="900"/>
              <a:t>These include Reservoir though River datasets which are provided by JPL restful services.</a:t>
            </a:r>
            <a:endParaRPr sz="900"/>
          </a:p>
          <a:p>
            <a:pPr marL="0" lvl="0" indent="0" algn="l" rtl="0">
              <a:lnSpc>
                <a:spcPct val="115000"/>
              </a:lnSpc>
              <a:spcBef>
                <a:spcPts val="0"/>
              </a:spcBef>
              <a:spcAft>
                <a:spcPts val="0"/>
              </a:spcAft>
              <a:buClr>
                <a:srgbClr val="000000"/>
              </a:buClr>
              <a:buSzPts val="1100"/>
              <a:buFont typeface="Arial"/>
              <a:buNone/>
            </a:pPr>
            <a:endParaRPr sz="900"/>
          </a:p>
          <a:p>
            <a:pPr marL="0" lvl="0" indent="0" algn="l" rtl="0">
              <a:lnSpc>
                <a:spcPct val="115000"/>
              </a:lnSpc>
              <a:spcBef>
                <a:spcPts val="0"/>
              </a:spcBef>
              <a:spcAft>
                <a:spcPts val="0"/>
              </a:spcAft>
              <a:buClr>
                <a:srgbClr val="000000"/>
              </a:buClr>
              <a:buSzPts val="1100"/>
              <a:buFont typeface="Arial"/>
              <a:buNone/>
            </a:pPr>
            <a:r>
              <a:rPr lang="en" sz="900"/>
              <a:t>At the top right is an example of a rest call to retrieve a list of reservoir sites.</a:t>
            </a:r>
            <a:endParaRPr sz="900"/>
          </a:p>
          <a:p>
            <a:pPr marL="0" lvl="0" indent="0" algn="l" rtl="0">
              <a:lnSpc>
                <a:spcPct val="115000"/>
              </a:lnSpc>
              <a:spcBef>
                <a:spcPts val="0"/>
              </a:spcBef>
              <a:spcAft>
                <a:spcPts val="0"/>
              </a:spcAft>
              <a:buClr>
                <a:srgbClr val="000000"/>
              </a:buClr>
              <a:buSzPts val="1100"/>
              <a:buFont typeface="Arial"/>
              <a:buNone/>
            </a:pPr>
            <a:endParaRPr sz="900"/>
          </a:p>
          <a:p>
            <a:pPr marL="0" lvl="0" indent="0" algn="l" rtl="0">
              <a:lnSpc>
                <a:spcPct val="115000"/>
              </a:lnSpc>
              <a:spcBef>
                <a:spcPts val="0"/>
              </a:spcBef>
              <a:spcAft>
                <a:spcPts val="0"/>
              </a:spcAft>
              <a:buClr>
                <a:srgbClr val="000000"/>
              </a:buClr>
              <a:buSzPts val="1100"/>
              <a:buFont typeface="Arial"/>
              <a:buNone/>
            </a:pPr>
            <a:r>
              <a:rPr lang="en" sz="900"/>
              <a:t>We get a text file that represents a table with various fields. </a:t>
            </a:r>
            <a:endParaRPr sz="900"/>
          </a:p>
          <a:p>
            <a:pPr marL="0" lvl="0" indent="0" algn="l" rtl="0">
              <a:lnSpc>
                <a:spcPct val="115000"/>
              </a:lnSpc>
              <a:spcBef>
                <a:spcPts val="0"/>
              </a:spcBef>
              <a:spcAft>
                <a:spcPts val="0"/>
              </a:spcAft>
              <a:buClr>
                <a:srgbClr val="000000"/>
              </a:buClr>
              <a:buSzPts val="1100"/>
              <a:buFont typeface="Arial"/>
              <a:buNone/>
            </a:pPr>
            <a:endParaRPr sz="900"/>
          </a:p>
          <a:p>
            <a:pPr marL="0" lvl="0" indent="0" algn="l" rtl="0">
              <a:lnSpc>
                <a:spcPct val="115000"/>
              </a:lnSpc>
              <a:spcBef>
                <a:spcPts val="0"/>
              </a:spcBef>
              <a:spcAft>
                <a:spcPts val="0"/>
              </a:spcAft>
              <a:buClr>
                <a:srgbClr val="000000"/>
              </a:buClr>
              <a:buSzPts val="1100"/>
              <a:buFont typeface="Arial"/>
              <a:buNone/>
            </a:pPr>
            <a:r>
              <a:rPr lang="en" sz="900"/>
              <a:t>The fields are.</a:t>
            </a:r>
            <a:endParaRPr sz="900"/>
          </a:p>
          <a:p>
            <a:pPr marL="0" lvl="0" indent="0" algn="l" rtl="0">
              <a:lnSpc>
                <a:spcPct val="115000"/>
              </a:lnSpc>
              <a:spcBef>
                <a:spcPts val="0"/>
              </a:spcBef>
              <a:spcAft>
                <a:spcPts val="0"/>
              </a:spcAft>
              <a:buClr>
                <a:srgbClr val="000000"/>
              </a:buClr>
              <a:buSzPts val="1100"/>
              <a:buFont typeface="Arial"/>
              <a:buNone/>
            </a:pPr>
            <a:endParaRPr sz="900"/>
          </a:p>
          <a:p>
            <a:pPr marL="0" lvl="0" indent="0" algn="l" rtl="0">
              <a:lnSpc>
                <a:spcPct val="115000"/>
              </a:lnSpc>
              <a:spcBef>
                <a:spcPts val="0"/>
              </a:spcBef>
              <a:spcAft>
                <a:spcPts val="0"/>
              </a:spcAft>
              <a:buClr>
                <a:srgbClr val="000000"/>
              </a:buClr>
              <a:buSzPts val="1100"/>
              <a:buFont typeface="Arial"/>
              <a:buNone/>
            </a:pPr>
            <a:r>
              <a:rPr lang="en" sz="900"/>
              <a:t>site_no which represents a unique number.</a:t>
            </a:r>
            <a:endParaRPr sz="900"/>
          </a:p>
          <a:p>
            <a:pPr marL="0" lvl="0" indent="0" algn="l" rtl="0">
              <a:lnSpc>
                <a:spcPct val="115000"/>
              </a:lnSpc>
              <a:spcBef>
                <a:spcPts val="0"/>
              </a:spcBef>
              <a:spcAft>
                <a:spcPts val="0"/>
              </a:spcAft>
              <a:buClr>
                <a:srgbClr val="000000"/>
              </a:buClr>
              <a:buSzPts val="1100"/>
              <a:buFont typeface="Arial"/>
              <a:buNone/>
            </a:pPr>
            <a:endParaRPr sz="900"/>
          </a:p>
          <a:p>
            <a:pPr marL="0" lvl="0" indent="0" algn="l" rtl="0">
              <a:lnSpc>
                <a:spcPct val="115000"/>
              </a:lnSpc>
              <a:spcBef>
                <a:spcPts val="0"/>
              </a:spcBef>
              <a:spcAft>
                <a:spcPts val="0"/>
              </a:spcAft>
              <a:buClr>
                <a:srgbClr val="000000"/>
              </a:buClr>
              <a:buSzPts val="1100"/>
              <a:buFont typeface="Arial"/>
              <a:buNone/>
            </a:pPr>
            <a:r>
              <a:rPr lang="en" sz="900"/>
              <a:t>description to that site.</a:t>
            </a:r>
            <a:endParaRPr sz="900"/>
          </a:p>
          <a:p>
            <a:pPr marL="0" lvl="0" indent="0" algn="l" rtl="0">
              <a:lnSpc>
                <a:spcPct val="115000"/>
              </a:lnSpc>
              <a:spcBef>
                <a:spcPts val="0"/>
              </a:spcBef>
              <a:spcAft>
                <a:spcPts val="0"/>
              </a:spcAft>
              <a:buClr>
                <a:srgbClr val="000000"/>
              </a:buClr>
              <a:buSzPts val="1100"/>
              <a:buFont typeface="Arial"/>
              <a:buNone/>
            </a:pPr>
            <a:endParaRPr sz="900"/>
          </a:p>
          <a:p>
            <a:pPr marL="0" lvl="0" indent="0" algn="l" rtl="0">
              <a:lnSpc>
                <a:spcPct val="115000"/>
              </a:lnSpc>
              <a:spcBef>
                <a:spcPts val="0"/>
              </a:spcBef>
              <a:spcAft>
                <a:spcPts val="0"/>
              </a:spcAft>
              <a:buClr>
                <a:srgbClr val="000000"/>
              </a:buClr>
              <a:buSzPts val="1100"/>
              <a:buFont typeface="Arial"/>
              <a:buNone/>
            </a:pPr>
            <a:r>
              <a:rPr lang="en" sz="900"/>
              <a:t>longitude and latitude for location.</a:t>
            </a:r>
            <a:endParaRPr sz="900"/>
          </a:p>
          <a:p>
            <a:pPr marL="0" lvl="0" indent="0" algn="l" rtl="0">
              <a:lnSpc>
                <a:spcPct val="115000"/>
              </a:lnSpc>
              <a:spcBef>
                <a:spcPts val="0"/>
              </a:spcBef>
              <a:spcAft>
                <a:spcPts val="0"/>
              </a:spcAft>
              <a:buClr>
                <a:srgbClr val="000000"/>
              </a:buClr>
              <a:buSzPts val="1100"/>
              <a:buFont typeface="Arial"/>
              <a:buNone/>
            </a:pPr>
            <a:endParaRPr sz="900"/>
          </a:p>
          <a:p>
            <a:pPr marL="0" lvl="0" indent="0" algn="l" rtl="0">
              <a:lnSpc>
                <a:spcPct val="115000"/>
              </a:lnSpc>
              <a:spcBef>
                <a:spcPts val="0"/>
              </a:spcBef>
              <a:spcAft>
                <a:spcPts val="0"/>
              </a:spcAft>
              <a:buClr>
                <a:srgbClr val="000000"/>
              </a:buClr>
              <a:buSzPts val="1100"/>
              <a:buFont typeface="Arial"/>
              <a:buNone/>
            </a:pPr>
            <a:r>
              <a:rPr lang="en" sz="900"/>
              <a:t>max and min datetime which corresponds to the max and min units of reservoir.</a:t>
            </a:r>
            <a:endParaRPr sz="900"/>
          </a:p>
          <a:p>
            <a:pPr marL="0" lvl="0" indent="0" algn="l" rtl="0">
              <a:lnSpc>
                <a:spcPct val="115000"/>
              </a:lnSpc>
              <a:spcBef>
                <a:spcPts val="0"/>
              </a:spcBef>
              <a:spcAft>
                <a:spcPts val="0"/>
              </a:spcAft>
              <a:buClr>
                <a:srgbClr val="000000"/>
              </a:buClr>
              <a:buSzPts val="1100"/>
              <a:buFont typeface="Arial"/>
              <a:buNone/>
            </a:pPr>
            <a:endParaRPr sz="900"/>
          </a:p>
          <a:p>
            <a:pPr marL="0" lvl="0" indent="0" algn="l" rtl="0">
              <a:lnSpc>
                <a:spcPct val="115000"/>
              </a:lnSpc>
              <a:spcBef>
                <a:spcPts val="0"/>
              </a:spcBef>
              <a:spcAft>
                <a:spcPts val="0"/>
              </a:spcAft>
              <a:buClr>
                <a:srgbClr val="000000"/>
              </a:buClr>
              <a:buSzPts val="1100"/>
              <a:buFont typeface="Arial"/>
              <a:buNone/>
            </a:pPr>
            <a:r>
              <a:rPr lang="en" sz="900"/>
              <a:t>What are these units?</a:t>
            </a:r>
            <a:endParaRPr sz="900"/>
          </a:p>
          <a:p>
            <a:pPr marL="0" lvl="0" indent="0" algn="l" rtl="0">
              <a:lnSpc>
                <a:spcPct val="115000"/>
              </a:lnSpc>
              <a:spcBef>
                <a:spcPts val="0"/>
              </a:spcBef>
              <a:spcAft>
                <a:spcPts val="0"/>
              </a:spcAft>
              <a:buClr>
                <a:srgbClr val="000000"/>
              </a:buClr>
              <a:buSzPts val="1100"/>
              <a:buFont typeface="Arial"/>
              <a:buNone/>
            </a:pPr>
            <a:endParaRPr sz="900"/>
          </a:p>
          <a:p>
            <a:pPr marL="0" lvl="0" indent="0" algn="l" rtl="0">
              <a:lnSpc>
                <a:spcPct val="115000"/>
              </a:lnSpc>
              <a:spcBef>
                <a:spcPts val="0"/>
              </a:spcBef>
              <a:spcAft>
                <a:spcPts val="0"/>
              </a:spcAft>
              <a:buClr>
                <a:srgbClr val="000000"/>
              </a:buClr>
              <a:buSzPts val="1100"/>
              <a:buFont typeface="Arial"/>
              <a:buNone/>
            </a:pPr>
            <a:r>
              <a:rPr lang="en" sz="900"/>
              <a:t>Well the second call below is displaying a REST call for a specific site_no.</a:t>
            </a:r>
            <a:endParaRPr sz="900"/>
          </a:p>
          <a:p>
            <a:pPr marL="0" lvl="0" indent="0" algn="l" rtl="0">
              <a:lnSpc>
                <a:spcPct val="115000"/>
              </a:lnSpc>
              <a:spcBef>
                <a:spcPts val="0"/>
              </a:spcBef>
              <a:spcAft>
                <a:spcPts val="0"/>
              </a:spcAft>
              <a:buClr>
                <a:srgbClr val="000000"/>
              </a:buClr>
              <a:buSzPts val="1100"/>
              <a:buFont typeface="Arial"/>
              <a:buNone/>
            </a:pPr>
            <a:r>
              <a:rPr lang="en" sz="900"/>
              <a:t>Which includes a datetime along with storage units in ac-ft. Which represents the volume of water in a reservoir.</a:t>
            </a:r>
            <a:endParaRPr sz="900"/>
          </a:p>
          <a:p>
            <a:pPr marL="0" lvl="0" indent="0" algn="l" rtl="0">
              <a:lnSpc>
                <a:spcPct val="115000"/>
              </a:lnSpc>
              <a:spcBef>
                <a:spcPts val="0"/>
              </a:spcBef>
              <a:spcAft>
                <a:spcPts val="0"/>
              </a:spcAft>
              <a:buClr>
                <a:srgbClr val="000000"/>
              </a:buClr>
              <a:buSzPts val="1100"/>
              <a:buFont typeface="Arial"/>
              <a:buNone/>
            </a:pPr>
            <a:endParaRPr sz="900"/>
          </a:p>
          <a:p>
            <a:pPr marL="0" lvl="0" indent="0" algn="l" rtl="0">
              <a:lnSpc>
                <a:spcPct val="115000"/>
              </a:lnSpc>
              <a:spcBef>
                <a:spcPts val="0"/>
              </a:spcBef>
              <a:spcAft>
                <a:spcPts val="0"/>
              </a:spcAft>
              <a:buClr>
                <a:srgbClr val="000000"/>
              </a:buClr>
              <a:buSzPts val="1100"/>
              <a:buFont typeface="Arial"/>
              <a:buNone/>
            </a:pPr>
            <a:r>
              <a:rPr lang="en" sz="900"/>
              <a:t>This schema structure is displayed throughout the other datasets each with their specific site number, location, and units.</a:t>
            </a:r>
            <a:endParaRPr sz="900"/>
          </a:p>
          <a:p>
            <a:pPr marL="0" lvl="0" indent="0" algn="l" rtl="0">
              <a:lnSpc>
                <a:spcPct val="115000"/>
              </a:lnSpc>
              <a:spcBef>
                <a:spcPts val="0"/>
              </a:spcBef>
              <a:spcAft>
                <a:spcPts val="0"/>
              </a:spcAft>
              <a:buClr>
                <a:srgbClr val="000000"/>
              </a:buClr>
              <a:buSzPts val="1100"/>
              <a:buFont typeface="Arial"/>
              <a:buNone/>
            </a:pPr>
            <a:endParaRPr sz="900"/>
          </a:p>
          <a:p>
            <a:pPr marL="0" lvl="0" indent="0" algn="l" rtl="0">
              <a:lnSpc>
                <a:spcPct val="115000"/>
              </a:lnSpc>
              <a:spcBef>
                <a:spcPts val="0"/>
              </a:spcBef>
              <a:spcAft>
                <a:spcPts val="0"/>
              </a:spcAft>
              <a:buClr>
                <a:srgbClr val="000000"/>
              </a:buClr>
              <a:buSzPts val="1100"/>
              <a:buFont typeface="Arial"/>
              <a:buNone/>
            </a:pPr>
            <a:r>
              <a:rPr lang="en" sz="900"/>
              <a:t>The well dataset includes dbgs which is the amount of water in a well.</a:t>
            </a:r>
            <a:endParaRPr sz="900"/>
          </a:p>
          <a:p>
            <a:pPr marL="0" lvl="0" indent="0" algn="l" rtl="0">
              <a:lnSpc>
                <a:spcPct val="115000"/>
              </a:lnSpc>
              <a:spcBef>
                <a:spcPts val="0"/>
              </a:spcBef>
              <a:spcAft>
                <a:spcPts val="0"/>
              </a:spcAft>
              <a:buClr>
                <a:srgbClr val="000000"/>
              </a:buClr>
              <a:buSzPts val="1100"/>
              <a:buFont typeface="Arial"/>
              <a:buNone/>
            </a:pPr>
            <a:endParaRPr sz="900"/>
          </a:p>
          <a:p>
            <a:pPr marL="0" lvl="0" indent="0" algn="l" rtl="0">
              <a:lnSpc>
                <a:spcPct val="115000"/>
              </a:lnSpc>
              <a:spcBef>
                <a:spcPts val="0"/>
              </a:spcBef>
              <a:spcAft>
                <a:spcPts val="0"/>
              </a:spcAft>
              <a:buClr>
                <a:srgbClr val="000000"/>
              </a:buClr>
              <a:buSzPts val="1100"/>
              <a:buFont typeface="Arial"/>
              <a:buNone/>
            </a:pPr>
            <a:r>
              <a:rPr lang="en" sz="900"/>
              <a:t>The soil moisture is the amount of water for specific area of land.</a:t>
            </a:r>
            <a:endParaRPr sz="900"/>
          </a:p>
          <a:p>
            <a:pPr marL="0" lvl="0" indent="0" algn="l" rtl="0">
              <a:lnSpc>
                <a:spcPct val="115000"/>
              </a:lnSpc>
              <a:spcBef>
                <a:spcPts val="0"/>
              </a:spcBef>
              <a:spcAft>
                <a:spcPts val="0"/>
              </a:spcAft>
              <a:buClr>
                <a:srgbClr val="000000"/>
              </a:buClr>
              <a:buSzPts val="1100"/>
              <a:buFont typeface="Arial"/>
              <a:buNone/>
            </a:pPr>
            <a:endParaRPr sz="900"/>
          </a:p>
          <a:p>
            <a:pPr marL="0" lvl="0" indent="0" algn="l" rtl="0">
              <a:lnSpc>
                <a:spcPct val="115000"/>
              </a:lnSpc>
              <a:spcBef>
                <a:spcPts val="0"/>
              </a:spcBef>
              <a:spcAft>
                <a:spcPts val="0"/>
              </a:spcAft>
              <a:buClr>
                <a:srgbClr val="000000"/>
              </a:buClr>
              <a:buSzPts val="1100"/>
              <a:buFont typeface="Arial"/>
              <a:buNone/>
            </a:pPr>
            <a:r>
              <a:rPr lang="en" sz="900"/>
              <a:t>Similarly the snotel units display the snow water equivalent which is the depth of water in an area of snow.</a:t>
            </a:r>
            <a:endParaRPr sz="900"/>
          </a:p>
          <a:p>
            <a:pPr marL="0" lvl="0" indent="0" algn="l" rtl="0">
              <a:lnSpc>
                <a:spcPct val="115000"/>
              </a:lnSpc>
              <a:spcBef>
                <a:spcPts val="0"/>
              </a:spcBef>
              <a:spcAft>
                <a:spcPts val="0"/>
              </a:spcAft>
              <a:buClr>
                <a:srgbClr val="000000"/>
              </a:buClr>
              <a:buSzPts val="1100"/>
              <a:buFont typeface="Arial"/>
              <a:buNone/>
            </a:pPr>
            <a:endParaRPr sz="900"/>
          </a:p>
          <a:p>
            <a:pPr marL="0" lvl="0" indent="0" algn="l" rtl="0">
              <a:lnSpc>
                <a:spcPct val="115000"/>
              </a:lnSpc>
              <a:spcBef>
                <a:spcPts val="0"/>
              </a:spcBef>
              <a:spcAft>
                <a:spcPts val="0"/>
              </a:spcAft>
              <a:buClr>
                <a:srgbClr val="000000"/>
              </a:buClr>
              <a:buSzPts val="1100"/>
              <a:buFont typeface="Arial"/>
              <a:buNone/>
            </a:pPr>
            <a:r>
              <a:rPr lang="en" sz="900"/>
              <a:t>The River data units measure flow rates at various points throughout the length of a river.</a:t>
            </a:r>
            <a:endParaRPr sz="900"/>
          </a:p>
          <a:p>
            <a:pPr marL="0" lvl="0" indent="0" algn="l" rtl="0">
              <a:lnSpc>
                <a:spcPct val="115000"/>
              </a:lnSpc>
              <a:spcBef>
                <a:spcPts val="0"/>
              </a:spcBef>
              <a:spcAft>
                <a:spcPts val="0"/>
              </a:spcAft>
              <a:buClr>
                <a:srgbClr val="000000"/>
              </a:buClr>
              <a:buSzPts val="1100"/>
              <a:buFont typeface="Arial"/>
              <a:buNone/>
            </a:pPr>
            <a:endParaRPr sz="900"/>
          </a:p>
          <a:p>
            <a:pPr marL="0" lvl="0" indent="0" algn="l" rtl="0">
              <a:lnSpc>
                <a:spcPct val="115000"/>
              </a:lnSpc>
              <a:spcBef>
                <a:spcPts val="0"/>
              </a:spcBef>
              <a:spcAft>
                <a:spcPts val="0"/>
              </a:spcAft>
              <a:buClr>
                <a:srgbClr val="000000"/>
              </a:buClr>
              <a:buSzPts val="1100"/>
              <a:buFont typeface="Arial"/>
              <a:buNone/>
            </a:pPr>
            <a:r>
              <a:rPr lang="en" sz="900"/>
              <a:t>In addition to jpls datasets we include mountain data which can store the height of the mountain or other hydrological datasets.</a:t>
            </a:r>
            <a:endParaRPr sz="900"/>
          </a:p>
          <a:p>
            <a:pPr marL="0" lvl="0" indent="0" algn="l" rtl="0">
              <a:lnSpc>
                <a:spcPct val="115000"/>
              </a:lnSpc>
              <a:spcBef>
                <a:spcPts val="0"/>
              </a:spcBef>
              <a:spcAft>
                <a:spcPts val="0"/>
              </a:spcAft>
              <a:buClr>
                <a:srgbClr val="000000"/>
              </a:buClr>
              <a:buSzPts val="1100"/>
              <a:buFont typeface="Arial"/>
              <a:buNone/>
            </a:pPr>
            <a:endParaRPr/>
          </a:p>
          <a:p>
            <a:pPr marL="0" lvl="0" indent="0" algn="l" rtl="0">
              <a:lnSpc>
                <a:spcPct val="115000"/>
              </a:lnSpc>
              <a:spcBef>
                <a:spcPts val="0"/>
              </a:spcBef>
              <a:spcAft>
                <a:spcPts val="0"/>
              </a:spcAft>
              <a:buClr>
                <a:srgbClr val="000000"/>
              </a:buClr>
              <a:buSzPts val="1100"/>
              <a:buFont typeface="Arial"/>
              <a:buNone/>
            </a:pPr>
            <a:endParaRPr sz="900"/>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485378aad4_2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485378aad4_2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485378aad4_2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485378aad4_2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4894ee18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4894ee18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485378aad4_2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485378aad4_2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57ea3622f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57ea3622f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chemeClr val="lt2"/>
                </a:solidFill>
                <a:latin typeface="Roboto"/>
                <a:ea typeface="Roboto"/>
                <a:cs typeface="Roboto"/>
                <a:sym typeface="Roboto"/>
              </a:rPr>
              <a:t>Notes: tbs of POI data  dates as far back as early 1950s double check fact</a:t>
            </a:r>
            <a:endParaRPr sz="1800">
              <a:solidFill>
                <a:schemeClr val="lt2"/>
              </a:solidFill>
              <a:latin typeface="Roboto"/>
              <a:ea typeface="Roboto"/>
              <a:cs typeface="Roboto"/>
              <a:sym typeface="Roboto"/>
            </a:endParaRPr>
          </a:p>
          <a:p>
            <a:pPr marL="0" lvl="0" indent="0" algn="l" rtl="0">
              <a:lnSpc>
                <a:spcPct val="115000"/>
              </a:lnSpc>
              <a:spcBef>
                <a:spcPts val="1600"/>
              </a:spcBef>
              <a:spcAft>
                <a:spcPts val="0"/>
              </a:spcAft>
              <a:buNone/>
            </a:pPr>
            <a:r>
              <a:rPr lang="en" sz="1800">
                <a:solidFill>
                  <a:schemeClr val="lt2"/>
                </a:solidFill>
                <a:latin typeface="Roboto"/>
                <a:ea typeface="Roboto"/>
                <a:cs typeface="Roboto"/>
                <a:sym typeface="Roboto"/>
              </a:rPr>
              <a:t>Android low computtation power to parse and sort all data values</a:t>
            </a:r>
            <a:endParaRPr sz="1800">
              <a:solidFill>
                <a:schemeClr val="lt2"/>
              </a:solidFill>
              <a:latin typeface="Roboto"/>
              <a:ea typeface="Roboto"/>
              <a:cs typeface="Roboto"/>
              <a:sym typeface="Roboto"/>
            </a:endParaRPr>
          </a:p>
          <a:p>
            <a:pPr marL="0" lvl="0" indent="0" algn="l" rtl="0">
              <a:lnSpc>
                <a:spcPct val="115000"/>
              </a:lnSpc>
              <a:spcBef>
                <a:spcPts val="1600"/>
              </a:spcBef>
              <a:spcAft>
                <a:spcPts val="0"/>
              </a:spcAft>
              <a:buNone/>
            </a:pPr>
            <a:r>
              <a:rPr lang="en" sz="1800">
                <a:solidFill>
                  <a:schemeClr val="lt2"/>
                </a:solidFill>
                <a:latin typeface="Roboto"/>
                <a:ea typeface="Roboto"/>
                <a:cs typeface="Roboto"/>
                <a:sym typeface="Roboto"/>
              </a:rPr>
              <a:t>Reduced run time to  n to O(1)   by using key values </a:t>
            </a:r>
            <a:endParaRPr sz="1800">
              <a:solidFill>
                <a:schemeClr val="lt2"/>
              </a:solidFill>
              <a:latin typeface="Roboto"/>
              <a:ea typeface="Roboto"/>
              <a:cs typeface="Roboto"/>
              <a:sym typeface="Roboto"/>
            </a:endParaRPr>
          </a:p>
          <a:p>
            <a:pPr marL="0" lvl="0" indent="0" algn="l" rtl="0">
              <a:lnSpc>
                <a:spcPct val="115000"/>
              </a:lnSpc>
              <a:spcBef>
                <a:spcPts val="1600"/>
              </a:spcBef>
              <a:spcAft>
                <a:spcPts val="0"/>
              </a:spcAft>
              <a:buNone/>
            </a:pPr>
            <a:r>
              <a:rPr lang="en" sz="1800">
                <a:solidFill>
                  <a:schemeClr val="lt2"/>
                </a:solidFill>
                <a:latin typeface="Roboto"/>
                <a:ea typeface="Roboto"/>
                <a:cs typeface="Roboto"/>
                <a:sym typeface="Roboto"/>
              </a:rPr>
              <a:t>Used  Serialization and deserialization to saved data Locally as arraylist …</a:t>
            </a:r>
            <a:endParaRPr sz="1800">
              <a:solidFill>
                <a:schemeClr val="lt2"/>
              </a:solidFill>
              <a:latin typeface="Roboto"/>
              <a:ea typeface="Roboto"/>
              <a:cs typeface="Roboto"/>
              <a:sym typeface="Roboto"/>
            </a:endParaRPr>
          </a:p>
          <a:p>
            <a:pPr marL="0" lvl="0" indent="0" algn="l" rtl="0">
              <a:lnSpc>
                <a:spcPct val="115000"/>
              </a:lnSpc>
              <a:spcBef>
                <a:spcPts val="1600"/>
              </a:spcBef>
              <a:spcAft>
                <a:spcPts val="0"/>
              </a:spcAft>
              <a:buNone/>
            </a:pPr>
            <a:r>
              <a:rPr lang="en" sz="1800">
                <a:solidFill>
                  <a:schemeClr val="lt2"/>
                </a:solidFill>
                <a:latin typeface="Roboto"/>
                <a:ea typeface="Roboto"/>
                <a:cs typeface="Roboto"/>
                <a:sym typeface="Roboto"/>
              </a:rPr>
              <a:t>Different photos  reduced runtime from 30 seconds to 3 </a:t>
            </a:r>
            <a:endParaRPr sz="1800">
              <a:solidFill>
                <a:schemeClr val="lt2"/>
              </a:solidFill>
              <a:latin typeface="Roboto"/>
              <a:ea typeface="Roboto"/>
              <a:cs typeface="Roboto"/>
              <a:sym typeface="Roboto"/>
            </a:endParaRPr>
          </a:p>
          <a:p>
            <a:pPr marL="0" lvl="0" indent="0" algn="l" rtl="0">
              <a:lnSpc>
                <a:spcPct val="115000"/>
              </a:lnSpc>
              <a:spcBef>
                <a:spcPts val="1600"/>
              </a:spcBef>
              <a:spcAft>
                <a:spcPts val="0"/>
              </a:spcAft>
              <a:buNone/>
            </a:pPr>
            <a:r>
              <a:rPr lang="en" sz="1800">
                <a:solidFill>
                  <a:schemeClr val="lt2"/>
                </a:solidFill>
                <a:latin typeface="Roboto"/>
                <a:ea typeface="Roboto"/>
                <a:cs typeface="Roboto"/>
                <a:sym typeface="Roboto"/>
              </a:rPr>
              <a:t>Talk about multiple json calls also  instead of just one and appending it to the list challenges solutions ...</a:t>
            </a:r>
            <a:endParaRPr sz="1800">
              <a:solidFill>
                <a:schemeClr val="lt2"/>
              </a:solidFill>
              <a:latin typeface="Roboto"/>
              <a:ea typeface="Roboto"/>
              <a:cs typeface="Roboto"/>
              <a:sym typeface="Roboto"/>
            </a:endParaRPr>
          </a:p>
          <a:p>
            <a:pPr marL="0" lvl="0" indent="0" algn="l" rtl="0">
              <a:lnSpc>
                <a:spcPct val="115000"/>
              </a:lnSpc>
              <a:spcBef>
                <a:spcPts val="1600"/>
              </a:spcBef>
              <a:spcAft>
                <a:spcPts val="0"/>
              </a:spcAft>
              <a:buNone/>
            </a:pPr>
            <a:endParaRPr sz="1800">
              <a:solidFill>
                <a:schemeClr val="lt2"/>
              </a:solidFill>
              <a:latin typeface="Roboto"/>
              <a:ea typeface="Roboto"/>
              <a:cs typeface="Roboto"/>
              <a:sym typeface="Roboto"/>
            </a:endParaRPr>
          </a:p>
          <a:p>
            <a:pPr marL="0" lvl="0" indent="0" algn="l" rtl="0">
              <a:spcBef>
                <a:spcPts val="160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485378aad4_2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485378aad4_2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58b889a8fe_4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58b889a8fe_4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5828caaf2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5828caaf2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5151cbf88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5151cbf88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485378aad4_4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485378aad4_4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582d5ee5f1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582d5ee5f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57efd4b29b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57efd4b29b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57efd4b29b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57efd4b29b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489ca3a20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489ca3a20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4881d426e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4881d426e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488e72abb5_1_7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488e72abb5_1_7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58c4425c7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58c4425c7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488e72abb5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488e72abb5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Movement of the deivce needs to be precisouly tracked</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488dbd06f5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488dbd06f5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485378aad4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485378aad4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Using the hydrology dataset provided to us by JPL and the framework from last years team, version 2 of the application is aimed at improving the representation of the data by implementing a more robust and visual UI.</a:t>
            </a:r>
            <a:endParaRPr sz="14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485378aad4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485378aad4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objective was to take what last years team provided and expand and improve on their application while implementing their framework. We are doing this to…..</a:t>
            </a:r>
            <a:endParaRPr/>
          </a:p>
          <a:p>
            <a:pPr marL="0" lvl="0" indent="0" algn="l" rtl="0">
              <a:spcBef>
                <a:spcPts val="0"/>
              </a:spcBef>
              <a:spcAft>
                <a:spcPts val="0"/>
              </a:spcAft>
              <a:buNone/>
            </a:pPr>
            <a:endParaRPr/>
          </a:p>
          <a:p>
            <a:pPr marL="0" lvl="0" indent="0" algn="l" rtl="0">
              <a:spcBef>
                <a:spcPts val="0"/>
              </a:spcBef>
              <a:spcAft>
                <a:spcPts val="0"/>
              </a:spcAft>
              <a:buNone/>
            </a:pPr>
            <a:r>
              <a:rPr lang="en"/>
              <a:t>The AR technology will extend what the user can see, for example, one might not be able to see a well since it is underground or be able to visualize soil moisture since it is not something that is clearly visible. And the AR aspect of the app will help by putting into perspective what is usually not visible</a:t>
            </a: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485378aad4_0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485378aad4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488e72abb5_1_6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488e72abb5_1_6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USE example to explain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8246400" y="4245875"/>
            <a:ext cx="897600" cy="897600"/>
          </a:xfrm>
          <a:prstGeom prst="round1Rect">
            <a:avLst>
              <a:gd name="adj" fmla="val 16667"/>
            </a:avLst>
          </a:prstGeom>
          <a:solidFill>
            <a:schemeClr val="lt1">
              <a:alpha val="680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90525" y="1819275"/>
            <a:ext cx="8222100" cy="933600"/>
          </a:xfrm>
          <a:prstGeom prst="rect">
            <a:avLst/>
          </a:prstGeom>
        </p:spPr>
        <p:txBody>
          <a:bodyPr spcFirstLastPara="1" wrap="square" lIns="91425" tIns="91425" rIns="91425" bIns="91425" anchor="b"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3" name="Google Shape;13;p2"/>
          <p:cNvSpPr txBox="1">
            <a:spLocks noGrp="1"/>
          </p:cNvSpPr>
          <p:nvPr>
            <p:ph type="subTitle" idx="1"/>
          </p:nvPr>
        </p:nvSpPr>
        <p:spPr>
          <a:xfrm>
            <a:off x="390525" y="2789130"/>
            <a:ext cx="8222100" cy="4329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4" name="Google Shape;14;p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4"/>
        </a:solidFill>
        <a:effectLst/>
      </p:bgPr>
    </p:bg>
    <p:spTree>
      <p:nvGrpSpPr>
        <p:cNvPr id="1" name="Shape 57"/>
        <p:cNvGrpSpPr/>
        <p:nvPr/>
      </p:nvGrpSpPr>
      <p:grpSpPr>
        <a:xfrm>
          <a:off x="0" y="0"/>
          <a:ext cx="0" cy="0"/>
          <a:chOff x="0" y="0"/>
          <a:chExt cx="0" cy="0"/>
        </a:xfrm>
      </p:grpSpPr>
      <p:sp>
        <p:nvSpPr>
          <p:cNvPr id="58" name="Google Shape;58;p11"/>
          <p:cNvSpPr txBox="1">
            <a:spLocks noGrp="1"/>
          </p:cNvSpPr>
          <p:nvPr>
            <p:ph type="title" hasCustomPrompt="1"/>
          </p:nvPr>
        </p:nvSpPr>
        <p:spPr>
          <a:xfrm>
            <a:off x="475500" y="1258525"/>
            <a:ext cx="8222100" cy="1963500"/>
          </a:xfrm>
          <a:prstGeom prst="rect">
            <a:avLst/>
          </a:prstGeom>
        </p:spPr>
        <p:txBody>
          <a:bodyPr spcFirstLastPara="1" wrap="square" lIns="91425" tIns="91425" rIns="91425" bIns="91425" anchor="b" anchorCtr="0"/>
          <a:lstStyle>
            <a:lvl1pPr lvl="0" algn="ctr">
              <a:spcBef>
                <a:spcPts val="0"/>
              </a:spcBef>
              <a:spcAft>
                <a:spcPts val="0"/>
              </a:spcAft>
              <a:buClr>
                <a:schemeClr val="dk2"/>
              </a:buClr>
              <a:buSzPts val="12000"/>
              <a:buNone/>
              <a:defRPr sz="12000">
                <a:solidFill>
                  <a:schemeClr val="dk2"/>
                </a:solidFill>
              </a:defRPr>
            </a:lvl1pPr>
            <a:lvl2pPr lvl="1" algn="ctr">
              <a:spcBef>
                <a:spcPts val="0"/>
              </a:spcBef>
              <a:spcAft>
                <a:spcPts val="0"/>
              </a:spcAft>
              <a:buClr>
                <a:schemeClr val="dk2"/>
              </a:buClr>
              <a:buSzPts val="12000"/>
              <a:buNone/>
              <a:defRPr sz="12000">
                <a:solidFill>
                  <a:schemeClr val="dk2"/>
                </a:solidFill>
              </a:defRPr>
            </a:lvl2pPr>
            <a:lvl3pPr lvl="2" algn="ctr">
              <a:spcBef>
                <a:spcPts val="0"/>
              </a:spcBef>
              <a:spcAft>
                <a:spcPts val="0"/>
              </a:spcAft>
              <a:buClr>
                <a:schemeClr val="dk2"/>
              </a:buClr>
              <a:buSzPts val="12000"/>
              <a:buNone/>
              <a:defRPr sz="12000">
                <a:solidFill>
                  <a:schemeClr val="dk2"/>
                </a:solidFill>
              </a:defRPr>
            </a:lvl3pPr>
            <a:lvl4pPr lvl="3" algn="ctr">
              <a:spcBef>
                <a:spcPts val="0"/>
              </a:spcBef>
              <a:spcAft>
                <a:spcPts val="0"/>
              </a:spcAft>
              <a:buClr>
                <a:schemeClr val="dk2"/>
              </a:buClr>
              <a:buSzPts val="12000"/>
              <a:buNone/>
              <a:defRPr sz="12000">
                <a:solidFill>
                  <a:schemeClr val="dk2"/>
                </a:solidFill>
              </a:defRPr>
            </a:lvl4pPr>
            <a:lvl5pPr lvl="4" algn="ctr">
              <a:spcBef>
                <a:spcPts val="0"/>
              </a:spcBef>
              <a:spcAft>
                <a:spcPts val="0"/>
              </a:spcAft>
              <a:buClr>
                <a:schemeClr val="dk2"/>
              </a:buClr>
              <a:buSzPts val="12000"/>
              <a:buNone/>
              <a:defRPr sz="12000">
                <a:solidFill>
                  <a:schemeClr val="dk2"/>
                </a:solidFill>
              </a:defRPr>
            </a:lvl5pPr>
            <a:lvl6pPr lvl="5" algn="ctr">
              <a:spcBef>
                <a:spcPts val="0"/>
              </a:spcBef>
              <a:spcAft>
                <a:spcPts val="0"/>
              </a:spcAft>
              <a:buClr>
                <a:schemeClr val="dk2"/>
              </a:buClr>
              <a:buSzPts val="12000"/>
              <a:buNone/>
              <a:defRPr sz="12000">
                <a:solidFill>
                  <a:schemeClr val="dk2"/>
                </a:solidFill>
              </a:defRPr>
            </a:lvl6pPr>
            <a:lvl7pPr lvl="6" algn="ctr">
              <a:spcBef>
                <a:spcPts val="0"/>
              </a:spcBef>
              <a:spcAft>
                <a:spcPts val="0"/>
              </a:spcAft>
              <a:buClr>
                <a:schemeClr val="dk2"/>
              </a:buClr>
              <a:buSzPts val="12000"/>
              <a:buNone/>
              <a:defRPr sz="12000">
                <a:solidFill>
                  <a:schemeClr val="dk2"/>
                </a:solidFill>
              </a:defRPr>
            </a:lvl7pPr>
            <a:lvl8pPr lvl="7" algn="ctr">
              <a:spcBef>
                <a:spcPts val="0"/>
              </a:spcBef>
              <a:spcAft>
                <a:spcPts val="0"/>
              </a:spcAft>
              <a:buClr>
                <a:schemeClr val="dk2"/>
              </a:buClr>
              <a:buSzPts val="12000"/>
              <a:buNone/>
              <a:defRPr sz="12000">
                <a:solidFill>
                  <a:schemeClr val="dk2"/>
                </a:solidFill>
              </a:defRPr>
            </a:lvl8pPr>
            <a:lvl9pPr lvl="8" algn="ctr">
              <a:spcBef>
                <a:spcPts val="0"/>
              </a:spcBef>
              <a:spcAft>
                <a:spcPts val="0"/>
              </a:spcAft>
              <a:buClr>
                <a:schemeClr val="dk2"/>
              </a:buClr>
              <a:buSzPts val="12000"/>
              <a:buNone/>
              <a:defRPr sz="12000">
                <a:solidFill>
                  <a:schemeClr val="dk2"/>
                </a:solidFill>
              </a:defRPr>
            </a:lvl9pPr>
          </a:lstStyle>
          <a:p>
            <a:r>
              <a:t>xx%</a:t>
            </a:r>
          </a:p>
        </p:txBody>
      </p:sp>
      <p:sp>
        <p:nvSpPr>
          <p:cNvPr id="59" name="Google Shape;59;p11"/>
          <p:cNvSpPr txBox="1">
            <a:spLocks noGrp="1"/>
          </p:cNvSpPr>
          <p:nvPr>
            <p:ph type="body" idx="1"/>
          </p:nvPr>
        </p:nvSpPr>
        <p:spPr>
          <a:xfrm>
            <a:off x="475500" y="3304625"/>
            <a:ext cx="82221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60" name="Google Shape;60;p11"/>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61"/>
        <p:cNvGrpSpPr/>
        <p:nvPr/>
      </p:nvGrpSpPr>
      <p:grpSpPr>
        <a:xfrm>
          <a:off x="0" y="0"/>
          <a:ext cx="0" cy="0"/>
          <a:chOff x="0" y="0"/>
          <a:chExt cx="0" cy="0"/>
        </a:xfrm>
      </p:grpSpPr>
      <p:sp>
        <p:nvSpPr>
          <p:cNvPr id="62" name="Google Shape;62;p1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7" name="Google Shape;17;p3"/>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2" name="Google Shape;22;p4"/>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5"/>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8" name="Google Shape;28;p5"/>
          <p:cNvSpPr txBox="1">
            <a:spLocks noGrp="1"/>
          </p:cNvSpPr>
          <p:nvPr>
            <p:ph type="body" idx="1"/>
          </p:nvPr>
        </p:nvSpPr>
        <p:spPr>
          <a:xfrm>
            <a:off x="471900" y="1919075"/>
            <a:ext cx="3999900" cy="2710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body" idx="2"/>
          </p:nvPr>
        </p:nvSpPr>
        <p:spPr>
          <a:xfrm>
            <a:off x="4694250" y="1919075"/>
            <a:ext cx="3999900" cy="2710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0" name="Google Shape;30;p5"/>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p:nvPr/>
        </p:nvSpPr>
        <p:spPr>
          <a:xfrm rot="10800000" flipH="1">
            <a:off x="0" y="656400"/>
            <a:ext cx="9144000" cy="448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35" name="Google Shape;35;p6"/>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txBox="1"/>
          <p:nvPr/>
        </p:nvSpPr>
        <p:spPr>
          <a:xfrm rot="10800000" flipH="1">
            <a:off x="3276600" y="25"/>
            <a:ext cx="58674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7"/>
          <p:cNvSpPr txBox="1">
            <a:spLocks noGrp="1"/>
          </p:cNvSpPr>
          <p:nvPr>
            <p:ph type="title"/>
          </p:nvPr>
        </p:nvSpPr>
        <p:spPr>
          <a:xfrm>
            <a:off x="226078" y="357800"/>
            <a:ext cx="2808000" cy="9534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226075" y="1465800"/>
            <a:ext cx="2808000" cy="3163500"/>
          </a:xfrm>
          <a:prstGeom prst="rect">
            <a:avLst/>
          </a:prstGeom>
        </p:spPr>
        <p:txBody>
          <a:bodyPr spcFirstLastPara="1" wrap="square" lIns="91425" tIns="91425" rIns="91425" bIns="91425" anchor="t" anchorCtr="0"/>
          <a:lstStyle>
            <a:lvl1pPr marL="457200" lvl="0" indent="-304800">
              <a:spcBef>
                <a:spcPts val="0"/>
              </a:spcBef>
              <a:spcAft>
                <a:spcPts val="0"/>
              </a:spcAft>
              <a:buClr>
                <a:schemeClr val="lt1"/>
              </a:buClr>
              <a:buSzPts val="1200"/>
              <a:buChar char="●"/>
              <a:defRPr sz="1200">
                <a:solidFill>
                  <a:schemeClr val="lt1"/>
                </a:solidFill>
              </a:defRPr>
            </a:lvl1pPr>
            <a:lvl2pPr marL="914400" lvl="1" indent="-304800">
              <a:spcBef>
                <a:spcPts val="1600"/>
              </a:spcBef>
              <a:spcAft>
                <a:spcPts val="0"/>
              </a:spcAft>
              <a:buClr>
                <a:schemeClr val="lt1"/>
              </a:buClr>
              <a:buSzPts val="1200"/>
              <a:buChar char="○"/>
              <a:defRPr sz="1200">
                <a:solidFill>
                  <a:schemeClr val="lt1"/>
                </a:solidFill>
              </a:defRPr>
            </a:lvl2pPr>
            <a:lvl3pPr marL="1371600" lvl="2" indent="-304800">
              <a:spcBef>
                <a:spcPts val="1600"/>
              </a:spcBef>
              <a:spcAft>
                <a:spcPts val="0"/>
              </a:spcAft>
              <a:buClr>
                <a:schemeClr val="lt1"/>
              </a:buClr>
              <a:buSzPts val="1200"/>
              <a:buChar char="■"/>
              <a:defRPr sz="1200">
                <a:solidFill>
                  <a:schemeClr val="lt1"/>
                </a:solidFill>
              </a:defRPr>
            </a:lvl3pPr>
            <a:lvl4pPr marL="1828800" lvl="3" indent="-304800">
              <a:spcBef>
                <a:spcPts val="1600"/>
              </a:spcBef>
              <a:spcAft>
                <a:spcPts val="0"/>
              </a:spcAft>
              <a:buClr>
                <a:schemeClr val="lt1"/>
              </a:buClr>
              <a:buSzPts val="1200"/>
              <a:buChar char="●"/>
              <a:defRPr sz="1200">
                <a:solidFill>
                  <a:schemeClr val="lt1"/>
                </a:solidFill>
              </a:defRPr>
            </a:lvl4pPr>
            <a:lvl5pPr marL="2286000" lvl="4" indent="-304800">
              <a:spcBef>
                <a:spcPts val="1600"/>
              </a:spcBef>
              <a:spcAft>
                <a:spcPts val="0"/>
              </a:spcAft>
              <a:buClr>
                <a:schemeClr val="lt1"/>
              </a:buClr>
              <a:buSzPts val="1200"/>
              <a:buChar char="○"/>
              <a:defRPr sz="1200">
                <a:solidFill>
                  <a:schemeClr val="lt1"/>
                </a:solidFill>
              </a:defRPr>
            </a:lvl5pPr>
            <a:lvl6pPr marL="2743200" lvl="5" indent="-304800">
              <a:spcBef>
                <a:spcPts val="1600"/>
              </a:spcBef>
              <a:spcAft>
                <a:spcPts val="0"/>
              </a:spcAft>
              <a:buClr>
                <a:schemeClr val="lt1"/>
              </a:buClr>
              <a:buSzPts val="1200"/>
              <a:buChar char="■"/>
              <a:defRPr sz="1200">
                <a:solidFill>
                  <a:schemeClr val="lt1"/>
                </a:solidFill>
              </a:defRPr>
            </a:lvl6pPr>
            <a:lvl7pPr marL="3200400" lvl="6" indent="-304800">
              <a:spcBef>
                <a:spcPts val="1600"/>
              </a:spcBef>
              <a:spcAft>
                <a:spcPts val="0"/>
              </a:spcAft>
              <a:buClr>
                <a:schemeClr val="lt1"/>
              </a:buClr>
              <a:buSzPts val="1200"/>
              <a:buChar char="●"/>
              <a:defRPr sz="1200">
                <a:solidFill>
                  <a:schemeClr val="lt1"/>
                </a:solidFill>
              </a:defRPr>
            </a:lvl7pPr>
            <a:lvl8pPr marL="3657600" lvl="7" indent="-304800">
              <a:spcBef>
                <a:spcPts val="1600"/>
              </a:spcBef>
              <a:spcAft>
                <a:spcPts val="0"/>
              </a:spcAft>
              <a:buClr>
                <a:schemeClr val="lt1"/>
              </a:buClr>
              <a:buSzPts val="1200"/>
              <a:buChar char="○"/>
              <a:defRPr sz="1200">
                <a:solidFill>
                  <a:schemeClr val="lt1"/>
                </a:solidFill>
              </a:defRPr>
            </a:lvl8pPr>
            <a:lvl9pPr marL="4114800" lvl="8" indent="-304800">
              <a:spcBef>
                <a:spcPts val="1600"/>
              </a:spcBef>
              <a:spcAft>
                <a:spcPts val="1600"/>
              </a:spcAft>
              <a:buClr>
                <a:schemeClr val="lt1"/>
              </a:buClr>
              <a:buSzPts val="1200"/>
              <a:buChar char="■"/>
              <a:defRPr sz="1200">
                <a:solidFill>
                  <a:schemeClr val="lt1"/>
                </a:solidFill>
              </a:defRPr>
            </a:lvl9pPr>
          </a:lstStyle>
          <a:p>
            <a:endParaRPr/>
          </a:p>
        </p:txBody>
      </p:sp>
      <p:sp>
        <p:nvSpPr>
          <p:cNvPr id="41" name="Google Shape;41;p7"/>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488250"/>
            <a:ext cx="6227100" cy="4090800"/>
          </a:xfrm>
          <a:prstGeom prst="rect">
            <a:avLst/>
          </a:prstGeom>
        </p:spPr>
        <p:txBody>
          <a:bodyPr spcFirstLastPara="1" wrap="square" lIns="91425" tIns="91425" rIns="91425" bIns="91425" anchor="ctr" anchorCtr="0"/>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a:p>
        </p:txBody>
      </p:sp>
      <p:sp>
        <p:nvSpPr>
          <p:cNvPr id="44" name="Google Shape;44;p8"/>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flipH="1">
            <a:off x="0" y="0"/>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Clr>
                <a:schemeClr val="dk2"/>
              </a:buClr>
              <a:buSzPts val="4200"/>
              <a:buNone/>
              <a:defRPr sz="4200">
                <a:solidFill>
                  <a:schemeClr val="dk2"/>
                </a:solidFill>
              </a:defRPr>
            </a:lvl1pPr>
            <a:lvl2pPr lvl="1" algn="ctr">
              <a:spcBef>
                <a:spcPts val="0"/>
              </a:spcBef>
              <a:spcAft>
                <a:spcPts val="0"/>
              </a:spcAft>
              <a:buClr>
                <a:schemeClr val="dk2"/>
              </a:buClr>
              <a:buSzPts val="4200"/>
              <a:buNone/>
              <a:defRPr sz="4200">
                <a:solidFill>
                  <a:schemeClr val="dk2"/>
                </a:solidFill>
              </a:defRPr>
            </a:lvl2pPr>
            <a:lvl3pPr lvl="2" algn="ctr">
              <a:spcBef>
                <a:spcPts val="0"/>
              </a:spcBef>
              <a:spcAft>
                <a:spcPts val="0"/>
              </a:spcAft>
              <a:buClr>
                <a:schemeClr val="dk2"/>
              </a:buClr>
              <a:buSzPts val="4200"/>
              <a:buNone/>
              <a:defRPr sz="4200">
                <a:solidFill>
                  <a:schemeClr val="dk2"/>
                </a:solidFill>
              </a:defRPr>
            </a:lvl3pPr>
            <a:lvl4pPr lvl="3" algn="ctr">
              <a:spcBef>
                <a:spcPts val="0"/>
              </a:spcBef>
              <a:spcAft>
                <a:spcPts val="0"/>
              </a:spcAft>
              <a:buClr>
                <a:schemeClr val="dk2"/>
              </a:buClr>
              <a:buSzPts val="4200"/>
              <a:buNone/>
              <a:defRPr sz="4200">
                <a:solidFill>
                  <a:schemeClr val="dk2"/>
                </a:solidFill>
              </a:defRPr>
            </a:lvl4pPr>
            <a:lvl5pPr lvl="4" algn="ctr">
              <a:spcBef>
                <a:spcPts val="0"/>
              </a:spcBef>
              <a:spcAft>
                <a:spcPts val="0"/>
              </a:spcAft>
              <a:buClr>
                <a:schemeClr val="dk2"/>
              </a:buClr>
              <a:buSzPts val="4200"/>
              <a:buNone/>
              <a:defRPr sz="4200">
                <a:solidFill>
                  <a:schemeClr val="dk2"/>
                </a:solidFill>
              </a:defRPr>
            </a:lvl5pPr>
            <a:lvl6pPr lvl="5" algn="ctr">
              <a:spcBef>
                <a:spcPts val="0"/>
              </a:spcBef>
              <a:spcAft>
                <a:spcPts val="0"/>
              </a:spcAft>
              <a:buClr>
                <a:schemeClr val="dk2"/>
              </a:buClr>
              <a:buSzPts val="4200"/>
              <a:buNone/>
              <a:defRPr sz="4200">
                <a:solidFill>
                  <a:schemeClr val="dk2"/>
                </a:solidFill>
              </a:defRPr>
            </a:lvl6pPr>
            <a:lvl7pPr lvl="6" algn="ctr">
              <a:spcBef>
                <a:spcPts val="0"/>
              </a:spcBef>
              <a:spcAft>
                <a:spcPts val="0"/>
              </a:spcAft>
              <a:buClr>
                <a:schemeClr val="dk2"/>
              </a:buClr>
              <a:buSzPts val="4200"/>
              <a:buNone/>
              <a:defRPr sz="4200">
                <a:solidFill>
                  <a:schemeClr val="dk2"/>
                </a:solidFill>
              </a:defRPr>
            </a:lvl7pPr>
            <a:lvl8pPr lvl="7" algn="ctr">
              <a:spcBef>
                <a:spcPts val="0"/>
              </a:spcBef>
              <a:spcAft>
                <a:spcPts val="0"/>
              </a:spcAft>
              <a:buClr>
                <a:schemeClr val="dk2"/>
              </a:buClr>
              <a:buSzPts val="4200"/>
              <a:buNone/>
              <a:defRPr sz="4200">
                <a:solidFill>
                  <a:schemeClr val="dk2"/>
                </a:solidFill>
              </a:defRPr>
            </a:lvl8pPr>
            <a:lvl9pPr lvl="8" algn="ctr">
              <a:spcBef>
                <a:spcPts val="0"/>
              </a:spcBef>
              <a:spcAft>
                <a:spcPts val="0"/>
              </a:spcAft>
              <a:buClr>
                <a:schemeClr val="dk2"/>
              </a:buClr>
              <a:buSzPts val="4200"/>
              <a:buNone/>
              <a:defRPr sz="4200">
                <a:solidFill>
                  <a:schemeClr val="dk2"/>
                </a:solidFill>
              </a:defRPr>
            </a:lvl9pPr>
          </a:lstStyle>
          <a:p>
            <a:endParaRPr/>
          </a:p>
        </p:txBody>
      </p:sp>
      <p:sp>
        <p:nvSpPr>
          <p:cNvPr id="49" name="Google Shape;49;p9"/>
          <p:cNvSpPr txBox="1">
            <a:spLocks noGrp="1"/>
          </p:cNvSpPr>
          <p:nvPr>
            <p:ph type="subTitle" idx="1"/>
          </p:nvPr>
        </p:nvSpPr>
        <p:spPr>
          <a:xfrm>
            <a:off x="265500" y="2779467"/>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p:nvPr/>
        </p:nvSpPr>
        <p:spPr>
          <a:xfrm rot="10800000" flipH="1">
            <a:off x="0" y="0"/>
            <a:ext cx="9144000" cy="4695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0"/>
          <p:cNvSpPr/>
          <p:nvPr/>
        </p:nvSpPr>
        <p:spPr>
          <a:xfrm rot="10800000" flipH="1">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0"/>
          <p:cNvSpPr txBox="1">
            <a:spLocks noGrp="1"/>
          </p:cNvSpPr>
          <p:nvPr>
            <p:ph type="body" idx="1"/>
          </p:nvPr>
        </p:nvSpPr>
        <p:spPr>
          <a:xfrm>
            <a:off x="57150" y="4696825"/>
            <a:ext cx="8382000" cy="4467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Clr>
                <a:schemeClr val="lt1"/>
              </a:buClr>
              <a:buSzPts val="1200"/>
              <a:buNone/>
              <a:defRPr sz="1200">
                <a:solidFill>
                  <a:schemeClr val="lt1"/>
                </a:solidFill>
              </a:defRPr>
            </a:lvl1pPr>
          </a:lstStyle>
          <a:p>
            <a:endParaRPr/>
          </a:p>
        </p:txBody>
      </p:sp>
      <p:sp>
        <p:nvSpPr>
          <p:cNvPr id="56" name="Google Shape;56;p10"/>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terial">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lstStyle>
            <a:lvl1pPr lv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471900" y="1919075"/>
            <a:ext cx="8222100" cy="2710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marL="914400" lvl="1"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marL="1371600" lvl="2"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marL="1828800" lvl="3"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marL="2286000" lvl="4"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marL="2743200" lvl="5"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marL="3200400" lvl="6"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marL="3657600" lvl="7"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marL="4114800" lvl="8" indent="-31750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latin typeface="Roboto"/>
                <a:ea typeface="Roboto"/>
                <a:cs typeface="Roboto"/>
                <a:sym typeface="Roboto"/>
              </a:defRPr>
            </a:lvl1pPr>
            <a:lvl2pPr lvl="1" algn="r">
              <a:buNone/>
              <a:defRPr sz="1000">
                <a:solidFill>
                  <a:schemeClr val="lt2"/>
                </a:solidFill>
                <a:latin typeface="Roboto"/>
                <a:ea typeface="Roboto"/>
                <a:cs typeface="Roboto"/>
                <a:sym typeface="Roboto"/>
              </a:defRPr>
            </a:lvl2pPr>
            <a:lvl3pPr lvl="2" algn="r">
              <a:buNone/>
              <a:defRPr sz="1000">
                <a:solidFill>
                  <a:schemeClr val="lt2"/>
                </a:solidFill>
                <a:latin typeface="Roboto"/>
                <a:ea typeface="Roboto"/>
                <a:cs typeface="Roboto"/>
                <a:sym typeface="Roboto"/>
              </a:defRPr>
            </a:lvl3pPr>
            <a:lvl4pPr lvl="3" algn="r">
              <a:buNone/>
              <a:defRPr sz="1000">
                <a:solidFill>
                  <a:schemeClr val="lt2"/>
                </a:solidFill>
                <a:latin typeface="Roboto"/>
                <a:ea typeface="Roboto"/>
                <a:cs typeface="Roboto"/>
                <a:sym typeface="Roboto"/>
              </a:defRPr>
            </a:lvl4pPr>
            <a:lvl5pPr lvl="4" algn="r">
              <a:buNone/>
              <a:defRPr sz="1000">
                <a:solidFill>
                  <a:schemeClr val="lt2"/>
                </a:solidFill>
                <a:latin typeface="Roboto"/>
                <a:ea typeface="Roboto"/>
                <a:cs typeface="Roboto"/>
                <a:sym typeface="Roboto"/>
              </a:defRPr>
            </a:lvl5pPr>
            <a:lvl6pPr lvl="5" algn="r">
              <a:buNone/>
              <a:defRPr sz="1000">
                <a:solidFill>
                  <a:schemeClr val="lt2"/>
                </a:solidFill>
                <a:latin typeface="Roboto"/>
                <a:ea typeface="Roboto"/>
                <a:cs typeface="Roboto"/>
                <a:sym typeface="Roboto"/>
              </a:defRPr>
            </a:lvl6pPr>
            <a:lvl7pPr lvl="6" algn="r">
              <a:buNone/>
              <a:defRPr sz="1000">
                <a:solidFill>
                  <a:schemeClr val="lt2"/>
                </a:solidFill>
                <a:latin typeface="Roboto"/>
                <a:ea typeface="Roboto"/>
                <a:cs typeface="Roboto"/>
                <a:sym typeface="Roboto"/>
              </a:defRPr>
            </a:lvl7pPr>
            <a:lvl8pPr lvl="7" algn="r">
              <a:buNone/>
              <a:defRPr sz="1000">
                <a:solidFill>
                  <a:schemeClr val="lt2"/>
                </a:solidFill>
                <a:latin typeface="Roboto"/>
                <a:ea typeface="Roboto"/>
                <a:cs typeface="Roboto"/>
                <a:sym typeface="Roboto"/>
              </a:defRPr>
            </a:lvl8pPr>
            <a:lvl9pPr lvl="8" algn="r">
              <a:buNone/>
              <a:defRPr sz="1000">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1.jp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14.jpg"/><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1.jp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24.jp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30.jpg"/><Relationship Id="rId5" Type="http://schemas.openxmlformats.org/officeDocument/2006/relationships/image" Target="../media/image14.jpg"/><Relationship Id="rId4" Type="http://schemas.openxmlformats.org/officeDocument/2006/relationships/image" Target="../media/image13.jp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9.jp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30.jpg"/><Relationship Id="rId5" Type="http://schemas.openxmlformats.org/officeDocument/2006/relationships/image" Target="../media/image14.jpg"/><Relationship Id="rId4" Type="http://schemas.openxmlformats.org/officeDocument/2006/relationships/image" Target="../media/image13.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xml"/><Relationship Id="rId1" Type="http://schemas.openxmlformats.org/officeDocument/2006/relationships/video" Target="https://www.youtube.com/embed/abgz8JGl4BQ" TargetMode="Externa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hyperlink" Target="https://www.chocolatemilkdonuts.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6"/>
        <p:cNvGrpSpPr/>
        <p:nvPr/>
      </p:nvGrpSpPr>
      <p:grpSpPr>
        <a:xfrm>
          <a:off x="0" y="0"/>
          <a:ext cx="0" cy="0"/>
          <a:chOff x="0" y="0"/>
          <a:chExt cx="0" cy="0"/>
        </a:xfrm>
      </p:grpSpPr>
      <p:sp>
        <p:nvSpPr>
          <p:cNvPr id="67" name="Google Shape;67;p13"/>
          <p:cNvSpPr txBox="1">
            <a:spLocks noGrp="1"/>
          </p:cNvSpPr>
          <p:nvPr>
            <p:ph type="ctrTitle"/>
          </p:nvPr>
        </p:nvSpPr>
        <p:spPr>
          <a:xfrm>
            <a:off x="390525" y="712400"/>
            <a:ext cx="8222100" cy="84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Augmented Reality for Hydrology   Version 2</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2"/>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a:t>Datasets</a:t>
            </a:r>
            <a:endParaRPr sz="2400"/>
          </a:p>
        </p:txBody>
      </p:sp>
      <p:sp>
        <p:nvSpPr>
          <p:cNvPr id="177" name="Google Shape;177;p22"/>
          <p:cNvSpPr txBox="1">
            <a:spLocks noGrp="1"/>
          </p:cNvSpPr>
          <p:nvPr>
            <p:ph type="body" idx="4294967295"/>
          </p:nvPr>
        </p:nvSpPr>
        <p:spPr>
          <a:xfrm>
            <a:off x="252950" y="858900"/>
            <a:ext cx="2819700" cy="34257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SzPts val="1800"/>
              <a:buChar char="●"/>
            </a:pPr>
            <a:r>
              <a:rPr lang="en"/>
              <a:t>Hydrology Data:</a:t>
            </a:r>
            <a:endParaRPr/>
          </a:p>
          <a:p>
            <a:pPr marL="914400" lvl="1" indent="-317500" algn="l" rtl="0">
              <a:lnSpc>
                <a:spcPct val="150000"/>
              </a:lnSpc>
              <a:spcBef>
                <a:spcPts val="0"/>
              </a:spcBef>
              <a:spcAft>
                <a:spcPts val="0"/>
              </a:spcAft>
              <a:buSzPts val="1400"/>
              <a:buChar char="○"/>
            </a:pPr>
            <a:r>
              <a:rPr lang="en"/>
              <a:t>Reservoir</a:t>
            </a:r>
            <a:endParaRPr sz="1200"/>
          </a:p>
          <a:p>
            <a:pPr marL="914400" lvl="1" indent="-317500" algn="l" rtl="0">
              <a:lnSpc>
                <a:spcPct val="150000"/>
              </a:lnSpc>
              <a:spcBef>
                <a:spcPts val="0"/>
              </a:spcBef>
              <a:spcAft>
                <a:spcPts val="0"/>
              </a:spcAft>
              <a:buSzPts val="1400"/>
              <a:buChar char="○"/>
            </a:pPr>
            <a:r>
              <a:rPr lang="en"/>
              <a:t>Well</a:t>
            </a:r>
            <a:endParaRPr sz="1200"/>
          </a:p>
          <a:p>
            <a:pPr marL="914400" lvl="1" indent="-317500" algn="l" rtl="0">
              <a:lnSpc>
                <a:spcPct val="150000"/>
              </a:lnSpc>
              <a:spcBef>
                <a:spcPts val="0"/>
              </a:spcBef>
              <a:spcAft>
                <a:spcPts val="0"/>
              </a:spcAft>
              <a:buSzPts val="1400"/>
              <a:buChar char="○"/>
            </a:pPr>
            <a:r>
              <a:rPr lang="en"/>
              <a:t>Soil Moisture</a:t>
            </a:r>
            <a:endParaRPr/>
          </a:p>
          <a:p>
            <a:pPr marL="914400" lvl="1" indent="-317500" algn="l" rtl="0">
              <a:lnSpc>
                <a:spcPct val="150000"/>
              </a:lnSpc>
              <a:spcBef>
                <a:spcPts val="0"/>
              </a:spcBef>
              <a:spcAft>
                <a:spcPts val="0"/>
              </a:spcAft>
              <a:buSzPts val="1400"/>
              <a:buChar char="○"/>
            </a:pPr>
            <a:r>
              <a:rPr lang="en"/>
              <a:t>Snotel</a:t>
            </a:r>
            <a:endParaRPr sz="1200"/>
          </a:p>
          <a:p>
            <a:pPr marL="914400" lvl="1" indent="-317500" algn="l" rtl="0">
              <a:lnSpc>
                <a:spcPct val="150000"/>
              </a:lnSpc>
              <a:spcBef>
                <a:spcPts val="0"/>
              </a:spcBef>
              <a:spcAft>
                <a:spcPts val="0"/>
              </a:spcAft>
              <a:buSzPts val="1400"/>
              <a:buChar char="○"/>
            </a:pPr>
            <a:r>
              <a:rPr lang="en"/>
              <a:t>River</a:t>
            </a:r>
            <a:endParaRPr/>
          </a:p>
          <a:p>
            <a:pPr marL="457200" lvl="0" indent="-342900" algn="l" rtl="0">
              <a:lnSpc>
                <a:spcPct val="150000"/>
              </a:lnSpc>
              <a:spcBef>
                <a:spcPts val="0"/>
              </a:spcBef>
              <a:spcAft>
                <a:spcPts val="0"/>
              </a:spcAft>
              <a:buSzPts val="1800"/>
              <a:buChar char="●"/>
            </a:pPr>
            <a:r>
              <a:rPr lang="en"/>
              <a:t>Terrain data:</a:t>
            </a:r>
            <a:endParaRPr/>
          </a:p>
          <a:p>
            <a:pPr marL="914400" lvl="1" indent="-317500" algn="l" rtl="0">
              <a:lnSpc>
                <a:spcPct val="150000"/>
              </a:lnSpc>
              <a:spcBef>
                <a:spcPts val="0"/>
              </a:spcBef>
              <a:spcAft>
                <a:spcPts val="0"/>
              </a:spcAft>
              <a:buSzPts val="1400"/>
              <a:buChar char="○"/>
            </a:pPr>
            <a:r>
              <a:rPr lang="en"/>
              <a:t>Elevation</a:t>
            </a:r>
            <a:endParaRPr/>
          </a:p>
          <a:p>
            <a:pPr marL="914400" lvl="1" indent="-317500" algn="l" rtl="0">
              <a:lnSpc>
                <a:spcPct val="150000"/>
              </a:lnSpc>
              <a:spcBef>
                <a:spcPts val="0"/>
              </a:spcBef>
              <a:spcAft>
                <a:spcPts val="0"/>
              </a:spcAft>
              <a:buSzPts val="1400"/>
              <a:buChar char="○"/>
            </a:pPr>
            <a:r>
              <a:rPr lang="en"/>
              <a:t>Textures</a:t>
            </a:r>
            <a:endParaRPr/>
          </a:p>
          <a:p>
            <a:pPr marL="1371600" lvl="0" indent="0" algn="l" rtl="0">
              <a:lnSpc>
                <a:spcPct val="150000"/>
              </a:lnSpc>
              <a:spcBef>
                <a:spcPts val="1600"/>
              </a:spcBef>
              <a:spcAft>
                <a:spcPts val="1600"/>
              </a:spcAft>
              <a:buNone/>
            </a:pPr>
            <a:endParaRPr/>
          </a:p>
        </p:txBody>
      </p:sp>
      <p:pic>
        <p:nvPicPr>
          <p:cNvPr id="178" name="Google Shape;178;p22"/>
          <p:cNvPicPr preferRelativeResize="0"/>
          <p:nvPr/>
        </p:nvPicPr>
        <p:blipFill>
          <a:blip r:embed="rId3">
            <a:alphaModFix/>
          </a:blip>
          <a:stretch>
            <a:fillRect/>
          </a:stretch>
        </p:blipFill>
        <p:spPr>
          <a:xfrm>
            <a:off x="3161963" y="2607225"/>
            <a:ext cx="3124875" cy="1677375"/>
          </a:xfrm>
          <a:prstGeom prst="rect">
            <a:avLst/>
          </a:prstGeom>
          <a:noFill/>
          <a:ln>
            <a:noFill/>
          </a:ln>
        </p:spPr>
      </p:pic>
      <p:pic>
        <p:nvPicPr>
          <p:cNvPr id="179" name="Google Shape;179;p22"/>
          <p:cNvPicPr preferRelativeResize="0"/>
          <p:nvPr/>
        </p:nvPicPr>
        <p:blipFill>
          <a:blip r:embed="rId4">
            <a:alphaModFix/>
          </a:blip>
          <a:stretch>
            <a:fillRect/>
          </a:stretch>
        </p:blipFill>
        <p:spPr>
          <a:xfrm>
            <a:off x="3072650" y="681800"/>
            <a:ext cx="5790949" cy="1466550"/>
          </a:xfrm>
          <a:prstGeom prst="rect">
            <a:avLst/>
          </a:prstGeom>
          <a:noFill/>
          <a:ln>
            <a:noFill/>
          </a:ln>
        </p:spPr>
      </p:pic>
      <p:sp>
        <p:nvSpPr>
          <p:cNvPr id="180" name="Google Shape;180;p22"/>
          <p:cNvSpPr txBox="1"/>
          <p:nvPr/>
        </p:nvSpPr>
        <p:spPr>
          <a:xfrm>
            <a:off x="0" y="4876575"/>
            <a:ext cx="2032800" cy="2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Presenter: Anthony Soto</a:t>
            </a:r>
            <a:endParaRPr sz="1100"/>
          </a:p>
        </p:txBody>
      </p:sp>
      <p:sp>
        <p:nvSpPr>
          <p:cNvPr id="181" name="Google Shape;181;p22"/>
          <p:cNvSpPr txBox="1"/>
          <p:nvPr/>
        </p:nvSpPr>
        <p:spPr>
          <a:xfrm>
            <a:off x="3161975" y="4284588"/>
            <a:ext cx="2570700" cy="3297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1600"/>
              </a:spcAft>
              <a:buNone/>
            </a:pPr>
            <a:r>
              <a:rPr lang="en" sz="1200">
                <a:solidFill>
                  <a:schemeClr val="lt2"/>
                </a:solidFill>
                <a:latin typeface="Roboto"/>
                <a:ea typeface="Roboto"/>
                <a:cs typeface="Roboto"/>
                <a:sym typeface="Roboto"/>
              </a:rPr>
              <a:t>REST call for a specific site_no</a:t>
            </a:r>
            <a:endParaRPr sz="1200"/>
          </a:p>
        </p:txBody>
      </p:sp>
      <p:sp>
        <p:nvSpPr>
          <p:cNvPr id="182" name="Google Shape;182;p22"/>
          <p:cNvSpPr txBox="1"/>
          <p:nvPr/>
        </p:nvSpPr>
        <p:spPr>
          <a:xfrm>
            <a:off x="3072650" y="2118600"/>
            <a:ext cx="4118700" cy="3297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1600"/>
              </a:spcAft>
              <a:buClr>
                <a:srgbClr val="000000"/>
              </a:buClr>
              <a:buSzPts val="1100"/>
              <a:buFont typeface="Arial"/>
              <a:buNone/>
            </a:pPr>
            <a:r>
              <a:rPr lang="en" sz="1200">
                <a:solidFill>
                  <a:schemeClr val="lt2"/>
                </a:solidFill>
                <a:latin typeface="Roboto"/>
                <a:ea typeface="Roboto"/>
                <a:cs typeface="Roboto"/>
                <a:sym typeface="Roboto"/>
              </a:rPr>
              <a:t>REST call for listing Reservoir  sites</a:t>
            </a:r>
            <a:endParaRPr sz="1200"/>
          </a:p>
        </p:txBody>
      </p:sp>
      <p:sp>
        <p:nvSpPr>
          <p:cNvPr id="183" name="Google Shape;183;p22"/>
          <p:cNvSpPr txBox="1"/>
          <p:nvPr/>
        </p:nvSpPr>
        <p:spPr>
          <a:xfrm>
            <a:off x="5803725" y="4743475"/>
            <a:ext cx="1653600" cy="267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a:solidFill>
                  <a:schemeClr val="lt2"/>
                </a:solidFill>
                <a:latin typeface="Roboto"/>
                <a:ea typeface="Roboto"/>
                <a:cs typeface="Roboto"/>
                <a:sym typeface="Roboto"/>
              </a:rPr>
              <a:t>Mesh with markers</a:t>
            </a:r>
            <a:endParaRPr sz="1200">
              <a:solidFill>
                <a:schemeClr val="lt2"/>
              </a:solidFill>
              <a:latin typeface="Roboto"/>
              <a:ea typeface="Roboto"/>
              <a:cs typeface="Roboto"/>
              <a:sym typeface="Roboto"/>
            </a:endParaRPr>
          </a:p>
        </p:txBody>
      </p:sp>
      <p:pic>
        <p:nvPicPr>
          <p:cNvPr id="184" name="Google Shape;184;p22"/>
          <p:cNvPicPr preferRelativeResize="0"/>
          <p:nvPr/>
        </p:nvPicPr>
        <p:blipFill>
          <a:blip r:embed="rId5">
            <a:alphaModFix/>
          </a:blip>
          <a:stretch>
            <a:fillRect/>
          </a:stretch>
        </p:blipFill>
        <p:spPr>
          <a:xfrm>
            <a:off x="7457313" y="2148360"/>
            <a:ext cx="1406275" cy="289071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3"/>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a:t>Representing Numerical Data</a:t>
            </a:r>
            <a:endParaRPr sz="2400"/>
          </a:p>
        </p:txBody>
      </p:sp>
      <p:sp>
        <p:nvSpPr>
          <p:cNvPr id="190" name="Google Shape;190;p23"/>
          <p:cNvSpPr txBox="1">
            <a:spLocks noGrp="1"/>
          </p:cNvSpPr>
          <p:nvPr>
            <p:ph type="body" idx="4294967295"/>
          </p:nvPr>
        </p:nvSpPr>
        <p:spPr>
          <a:xfrm>
            <a:off x="471900" y="1023400"/>
            <a:ext cx="4308600" cy="3191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RecyclerView used to display a list of data. Numerical data such as: </a:t>
            </a:r>
            <a:endParaRPr/>
          </a:p>
          <a:p>
            <a:pPr marL="914400" lvl="1" indent="-317500" algn="l" rtl="0">
              <a:spcBef>
                <a:spcPts val="0"/>
              </a:spcBef>
              <a:spcAft>
                <a:spcPts val="0"/>
              </a:spcAft>
              <a:buSzPts val="1400"/>
              <a:buChar char="○"/>
            </a:pPr>
            <a:r>
              <a:rPr lang="en"/>
              <a:t>min</a:t>
            </a:r>
            <a:endParaRPr/>
          </a:p>
          <a:p>
            <a:pPr marL="914400" lvl="1" indent="-317500" algn="l" rtl="0">
              <a:spcBef>
                <a:spcPts val="0"/>
              </a:spcBef>
              <a:spcAft>
                <a:spcPts val="0"/>
              </a:spcAft>
              <a:buSzPts val="1400"/>
              <a:buChar char="○"/>
            </a:pPr>
            <a:r>
              <a:rPr lang="en"/>
              <a:t>max</a:t>
            </a:r>
            <a:endParaRPr/>
          </a:p>
          <a:p>
            <a:pPr marL="914400" lvl="1" indent="-317500" algn="l" rtl="0">
              <a:spcBef>
                <a:spcPts val="0"/>
              </a:spcBef>
              <a:spcAft>
                <a:spcPts val="0"/>
              </a:spcAft>
              <a:buSzPts val="1400"/>
              <a:buChar char="○"/>
            </a:pPr>
            <a:r>
              <a:rPr lang="en"/>
              <a:t>mean </a:t>
            </a:r>
            <a:endParaRPr/>
          </a:p>
          <a:p>
            <a:pPr marL="457200" lvl="0" indent="-342900" algn="l" rtl="0">
              <a:spcBef>
                <a:spcPts val="0"/>
              </a:spcBef>
              <a:spcAft>
                <a:spcPts val="0"/>
              </a:spcAft>
              <a:buSzPts val="1800"/>
              <a:buChar char="●"/>
            </a:pPr>
            <a:r>
              <a:rPr lang="en"/>
              <a:t>GraphView used to display data in a line graph. Useful when representing:</a:t>
            </a:r>
            <a:endParaRPr/>
          </a:p>
          <a:p>
            <a:pPr marL="914400" lvl="1" indent="-317500" algn="l" rtl="0">
              <a:spcBef>
                <a:spcPts val="0"/>
              </a:spcBef>
              <a:spcAft>
                <a:spcPts val="0"/>
              </a:spcAft>
              <a:buSzPts val="1400"/>
              <a:buChar char="○"/>
            </a:pPr>
            <a:r>
              <a:rPr lang="en"/>
              <a:t>variables over a continuous time</a:t>
            </a:r>
            <a:endParaRPr/>
          </a:p>
          <a:p>
            <a:pPr marL="914400" lvl="1" indent="-317500" algn="l" rtl="0">
              <a:spcBef>
                <a:spcPts val="0"/>
              </a:spcBef>
              <a:spcAft>
                <a:spcPts val="0"/>
              </a:spcAft>
              <a:buSzPts val="1400"/>
              <a:buChar char="○"/>
            </a:pPr>
            <a:r>
              <a:rPr lang="en"/>
              <a:t>standard deviations</a:t>
            </a:r>
            <a:endParaRPr/>
          </a:p>
          <a:p>
            <a:pPr marL="457200" lvl="0" indent="0" algn="l" rtl="0">
              <a:spcBef>
                <a:spcPts val="1600"/>
              </a:spcBef>
              <a:spcAft>
                <a:spcPts val="1600"/>
              </a:spcAft>
              <a:buNone/>
            </a:pPr>
            <a:endParaRPr/>
          </a:p>
        </p:txBody>
      </p:sp>
      <p:sp>
        <p:nvSpPr>
          <p:cNvPr id="191" name="Google Shape;191;p23"/>
          <p:cNvSpPr txBox="1"/>
          <p:nvPr/>
        </p:nvSpPr>
        <p:spPr>
          <a:xfrm>
            <a:off x="0" y="4876575"/>
            <a:ext cx="2032800" cy="2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Presenter: Anthony Soto</a:t>
            </a:r>
            <a:endParaRPr sz="1100"/>
          </a:p>
        </p:txBody>
      </p:sp>
      <p:pic>
        <p:nvPicPr>
          <p:cNvPr id="192" name="Google Shape;192;p23"/>
          <p:cNvPicPr preferRelativeResize="0"/>
          <p:nvPr/>
        </p:nvPicPr>
        <p:blipFill rotWithShape="1">
          <a:blip r:embed="rId3">
            <a:alphaModFix/>
          </a:blip>
          <a:srcRect r="2761"/>
          <a:stretch/>
        </p:blipFill>
        <p:spPr>
          <a:xfrm>
            <a:off x="6851750" y="1020500"/>
            <a:ext cx="1696649" cy="3349601"/>
          </a:xfrm>
          <a:prstGeom prst="rect">
            <a:avLst/>
          </a:prstGeom>
          <a:noFill/>
          <a:ln>
            <a:noFill/>
          </a:ln>
        </p:spPr>
      </p:pic>
      <p:pic>
        <p:nvPicPr>
          <p:cNvPr id="193" name="Google Shape;193;p23"/>
          <p:cNvPicPr preferRelativeResize="0"/>
          <p:nvPr/>
        </p:nvPicPr>
        <p:blipFill>
          <a:blip r:embed="rId4">
            <a:alphaModFix/>
          </a:blip>
          <a:stretch>
            <a:fillRect/>
          </a:stretch>
        </p:blipFill>
        <p:spPr>
          <a:xfrm>
            <a:off x="7023125" y="1358105"/>
            <a:ext cx="1458652" cy="2674397"/>
          </a:xfrm>
          <a:prstGeom prst="rect">
            <a:avLst/>
          </a:prstGeom>
          <a:noFill/>
          <a:ln>
            <a:noFill/>
          </a:ln>
        </p:spPr>
      </p:pic>
      <p:pic>
        <p:nvPicPr>
          <p:cNvPr id="194" name="Google Shape;194;p23"/>
          <p:cNvPicPr preferRelativeResize="0"/>
          <p:nvPr/>
        </p:nvPicPr>
        <p:blipFill rotWithShape="1">
          <a:blip r:embed="rId3">
            <a:alphaModFix/>
          </a:blip>
          <a:srcRect r="2761"/>
          <a:stretch/>
        </p:blipFill>
        <p:spPr>
          <a:xfrm>
            <a:off x="4845975" y="973025"/>
            <a:ext cx="1696649" cy="3349601"/>
          </a:xfrm>
          <a:prstGeom prst="rect">
            <a:avLst/>
          </a:prstGeom>
          <a:noFill/>
          <a:ln>
            <a:noFill/>
          </a:ln>
        </p:spPr>
      </p:pic>
      <p:pic>
        <p:nvPicPr>
          <p:cNvPr id="195" name="Google Shape;195;p23"/>
          <p:cNvPicPr preferRelativeResize="0"/>
          <p:nvPr/>
        </p:nvPicPr>
        <p:blipFill>
          <a:blip r:embed="rId5">
            <a:alphaModFix/>
          </a:blip>
          <a:stretch>
            <a:fillRect/>
          </a:stretch>
        </p:blipFill>
        <p:spPr>
          <a:xfrm>
            <a:off x="5018450" y="1323425"/>
            <a:ext cx="1458640" cy="2648803"/>
          </a:xfrm>
          <a:prstGeom prst="rect">
            <a:avLst/>
          </a:prstGeom>
          <a:noFill/>
          <a:ln>
            <a:noFill/>
          </a:ln>
        </p:spPr>
      </p:pic>
      <p:sp>
        <p:nvSpPr>
          <p:cNvPr id="196" name="Google Shape;196;p23"/>
          <p:cNvSpPr txBox="1"/>
          <p:nvPr/>
        </p:nvSpPr>
        <p:spPr>
          <a:xfrm>
            <a:off x="5029413" y="4334338"/>
            <a:ext cx="1436700" cy="24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lt2"/>
                </a:solidFill>
                <a:latin typeface="Roboto"/>
                <a:ea typeface="Roboto"/>
                <a:cs typeface="Roboto"/>
                <a:sym typeface="Roboto"/>
              </a:rPr>
              <a:t>RecyclerView</a:t>
            </a:r>
            <a:endParaRPr sz="1200">
              <a:solidFill>
                <a:schemeClr val="lt2"/>
              </a:solidFill>
              <a:latin typeface="Roboto"/>
              <a:ea typeface="Roboto"/>
              <a:cs typeface="Roboto"/>
              <a:sym typeface="Roboto"/>
            </a:endParaRPr>
          </a:p>
        </p:txBody>
      </p:sp>
      <p:sp>
        <p:nvSpPr>
          <p:cNvPr id="197" name="Google Shape;197;p23"/>
          <p:cNvSpPr txBox="1"/>
          <p:nvPr/>
        </p:nvSpPr>
        <p:spPr>
          <a:xfrm>
            <a:off x="6981725" y="4308525"/>
            <a:ext cx="1436700" cy="26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lt2"/>
                </a:solidFill>
                <a:latin typeface="Roboto"/>
                <a:ea typeface="Roboto"/>
                <a:cs typeface="Roboto"/>
                <a:sym typeface="Roboto"/>
              </a:rPr>
              <a:t>GraphView</a:t>
            </a:r>
            <a:endParaRPr>
              <a:solidFill>
                <a:schemeClr val="lt2"/>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4"/>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a:t>Line of Sight</a:t>
            </a:r>
            <a:endParaRPr sz="2400"/>
          </a:p>
        </p:txBody>
      </p:sp>
      <p:sp>
        <p:nvSpPr>
          <p:cNvPr id="203" name="Google Shape;203;p24"/>
          <p:cNvSpPr txBox="1">
            <a:spLocks noGrp="1"/>
          </p:cNvSpPr>
          <p:nvPr>
            <p:ph type="body" idx="4294967295"/>
          </p:nvPr>
        </p:nvSpPr>
        <p:spPr>
          <a:xfrm>
            <a:off x="471900" y="1919075"/>
            <a:ext cx="5063100" cy="27102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SzPts val="1800"/>
              <a:buChar char="●"/>
            </a:pPr>
            <a:r>
              <a:rPr lang="en"/>
              <a:t>What is line of sight ?</a:t>
            </a:r>
            <a:endParaRPr/>
          </a:p>
          <a:p>
            <a:pPr marL="457200" lvl="0" indent="-342900" algn="l" rtl="0">
              <a:lnSpc>
                <a:spcPct val="150000"/>
              </a:lnSpc>
              <a:spcBef>
                <a:spcPts val="0"/>
              </a:spcBef>
              <a:spcAft>
                <a:spcPts val="0"/>
              </a:spcAft>
              <a:buSzPts val="1800"/>
              <a:buChar char="●"/>
            </a:pPr>
            <a:r>
              <a:rPr lang="en"/>
              <a:t>We will use line of sight in order to retrieve various height elevations</a:t>
            </a:r>
            <a:endParaRPr/>
          </a:p>
        </p:txBody>
      </p:sp>
      <p:sp>
        <p:nvSpPr>
          <p:cNvPr id="204" name="Google Shape;204;p24"/>
          <p:cNvSpPr txBox="1"/>
          <p:nvPr/>
        </p:nvSpPr>
        <p:spPr>
          <a:xfrm>
            <a:off x="6474750" y="171325"/>
            <a:ext cx="2254500" cy="22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5" name="Google Shape;205;p24"/>
          <p:cNvSpPr txBox="1"/>
          <p:nvPr/>
        </p:nvSpPr>
        <p:spPr>
          <a:xfrm>
            <a:off x="0" y="4876575"/>
            <a:ext cx="2032800" cy="2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Presenter: Leonardo Obay</a:t>
            </a:r>
            <a:endParaRPr sz="1100"/>
          </a:p>
        </p:txBody>
      </p:sp>
      <p:grpSp>
        <p:nvGrpSpPr>
          <p:cNvPr id="206" name="Google Shape;206;p24"/>
          <p:cNvGrpSpPr/>
          <p:nvPr/>
        </p:nvGrpSpPr>
        <p:grpSpPr>
          <a:xfrm>
            <a:off x="5446475" y="1883954"/>
            <a:ext cx="3411900" cy="1906783"/>
            <a:chOff x="3219975" y="3560692"/>
            <a:chExt cx="3411900" cy="1906783"/>
          </a:xfrm>
        </p:grpSpPr>
        <p:grpSp>
          <p:nvGrpSpPr>
            <p:cNvPr id="207" name="Google Shape;207;p24"/>
            <p:cNvGrpSpPr/>
            <p:nvPr/>
          </p:nvGrpSpPr>
          <p:grpSpPr>
            <a:xfrm>
              <a:off x="4130300" y="3560692"/>
              <a:ext cx="1989508" cy="1159835"/>
              <a:chOff x="4130300" y="3636892"/>
              <a:chExt cx="1989508" cy="1159835"/>
            </a:xfrm>
          </p:grpSpPr>
          <p:grpSp>
            <p:nvGrpSpPr>
              <p:cNvPr id="208" name="Google Shape;208;p24"/>
              <p:cNvGrpSpPr/>
              <p:nvPr/>
            </p:nvGrpSpPr>
            <p:grpSpPr>
              <a:xfrm>
                <a:off x="5021632" y="3636892"/>
                <a:ext cx="1098177" cy="812753"/>
                <a:chOff x="3395975" y="3742650"/>
                <a:chExt cx="969350" cy="679275"/>
              </a:xfrm>
            </p:grpSpPr>
            <p:grpSp>
              <p:nvGrpSpPr>
                <p:cNvPr id="209" name="Google Shape;209;p24"/>
                <p:cNvGrpSpPr/>
                <p:nvPr/>
              </p:nvGrpSpPr>
              <p:grpSpPr>
                <a:xfrm>
                  <a:off x="3579925" y="3742650"/>
                  <a:ext cx="785400" cy="679200"/>
                  <a:chOff x="3579925" y="3742650"/>
                  <a:chExt cx="785400" cy="679200"/>
                </a:xfrm>
              </p:grpSpPr>
              <p:sp>
                <p:nvSpPr>
                  <p:cNvPr id="210" name="Google Shape;210;p24"/>
                  <p:cNvSpPr/>
                  <p:nvPr/>
                </p:nvSpPr>
                <p:spPr>
                  <a:xfrm>
                    <a:off x="3579925" y="3742650"/>
                    <a:ext cx="785400" cy="679200"/>
                  </a:xfrm>
                  <a:prstGeom prst="triangl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4"/>
                  <p:cNvSpPr/>
                  <p:nvPr/>
                </p:nvSpPr>
                <p:spPr>
                  <a:xfrm>
                    <a:off x="3798476" y="3742657"/>
                    <a:ext cx="346200" cy="297000"/>
                  </a:xfrm>
                  <a:prstGeom prst="triangle">
                    <a:avLst>
                      <a:gd name="adj" fmla="val 50000"/>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4"/>
                  <p:cNvSpPr/>
                  <p:nvPr/>
                </p:nvSpPr>
                <p:spPr>
                  <a:xfrm>
                    <a:off x="3798475" y="3869850"/>
                    <a:ext cx="173100" cy="173100"/>
                  </a:xfrm>
                  <a:prstGeom prst="triangl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4"/>
                  <p:cNvSpPr/>
                  <p:nvPr/>
                </p:nvSpPr>
                <p:spPr>
                  <a:xfrm>
                    <a:off x="3971575" y="3869850"/>
                    <a:ext cx="173100" cy="173100"/>
                  </a:xfrm>
                  <a:prstGeom prst="triangl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4" name="Google Shape;214;p24"/>
                <p:cNvSpPr/>
                <p:nvPr/>
              </p:nvSpPr>
              <p:spPr>
                <a:xfrm>
                  <a:off x="3395975" y="3976125"/>
                  <a:ext cx="509400" cy="445800"/>
                </a:xfrm>
                <a:prstGeom prst="triangle">
                  <a:avLst>
                    <a:gd name="adj" fmla="val 59691"/>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 name="Google Shape;215;p24"/>
              <p:cNvGrpSpPr/>
              <p:nvPr/>
            </p:nvGrpSpPr>
            <p:grpSpPr>
              <a:xfrm>
                <a:off x="4130300" y="4245385"/>
                <a:ext cx="290294" cy="551342"/>
                <a:chOff x="5203750" y="1694325"/>
                <a:chExt cx="824700" cy="1482900"/>
              </a:xfrm>
            </p:grpSpPr>
            <p:sp>
              <p:nvSpPr>
                <p:cNvPr id="216" name="Google Shape;216;p24"/>
                <p:cNvSpPr/>
                <p:nvPr/>
              </p:nvSpPr>
              <p:spPr>
                <a:xfrm>
                  <a:off x="5551175" y="2975025"/>
                  <a:ext cx="129900" cy="129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4"/>
                <p:cNvSpPr/>
                <p:nvPr/>
              </p:nvSpPr>
              <p:spPr>
                <a:xfrm>
                  <a:off x="5203750" y="1694325"/>
                  <a:ext cx="824700" cy="1482900"/>
                </a:xfrm>
                <a:prstGeom prst="roundRect">
                  <a:avLst>
                    <a:gd name="adj" fmla="val 16667"/>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4"/>
                <p:cNvSpPr/>
                <p:nvPr/>
              </p:nvSpPr>
              <p:spPr>
                <a:xfrm>
                  <a:off x="5263750" y="1881325"/>
                  <a:ext cx="704700" cy="10287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4"/>
                <p:cNvSpPr/>
                <p:nvPr/>
              </p:nvSpPr>
              <p:spPr>
                <a:xfrm>
                  <a:off x="5599900" y="1779931"/>
                  <a:ext cx="32400" cy="342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0" name="Google Shape;220;p24"/>
            <p:cNvSpPr txBox="1"/>
            <p:nvPr/>
          </p:nvSpPr>
          <p:spPr>
            <a:xfrm>
              <a:off x="3219975" y="4746875"/>
              <a:ext cx="3411900" cy="72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latin typeface="Roboto"/>
                  <a:ea typeface="Roboto"/>
                  <a:cs typeface="Roboto"/>
                  <a:sym typeface="Roboto"/>
                </a:rPr>
                <a:t>Returns elevation of first obstruction of land</a:t>
              </a:r>
              <a:endParaRPr sz="1100">
                <a:latin typeface="Roboto"/>
                <a:ea typeface="Roboto"/>
                <a:cs typeface="Roboto"/>
                <a:sym typeface="Roboto"/>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5"/>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a:t>Map View</a:t>
            </a:r>
            <a:endParaRPr sz="2400"/>
          </a:p>
        </p:txBody>
      </p:sp>
      <p:sp>
        <p:nvSpPr>
          <p:cNvPr id="226" name="Google Shape;226;p25"/>
          <p:cNvSpPr txBox="1">
            <a:spLocks noGrp="1"/>
          </p:cNvSpPr>
          <p:nvPr>
            <p:ph type="body" idx="4294967295"/>
          </p:nvPr>
        </p:nvSpPr>
        <p:spPr>
          <a:xfrm>
            <a:off x="471900" y="1151200"/>
            <a:ext cx="4245300" cy="3478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Lets users  view nearby  (POI)</a:t>
            </a:r>
            <a:endParaRPr/>
          </a:p>
          <a:p>
            <a:pPr marL="457200" lvl="0" indent="0" algn="l" rtl="0">
              <a:spcBef>
                <a:spcPts val="1600"/>
              </a:spcBef>
              <a:spcAft>
                <a:spcPts val="0"/>
              </a:spcAft>
              <a:buNone/>
            </a:pPr>
            <a:endParaRPr sz="1200"/>
          </a:p>
          <a:p>
            <a:pPr marL="457200" lvl="0" indent="-342900" algn="l" rtl="0">
              <a:spcBef>
                <a:spcPts val="1600"/>
              </a:spcBef>
              <a:spcAft>
                <a:spcPts val="0"/>
              </a:spcAft>
              <a:buSzPts val="1800"/>
              <a:buChar char="●"/>
            </a:pPr>
            <a:r>
              <a:rPr lang="en"/>
              <a:t>This feature was implemented so the user can have  access to (POI) without accessing the camera or AR aspect of the app</a:t>
            </a:r>
            <a:endParaRPr/>
          </a:p>
          <a:p>
            <a:pPr marL="457200" lvl="0" indent="0" algn="l" rtl="0">
              <a:spcBef>
                <a:spcPts val="1600"/>
              </a:spcBef>
              <a:spcAft>
                <a:spcPts val="0"/>
              </a:spcAft>
              <a:buNone/>
            </a:pPr>
            <a:endParaRPr/>
          </a:p>
          <a:p>
            <a:pPr marL="457200" lvl="0" indent="0" algn="l" rtl="0">
              <a:spcBef>
                <a:spcPts val="1600"/>
              </a:spcBef>
              <a:spcAft>
                <a:spcPts val="0"/>
              </a:spcAft>
              <a:buNone/>
            </a:pPr>
            <a:endParaRPr/>
          </a:p>
          <a:p>
            <a:pPr marL="0" lvl="0" indent="0" algn="l" rtl="0">
              <a:spcBef>
                <a:spcPts val="1600"/>
              </a:spcBef>
              <a:spcAft>
                <a:spcPts val="1600"/>
              </a:spcAft>
              <a:buNone/>
            </a:pPr>
            <a:endParaRPr/>
          </a:p>
        </p:txBody>
      </p:sp>
      <p:sp>
        <p:nvSpPr>
          <p:cNvPr id="227" name="Google Shape;227;p25"/>
          <p:cNvSpPr txBox="1"/>
          <p:nvPr/>
        </p:nvSpPr>
        <p:spPr>
          <a:xfrm>
            <a:off x="0" y="4876575"/>
            <a:ext cx="2032800" cy="2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Presenter: Leonardo Obay</a:t>
            </a:r>
            <a:endParaRPr sz="1100"/>
          </a:p>
        </p:txBody>
      </p:sp>
      <p:grpSp>
        <p:nvGrpSpPr>
          <p:cNvPr id="228" name="Google Shape;228;p25"/>
          <p:cNvGrpSpPr/>
          <p:nvPr/>
        </p:nvGrpSpPr>
        <p:grpSpPr>
          <a:xfrm>
            <a:off x="7034391" y="981933"/>
            <a:ext cx="1728441" cy="3335834"/>
            <a:chOff x="7314575" y="1468287"/>
            <a:chExt cx="1829426" cy="3611774"/>
          </a:xfrm>
        </p:grpSpPr>
        <p:pic>
          <p:nvPicPr>
            <p:cNvPr id="229" name="Google Shape;229;p25"/>
            <p:cNvPicPr preferRelativeResize="0"/>
            <p:nvPr/>
          </p:nvPicPr>
          <p:blipFill rotWithShape="1">
            <a:blip r:embed="rId3">
              <a:alphaModFix/>
            </a:blip>
            <a:srcRect r="2761"/>
            <a:stretch/>
          </p:blipFill>
          <p:spPr>
            <a:xfrm>
              <a:off x="7314575" y="1468287"/>
              <a:ext cx="1829426" cy="3611774"/>
            </a:xfrm>
            <a:prstGeom prst="rect">
              <a:avLst/>
            </a:prstGeom>
            <a:noFill/>
            <a:ln>
              <a:noFill/>
            </a:ln>
          </p:spPr>
        </p:pic>
        <p:pic>
          <p:nvPicPr>
            <p:cNvPr id="230" name="Google Shape;230;p25"/>
            <p:cNvPicPr preferRelativeResize="0"/>
            <p:nvPr/>
          </p:nvPicPr>
          <p:blipFill>
            <a:blip r:embed="rId4">
              <a:alphaModFix/>
            </a:blip>
            <a:stretch>
              <a:fillRect/>
            </a:stretch>
          </p:blipFill>
          <p:spPr>
            <a:xfrm>
              <a:off x="7529950" y="1889975"/>
              <a:ext cx="1508300" cy="2578525"/>
            </a:xfrm>
            <a:prstGeom prst="rect">
              <a:avLst/>
            </a:prstGeom>
            <a:noFill/>
            <a:ln>
              <a:noFill/>
            </a:ln>
          </p:spPr>
        </p:pic>
      </p:grpSp>
      <p:grpSp>
        <p:nvGrpSpPr>
          <p:cNvPr id="231" name="Google Shape;231;p25"/>
          <p:cNvGrpSpPr/>
          <p:nvPr/>
        </p:nvGrpSpPr>
        <p:grpSpPr>
          <a:xfrm>
            <a:off x="5117084" y="994551"/>
            <a:ext cx="1809943" cy="3310574"/>
            <a:chOff x="5285250" y="1481950"/>
            <a:chExt cx="1915689" cy="3584424"/>
          </a:xfrm>
        </p:grpSpPr>
        <p:pic>
          <p:nvPicPr>
            <p:cNvPr id="232" name="Google Shape;232;p25"/>
            <p:cNvPicPr preferRelativeResize="0"/>
            <p:nvPr/>
          </p:nvPicPr>
          <p:blipFill>
            <a:blip r:embed="rId5">
              <a:alphaModFix/>
            </a:blip>
            <a:stretch>
              <a:fillRect/>
            </a:stretch>
          </p:blipFill>
          <p:spPr>
            <a:xfrm>
              <a:off x="5285250" y="1481950"/>
              <a:ext cx="1915689" cy="3584424"/>
            </a:xfrm>
            <a:prstGeom prst="rect">
              <a:avLst/>
            </a:prstGeom>
            <a:noFill/>
            <a:ln>
              <a:noFill/>
            </a:ln>
          </p:spPr>
        </p:pic>
        <p:pic>
          <p:nvPicPr>
            <p:cNvPr id="233" name="Google Shape;233;p25"/>
            <p:cNvPicPr preferRelativeResize="0"/>
            <p:nvPr/>
          </p:nvPicPr>
          <p:blipFill>
            <a:blip r:embed="rId6">
              <a:alphaModFix/>
            </a:blip>
            <a:stretch>
              <a:fillRect/>
            </a:stretch>
          </p:blipFill>
          <p:spPr>
            <a:xfrm>
              <a:off x="5521500" y="1889975"/>
              <a:ext cx="1566001" cy="2612276"/>
            </a:xfrm>
            <a:prstGeom prst="rect">
              <a:avLst/>
            </a:prstGeom>
            <a:noFill/>
            <a:ln>
              <a:noFill/>
            </a:ln>
          </p:spPr>
        </p:pic>
      </p:grpSp>
      <p:sp>
        <p:nvSpPr>
          <p:cNvPr id="234" name="Google Shape;234;p25"/>
          <p:cNvSpPr txBox="1"/>
          <p:nvPr/>
        </p:nvSpPr>
        <p:spPr>
          <a:xfrm>
            <a:off x="5456450" y="4309150"/>
            <a:ext cx="3182100" cy="40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latin typeface="Roboto"/>
                <a:ea typeface="Roboto"/>
                <a:cs typeface="Roboto"/>
                <a:sym typeface="Roboto"/>
              </a:rPr>
              <a:t>Map View (POI)</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6"/>
          <p:cNvSpPr txBox="1">
            <a:spLocks noGrp="1"/>
          </p:cNvSpPr>
          <p:nvPr>
            <p:ph type="body" idx="4294967295"/>
          </p:nvPr>
        </p:nvSpPr>
        <p:spPr>
          <a:xfrm>
            <a:off x="317400" y="1222825"/>
            <a:ext cx="3645000" cy="34065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SzPts val="1800"/>
              <a:buChar char="●"/>
            </a:pPr>
            <a:r>
              <a:rPr lang="en"/>
              <a:t>Network calls that  provide data of various (POI)</a:t>
            </a:r>
            <a:endParaRPr/>
          </a:p>
          <a:p>
            <a:pPr marL="457200" lvl="0" indent="0" algn="l" rtl="0">
              <a:lnSpc>
                <a:spcPct val="150000"/>
              </a:lnSpc>
              <a:spcBef>
                <a:spcPts val="1600"/>
              </a:spcBef>
              <a:spcAft>
                <a:spcPts val="0"/>
              </a:spcAft>
              <a:buNone/>
            </a:pPr>
            <a:endParaRPr/>
          </a:p>
          <a:p>
            <a:pPr marL="457200" lvl="0" indent="-342900" algn="l" rtl="0">
              <a:lnSpc>
                <a:spcPct val="150000"/>
              </a:lnSpc>
              <a:spcBef>
                <a:spcPts val="1600"/>
              </a:spcBef>
              <a:spcAft>
                <a:spcPts val="0"/>
              </a:spcAft>
              <a:buSzPts val="1800"/>
              <a:buChar char="●"/>
            </a:pPr>
            <a:r>
              <a:rPr lang="en"/>
              <a:t>Due to the  data size being so massive Network calls were ideal</a:t>
            </a:r>
            <a:endParaRPr/>
          </a:p>
          <a:p>
            <a:pPr marL="457200" lvl="0" indent="0" algn="l" rtl="0">
              <a:lnSpc>
                <a:spcPct val="150000"/>
              </a:lnSpc>
              <a:spcBef>
                <a:spcPts val="1600"/>
              </a:spcBef>
              <a:spcAft>
                <a:spcPts val="1600"/>
              </a:spcAft>
              <a:buNone/>
            </a:pPr>
            <a:endParaRPr/>
          </a:p>
        </p:txBody>
      </p:sp>
      <p:sp>
        <p:nvSpPr>
          <p:cNvPr id="240" name="Google Shape;240;p26"/>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a:t>Rest Calls </a:t>
            </a:r>
            <a:endParaRPr sz="2400"/>
          </a:p>
        </p:txBody>
      </p:sp>
      <p:sp>
        <p:nvSpPr>
          <p:cNvPr id="241" name="Google Shape;241;p26"/>
          <p:cNvSpPr txBox="1"/>
          <p:nvPr/>
        </p:nvSpPr>
        <p:spPr>
          <a:xfrm>
            <a:off x="5942700" y="315625"/>
            <a:ext cx="2028900" cy="27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42" name="Google Shape;242;p26"/>
          <p:cNvPicPr preferRelativeResize="0"/>
          <p:nvPr/>
        </p:nvPicPr>
        <p:blipFill>
          <a:blip r:embed="rId3">
            <a:alphaModFix/>
          </a:blip>
          <a:stretch>
            <a:fillRect/>
          </a:stretch>
        </p:blipFill>
        <p:spPr>
          <a:xfrm>
            <a:off x="4052425" y="746150"/>
            <a:ext cx="3644999" cy="826200"/>
          </a:xfrm>
          <a:prstGeom prst="rect">
            <a:avLst/>
          </a:prstGeom>
          <a:noFill/>
          <a:ln>
            <a:noFill/>
          </a:ln>
        </p:spPr>
      </p:pic>
      <p:sp>
        <p:nvSpPr>
          <p:cNvPr id="243" name="Google Shape;243;p26"/>
          <p:cNvSpPr txBox="1"/>
          <p:nvPr/>
        </p:nvSpPr>
        <p:spPr>
          <a:xfrm>
            <a:off x="0" y="4876575"/>
            <a:ext cx="2032800" cy="2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Presenter: Leonardo Obay</a:t>
            </a:r>
            <a:endParaRPr sz="1100"/>
          </a:p>
        </p:txBody>
      </p:sp>
      <p:pic>
        <p:nvPicPr>
          <p:cNvPr id="244" name="Google Shape;244;p26"/>
          <p:cNvPicPr preferRelativeResize="0"/>
          <p:nvPr/>
        </p:nvPicPr>
        <p:blipFill>
          <a:blip r:embed="rId4">
            <a:alphaModFix/>
          </a:blip>
          <a:stretch>
            <a:fillRect/>
          </a:stretch>
        </p:blipFill>
        <p:spPr>
          <a:xfrm>
            <a:off x="4114800" y="1610125"/>
            <a:ext cx="5029198" cy="3406451"/>
          </a:xfrm>
          <a:prstGeom prst="rect">
            <a:avLst/>
          </a:prstGeom>
          <a:noFill/>
          <a:ln>
            <a:noFill/>
          </a:ln>
        </p:spPr>
      </p:pic>
      <p:sp>
        <p:nvSpPr>
          <p:cNvPr id="245" name="Google Shape;245;p26"/>
          <p:cNvSpPr/>
          <p:nvPr/>
        </p:nvSpPr>
        <p:spPr>
          <a:xfrm>
            <a:off x="5081375" y="2637350"/>
            <a:ext cx="2154000" cy="2208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6"/>
          <p:cNvSpPr/>
          <p:nvPr/>
        </p:nvSpPr>
        <p:spPr>
          <a:xfrm>
            <a:off x="7173225" y="3120550"/>
            <a:ext cx="1049400" cy="220800"/>
          </a:xfrm>
          <a:prstGeom prst="ellipse">
            <a:avLst/>
          </a:prstGeom>
          <a:no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6"/>
          <p:cNvSpPr/>
          <p:nvPr/>
        </p:nvSpPr>
        <p:spPr>
          <a:xfrm>
            <a:off x="4957100" y="3798475"/>
            <a:ext cx="1305000" cy="220800"/>
          </a:xfrm>
          <a:prstGeom prst="ellipse">
            <a:avLst/>
          </a:prstGeom>
          <a:no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6"/>
          <p:cNvSpPr txBox="1"/>
          <p:nvPr/>
        </p:nvSpPr>
        <p:spPr>
          <a:xfrm>
            <a:off x="7697425" y="683500"/>
            <a:ext cx="1402500" cy="93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latin typeface="Roboto"/>
                <a:ea typeface="Roboto"/>
                <a:cs typeface="Roboto"/>
                <a:sym typeface="Roboto"/>
              </a:rPr>
              <a:t>(JSON Well DATA)</a:t>
            </a:r>
            <a:endParaRPr sz="1100">
              <a:latin typeface="Roboto"/>
              <a:ea typeface="Roboto"/>
              <a:cs typeface="Roboto"/>
              <a:sym typeface="Roboto"/>
            </a:endParaRPr>
          </a:p>
          <a:p>
            <a:pPr marL="0" lvl="0" indent="0" algn="l" rtl="0">
              <a:spcBef>
                <a:spcPts val="0"/>
              </a:spcBef>
              <a:spcAft>
                <a:spcPts val="0"/>
              </a:spcAft>
              <a:buNone/>
            </a:pPr>
            <a:endParaRPr sz="1100">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7"/>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a:t>REST Call - Performance Improvements</a:t>
            </a:r>
            <a:endParaRPr sz="2400"/>
          </a:p>
        </p:txBody>
      </p:sp>
      <p:sp>
        <p:nvSpPr>
          <p:cNvPr id="254" name="Google Shape;254;p27"/>
          <p:cNvSpPr txBox="1">
            <a:spLocks noGrp="1"/>
          </p:cNvSpPr>
          <p:nvPr>
            <p:ph type="body" idx="4294967295"/>
          </p:nvPr>
        </p:nvSpPr>
        <p:spPr>
          <a:xfrm>
            <a:off x="98250" y="688375"/>
            <a:ext cx="8222100" cy="392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457200" lvl="0" indent="-342900" algn="l" rtl="0">
              <a:spcBef>
                <a:spcPts val="1600"/>
              </a:spcBef>
              <a:spcAft>
                <a:spcPts val="0"/>
              </a:spcAft>
              <a:buSzPts val="1800"/>
              <a:buChar char="●"/>
            </a:pPr>
            <a:r>
              <a:rPr lang="en"/>
              <a:t>Stores Data locally temporarily</a:t>
            </a:r>
            <a:endParaRPr/>
          </a:p>
          <a:p>
            <a:pPr marL="457200" lvl="0" indent="0" algn="l" rtl="0">
              <a:spcBef>
                <a:spcPts val="1600"/>
              </a:spcBef>
              <a:spcAft>
                <a:spcPts val="0"/>
              </a:spcAft>
              <a:buNone/>
            </a:pPr>
            <a:endParaRPr/>
          </a:p>
          <a:p>
            <a:pPr marL="457200" lvl="0" indent="-342900" algn="l" rtl="0">
              <a:spcBef>
                <a:spcPts val="1600"/>
              </a:spcBef>
              <a:spcAft>
                <a:spcPts val="0"/>
              </a:spcAft>
              <a:buSzPts val="1800"/>
              <a:buChar char="●"/>
            </a:pPr>
            <a:r>
              <a:rPr lang="en"/>
              <a:t>Serialization/ Deserialization using GSON</a:t>
            </a:r>
            <a:endParaRPr/>
          </a:p>
          <a:p>
            <a:pPr marL="457200" lvl="0" indent="0" algn="l" rtl="0">
              <a:spcBef>
                <a:spcPts val="1600"/>
              </a:spcBef>
              <a:spcAft>
                <a:spcPts val="0"/>
              </a:spcAft>
              <a:buNone/>
            </a:pPr>
            <a:endParaRPr/>
          </a:p>
          <a:p>
            <a:pPr marL="457200" lvl="0" indent="-342900" algn="l" rtl="0">
              <a:spcBef>
                <a:spcPts val="1600"/>
              </a:spcBef>
              <a:spcAft>
                <a:spcPts val="0"/>
              </a:spcAft>
              <a:buSzPts val="1800"/>
              <a:buChar char="●"/>
            </a:pPr>
            <a:r>
              <a:rPr lang="en"/>
              <a:t>Multiple HTTP URL REQ</a:t>
            </a:r>
            <a:endParaRPr/>
          </a:p>
          <a:p>
            <a:pPr marL="457200" lvl="0" indent="0" algn="l" rtl="0">
              <a:spcBef>
                <a:spcPts val="1600"/>
              </a:spcBef>
              <a:spcAft>
                <a:spcPts val="0"/>
              </a:spcAft>
              <a:buNone/>
            </a:pPr>
            <a:endParaRPr/>
          </a:p>
          <a:p>
            <a:pPr marL="457200" lvl="0" indent="-342900" algn="l" rtl="0">
              <a:spcBef>
                <a:spcPts val="1600"/>
              </a:spcBef>
              <a:spcAft>
                <a:spcPts val="0"/>
              </a:spcAft>
              <a:buSzPts val="1800"/>
              <a:buChar char="●"/>
            </a:pPr>
            <a:r>
              <a:rPr lang="en"/>
              <a:t>Reduced Runtime Overall</a:t>
            </a:r>
            <a:endParaRPr/>
          </a:p>
          <a:p>
            <a:pPr marL="0" lvl="0" indent="0" algn="l" rtl="0">
              <a:spcBef>
                <a:spcPts val="1600"/>
              </a:spcBef>
              <a:spcAft>
                <a:spcPts val="1600"/>
              </a:spcAft>
              <a:buNone/>
            </a:pPr>
            <a:endParaRPr/>
          </a:p>
        </p:txBody>
      </p:sp>
      <p:pic>
        <p:nvPicPr>
          <p:cNvPr id="255" name="Google Shape;255;p27"/>
          <p:cNvPicPr preferRelativeResize="0"/>
          <p:nvPr/>
        </p:nvPicPr>
        <p:blipFill>
          <a:blip r:embed="rId3">
            <a:alphaModFix/>
          </a:blip>
          <a:stretch>
            <a:fillRect/>
          </a:stretch>
        </p:blipFill>
        <p:spPr>
          <a:xfrm>
            <a:off x="5366550" y="1111709"/>
            <a:ext cx="2939250" cy="4031792"/>
          </a:xfrm>
          <a:prstGeom prst="rect">
            <a:avLst/>
          </a:prstGeom>
          <a:noFill/>
          <a:ln>
            <a:noFill/>
          </a:ln>
        </p:spPr>
      </p:pic>
      <p:sp>
        <p:nvSpPr>
          <p:cNvPr id="256" name="Google Shape;256;p27"/>
          <p:cNvSpPr txBox="1"/>
          <p:nvPr/>
        </p:nvSpPr>
        <p:spPr>
          <a:xfrm>
            <a:off x="6333775" y="773450"/>
            <a:ext cx="4950000" cy="57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a:ea typeface="Roboto"/>
              <a:cs typeface="Roboto"/>
              <a:sym typeface="Roboto"/>
            </a:endParaRPr>
          </a:p>
        </p:txBody>
      </p:sp>
      <p:sp>
        <p:nvSpPr>
          <p:cNvPr id="257" name="Google Shape;257;p27"/>
          <p:cNvSpPr txBox="1"/>
          <p:nvPr/>
        </p:nvSpPr>
        <p:spPr>
          <a:xfrm>
            <a:off x="5651400" y="688375"/>
            <a:ext cx="2406300" cy="35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a:ea typeface="Roboto"/>
                <a:cs typeface="Roboto"/>
                <a:sym typeface="Roboto"/>
              </a:rPr>
              <a:t>(Reservoir Storage Data)</a:t>
            </a:r>
            <a:endParaRPr>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28"/>
          <p:cNvSpPr txBox="1">
            <a:spLocks noGrp="1"/>
          </p:cNvSpPr>
          <p:nvPr>
            <p:ph type="body" idx="4294967295"/>
          </p:nvPr>
        </p:nvSpPr>
        <p:spPr>
          <a:xfrm>
            <a:off x="403150" y="1119513"/>
            <a:ext cx="3689100" cy="3374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App is in an AR environment so visualization of terrain must be in 3D</a:t>
            </a:r>
            <a:endParaRPr/>
          </a:p>
          <a:p>
            <a:pPr marL="457200" lvl="0" indent="0" algn="l" rtl="0">
              <a:spcBef>
                <a:spcPts val="1600"/>
              </a:spcBef>
              <a:spcAft>
                <a:spcPts val="0"/>
              </a:spcAft>
              <a:buNone/>
            </a:pPr>
            <a:endParaRPr/>
          </a:p>
          <a:p>
            <a:pPr marL="457200" lvl="0" indent="-342900" algn="l" rtl="0">
              <a:spcBef>
                <a:spcPts val="1600"/>
              </a:spcBef>
              <a:spcAft>
                <a:spcPts val="0"/>
              </a:spcAft>
              <a:buSzPts val="1800"/>
              <a:buChar char="●"/>
            </a:pPr>
            <a:r>
              <a:rPr lang="en"/>
              <a:t>Helps give depth perspective to POI’s (Billboards)</a:t>
            </a:r>
            <a:endParaRPr/>
          </a:p>
        </p:txBody>
      </p:sp>
      <p:sp>
        <p:nvSpPr>
          <p:cNvPr id="263" name="Google Shape;263;p28"/>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a:t>3D Mesh Display</a:t>
            </a:r>
            <a:endParaRPr sz="2400"/>
          </a:p>
        </p:txBody>
      </p:sp>
      <p:sp>
        <p:nvSpPr>
          <p:cNvPr id="264" name="Google Shape;264;p28"/>
          <p:cNvSpPr txBox="1"/>
          <p:nvPr/>
        </p:nvSpPr>
        <p:spPr>
          <a:xfrm>
            <a:off x="471900" y="4994375"/>
            <a:ext cx="2472000" cy="2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Presenter: Refugio Arroyo-Martinez</a:t>
            </a:r>
            <a:endParaRPr sz="1100"/>
          </a:p>
        </p:txBody>
      </p:sp>
      <p:pic>
        <p:nvPicPr>
          <p:cNvPr id="265" name="Google Shape;265;p28"/>
          <p:cNvPicPr preferRelativeResize="0"/>
          <p:nvPr/>
        </p:nvPicPr>
        <p:blipFill>
          <a:blip r:embed="rId3">
            <a:alphaModFix/>
          </a:blip>
          <a:stretch>
            <a:fillRect/>
          </a:stretch>
        </p:blipFill>
        <p:spPr>
          <a:xfrm>
            <a:off x="4813825" y="897465"/>
            <a:ext cx="1573801" cy="3235014"/>
          </a:xfrm>
          <a:prstGeom prst="rect">
            <a:avLst/>
          </a:prstGeom>
          <a:noFill/>
          <a:ln>
            <a:noFill/>
          </a:ln>
        </p:spPr>
      </p:pic>
      <p:pic>
        <p:nvPicPr>
          <p:cNvPr id="266" name="Google Shape;266;p28"/>
          <p:cNvPicPr preferRelativeResize="0"/>
          <p:nvPr/>
        </p:nvPicPr>
        <p:blipFill>
          <a:blip r:embed="rId4">
            <a:alphaModFix/>
          </a:blip>
          <a:stretch>
            <a:fillRect/>
          </a:stretch>
        </p:blipFill>
        <p:spPr>
          <a:xfrm>
            <a:off x="6741651" y="897475"/>
            <a:ext cx="1573801" cy="3235065"/>
          </a:xfrm>
          <a:prstGeom prst="rect">
            <a:avLst/>
          </a:prstGeom>
          <a:noFill/>
          <a:ln>
            <a:noFill/>
          </a:ln>
        </p:spPr>
      </p:pic>
      <p:sp>
        <p:nvSpPr>
          <p:cNvPr id="267" name="Google Shape;267;p28"/>
          <p:cNvSpPr txBox="1"/>
          <p:nvPr/>
        </p:nvSpPr>
        <p:spPr>
          <a:xfrm>
            <a:off x="4813825" y="4132475"/>
            <a:ext cx="1573800" cy="52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Roboto"/>
                <a:ea typeface="Roboto"/>
                <a:cs typeface="Roboto"/>
                <a:sym typeface="Roboto"/>
              </a:rPr>
              <a:t>Main Activity w/</a:t>
            </a:r>
            <a:endParaRPr sz="1200">
              <a:latin typeface="Roboto"/>
              <a:ea typeface="Roboto"/>
              <a:cs typeface="Roboto"/>
              <a:sym typeface="Roboto"/>
            </a:endParaRPr>
          </a:p>
          <a:p>
            <a:pPr marL="0" lvl="0" indent="0" algn="ctr" rtl="0">
              <a:spcBef>
                <a:spcPts val="0"/>
              </a:spcBef>
              <a:spcAft>
                <a:spcPts val="0"/>
              </a:spcAft>
              <a:buNone/>
            </a:pPr>
            <a:r>
              <a:rPr lang="en" sz="1200">
                <a:latin typeface="Roboto"/>
                <a:ea typeface="Roboto"/>
                <a:cs typeface="Roboto"/>
                <a:sym typeface="Roboto"/>
              </a:rPr>
              <a:t>Wells toggled On</a:t>
            </a:r>
            <a:endParaRPr sz="1200">
              <a:latin typeface="Roboto"/>
              <a:ea typeface="Roboto"/>
              <a:cs typeface="Roboto"/>
              <a:sym typeface="Roboto"/>
            </a:endParaRPr>
          </a:p>
        </p:txBody>
      </p:sp>
      <p:sp>
        <p:nvSpPr>
          <p:cNvPr id="268" name="Google Shape;268;p28"/>
          <p:cNvSpPr txBox="1"/>
          <p:nvPr/>
        </p:nvSpPr>
        <p:spPr>
          <a:xfrm>
            <a:off x="6506700" y="4132475"/>
            <a:ext cx="2142300" cy="52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Roboto"/>
                <a:ea typeface="Roboto"/>
                <a:cs typeface="Roboto"/>
                <a:sym typeface="Roboto"/>
              </a:rPr>
              <a:t>Main Activity w/</a:t>
            </a:r>
            <a:endParaRPr sz="1200">
              <a:latin typeface="Roboto"/>
              <a:ea typeface="Roboto"/>
              <a:cs typeface="Roboto"/>
              <a:sym typeface="Roboto"/>
            </a:endParaRPr>
          </a:p>
          <a:p>
            <a:pPr marL="0" lvl="0" indent="0" algn="ctr" rtl="0">
              <a:spcBef>
                <a:spcPts val="0"/>
              </a:spcBef>
              <a:spcAft>
                <a:spcPts val="0"/>
              </a:spcAft>
              <a:buNone/>
            </a:pPr>
            <a:r>
              <a:rPr lang="en" sz="1200">
                <a:latin typeface="Roboto"/>
                <a:ea typeface="Roboto"/>
                <a:cs typeface="Roboto"/>
                <a:sym typeface="Roboto"/>
              </a:rPr>
              <a:t>Wells and Mesh Toggled On</a:t>
            </a:r>
            <a:endParaRPr sz="1200">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29"/>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a:t>Mesh Process</a:t>
            </a:r>
            <a:endParaRPr sz="2400"/>
          </a:p>
        </p:txBody>
      </p:sp>
      <p:pic>
        <p:nvPicPr>
          <p:cNvPr id="274" name="Google Shape;274;p29"/>
          <p:cNvPicPr preferRelativeResize="0"/>
          <p:nvPr/>
        </p:nvPicPr>
        <p:blipFill>
          <a:blip r:embed="rId3">
            <a:alphaModFix/>
          </a:blip>
          <a:stretch>
            <a:fillRect/>
          </a:stretch>
        </p:blipFill>
        <p:spPr>
          <a:xfrm>
            <a:off x="308224" y="927041"/>
            <a:ext cx="1925424" cy="1850959"/>
          </a:xfrm>
          <a:prstGeom prst="rect">
            <a:avLst/>
          </a:prstGeom>
          <a:noFill/>
          <a:ln>
            <a:noFill/>
          </a:ln>
        </p:spPr>
      </p:pic>
      <p:sp>
        <p:nvSpPr>
          <p:cNvPr id="275" name="Google Shape;275;p29"/>
          <p:cNvSpPr txBox="1"/>
          <p:nvPr/>
        </p:nvSpPr>
        <p:spPr>
          <a:xfrm>
            <a:off x="252025" y="619050"/>
            <a:ext cx="2037600" cy="22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Roboto"/>
                <a:ea typeface="Roboto"/>
                <a:cs typeface="Roboto"/>
                <a:sym typeface="Roboto"/>
              </a:rPr>
              <a:t>DEM from JPL Server</a:t>
            </a:r>
            <a:endParaRPr sz="1200">
              <a:latin typeface="Roboto"/>
              <a:ea typeface="Roboto"/>
              <a:cs typeface="Roboto"/>
              <a:sym typeface="Roboto"/>
            </a:endParaRPr>
          </a:p>
        </p:txBody>
      </p:sp>
      <p:cxnSp>
        <p:nvCxnSpPr>
          <p:cNvPr id="276" name="Google Shape;276;p29"/>
          <p:cNvCxnSpPr/>
          <p:nvPr/>
        </p:nvCxnSpPr>
        <p:spPr>
          <a:xfrm>
            <a:off x="2793859" y="2988795"/>
            <a:ext cx="500700" cy="11400"/>
          </a:xfrm>
          <a:prstGeom prst="straightConnector1">
            <a:avLst/>
          </a:prstGeom>
          <a:noFill/>
          <a:ln w="38100" cap="flat" cmpd="sng">
            <a:solidFill>
              <a:schemeClr val="dk2"/>
            </a:solidFill>
            <a:prstDash val="solid"/>
            <a:round/>
            <a:headEnd type="none" w="med" len="med"/>
            <a:tailEnd type="triangle" w="med" len="med"/>
          </a:ln>
        </p:spPr>
      </p:cxnSp>
      <p:pic>
        <p:nvPicPr>
          <p:cNvPr id="277" name="Google Shape;277;p29"/>
          <p:cNvPicPr preferRelativeResize="0"/>
          <p:nvPr/>
        </p:nvPicPr>
        <p:blipFill>
          <a:blip r:embed="rId4">
            <a:alphaModFix/>
          </a:blip>
          <a:stretch>
            <a:fillRect/>
          </a:stretch>
        </p:blipFill>
        <p:spPr>
          <a:xfrm>
            <a:off x="251915" y="2859490"/>
            <a:ext cx="2037822" cy="2045799"/>
          </a:xfrm>
          <a:prstGeom prst="rect">
            <a:avLst/>
          </a:prstGeom>
          <a:noFill/>
          <a:ln>
            <a:noFill/>
          </a:ln>
        </p:spPr>
      </p:pic>
      <p:cxnSp>
        <p:nvCxnSpPr>
          <p:cNvPr id="278" name="Google Shape;278;p29"/>
          <p:cNvCxnSpPr/>
          <p:nvPr/>
        </p:nvCxnSpPr>
        <p:spPr>
          <a:xfrm>
            <a:off x="5775758" y="2988795"/>
            <a:ext cx="500700" cy="11400"/>
          </a:xfrm>
          <a:prstGeom prst="straightConnector1">
            <a:avLst/>
          </a:prstGeom>
          <a:noFill/>
          <a:ln w="38100" cap="flat" cmpd="sng">
            <a:solidFill>
              <a:schemeClr val="dk2"/>
            </a:solidFill>
            <a:prstDash val="solid"/>
            <a:round/>
            <a:headEnd type="none" w="med" len="med"/>
            <a:tailEnd type="triangle" w="med" len="med"/>
          </a:ln>
        </p:spPr>
      </p:cxnSp>
      <p:sp>
        <p:nvSpPr>
          <p:cNvPr id="279" name="Google Shape;279;p29"/>
          <p:cNvSpPr/>
          <p:nvPr/>
        </p:nvSpPr>
        <p:spPr>
          <a:xfrm>
            <a:off x="3553200" y="2352955"/>
            <a:ext cx="2037600" cy="1283100"/>
          </a:xfrm>
          <a:prstGeom prst="roundRect">
            <a:avLst>
              <a:gd name="adj" fmla="val 16667"/>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3C47D"/>
              </a:solidFill>
            </a:endParaRPr>
          </a:p>
        </p:txBody>
      </p:sp>
      <p:sp>
        <p:nvSpPr>
          <p:cNvPr id="280" name="Google Shape;280;p29"/>
          <p:cNvSpPr txBox="1"/>
          <p:nvPr/>
        </p:nvSpPr>
        <p:spPr>
          <a:xfrm>
            <a:off x="3648438" y="2769344"/>
            <a:ext cx="1847100" cy="45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latin typeface="Roboto"/>
                <a:ea typeface="Roboto"/>
                <a:cs typeface="Roboto"/>
                <a:sym typeface="Roboto"/>
              </a:rPr>
              <a:t>Vertex Shader</a:t>
            </a:r>
            <a:endParaRPr sz="1800" b="1">
              <a:latin typeface="Roboto"/>
              <a:ea typeface="Roboto"/>
              <a:cs typeface="Roboto"/>
              <a:sym typeface="Roboto"/>
            </a:endParaRPr>
          </a:p>
        </p:txBody>
      </p:sp>
      <p:pic>
        <p:nvPicPr>
          <p:cNvPr id="281" name="Google Shape;281;p29"/>
          <p:cNvPicPr preferRelativeResize="0"/>
          <p:nvPr/>
        </p:nvPicPr>
        <p:blipFill>
          <a:blip r:embed="rId5">
            <a:alphaModFix/>
          </a:blip>
          <a:stretch>
            <a:fillRect/>
          </a:stretch>
        </p:blipFill>
        <p:spPr>
          <a:xfrm>
            <a:off x="6645625" y="719550"/>
            <a:ext cx="1925424" cy="3957838"/>
          </a:xfrm>
          <a:prstGeom prst="rect">
            <a:avLst/>
          </a:prstGeom>
          <a:noFill/>
          <a:ln>
            <a:noFill/>
          </a:ln>
        </p:spPr>
      </p:pic>
      <p:sp>
        <p:nvSpPr>
          <p:cNvPr id="282" name="Google Shape;282;p29"/>
          <p:cNvSpPr txBox="1"/>
          <p:nvPr/>
        </p:nvSpPr>
        <p:spPr>
          <a:xfrm>
            <a:off x="6575425" y="4677400"/>
            <a:ext cx="2176500" cy="45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Roboto"/>
                <a:ea typeface="Roboto"/>
                <a:cs typeface="Roboto"/>
                <a:sym typeface="Roboto"/>
              </a:rPr>
              <a:t>Main Activity w/ Mesh Toggled On</a:t>
            </a:r>
            <a:endParaRPr sz="1200">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30"/>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a:t>Usage of Textures</a:t>
            </a:r>
            <a:endParaRPr sz="2400"/>
          </a:p>
        </p:txBody>
      </p:sp>
      <p:sp>
        <p:nvSpPr>
          <p:cNvPr id="288" name="Google Shape;288;p30"/>
          <p:cNvSpPr txBox="1">
            <a:spLocks noGrp="1"/>
          </p:cNvSpPr>
          <p:nvPr>
            <p:ph type="body" idx="4294967295"/>
          </p:nvPr>
        </p:nvSpPr>
        <p:spPr>
          <a:xfrm>
            <a:off x="100350" y="795300"/>
            <a:ext cx="2456400" cy="37497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Clr>
                <a:srgbClr val="434343"/>
              </a:buClr>
              <a:buSzPts val="1600"/>
              <a:buChar char="●"/>
            </a:pPr>
            <a:r>
              <a:rPr lang="en" sz="1600">
                <a:solidFill>
                  <a:srgbClr val="434343"/>
                </a:solidFill>
              </a:rPr>
              <a:t>Textures gives mesh a nicer look</a:t>
            </a:r>
            <a:endParaRPr sz="1600">
              <a:solidFill>
                <a:srgbClr val="434343"/>
              </a:solidFill>
            </a:endParaRPr>
          </a:p>
          <a:p>
            <a:pPr marL="914400" lvl="0" indent="0" algn="l" rtl="0">
              <a:spcBef>
                <a:spcPts val="1600"/>
              </a:spcBef>
              <a:spcAft>
                <a:spcPts val="0"/>
              </a:spcAft>
              <a:buNone/>
            </a:pPr>
            <a:endParaRPr sz="1600">
              <a:solidFill>
                <a:srgbClr val="434343"/>
              </a:solidFill>
            </a:endParaRPr>
          </a:p>
          <a:p>
            <a:pPr marL="457200" lvl="0" indent="-330200" algn="l" rtl="0">
              <a:spcBef>
                <a:spcPts val="1600"/>
              </a:spcBef>
              <a:spcAft>
                <a:spcPts val="0"/>
              </a:spcAft>
              <a:buClr>
                <a:srgbClr val="434343"/>
              </a:buClr>
              <a:buSzPts val="1600"/>
              <a:buChar char="●"/>
            </a:pPr>
            <a:r>
              <a:rPr lang="en" sz="1600">
                <a:solidFill>
                  <a:srgbClr val="434343"/>
                </a:solidFill>
              </a:rPr>
              <a:t>Texture layers for added details</a:t>
            </a:r>
            <a:endParaRPr sz="1600">
              <a:solidFill>
                <a:srgbClr val="434343"/>
              </a:solidFill>
            </a:endParaRPr>
          </a:p>
          <a:p>
            <a:pPr marL="914400" lvl="0" indent="0" algn="l" rtl="0">
              <a:spcBef>
                <a:spcPts val="1600"/>
              </a:spcBef>
              <a:spcAft>
                <a:spcPts val="0"/>
              </a:spcAft>
              <a:buNone/>
            </a:pPr>
            <a:endParaRPr sz="1600">
              <a:solidFill>
                <a:srgbClr val="434343"/>
              </a:solidFill>
            </a:endParaRPr>
          </a:p>
          <a:p>
            <a:pPr marL="457200" lvl="0" indent="-330200" algn="l" rtl="0">
              <a:spcBef>
                <a:spcPts val="1600"/>
              </a:spcBef>
              <a:spcAft>
                <a:spcPts val="0"/>
              </a:spcAft>
              <a:buClr>
                <a:srgbClr val="434343"/>
              </a:buClr>
              <a:buSzPts val="1600"/>
              <a:buChar char="●"/>
            </a:pPr>
            <a:r>
              <a:rPr lang="en" sz="1600">
                <a:solidFill>
                  <a:srgbClr val="434343"/>
                </a:solidFill>
              </a:rPr>
              <a:t>Allows for higher down sampling, resulting in less computation</a:t>
            </a:r>
            <a:endParaRPr sz="1600">
              <a:solidFill>
                <a:srgbClr val="434343"/>
              </a:solidFill>
            </a:endParaRPr>
          </a:p>
          <a:p>
            <a:pPr marL="0" lvl="0" indent="0" algn="l" rtl="0">
              <a:spcBef>
                <a:spcPts val="1600"/>
              </a:spcBef>
              <a:spcAft>
                <a:spcPts val="0"/>
              </a:spcAft>
              <a:buNone/>
            </a:pPr>
            <a:endParaRPr sz="1400"/>
          </a:p>
          <a:p>
            <a:pPr marL="0" lvl="0" indent="0" algn="l" rtl="0">
              <a:spcBef>
                <a:spcPts val="1600"/>
              </a:spcBef>
              <a:spcAft>
                <a:spcPts val="1600"/>
              </a:spcAft>
              <a:buNone/>
            </a:pPr>
            <a:endParaRPr sz="1400"/>
          </a:p>
        </p:txBody>
      </p:sp>
      <p:sp>
        <p:nvSpPr>
          <p:cNvPr id="289" name="Google Shape;289;p30"/>
          <p:cNvSpPr txBox="1"/>
          <p:nvPr/>
        </p:nvSpPr>
        <p:spPr>
          <a:xfrm>
            <a:off x="85500" y="4837175"/>
            <a:ext cx="2486100" cy="22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latin typeface="Roboto"/>
                <a:ea typeface="Roboto"/>
                <a:cs typeface="Roboto"/>
                <a:sym typeface="Roboto"/>
              </a:rPr>
              <a:t>Presenter: Refugio Arroyo-Martinez</a:t>
            </a:r>
            <a:endParaRPr sz="1100">
              <a:latin typeface="Roboto"/>
              <a:ea typeface="Roboto"/>
              <a:cs typeface="Roboto"/>
              <a:sym typeface="Roboto"/>
            </a:endParaRPr>
          </a:p>
        </p:txBody>
      </p:sp>
      <p:pic>
        <p:nvPicPr>
          <p:cNvPr id="290" name="Google Shape;290;p30"/>
          <p:cNvPicPr preferRelativeResize="0"/>
          <p:nvPr/>
        </p:nvPicPr>
        <p:blipFill>
          <a:blip r:embed="rId3">
            <a:alphaModFix/>
          </a:blip>
          <a:stretch>
            <a:fillRect/>
          </a:stretch>
        </p:blipFill>
        <p:spPr>
          <a:xfrm>
            <a:off x="2554588" y="842200"/>
            <a:ext cx="1929377" cy="3909857"/>
          </a:xfrm>
          <a:prstGeom prst="rect">
            <a:avLst/>
          </a:prstGeom>
          <a:noFill/>
          <a:ln>
            <a:noFill/>
          </a:ln>
        </p:spPr>
      </p:pic>
      <p:pic>
        <p:nvPicPr>
          <p:cNvPr id="291" name="Google Shape;291;p30"/>
          <p:cNvPicPr preferRelativeResize="0"/>
          <p:nvPr/>
        </p:nvPicPr>
        <p:blipFill>
          <a:blip r:embed="rId4">
            <a:alphaModFix/>
          </a:blip>
          <a:stretch>
            <a:fillRect/>
          </a:stretch>
        </p:blipFill>
        <p:spPr>
          <a:xfrm>
            <a:off x="4660047" y="842200"/>
            <a:ext cx="1929366" cy="3909864"/>
          </a:xfrm>
          <a:prstGeom prst="rect">
            <a:avLst/>
          </a:prstGeom>
          <a:noFill/>
          <a:ln>
            <a:noFill/>
          </a:ln>
        </p:spPr>
      </p:pic>
      <p:sp>
        <p:nvSpPr>
          <p:cNvPr id="292" name="Google Shape;292;p30"/>
          <p:cNvSpPr txBox="1"/>
          <p:nvPr/>
        </p:nvSpPr>
        <p:spPr>
          <a:xfrm>
            <a:off x="2758213" y="4595075"/>
            <a:ext cx="1686000" cy="46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Roboto"/>
                <a:ea typeface="Roboto"/>
                <a:cs typeface="Roboto"/>
                <a:sym typeface="Roboto"/>
              </a:rPr>
              <a:t>Mesh without texture</a:t>
            </a:r>
            <a:endParaRPr sz="1200">
              <a:latin typeface="Roboto"/>
              <a:ea typeface="Roboto"/>
              <a:cs typeface="Roboto"/>
              <a:sym typeface="Roboto"/>
            </a:endParaRPr>
          </a:p>
        </p:txBody>
      </p:sp>
      <p:sp>
        <p:nvSpPr>
          <p:cNvPr id="293" name="Google Shape;293;p30"/>
          <p:cNvSpPr txBox="1"/>
          <p:nvPr/>
        </p:nvSpPr>
        <p:spPr>
          <a:xfrm>
            <a:off x="4817443" y="4595075"/>
            <a:ext cx="1686000" cy="34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Roboto"/>
                <a:ea typeface="Roboto"/>
                <a:cs typeface="Roboto"/>
                <a:sym typeface="Roboto"/>
              </a:rPr>
              <a:t>Mesh with Texture</a:t>
            </a:r>
            <a:endParaRPr sz="1200">
              <a:latin typeface="Roboto"/>
              <a:ea typeface="Roboto"/>
              <a:cs typeface="Roboto"/>
              <a:sym typeface="Roboto"/>
            </a:endParaRPr>
          </a:p>
        </p:txBody>
      </p:sp>
      <p:pic>
        <p:nvPicPr>
          <p:cNvPr id="294" name="Google Shape;294;p30"/>
          <p:cNvPicPr preferRelativeResize="0"/>
          <p:nvPr/>
        </p:nvPicPr>
        <p:blipFill>
          <a:blip r:embed="rId4">
            <a:alphaModFix/>
          </a:blip>
          <a:stretch>
            <a:fillRect/>
          </a:stretch>
        </p:blipFill>
        <p:spPr>
          <a:xfrm>
            <a:off x="6765500" y="842199"/>
            <a:ext cx="1929373" cy="3702879"/>
          </a:xfrm>
          <a:prstGeom prst="rect">
            <a:avLst/>
          </a:prstGeom>
          <a:noFill/>
          <a:ln>
            <a:noFill/>
          </a:ln>
        </p:spPr>
      </p:pic>
      <p:pic>
        <p:nvPicPr>
          <p:cNvPr id="295" name="Google Shape;295;p30"/>
          <p:cNvPicPr preferRelativeResize="0"/>
          <p:nvPr/>
        </p:nvPicPr>
        <p:blipFill>
          <a:blip r:embed="rId5">
            <a:alphaModFix/>
          </a:blip>
          <a:stretch>
            <a:fillRect/>
          </a:stretch>
        </p:blipFill>
        <p:spPr>
          <a:xfrm>
            <a:off x="6765500" y="842200"/>
            <a:ext cx="1929375" cy="3659950"/>
          </a:xfrm>
          <a:prstGeom prst="rect">
            <a:avLst/>
          </a:prstGeom>
          <a:noFill/>
          <a:ln>
            <a:noFill/>
          </a:ln>
        </p:spPr>
      </p:pic>
      <p:sp>
        <p:nvSpPr>
          <p:cNvPr id="296" name="Google Shape;296;p30"/>
          <p:cNvSpPr txBox="1"/>
          <p:nvPr/>
        </p:nvSpPr>
        <p:spPr>
          <a:xfrm>
            <a:off x="6926543" y="4595075"/>
            <a:ext cx="1686000" cy="220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Roboto"/>
                <a:ea typeface="Roboto"/>
                <a:cs typeface="Roboto"/>
                <a:sym typeface="Roboto"/>
              </a:rPr>
              <a:t>River Texture Layer</a:t>
            </a:r>
            <a:endParaRPr sz="1200">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31"/>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Mesh Scaling</a:t>
            </a:r>
            <a:endParaRPr/>
          </a:p>
        </p:txBody>
      </p:sp>
      <p:pic>
        <p:nvPicPr>
          <p:cNvPr id="302" name="Google Shape;302;p31"/>
          <p:cNvPicPr preferRelativeResize="0"/>
          <p:nvPr/>
        </p:nvPicPr>
        <p:blipFill>
          <a:blip r:embed="rId3">
            <a:alphaModFix/>
          </a:blip>
          <a:stretch>
            <a:fillRect/>
          </a:stretch>
        </p:blipFill>
        <p:spPr>
          <a:xfrm>
            <a:off x="5435451" y="742950"/>
            <a:ext cx="2771450" cy="3695276"/>
          </a:xfrm>
          <a:prstGeom prst="rect">
            <a:avLst/>
          </a:prstGeom>
          <a:noFill/>
          <a:ln>
            <a:noFill/>
          </a:ln>
        </p:spPr>
      </p:pic>
      <p:pic>
        <p:nvPicPr>
          <p:cNvPr id="303" name="Google Shape;303;p31"/>
          <p:cNvPicPr preferRelativeResize="0"/>
          <p:nvPr/>
        </p:nvPicPr>
        <p:blipFill>
          <a:blip r:embed="rId4">
            <a:alphaModFix/>
          </a:blip>
          <a:stretch>
            <a:fillRect/>
          </a:stretch>
        </p:blipFill>
        <p:spPr>
          <a:xfrm>
            <a:off x="2553175" y="742950"/>
            <a:ext cx="2771449" cy="3695275"/>
          </a:xfrm>
          <a:prstGeom prst="rect">
            <a:avLst/>
          </a:prstGeom>
          <a:noFill/>
          <a:ln>
            <a:noFill/>
          </a:ln>
        </p:spPr>
      </p:pic>
      <p:sp>
        <p:nvSpPr>
          <p:cNvPr id="304" name="Google Shape;304;p31"/>
          <p:cNvSpPr txBox="1"/>
          <p:nvPr/>
        </p:nvSpPr>
        <p:spPr>
          <a:xfrm>
            <a:off x="3301250" y="4466725"/>
            <a:ext cx="1275300" cy="36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oboto"/>
                <a:ea typeface="Roboto"/>
                <a:cs typeface="Roboto"/>
                <a:sym typeface="Roboto"/>
              </a:rPr>
              <a:t>Samsung S9</a:t>
            </a:r>
            <a:endParaRPr>
              <a:latin typeface="Roboto"/>
              <a:ea typeface="Roboto"/>
              <a:cs typeface="Roboto"/>
              <a:sym typeface="Roboto"/>
            </a:endParaRPr>
          </a:p>
          <a:p>
            <a:pPr marL="0" lvl="0" indent="0" algn="ctr" rtl="0">
              <a:spcBef>
                <a:spcPts val="0"/>
              </a:spcBef>
              <a:spcAft>
                <a:spcPts val="0"/>
              </a:spcAft>
              <a:buNone/>
            </a:pPr>
            <a:endParaRPr>
              <a:latin typeface="Roboto"/>
              <a:ea typeface="Roboto"/>
              <a:cs typeface="Roboto"/>
              <a:sym typeface="Roboto"/>
            </a:endParaRPr>
          </a:p>
        </p:txBody>
      </p:sp>
      <p:sp>
        <p:nvSpPr>
          <p:cNvPr id="305" name="Google Shape;305;p31"/>
          <p:cNvSpPr txBox="1"/>
          <p:nvPr/>
        </p:nvSpPr>
        <p:spPr>
          <a:xfrm>
            <a:off x="6137325" y="4466725"/>
            <a:ext cx="1367700" cy="36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oboto"/>
                <a:ea typeface="Roboto"/>
                <a:cs typeface="Roboto"/>
                <a:sym typeface="Roboto"/>
              </a:rPr>
              <a:t>Samsung S8</a:t>
            </a:r>
            <a:endParaRPr>
              <a:latin typeface="Roboto"/>
              <a:ea typeface="Roboto"/>
              <a:cs typeface="Roboto"/>
              <a:sym typeface="Roboto"/>
            </a:endParaRPr>
          </a:p>
          <a:p>
            <a:pPr marL="0" lvl="0" indent="0" algn="ctr" rtl="0">
              <a:spcBef>
                <a:spcPts val="0"/>
              </a:spcBef>
              <a:spcAft>
                <a:spcPts val="0"/>
              </a:spcAft>
              <a:buNone/>
            </a:pPr>
            <a:endParaRPr>
              <a:latin typeface="Roboto"/>
              <a:ea typeface="Roboto"/>
              <a:cs typeface="Roboto"/>
              <a:sym typeface="Roboto"/>
            </a:endParaRPr>
          </a:p>
        </p:txBody>
      </p:sp>
      <p:sp>
        <p:nvSpPr>
          <p:cNvPr id="306" name="Google Shape;306;p31"/>
          <p:cNvSpPr txBox="1"/>
          <p:nvPr/>
        </p:nvSpPr>
        <p:spPr>
          <a:xfrm>
            <a:off x="64175" y="742950"/>
            <a:ext cx="2442300" cy="38235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Clr>
                <a:srgbClr val="434343"/>
              </a:buClr>
              <a:buSzPts val="1600"/>
              <a:buFont typeface="Roboto"/>
              <a:buChar char="●"/>
            </a:pPr>
            <a:r>
              <a:rPr lang="en" sz="1600">
                <a:solidFill>
                  <a:srgbClr val="434343"/>
                </a:solidFill>
                <a:latin typeface="Roboto"/>
                <a:ea typeface="Roboto"/>
                <a:cs typeface="Roboto"/>
                <a:sym typeface="Roboto"/>
              </a:rPr>
              <a:t>Devices have different camera hardware</a:t>
            </a:r>
            <a:endParaRPr sz="1600">
              <a:solidFill>
                <a:srgbClr val="434343"/>
              </a:solidFill>
              <a:latin typeface="Roboto"/>
              <a:ea typeface="Roboto"/>
              <a:cs typeface="Roboto"/>
              <a:sym typeface="Roboto"/>
            </a:endParaRPr>
          </a:p>
          <a:p>
            <a:pPr marL="0" lvl="0" indent="0" algn="l" rtl="0">
              <a:spcBef>
                <a:spcPts val="0"/>
              </a:spcBef>
              <a:spcAft>
                <a:spcPts val="0"/>
              </a:spcAft>
              <a:buNone/>
            </a:pPr>
            <a:endParaRPr sz="1600">
              <a:solidFill>
                <a:srgbClr val="434343"/>
              </a:solidFill>
              <a:latin typeface="Roboto"/>
              <a:ea typeface="Roboto"/>
              <a:cs typeface="Roboto"/>
              <a:sym typeface="Roboto"/>
            </a:endParaRPr>
          </a:p>
          <a:p>
            <a:pPr marL="457200" lvl="0" indent="-330200" algn="l" rtl="0">
              <a:spcBef>
                <a:spcPts val="0"/>
              </a:spcBef>
              <a:spcAft>
                <a:spcPts val="0"/>
              </a:spcAft>
              <a:buClr>
                <a:srgbClr val="434343"/>
              </a:buClr>
              <a:buSzPts val="1600"/>
              <a:buFont typeface="Roboto"/>
              <a:buChar char="●"/>
            </a:pPr>
            <a:r>
              <a:rPr lang="en" sz="1600">
                <a:solidFill>
                  <a:srgbClr val="434343"/>
                </a:solidFill>
                <a:latin typeface="Roboto"/>
                <a:ea typeface="Roboto"/>
                <a:cs typeface="Roboto"/>
                <a:sym typeface="Roboto"/>
              </a:rPr>
              <a:t>Field of View must be calculated for the different camera lenses of devices</a:t>
            </a:r>
            <a:endParaRPr sz="1600">
              <a:solidFill>
                <a:srgbClr val="434343"/>
              </a:solidFill>
              <a:latin typeface="Roboto"/>
              <a:ea typeface="Roboto"/>
              <a:cs typeface="Roboto"/>
              <a:sym typeface="Roboto"/>
            </a:endParaRPr>
          </a:p>
          <a:p>
            <a:pPr marL="0" lvl="0" indent="0" algn="l" rtl="0">
              <a:spcBef>
                <a:spcPts val="0"/>
              </a:spcBef>
              <a:spcAft>
                <a:spcPts val="0"/>
              </a:spcAft>
              <a:buNone/>
            </a:pPr>
            <a:endParaRPr sz="1600">
              <a:solidFill>
                <a:srgbClr val="434343"/>
              </a:solidFill>
              <a:latin typeface="Roboto"/>
              <a:ea typeface="Roboto"/>
              <a:cs typeface="Roboto"/>
              <a:sym typeface="Roboto"/>
            </a:endParaRPr>
          </a:p>
          <a:p>
            <a:pPr marL="457200" lvl="0" indent="-330200" algn="l" rtl="0">
              <a:spcBef>
                <a:spcPts val="0"/>
              </a:spcBef>
              <a:spcAft>
                <a:spcPts val="0"/>
              </a:spcAft>
              <a:buClr>
                <a:srgbClr val="434343"/>
              </a:buClr>
              <a:buSzPts val="1600"/>
              <a:buFont typeface="Roboto"/>
              <a:buChar char="●"/>
            </a:pPr>
            <a:r>
              <a:rPr lang="en" sz="1600">
                <a:solidFill>
                  <a:srgbClr val="434343"/>
                </a:solidFill>
                <a:latin typeface="Roboto"/>
                <a:ea typeface="Roboto"/>
                <a:cs typeface="Roboto"/>
                <a:sym typeface="Roboto"/>
              </a:rPr>
              <a:t>Ensures a consistent experiences for users regardless of device used</a:t>
            </a:r>
            <a:endParaRPr sz="1600">
              <a:solidFill>
                <a:srgbClr val="434343"/>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a:t>Team Members</a:t>
            </a:r>
            <a:endParaRPr sz="2400"/>
          </a:p>
        </p:txBody>
      </p:sp>
      <p:sp>
        <p:nvSpPr>
          <p:cNvPr id="73" name="Google Shape;73;p14"/>
          <p:cNvSpPr txBox="1">
            <a:spLocks noGrp="1"/>
          </p:cNvSpPr>
          <p:nvPr>
            <p:ph type="body" idx="4294967295"/>
          </p:nvPr>
        </p:nvSpPr>
        <p:spPr>
          <a:xfrm>
            <a:off x="471900" y="1157075"/>
            <a:ext cx="8222100" cy="2710200"/>
          </a:xfrm>
          <a:prstGeom prst="rect">
            <a:avLst/>
          </a:prstGeom>
        </p:spPr>
        <p:txBody>
          <a:bodyPr spcFirstLastPara="1" wrap="square" lIns="91425" tIns="91425" rIns="91425" bIns="91425" anchor="t" anchorCtr="0">
            <a:noAutofit/>
          </a:bodyPr>
          <a:lstStyle/>
          <a:p>
            <a:pPr marL="457200" lvl="0" indent="-330200" algn="l" rtl="0">
              <a:lnSpc>
                <a:spcPct val="150000"/>
              </a:lnSpc>
              <a:spcBef>
                <a:spcPts val="0"/>
              </a:spcBef>
              <a:spcAft>
                <a:spcPts val="0"/>
              </a:spcAft>
              <a:buSzPts val="1600"/>
              <a:buFont typeface="Arial"/>
              <a:buChar char="●"/>
            </a:pPr>
            <a:r>
              <a:rPr lang="en" sz="1600">
                <a:latin typeface="Arial"/>
                <a:ea typeface="Arial"/>
                <a:cs typeface="Arial"/>
                <a:sym typeface="Arial"/>
              </a:rPr>
              <a:t>Mher Oganesyan - Team Lead</a:t>
            </a:r>
            <a:endParaRPr sz="1600">
              <a:latin typeface="Arial"/>
              <a:ea typeface="Arial"/>
              <a:cs typeface="Arial"/>
              <a:sym typeface="Arial"/>
            </a:endParaRPr>
          </a:p>
          <a:p>
            <a:pPr marL="457200" lvl="0" indent="-330200" algn="l" rtl="0">
              <a:lnSpc>
                <a:spcPct val="150000"/>
              </a:lnSpc>
              <a:spcBef>
                <a:spcPts val="0"/>
              </a:spcBef>
              <a:spcAft>
                <a:spcPts val="0"/>
              </a:spcAft>
              <a:buSzPts val="1600"/>
              <a:buFont typeface="Arial"/>
              <a:buChar char="●"/>
            </a:pPr>
            <a:r>
              <a:rPr lang="en" sz="1600">
                <a:latin typeface="Arial"/>
                <a:ea typeface="Arial"/>
                <a:cs typeface="Arial"/>
                <a:sym typeface="Arial"/>
              </a:rPr>
              <a:t>Leonardo Obay</a:t>
            </a:r>
            <a:endParaRPr sz="1600">
              <a:latin typeface="Arial"/>
              <a:ea typeface="Arial"/>
              <a:cs typeface="Arial"/>
              <a:sym typeface="Arial"/>
            </a:endParaRPr>
          </a:p>
          <a:p>
            <a:pPr marL="457200" lvl="0" indent="-330200" algn="l" rtl="0">
              <a:lnSpc>
                <a:spcPct val="150000"/>
              </a:lnSpc>
              <a:spcBef>
                <a:spcPts val="0"/>
              </a:spcBef>
              <a:spcAft>
                <a:spcPts val="0"/>
              </a:spcAft>
              <a:buSzPts val="1600"/>
              <a:buFont typeface="Arial"/>
              <a:buChar char="●"/>
            </a:pPr>
            <a:r>
              <a:rPr lang="en" sz="1600">
                <a:latin typeface="Arial"/>
                <a:ea typeface="Arial"/>
                <a:cs typeface="Arial"/>
                <a:sym typeface="Arial"/>
              </a:rPr>
              <a:t>Anthony Soto</a:t>
            </a:r>
            <a:endParaRPr sz="1600">
              <a:latin typeface="Arial"/>
              <a:ea typeface="Arial"/>
              <a:cs typeface="Arial"/>
              <a:sym typeface="Arial"/>
            </a:endParaRPr>
          </a:p>
          <a:p>
            <a:pPr marL="457200" lvl="0" indent="-330200" algn="l" rtl="0">
              <a:lnSpc>
                <a:spcPct val="150000"/>
              </a:lnSpc>
              <a:spcBef>
                <a:spcPts val="0"/>
              </a:spcBef>
              <a:spcAft>
                <a:spcPts val="0"/>
              </a:spcAft>
              <a:buSzPts val="1600"/>
              <a:buFont typeface="Arial"/>
              <a:buChar char="●"/>
            </a:pPr>
            <a:r>
              <a:rPr lang="en" sz="1600">
                <a:latin typeface="Arial"/>
                <a:ea typeface="Arial"/>
                <a:cs typeface="Arial"/>
                <a:sym typeface="Arial"/>
              </a:rPr>
              <a:t>Refugio Arroyo-Martinez</a:t>
            </a:r>
            <a:endParaRPr sz="1600">
              <a:latin typeface="Arial"/>
              <a:ea typeface="Arial"/>
              <a:cs typeface="Arial"/>
              <a:sym typeface="Arial"/>
            </a:endParaRPr>
          </a:p>
          <a:p>
            <a:pPr marL="457200" lvl="0" indent="-330200" algn="l" rtl="0">
              <a:lnSpc>
                <a:spcPct val="150000"/>
              </a:lnSpc>
              <a:spcBef>
                <a:spcPts val="0"/>
              </a:spcBef>
              <a:spcAft>
                <a:spcPts val="0"/>
              </a:spcAft>
              <a:buSzPts val="1600"/>
              <a:buFont typeface="Arial"/>
              <a:buChar char="●"/>
            </a:pPr>
            <a:r>
              <a:rPr lang="en" sz="1600">
                <a:latin typeface="Arial"/>
                <a:ea typeface="Arial"/>
                <a:cs typeface="Arial"/>
                <a:sym typeface="Arial"/>
              </a:rPr>
              <a:t>Gilberto Placidon</a:t>
            </a:r>
            <a:endParaRPr sz="1600">
              <a:latin typeface="Arial"/>
              <a:ea typeface="Arial"/>
              <a:cs typeface="Arial"/>
              <a:sym typeface="Arial"/>
            </a:endParaRPr>
          </a:p>
          <a:p>
            <a:pPr marL="457200" lvl="0" indent="-330200" algn="l" rtl="0">
              <a:lnSpc>
                <a:spcPct val="150000"/>
              </a:lnSpc>
              <a:spcBef>
                <a:spcPts val="0"/>
              </a:spcBef>
              <a:spcAft>
                <a:spcPts val="0"/>
              </a:spcAft>
              <a:buSzPts val="1600"/>
              <a:buFont typeface="Arial"/>
              <a:buChar char="●"/>
            </a:pPr>
            <a:r>
              <a:rPr lang="en" sz="1600">
                <a:latin typeface="Arial"/>
                <a:ea typeface="Arial"/>
                <a:cs typeface="Arial"/>
                <a:sym typeface="Arial"/>
              </a:rPr>
              <a:t>Dr. Elaine Kang - Advisor</a:t>
            </a:r>
            <a:endParaRPr sz="1600">
              <a:latin typeface="Arial"/>
              <a:ea typeface="Arial"/>
              <a:cs typeface="Arial"/>
              <a:sym typeface="Arial"/>
            </a:endParaRPr>
          </a:p>
          <a:p>
            <a:pPr marL="0" lvl="0" indent="0" algn="l" rtl="0">
              <a:lnSpc>
                <a:spcPct val="150000"/>
              </a:lnSpc>
              <a:spcBef>
                <a:spcPts val="0"/>
              </a:spcBef>
              <a:spcAft>
                <a:spcPts val="0"/>
              </a:spcAft>
              <a:buNone/>
            </a:pPr>
            <a:endParaRPr sz="1600">
              <a:latin typeface="Arial"/>
              <a:ea typeface="Arial"/>
              <a:cs typeface="Arial"/>
              <a:sym typeface="Arial"/>
            </a:endParaRPr>
          </a:p>
        </p:txBody>
      </p:sp>
      <p:sp>
        <p:nvSpPr>
          <p:cNvPr id="74" name="Google Shape;74;p14"/>
          <p:cNvSpPr txBox="1">
            <a:spLocks noGrp="1"/>
          </p:cNvSpPr>
          <p:nvPr>
            <p:ph type="body" idx="4294967295"/>
          </p:nvPr>
        </p:nvSpPr>
        <p:spPr>
          <a:xfrm>
            <a:off x="4572000" y="1157075"/>
            <a:ext cx="4122000" cy="2710200"/>
          </a:xfrm>
          <a:prstGeom prst="rect">
            <a:avLst/>
          </a:prstGeom>
        </p:spPr>
        <p:txBody>
          <a:bodyPr spcFirstLastPara="1" wrap="square" lIns="91425" tIns="91425" rIns="91425" bIns="91425" anchor="t" anchorCtr="0">
            <a:noAutofit/>
          </a:bodyPr>
          <a:lstStyle/>
          <a:p>
            <a:pPr marL="457200" lvl="0" indent="-330200" algn="l" rtl="0">
              <a:lnSpc>
                <a:spcPct val="150000"/>
              </a:lnSpc>
              <a:spcBef>
                <a:spcPts val="0"/>
              </a:spcBef>
              <a:spcAft>
                <a:spcPts val="0"/>
              </a:spcAft>
              <a:buSzPts val="1600"/>
              <a:buChar char="●"/>
            </a:pPr>
            <a:r>
              <a:rPr lang="en" sz="1600"/>
              <a:t>George Chang</a:t>
            </a:r>
            <a:endParaRPr sz="1600"/>
          </a:p>
          <a:p>
            <a:pPr marL="457200" lvl="0" indent="-330200" algn="l" rtl="0">
              <a:lnSpc>
                <a:spcPct val="150000"/>
              </a:lnSpc>
              <a:spcBef>
                <a:spcPts val="0"/>
              </a:spcBef>
              <a:spcAft>
                <a:spcPts val="0"/>
              </a:spcAft>
              <a:buSzPts val="1600"/>
              <a:buChar char="●"/>
            </a:pPr>
            <a:r>
              <a:rPr lang="en" sz="1600"/>
              <a:t>Natalie Gallegos</a:t>
            </a:r>
            <a:endParaRPr sz="1600"/>
          </a:p>
          <a:p>
            <a:pPr marL="457200" lvl="0" indent="-330200" algn="l" rtl="0">
              <a:lnSpc>
                <a:spcPct val="150000"/>
              </a:lnSpc>
              <a:spcBef>
                <a:spcPts val="0"/>
              </a:spcBef>
              <a:spcAft>
                <a:spcPts val="0"/>
              </a:spcAft>
              <a:buSzPts val="1600"/>
              <a:buChar char="●"/>
            </a:pPr>
            <a:r>
              <a:rPr lang="en" sz="1600"/>
              <a:t>Emily Law</a:t>
            </a:r>
            <a:endParaRPr sz="1600"/>
          </a:p>
          <a:p>
            <a:pPr marL="457200" lvl="0" indent="-330200" algn="l" rtl="0">
              <a:lnSpc>
                <a:spcPct val="150000"/>
              </a:lnSpc>
              <a:spcBef>
                <a:spcPts val="0"/>
              </a:spcBef>
              <a:spcAft>
                <a:spcPts val="0"/>
              </a:spcAft>
              <a:buSzPts val="1600"/>
              <a:buChar char="●"/>
            </a:pPr>
            <a:r>
              <a:rPr lang="en" sz="1600"/>
              <a:t>Shan Malhotra</a:t>
            </a:r>
            <a:endParaRPr sz="1600"/>
          </a:p>
          <a:p>
            <a:pPr marL="457200" lvl="0" indent="-330200" algn="l" rtl="0">
              <a:lnSpc>
                <a:spcPct val="150000"/>
              </a:lnSpc>
              <a:spcBef>
                <a:spcPts val="0"/>
              </a:spcBef>
              <a:spcAft>
                <a:spcPts val="0"/>
              </a:spcAft>
              <a:buSzPts val="1600"/>
              <a:buChar char="●"/>
            </a:pPr>
            <a:r>
              <a:rPr lang="en" sz="1600"/>
              <a:t>Michael Rueckert</a:t>
            </a:r>
            <a:endParaRPr sz="1600"/>
          </a:p>
          <a:p>
            <a:pPr marL="0" lvl="0" indent="0" algn="l" rtl="0">
              <a:lnSpc>
                <a:spcPct val="150000"/>
              </a:lnSpc>
              <a:spcBef>
                <a:spcPts val="1600"/>
              </a:spcBef>
              <a:spcAft>
                <a:spcPts val="1600"/>
              </a:spcAft>
              <a:buNone/>
            </a:pPr>
            <a:endParaRPr sz="1600"/>
          </a:p>
        </p:txBody>
      </p:sp>
      <p:sp>
        <p:nvSpPr>
          <p:cNvPr id="75" name="Google Shape;75;p14"/>
          <p:cNvSpPr txBox="1">
            <a:spLocks noGrp="1"/>
          </p:cNvSpPr>
          <p:nvPr>
            <p:ph type="title"/>
          </p:nvPr>
        </p:nvSpPr>
        <p:spPr>
          <a:xfrm>
            <a:off x="4572000" y="-23275"/>
            <a:ext cx="4122000" cy="76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a:solidFill>
                  <a:srgbClr val="FFFFFF"/>
                </a:solidFill>
                <a:latin typeface="Arial"/>
                <a:ea typeface="Arial"/>
                <a:cs typeface="Arial"/>
                <a:sym typeface="Arial"/>
              </a:rPr>
              <a:t>JPL Liaisons</a:t>
            </a:r>
            <a:endParaRPr sz="24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2"/>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a:t>User Interface - Adjustments</a:t>
            </a:r>
            <a:endParaRPr sz="2400"/>
          </a:p>
        </p:txBody>
      </p:sp>
      <p:sp>
        <p:nvSpPr>
          <p:cNvPr id="312" name="Google Shape;312;p32"/>
          <p:cNvSpPr txBox="1">
            <a:spLocks noGrp="1"/>
          </p:cNvSpPr>
          <p:nvPr>
            <p:ph type="body" idx="4294967295"/>
          </p:nvPr>
        </p:nvSpPr>
        <p:spPr>
          <a:xfrm>
            <a:off x="3750" y="1175800"/>
            <a:ext cx="3594600" cy="3191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Simpler Interface</a:t>
            </a:r>
            <a:endParaRPr/>
          </a:p>
          <a:p>
            <a:pPr marL="914400" marR="0" lvl="1" indent="-317500" algn="l" rtl="0">
              <a:lnSpc>
                <a:spcPct val="115000"/>
              </a:lnSpc>
              <a:spcBef>
                <a:spcPts val="0"/>
              </a:spcBef>
              <a:spcAft>
                <a:spcPts val="0"/>
              </a:spcAft>
              <a:buClr>
                <a:schemeClr val="lt2"/>
              </a:buClr>
              <a:buSzPts val="1400"/>
              <a:buFont typeface="Roboto"/>
              <a:buChar char="○"/>
            </a:pPr>
            <a:r>
              <a:rPr lang="en"/>
              <a:t>Reducing the amount of steps it takes to perform an action.</a:t>
            </a:r>
            <a:endParaRPr/>
          </a:p>
          <a:p>
            <a:pPr marL="457200" marR="0" lvl="0" indent="-342900" algn="l" rtl="0">
              <a:lnSpc>
                <a:spcPct val="115000"/>
              </a:lnSpc>
              <a:spcBef>
                <a:spcPts val="0"/>
              </a:spcBef>
              <a:spcAft>
                <a:spcPts val="0"/>
              </a:spcAft>
              <a:buSzPts val="1800"/>
              <a:buChar char="●"/>
            </a:pPr>
            <a:r>
              <a:rPr lang="en"/>
              <a:t>Functionality</a:t>
            </a:r>
            <a:endParaRPr/>
          </a:p>
          <a:p>
            <a:pPr marL="914400" marR="0" lvl="1" indent="-317500" algn="l" rtl="0">
              <a:lnSpc>
                <a:spcPct val="115000"/>
              </a:lnSpc>
              <a:spcBef>
                <a:spcPts val="0"/>
              </a:spcBef>
              <a:spcAft>
                <a:spcPts val="0"/>
              </a:spcAft>
              <a:buSzPts val="1400"/>
              <a:buChar char="○"/>
            </a:pPr>
            <a:r>
              <a:rPr lang="en"/>
              <a:t>Azimuth and Pitch to compliment the mesh in giving the user a sense of direction.</a:t>
            </a:r>
            <a:endParaRPr/>
          </a:p>
        </p:txBody>
      </p:sp>
      <p:sp>
        <p:nvSpPr>
          <p:cNvPr id="313" name="Google Shape;313;p32"/>
          <p:cNvSpPr txBox="1"/>
          <p:nvPr/>
        </p:nvSpPr>
        <p:spPr>
          <a:xfrm>
            <a:off x="0" y="4876575"/>
            <a:ext cx="2032800" cy="2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Presenter: Gilberto Placidon</a:t>
            </a:r>
            <a:endParaRPr sz="1100"/>
          </a:p>
        </p:txBody>
      </p:sp>
      <p:pic>
        <p:nvPicPr>
          <p:cNvPr id="314" name="Google Shape;314;p32"/>
          <p:cNvPicPr preferRelativeResize="0"/>
          <p:nvPr/>
        </p:nvPicPr>
        <p:blipFill>
          <a:blip r:embed="rId3">
            <a:alphaModFix/>
          </a:blip>
          <a:stretch>
            <a:fillRect/>
          </a:stretch>
        </p:blipFill>
        <p:spPr>
          <a:xfrm>
            <a:off x="3522150" y="1233275"/>
            <a:ext cx="1304559" cy="2676948"/>
          </a:xfrm>
          <a:prstGeom prst="rect">
            <a:avLst/>
          </a:prstGeom>
          <a:noFill/>
          <a:ln>
            <a:noFill/>
          </a:ln>
        </p:spPr>
      </p:pic>
      <p:pic>
        <p:nvPicPr>
          <p:cNvPr id="315" name="Google Shape;315;p32"/>
          <p:cNvPicPr preferRelativeResize="0"/>
          <p:nvPr/>
        </p:nvPicPr>
        <p:blipFill>
          <a:blip r:embed="rId4">
            <a:alphaModFix/>
          </a:blip>
          <a:stretch>
            <a:fillRect/>
          </a:stretch>
        </p:blipFill>
        <p:spPr>
          <a:xfrm>
            <a:off x="6363944" y="1233602"/>
            <a:ext cx="1304528" cy="2676358"/>
          </a:xfrm>
          <a:prstGeom prst="rect">
            <a:avLst/>
          </a:prstGeom>
          <a:noFill/>
          <a:ln>
            <a:noFill/>
          </a:ln>
        </p:spPr>
      </p:pic>
      <p:pic>
        <p:nvPicPr>
          <p:cNvPr id="316" name="Google Shape;316;p32"/>
          <p:cNvPicPr preferRelativeResize="0"/>
          <p:nvPr/>
        </p:nvPicPr>
        <p:blipFill>
          <a:blip r:embed="rId5">
            <a:alphaModFix/>
          </a:blip>
          <a:stretch>
            <a:fillRect/>
          </a:stretch>
        </p:blipFill>
        <p:spPr>
          <a:xfrm>
            <a:off x="7763268" y="1246385"/>
            <a:ext cx="1304532" cy="2650801"/>
          </a:xfrm>
          <a:prstGeom prst="rect">
            <a:avLst/>
          </a:prstGeom>
          <a:noFill/>
          <a:ln>
            <a:noFill/>
          </a:ln>
        </p:spPr>
      </p:pic>
      <p:pic>
        <p:nvPicPr>
          <p:cNvPr id="317" name="Google Shape;317;p32"/>
          <p:cNvPicPr preferRelativeResize="0"/>
          <p:nvPr/>
        </p:nvPicPr>
        <p:blipFill>
          <a:blip r:embed="rId6">
            <a:alphaModFix/>
          </a:blip>
          <a:stretch>
            <a:fillRect/>
          </a:stretch>
        </p:blipFill>
        <p:spPr>
          <a:xfrm>
            <a:off x="4964592" y="1342909"/>
            <a:ext cx="1304532" cy="245772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33"/>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a:t>User Interface - Main Menu</a:t>
            </a:r>
            <a:endParaRPr sz="2400"/>
          </a:p>
        </p:txBody>
      </p:sp>
      <p:sp>
        <p:nvSpPr>
          <p:cNvPr id="323" name="Google Shape;323;p33"/>
          <p:cNvSpPr txBox="1">
            <a:spLocks noGrp="1"/>
          </p:cNvSpPr>
          <p:nvPr>
            <p:ph type="body" idx="4294967295"/>
          </p:nvPr>
        </p:nvSpPr>
        <p:spPr>
          <a:xfrm>
            <a:off x="460950" y="976050"/>
            <a:ext cx="3594600" cy="3191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Arc Menu </a:t>
            </a:r>
            <a:endParaRPr/>
          </a:p>
          <a:p>
            <a:pPr marL="914400" lvl="1" indent="-317500" algn="l" rtl="0">
              <a:spcBef>
                <a:spcPts val="0"/>
              </a:spcBef>
              <a:spcAft>
                <a:spcPts val="0"/>
              </a:spcAft>
              <a:buSzPts val="1400"/>
              <a:buChar char="○"/>
            </a:pPr>
            <a:r>
              <a:rPr lang="en"/>
              <a:t>Stylized menu that allows the use to select each type of POI</a:t>
            </a:r>
            <a:endParaRPr/>
          </a:p>
          <a:p>
            <a:pPr marL="457200" lvl="0" indent="-342900" algn="l" rtl="0">
              <a:spcBef>
                <a:spcPts val="0"/>
              </a:spcBef>
              <a:spcAft>
                <a:spcPts val="0"/>
              </a:spcAft>
              <a:buSzPts val="1800"/>
              <a:buChar char="●"/>
            </a:pPr>
            <a:r>
              <a:rPr lang="en"/>
              <a:t>Azimuth &amp; Pitch View</a:t>
            </a:r>
            <a:endParaRPr/>
          </a:p>
          <a:p>
            <a:pPr marL="914400" lvl="1" indent="-317500" algn="l" rtl="0">
              <a:spcBef>
                <a:spcPts val="0"/>
              </a:spcBef>
              <a:spcAft>
                <a:spcPts val="0"/>
              </a:spcAft>
              <a:buSzPts val="1400"/>
              <a:buChar char="○"/>
            </a:pPr>
            <a:r>
              <a:rPr lang="en"/>
              <a:t>Azimuth view displays angle of direction</a:t>
            </a:r>
            <a:endParaRPr/>
          </a:p>
          <a:p>
            <a:pPr marL="914400" lvl="1" indent="-317500" algn="l" rtl="0">
              <a:spcBef>
                <a:spcPts val="0"/>
              </a:spcBef>
              <a:spcAft>
                <a:spcPts val="0"/>
              </a:spcAft>
              <a:buSzPts val="1400"/>
              <a:buChar char="○"/>
            </a:pPr>
            <a:r>
              <a:rPr lang="en"/>
              <a:t>Pitch displays rotation of phone about the x-axis</a:t>
            </a:r>
            <a:endParaRPr/>
          </a:p>
        </p:txBody>
      </p:sp>
      <p:sp>
        <p:nvSpPr>
          <p:cNvPr id="324" name="Google Shape;324;p33"/>
          <p:cNvSpPr txBox="1"/>
          <p:nvPr/>
        </p:nvSpPr>
        <p:spPr>
          <a:xfrm>
            <a:off x="0" y="4876575"/>
            <a:ext cx="2032800" cy="2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Presenter: Gilberto Placidon</a:t>
            </a:r>
            <a:endParaRPr sz="1100"/>
          </a:p>
        </p:txBody>
      </p:sp>
      <p:pic>
        <p:nvPicPr>
          <p:cNvPr id="325" name="Google Shape;325;p33"/>
          <p:cNvPicPr preferRelativeResize="0"/>
          <p:nvPr/>
        </p:nvPicPr>
        <p:blipFill rotWithShape="1">
          <a:blip r:embed="rId3">
            <a:alphaModFix/>
          </a:blip>
          <a:srcRect r="2761"/>
          <a:stretch/>
        </p:blipFill>
        <p:spPr>
          <a:xfrm>
            <a:off x="4884925" y="976050"/>
            <a:ext cx="1696649" cy="3349601"/>
          </a:xfrm>
          <a:prstGeom prst="rect">
            <a:avLst/>
          </a:prstGeom>
          <a:noFill/>
          <a:ln>
            <a:noFill/>
          </a:ln>
        </p:spPr>
      </p:pic>
      <p:pic>
        <p:nvPicPr>
          <p:cNvPr id="326" name="Google Shape;326;p33"/>
          <p:cNvPicPr preferRelativeResize="0"/>
          <p:nvPr/>
        </p:nvPicPr>
        <p:blipFill>
          <a:blip r:embed="rId4">
            <a:alphaModFix/>
          </a:blip>
          <a:stretch>
            <a:fillRect/>
          </a:stretch>
        </p:blipFill>
        <p:spPr>
          <a:xfrm>
            <a:off x="5066803" y="1333553"/>
            <a:ext cx="1436684" cy="2634591"/>
          </a:xfrm>
          <a:prstGeom prst="rect">
            <a:avLst/>
          </a:prstGeom>
          <a:noFill/>
          <a:ln>
            <a:noFill/>
          </a:ln>
        </p:spPr>
      </p:pic>
      <p:cxnSp>
        <p:nvCxnSpPr>
          <p:cNvPr id="327" name="Google Shape;327;p33"/>
          <p:cNvCxnSpPr/>
          <p:nvPr/>
        </p:nvCxnSpPr>
        <p:spPr>
          <a:xfrm flipH="1">
            <a:off x="6801900" y="3602400"/>
            <a:ext cx="1248000" cy="9600"/>
          </a:xfrm>
          <a:prstGeom prst="straightConnector1">
            <a:avLst/>
          </a:prstGeom>
          <a:noFill/>
          <a:ln w="9525" cap="flat" cmpd="sng">
            <a:solidFill>
              <a:schemeClr val="dk2"/>
            </a:solidFill>
            <a:prstDash val="solid"/>
            <a:round/>
            <a:headEnd type="none" w="med" len="med"/>
            <a:tailEnd type="triangle" w="med" len="med"/>
          </a:ln>
        </p:spPr>
      </p:cxnSp>
      <p:sp>
        <p:nvSpPr>
          <p:cNvPr id="328" name="Google Shape;328;p33"/>
          <p:cNvSpPr txBox="1"/>
          <p:nvPr/>
        </p:nvSpPr>
        <p:spPr>
          <a:xfrm>
            <a:off x="6935475" y="3229500"/>
            <a:ext cx="4840800" cy="56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a:ea typeface="Roboto"/>
                <a:cs typeface="Roboto"/>
                <a:sym typeface="Roboto"/>
              </a:rPr>
              <a:t>Arc Menu</a:t>
            </a:r>
            <a:endParaRPr>
              <a:latin typeface="Roboto"/>
              <a:ea typeface="Roboto"/>
              <a:cs typeface="Roboto"/>
              <a:sym typeface="Roboto"/>
            </a:endParaRPr>
          </a:p>
        </p:txBody>
      </p:sp>
      <p:sp>
        <p:nvSpPr>
          <p:cNvPr id="329" name="Google Shape;329;p33"/>
          <p:cNvSpPr txBox="1"/>
          <p:nvPr/>
        </p:nvSpPr>
        <p:spPr>
          <a:xfrm>
            <a:off x="6958950" y="2279200"/>
            <a:ext cx="1248000" cy="56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a:ea typeface="Roboto"/>
                <a:cs typeface="Roboto"/>
                <a:sym typeface="Roboto"/>
              </a:rPr>
              <a:t>Pitch</a:t>
            </a:r>
            <a:endParaRPr>
              <a:latin typeface="Roboto"/>
              <a:ea typeface="Roboto"/>
              <a:cs typeface="Roboto"/>
              <a:sym typeface="Roboto"/>
            </a:endParaRPr>
          </a:p>
        </p:txBody>
      </p:sp>
      <p:sp>
        <p:nvSpPr>
          <p:cNvPr id="330" name="Google Shape;330;p33"/>
          <p:cNvSpPr txBox="1"/>
          <p:nvPr/>
        </p:nvSpPr>
        <p:spPr>
          <a:xfrm>
            <a:off x="6811600" y="1198025"/>
            <a:ext cx="1172700" cy="56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a:ea typeface="Roboto"/>
                <a:cs typeface="Roboto"/>
                <a:sym typeface="Roboto"/>
              </a:rPr>
              <a:t>Azimuth</a:t>
            </a:r>
            <a:endParaRPr>
              <a:latin typeface="Roboto"/>
              <a:ea typeface="Roboto"/>
              <a:cs typeface="Roboto"/>
              <a:sym typeface="Roboto"/>
            </a:endParaRPr>
          </a:p>
        </p:txBody>
      </p:sp>
      <p:cxnSp>
        <p:nvCxnSpPr>
          <p:cNvPr id="331" name="Google Shape;331;p33"/>
          <p:cNvCxnSpPr/>
          <p:nvPr/>
        </p:nvCxnSpPr>
        <p:spPr>
          <a:xfrm rot="10800000">
            <a:off x="6702625" y="1592525"/>
            <a:ext cx="990600" cy="0"/>
          </a:xfrm>
          <a:prstGeom prst="straightConnector1">
            <a:avLst/>
          </a:prstGeom>
          <a:noFill/>
          <a:ln w="9525" cap="flat" cmpd="sng">
            <a:solidFill>
              <a:schemeClr val="dk2"/>
            </a:solidFill>
            <a:prstDash val="solid"/>
            <a:round/>
            <a:headEnd type="none" w="med" len="med"/>
            <a:tailEnd type="triangle" w="med" len="med"/>
          </a:ln>
        </p:spPr>
      </p:cxnSp>
      <p:cxnSp>
        <p:nvCxnSpPr>
          <p:cNvPr id="332" name="Google Shape;332;p33"/>
          <p:cNvCxnSpPr/>
          <p:nvPr/>
        </p:nvCxnSpPr>
        <p:spPr>
          <a:xfrm rot="10800000">
            <a:off x="6750250" y="2650850"/>
            <a:ext cx="990600" cy="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34"/>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a:t>User Interface - Point of Interest</a:t>
            </a:r>
            <a:endParaRPr sz="2400"/>
          </a:p>
        </p:txBody>
      </p:sp>
      <p:sp>
        <p:nvSpPr>
          <p:cNvPr id="338" name="Google Shape;338;p34"/>
          <p:cNvSpPr txBox="1"/>
          <p:nvPr/>
        </p:nvSpPr>
        <p:spPr>
          <a:xfrm>
            <a:off x="0" y="4876575"/>
            <a:ext cx="2032800" cy="2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Presenter: Gilberto Placidon</a:t>
            </a:r>
            <a:endParaRPr sz="1100"/>
          </a:p>
        </p:txBody>
      </p:sp>
      <p:pic>
        <p:nvPicPr>
          <p:cNvPr id="339" name="Google Shape;339;p34"/>
          <p:cNvPicPr preferRelativeResize="0"/>
          <p:nvPr/>
        </p:nvPicPr>
        <p:blipFill rotWithShape="1">
          <a:blip r:embed="rId3">
            <a:alphaModFix/>
          </a:blip>
          <a:srcRect r="2761"/>
          <a:stretch/>
        </p:blipFill>
        <p:spPr>
          <a:xfrm>
            <a:off x="1629388" y="1121645"/>
            <a:ext cx="1806959" cy="3533819"/>
          </a:xfrm>
          <a:prstGeom prst="rect">
            <a:avLst/>
          </a:prstGeom>
          <a:noFill/>
          <a:ln>
            <a:noFill/>
          </a:ln>
        </p:spPr>
      </p:pic>
      <p:pic>
        <p:nvPicPr>
          <p:cNvPr id="340" name="Google Shape;340;p34"/>
          <p:cNvPicPr preferRelativeResize="0"/>
          <p:nvPr/>
        </p:nvPicPr>
        <p:blipFill rotWithShape="1">
          <a:blip r:embed="rId3">
            <a:alphaModFix/>
          </a:blip>
          <a:srcRect r="2761"/>
          <a:stretch/>
        </p:blipFill>
        <p:spPr>
          <a:xfrm>
            <a:off x="5669581" y="1088650"/>
            <a:ext cx="1806959" cy="3533819"/>
          </a:xfrm>
          <a:prstGeom prst="rect">
            <a:avLst/>
          </a:prstGeom>
          <a:noFill/>
          <a:ln>
            <a:noFill/>
          </a:ln>
        </p:spPr>
      </p:pic>
      <p:pic>
        <p:nvPicPr>
          <p:cNvPr id="341" name="Google Shape;341;p34"/>
          <p:cNvPicPr preferRelativeResize="0"/>
          <p:nvPr/>
        </p:nvPicPr>
        <p:blipFill rotWithShape="1">
          <a:blip r:embed="rId3">
            <a:alphaModFix/>
          </a:blip>
          <a:srcRect r="2761"/>
          <a:stretch/>
        </p:blipFill>
        <p:spPr>
          <a:xfrm>
            <a:off x="3675470" y="1121645"/>
            <a:ext cx="1806959" cy="3533819"/>
          </a:xfrm>
          <a:prstGeom prst="rect">
            <a:avLst/>
          </a:prstGeom>
          <a:noFill/>
          <a:ln>
            <a:noFill/>
          </a:ln>
        </p:spPr>
      </p:pic>
      <p:sp>
        <p:nvSpPr>
          <p:cNvPr id="342" name="Google Shape;342;p34"/>
          <p:cNvSpPr txBox="1"/>
          <p:nvPr/>
        </p:nvSpPr>
        <p:spPr>
          <a:xfrm>
            <a:off x="177950" y="730675"/>
            <a:ext cx="3078600" cy="18945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None/>
            </a:pPr>
            <a:r>
              <a:rPr lang="en" sz="1600">
                <a:solidFill>
                  <a:schemeClr val="lt2"/>
                </a:solidFill>
                <a:latin typeface="Roboto"/>
                <a:ea typeface="Roboto"/>
                <a:cs typeface="Roboto"/>
                <a:sym typeface="Roboto"/>
              </a:rPr>
              <a:t>Three separate views for POI:</a:t>
            </a:r>
            <a:endParaRPr sz="1600">
              <a:latin typeface="Roboto"/>
              <a:ea typeface="Roboto"/>
              <a:cs typeface="Roboto"/>
              <a:sym typeface="Roboto"/>
            </a:endParaRPr>
          </a:p>
        </p:txBody>
      </p:sp>
      <p:pic>
        <p:nvPicPr>
          <p:cNvPr id="343" name="Google Shape;343;p34"/>
          <p:cNvPicPr preferRelativeResize="0"/>
          <p:nvPr/>
        </p:nvPicPr>
        <p:blipFill>
          <a:blip r:embed="rId4">
            <a:alphaModFix/>
          </a:blip>
          <a:stretch>
            <a:fillRect/>
          </a:stretch>
        </p:blipFill>
        <p:spPr>
          <a:xfrm>
            <a:off x="3862620" y="1523309"/>
            <a:ext cx="1530079" cy="2778915"/>
          </a:xfrm>
          <a:prstGeom prst="rect">
            <a:avLst/>
          </a:prstGeom>
          <a:noFill/>
          <a:ln>
            <a:noFill/>
          </a:ln>
        </p:spPr>
      </p:pic>
      <p:pic>
        <p:nvPicPr>
          <p:cNvPr id="344" name="Google Shape;344;p34"/>
          <p:cNvPicPr preferRelativeResize="0"/>
          <p:nvPr/>
        </p:nvPicPr>
        <p:blipFill>
          <a:blip r:embed="rId5">
            <a:alphaModFix/>
          </a:blip>
          <a:stretch>
            <a:fillRect/>
          </a:stretch>
        </p:blipFill>
        <p:spPr>
          <a:xfrm>
            <a:off x="5876407" y="1477364"/>
            <a:ext cx="1506441" cy="2709866"/>
          </a:xfrm>
          <a:prstGeom prst="rect">
            <a:avLst/>
          </a:prstGeom>
          <a:noFill/>
          <a:ln>
            <a:noFill/>
          </a:ln>
        </p:spPr>
      </p:pic>
      <p:pic>
        <p:nvPicPr>
          <p:cNvPr id="345" name="Google Shape;345;p34"/>
          <p:cNvPicPr preferRelativeResize="0"/>
          <p:nvPr/>
        </p:nvPicPr>
        <p:blipFill>
          <a:blip r:embed="rId6">
            <a:alphaModFix/>
          </a:blip>
          <a:stretch>
            <a:fillRect/>
          </a:stretch>
        </p:blipFill>
        <p:spPr>
          <a:xfrm>
            <a:off x="1825457" y="1523309"/>
            <a:ext cx="1530082" cy="2551879"/>
          </a:xfrm>
          <a:prstGeom prst="rect">
            <a:avLst/>
          </a:prstGeom>
          <a:noFill/>
          <a:ln>
            <a:noFill/>
          </a:ln>
        </p:spPr>
      </p:pic>
      <p:sp>
        <p:nvSpPr>
          <p:cNvPr id="346" name="Google Shape;346;p34"/>
          <p:cNvSpPr txBox="1"/>
          <p:nvPr/>
        </p:nvSpPr>
        <p:spPr>
          <a:xfrm>
            <a:off x="1705470" y="4655463"/>
            <a:ext cx="1770000" cy="48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Roboto"/>
                <a:ea typeface="Roboto"/>
                <a:cs typeface="Roboto"/>
                <a:sym typeface="Roboto"/>
              </a:rPr>
              <a:t>Map View</a:t>
            </a:r>
            <a:endParaRPr sz="1200">
              <a:latin typeface="Roboto"/>
              <a:ea typeface="Roboto"/>
              <a:cs typeface="Roboto"/>
              <a:sym typeface="Roboto"/>
            </a:endParaRPr>
          </a:p>
        </p:txBody>
      </p:sp>
      <p:sp>
        <p:nvSpPr>
          <p:cNvPr id="347" name="Google Shape;347;p34"/>
          <p:cNvSpPr txBox="1"/>
          <p:nvPr/>
        </p:nvSpPr>
        <p:spPr>
          <a:xfrm>
            <a:off x="3693935" y="4655463"/>
            <a:ext cx="1770000" cy="48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Roboto"/>
                <a:ea typeface="Roboto"/>
                <a:cs typeface="Roboto"/>
                <a:sym typeface="Roboto"/>
              </a:rPr>
              <a:t>Graph View</a:t>
            </a:r>
            <a:endParaRPr sz="1200">
              <a:latin typeface="Roboto"/>
              <a:ea typeface="Roboto"/>
              <a:cs typeface="Roboto"/>
              <a:sym typeface="Roboto"/>
            </a:endParaRPr>
          </a:p>
        </p:txBody>
      </p:sp>
      <p:sp>
        <p:nvSpPr>
          <p:cNvPr id="348" name="Google Shape;348;p34"/>
          <p:cNvSpPr txBox="1"/>
          <p:nvPr/>
        </p:nvSpPr>
        <p:spPr>
          <a:xfrm>
            <a:off x="5744611" y="4655463"/>
            <a:ext cx="1770000" cy="48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Roboto"/>
                <a:ea typeface="Roboto"/>
                <a:cs typeface="Roboto"/>
                <a:sym typeface="Roboto"/>
              </a:rPr>
              <a:t>List View</a:t>
            </a:r>
            <a:endParaRPr sz="1200">
              <a:latin typeface="Roboto"/>
              <a:ea typeface="Roboto"/>
              <a:cs typeface="Roboto"/>
              <a:sym typeface="Robot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35"/>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a:t>Demo Video</a:t>
            </a:r>
            <a:endParaRPr sz="2400"/>
          </a:p>
        </p:txBody>
      </p:sp>
      <p:sp>
        <p:nvSpPr>
          <p:cNvPr id="354" name="Google Shape;354;p35"/>
          <p:cNvSpPr txBox="1"/>
          <p:nvPr/>
        </p:nvSpPr>
        <p:spPr>
          <a:xfrm>
            <a:off x="0" y="4671250"/>
            <a:ext cx="1586400" cy="47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Presenter: Gilberto Placidon</a:t>
            </a:r>
            <a:endParaRPr sz="1100"/>
          </a:p>
        </p:txBody>
      </p:sp>
      <p:pic>
        <p:nvPicPr>
          <p:cNvPr id="2" name="Online Media 1">
            <a:hlinkClick r:id="" action="ppaction://media"/>
            <a:extLst>
              <a:ext uri="{FF2B5EF4-FFF2-40B4-BE49-F238E27FC236}">
                <a16:creationId xmlns:a16="http://schemas.microsoft.com/office/drawing/2014/main" id="{7C31A4DC-3742-4696-9F84-46D99879A96A}"/>
              </a:ext>
            </a:extLst>
          </p:cNvPr>
          <p:cNvPicPr>
            <a:picLocks noRot="1" noChangeAspect="1"/>
          </p:cNvPicPr>
          <p:nvPr>
            <a:videoFile r:link="rId1"/>
          </p:nvPr>
        </p:nvPicPr>
        <p:blipFill>
          <a:blip r:embed="rId4"/>
          <a:stretch>
            <a:fillRect/>
          </a:stretch>
        </p:blipFill>
        <p:spPr>
          <a:xfrm>
            <a:off x="880281" y="619050"/>
            <a:ext cx="7383438" cy="4153184"/>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36"/>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a:t>Conclusion</a:t>
            </a:r>
            <a:endParaRPr sz="2400"/>
          </a:p>
        </p:txBody>
      </p:sp>
      <p:sp>
        <p:nvSpPr>
          <p:cNvPr id="361" name="Google Shape;361;p36"/>
          <p:cNvSpPr txBox="1">
            <a:spLocks noGrp="1"/>
          </p:cNvSpPr>
          <p:nvPr>
            <p:ph type="body" idx="4294967295"/>
          </p:nvPr>
        </p:nvSpPr>
        <p:spPr>
          <a:xfrm>
            <a:off x="471900" y="665975"/>
            <a:ext cx="8222100" cy="41343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SzPts val="1800"/>
              <a:buChar char="●"/>
            </a:pPr>
            <a:r>
              <a:rPr lang="en"/>
              <a:t>Results</a:t>
            </a:r>
            <a:endParaRPr/>
          </a:p>
          <a:p>
            <a:pPr marL="914400" lvl="1" indent="-317500" algn="l" rtl="0">
              <a:lnSpc>
                <a:spcPct val="150000"/>
              </a:lnSpc>
              <a:spcBef>
                <a:spcPts val="0"/>
              </a:spcBef>
              <a:spcAft>
                <a:spcPts val="0"/>
              </a:spcAft>
              <a:buSzPts val="1400"/>
              <a:buChar char="○"/>
            </a:pPr>
            <a:r>
              <a:rPr lang="en"/>
              <a:t>Android application that visualizes hydrology data using Augmented Reality components built from version one’s framework</a:t>
            </a:r>
            <a:endParaRPr/>
          </a:p>
          <a:p>
            <a:pPr marL="457200" marR="0" lvl="0" indent="-342900" algn="l" rtl="0">
              <a:lnSpc>
                <a:spcPct val="150000"/>
              </a:lnSpc>
              <a:spcBef>
                <a:spcPts val="0"/>
              </a:spcBef>
              <a:spcAft>
                <a:spcPts val="0"/>
              </a:spcAft>
              <a:buSzPts val="1800"/>
              <a:buChar char="●"/>
            </a:pPr>
            <a:r>
              <a:rPr lang="en"/>
              <a:t>Main Challenges</a:t>
            </a:r>
            <a:endParaRPr/>
          </a:p>
          <a:p>
            <a:pPr marL="914400" marR="0" lvl="1" indent="-317500" algn="l" rtl="0">
              <a:lnSpc>
                <a:spcPct val="150000"/>
              </a:lnSpc>
              <a:spcBef>
                <a:spcPts val="0"/>
              </a:spcBef>
              <a:spcAft>
                <a:spcPts val="0"/>
              </a:spcAft>
              <a:buSzPts val="1400"/>
              <a:buChar char="○"/>
            </a:pPr>
            <a:r>
              <a:rPr lang="en"/>
              <a:t>Data processing/Device performance</a:t>
            </a:r>
            <a:endParaRPr/>
          </a:p>
          <a:p>
            <a:pPr marL="914400" marR="0" lvl="1" indent="-317500" algn="l" rtl="0">
              <a:lnSpc>
                <a:spcPct val="150000"/>
              </a:lnSpc>
              <a:spcBef>
                <a:spcPts val="0"/>
              </a:spcBef>
              <a:spcAft>
                <a:spcPts val="0"/>
              </a:spcAft>
              <a:buSzPts val="1400"/>
              <a:buChar char="○"/>
            </a:pPr>
            <a:r>
              <a:rPr lang="en"/>
              <a:t>3D terrain mesh scaling accuracy</a:t>
            </a:r>
            <a:endParaRPr/>
          </a:p>
          <a:p>
            <a:pPr marL="914400" marR="0" lvl="1" indent="-317500" algn="l" rtl="0">
              <a:lnSpc>
                <a:spcPct val="150000"/>
              </a:lnSpc>
              <a:spcBef>
                <a:spcPts val="0"/>
              </a:spcBef>
              <a:spcAft>
                <a:spcPts val="0"/>
              </a:spcAft>
              <a:buSzPts val="1400"/>
              <a:buChar char="○"/>
            </a:pPr>
            <a:r>
              <a:rPr lang="en"/>
              <a:t>Discrepancies from sensors of different devices</a:t>
            </a:r>
            <a:endParaRPr/>
          </a:p>
          <a:p>
            <a:pPr marL="457200" marR="0" lvl="0" indent="-342900" algn="l" rtl="0">
              <a:lnSpc>
                <a:spcPct val="150000"/>
              </a:lnSpc>
              <a:spcBef>
                <a:spcPts val="0"/>
              </a:spcBef>
              <a:spcAft>
                <a:spcPts val="0"/>
              </a:spcAft>
              <a:buSzPts val="1800"/>
              <a:buChar char="●"/>
            </a:pPr>
            <a:r>
              <a:rPr lang="en"/>
              <a:t>Future Work</a:t>
            </a:r>
            <a:endParaRPr/>
          </a:p>
          <a:p>
            <a:pPr marL="914400" marR="0" lvl="1" indent="-317500" algn="l" rtl="0">
              <a:lnSpc>
                <a:spcPct val="150000"/>
              </a:lnSpc>
              <a:spcBef>
                <a:spcPts val="0"/>
              </a:spcBef>
              <a:spcAft>
                <a:spcPts val="0"/>
              </a:spcAft>
              <a:buSzPts val="1400"/>
              <a:buChar char="○"/>
            </a:pPr>
            <a:r>
              <a:rPr lang="en"/>
              <a:t>Offline mode  </a:t>
            </a:r>
            <a:endParaRPr/>
          </a:p>
          <a:p>
            <a:pPr marL="914400" marR="0" lvl="1" indent="-317500" algn="l" rtl="0">
              <a:lnSpc>
                <a:spcPct val="150000"/>
              </a:lnSpc>
              <a:spcBef>
                <a:spcPts val="0"/>
              </a:spcBef>
              <a:spcAft>
                <a:spcPts val="0"/>
              </a:spcAft>
              <a:buSzPts val="1400"/>
              <a:buChar char="○"/>
            </a:pPr>
            <a:r>
              <a:rPr lang="en"/>
              <a:t>More accurate mesh registration using Computer Vision techniques</a:t>
            </a:r>
            <a:endParaRPr/>
          </a:p>
          <a:p>
            <a:pPr marL="914400" marR="0" lvl="1" indent="-317500" algn="l" rtl="0">
              <a:lnSpc>
                <a:spcPct val="150000"/>
              </a:lnSpc>
              <a:spcBef>
                <a:spcPts val="0"/>
              </a:spcBef>
              <a:spcAft>
                <a:spcPts val="0"/>
              </a:spcAft>
              <a:buSzPts val="1400"/>
              <a:buChar char="○"/>
            </a:pPr>
            <a:r>
              <a:rPr lang="en"/>
              <a:t>Cross platform</a:t>
            </a:r>
            <a:endParaRPr/>
          </a:p>
          <a:p>
            <a:pPr marL="914400" marR="0" lvl="1" indent="-317500" algn="l" rtl="0">
              <a:lnSpc>
                <a:spcPct val="150000"/>
              </a:lnSpc>
              <a:spcBef>
                <a:spcPts val="0"/>
              </a:spcBef>
              <a:spcAft>
                <a:spcPts val="0"/>
              </a:spcAft>
              <a:buSzPts val="1400"/>
              <a:buChar char="○"/>
            </a:pPr>
            <a:r>
              <a:rPr lang="en"/>
              <a:t>AWS utilization for large scale usages by the general public</a:t>
            </a:r>
            <a:endParaRPr/>
          </a:p>
          <a:p>
            <a:pPr marL="0" lvl="0" indent="0" algn="l" rtl="0">
              <a:lnSpc>
                <a:spcPct val="150000"/>
              </a:lnSpc>
              <a:spcBef>
                <a:spcPts val="1600"/>
              </a:spcBef>
              <a:spcAft>
                <a:spcPts val="1600"/>
              </a:spcAft>
              <a:buNone/>
            </a:pPr>
            <a:endParaRPr/>
          </a:p>
        </p:txBody>
      </p:sp>
      <p:sp>
        <p:nvSpPr>
          <p:cNvPr id="362" name="Google Shape;362;p36"/>
          <p:cNvSpPr txBox="1"/>
          <p:nvPr/>
        </p:nvSpPr>
        <p:spPr>
          <a:xfrm>
            <a:off x="0" y="4876575"/>
            <a:ext cx="2032800" cy="2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Presenter: Mher Oganesyan</a:t>
            </a:r>
            <a:endParaRPr sz="11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37"/>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a:latin typeface="Pacifico"/>
                <a:ea typeface="Pacifico"/>
                <a:cs typeface="Pacifico"/>
                <a:sym typeface="Pacifico"/>
              </a:rPr>
              <a:t>Thank You!</a:t>
            </a:r>
            <a:endParaRPr>
              <a:latin typeface="Pacifico"/>
              <a:ea typeface="Pacifico"/>
              <a:cs typeface="Pacifico"/>
              <a:sym typeface="Pacifico"/>
            </a:endParaRPr>
          </a:p>
          <a:p>
            <a:pPr marL="0" lvl="0" indent="0" algn="ctr" rtl="0">
              <a:lnSpc>
                <a:spcPct val="115000"/>
              </a:lnSpc>
              <a:spcBef>
                <a:spcPts val="0"/>
              </a:spcBef>
              <a:spcAft>
                <a:spcPts val="0"/>
              </a:spcAft>
              <a:buNone/>
            </a:pPr>
            <a:r>
              <a:rPr lang="en" sz="3000">
                <a:latin typeface="Oswald"/>
                <a:ea typeface="Oswald"/>
                <a:cs typeface="Oswald"/>
                <a:sym typeface="Oswald"/>
              </a:rPr>
              <a:t>Questions?</a:t>
            </a:r>
            <a:endParaRPr sz="3000">
              <a:latin typeface="Oswald"/>
              <a:ea typeface="Oswald"/>
              <a:cs typeface="Oswald"/>
              <a:sym typeface="Oswa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a:t>WaterTrek</a:t>
            </a:r>
            <a:endParaRPr sz="2400"/>
          </a:p>
        </p:txBody>
      </p:sp>
      <p:sp>
        <p:nvSpPr>
          <p:cNvPr id="81" name="Google Shape;81;p15"/>
          <p:cNvSpPr txBox="1">
            <a:spLocks noGrp="1"/>
          </p:cNvSpPr>
          <p:nvPr>
            <p:ph type="body" idx="4294967295"/>
          </p:nvPr>
        </p:nvSpPr>
        <p:spPr>
          <a:xfrm>
            <a:off x="174250" y="889800"/>
            <a:ext cx="2528700" cy="4096800"/>
          </a:xfrm>
          <a:prstGeom prst="rect">
            <a:avLst/>
          </a:prstGeom>
          <a:noFill/>
        </p:spPr>
        <p:txBody>
          <a:bodyPr spcFirstLastPara="1" wrap="square" lIns="91425" tIns="91425" rIns="91425" bIns="91425" anchor="t" anchorCtr="0">
            <a:noAutofit/>
          </a:bodyPr>
          <a:lstStyle/>
          <a:p>
            <a:pPr marL="457200" marR="0" lvl="0" indent="-317500" algn="l" rtl="0">
              <a:lnSpc>
                <a:spcPct val="115000"/>
              </a:lnSpc>
              <a:spcBef>
                <a:spcPts val="0"/>
              </a:spcBef>
              <a:spcAft>
                <a:spcPts val="0"/>
              </a:spcAft>
              <a:buSzPts val="1400"/>
              <a:buFont typeface="Arial"/>
              <a:buChar char="●"/>
            </a:pPr>
            <a:r>
              <a:rPr lang="en" sz="1400">
                <a:latin typeface="Arial"/>
                <a:ea typeface="Arial"/>
                <a:cs typeface="Arial"/>
                <a:sym typeface="Arial"/>
              </a:rPr>
              <a:t>WaterTrek is a Science Data System focused on hydrological datasets covering the western United States </a:t>
            </a:r>
            <a:endParaRPr sz="1400">
              <a:latin typeface="Arial"/>
              <a:ea typeface="Arial"/>
              <a:cs typeface="Arial"/>
              <a:sym typeface="Arial"/>
            </a:endParaRPr>
          </a:p>
          <a:p>
            <a:pPr marL="457200" marR="0" lvl="0" indent="-317500" algn="l" rtl="0">
              <a:lnSpc>
                <a:spcPct val="115000"/>
              </a:lnSpc>
              <a:spcBef>
                <a:spcPts val="0"/>
              </a:spcBef>
              <a:spcAft>
                <a:spcPts val="0"/>
              </a:spcAft>
              <a:buSzPts val="1400"/>
              <a:buFont typeface="Arial"/>
              <a:buChar char="●"/>
            </a:pPr>
            <a:r>
              <a:rPr lang="en" sz="1400">
                <a:latin typeface="Arial"/>
                <a:ea typeface="Arial"/>
                <a:cs typeface="Arial"/>
                <a:sym typeface="Arial"/>
              </a:rPr>
              <a:t>Data is collected via sensors or calculated by mathematical models</a:t>
            </a:r>
            <a:endParaRPr sz="1400">
              <a:latin typeface="Arial"/>
              <a:ea typeface="Arial"/>
              <a:cs typeface="Arial"/>
              <a:sym typeface="Arial"/>
            </a:endParaRPr>
          </a:p>
          <a:p>
            <a:pPr marL="457200" marR="0" lvl="0" indent="-317500" algn="l" rtl="0">
              <a:lnSpc>
                <a:spcPct val="115000"/>
              </a:lnSpc>
              <a:spcBef>
                <a:spcPts val="0"/>
              </a:spcBef>
              <a:spcAft>
                <a:spcPts val="0"/>
              </a:spcAft>
              <a:buSzPts val="1400"/>
              <a:buFont typeface="Arial"/>
              <a:buChar char="●"/>
            </a:pPr>
            <a:r>
              <a:rPr lang="en" sz="1400">
                <a:latin typeface="Arial"/>
                <a:ea typeface="Arial"/>
                <a:cs typeface="Arial"/>
                <a:sym typeface="Arial"/>
              </a:rPr>
              <a:t>Collected Data can be used to study hydrologic phenomena or to generate analytic reports</a:t>
            </a:r>
            <a:endParaRPr sz="1400"/>
          </a:p>
        </p:txBody>
      </p:sp>
      <p:grpSp>
        <p:nvGrpSpPr>
          <p:cNvPr id="82" name="Google Shape;82;p15"/>
          <p:cNvGrpSpPr/>
          <p:nvPr/>
        </p:nvGrpSpPr>
        <p:grpSpPr>
          <a:xfrm>
            <a:off x="2779106" y="1223693"/>
            <a:ext cx="6145584" cy="3762983"/>
            <a:chOff x="2468050" y="932888"/>
            <a:chExt cx="6456802" cy="3977362"/>
          </a:xfrm>
        </p:grpSpPr>
        <p:pic>
          <p:nvPicPr>
            <p:cNvPr id="83" name="Google Shape;83;p15"/>
            <p:cNvPicPr preferRelativeResize="0"/>
            <p:nvPr/>
          </p:nvPicPr>
          <p:blipFill>
            <a:blip r:embed="rId3">
              <a:alphaModFix/>
            </a:blip>
            <a:stretch>
              <a:fillRect/>
            </a:stretch>
          </p:blipFill>
          <p:spPr>
            <a:xfrm>
              <a:off x="2468050" y="932888"/>
              <a:ext cx="6456802" cy="3277724"/>
            </a:xfrm>
            <a:prstGeom prst="rect">
              <a:avLst/>
            </a:prstGeom>
            <a:noFill/>
            <a:ln>
              <a:noFill/>
            </a:ln>
          </p:spPr>
        </p:pic>
        <p:sp>
          <p:nvSpPr>
            <p:cNvPr id="84" name="Google Shape;84;p15"/>
            <p:cNvSpPr txBox="1"/>
            <p:nvPr/>
          </p:nvSpPr>
          <p:spPr>
            <a:xfrm>
              <a:off x="4265450" y="4213350"/>
              <a:ext cx="2862000" cy="69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latin typeface="Roboto"/>
                  <a:ea typeface="Roboto"/>
                  <a:cs typeface="Roboto"/>
                  <a:sym typeface="Roboto"/>
                </a:rPr>
                <a:t>NASA WaterTrek web application (Location of wells being displayed)</a:t>
              </a:r>
              <a:endParaRPr sz="1000">
                <a:latin typeface="Roboto"/>
                <a:ea typeface="Roboto"/>
                <a:cs typeface="Roboto"/>
                <a:sym typeface="Roboto"/>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6"/>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a:t>Augmented Reality and its components</a:t>
            </a:r>
            <a:endParaRPr sz="2400"/>
          </a:p>
        </p:txBody>
      </p:sp>
      <p:sp>
        <p:nvSpPr>
          <p:cNvPr id="90" name="Google Shape;90;p16"/>
          <p:cNvSpPr txBox="1"/>
          <p:nvPr/>
        </p:nvSpPr>
        <p:spPr>
          <a:xfrm>
            <a:off x="6120425" y="1269050"/>
            <a:ext cx="2652000" cy="3851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a:solidFill>
                  <a:schemeClr val="lt2"/>
                </a:solidFill>
              </a:rPr>
              <a:t>Use of computer generated graphics to alter the users perception of the real world</a:t>
            </a:r>
            <a:endParaRPr sz="1600">
              <a:solidFill>
                <a:schemeClr val="lt2"/>
              </a:solidFill>
            </a:endParaRPr>
          </a:p>
          <a:p>
            <a:pPr marL="457200" lvl="0" indent="-330200" algn="l" rtl="0">
              <a:lnSpc>
                <a:spcPct val="115000"/>
              </a:lnSpc>
              <a:spcBef>
                <a:spcPts val="0"/>
              </a:spcBef>
              <a:spcAft>
                <a:spcPts val="0"/>
              </a:spcAft>
              <a:buClr>
                <a:schemeClr val="lt2"/>
              </a:buClr>
              <a:buSzPts val="1600"/>
              <a:buChar char="●"/>
            </a:pPr>
            <a:r>
              <a:rPr lang="en" sz="1600">
                <a:solidFill>
                  <a:schemeClr val="lt2"/>
                </a:solidFill>
              </a:rPr>
              <a:t>Device</a:t>
            </a:r>
            <a:endParaRPr sz="1600">
              <a:solidFill>
                <a:schemeClr val="lt2"/>
              </a:solidFill>
            </a:endParaRPr>
          </a:p>
          <a:p>
            <a:pPr marL="457200" lvl="0" indent="-330200" algn="l" rtl="0">
              <a:lnSpc>
                <a:spcPct val="115000"/>
              </a:lnSpc>
              <a:spcBef>
                <a:spcPts val="0"/>
              </a:spcBef>
              <a:spcAft>
                <a:spcPts val="0"/>
              </a:spcAft>
              <a:buClr>
                <a:schemeClr val="lt2"/>
              </a:buClr>
              <a:buSzPts val="1600"/>
              <a:buChar char="●"/>
            </a:pPr>
            <a:r>
              <a:rPr lang="en" sz="1600">
                <a:solidFill>
                  <a:schemeClr val="lt2"/>
                </a:solidFill>
              </a:rPr>
              <a:t>Computer Generated Graphics</a:t>
            </a:r>
            <a:endParaRPr sz="1600">
              <a:solidFill>
                <a:schemeClr val="lt2"/>
              </a:solidFill>
            </a:endParaRPr>
          </a:p>
          <a:p>
            <a:pPr marL="457200" lvl="0" indent="-330200" algn="l" rtl="0">
              <a:lnSpc>
                <a:spcPct val="115000"/>
              </a:lnSpc>
              <a:spcBef>
                <a:spcPts val="0"/>
              </a:spcBef>
              <a:spcAft>
                <a:spcPts val="0"/>
              </a:spcAft>
              <a:buClr>
                <a:schemeClr val="lt2"/>
              </a:buClr>
              <a:buSzPts val="1600"/>
              <a:buChar char="●"/>
            </a:pPr>
            <a:r>
              <a:rPr lang="en" sz="1600">
                <a:solidFill>
                  <a:schemeClr val="lt2"/>
                </a:solidFill>
              </a:rPr>
              <a:t>Track Movement of Device</a:t>
            </a:r>
            <a:endParaRPr sz="1600">
              <a:solidFill>
                <a:schemeClr val="lt2"/>
              </a:solidFill>
            </a:endParaRPr>
          </a:p>
        </p:txBody>
      </p:sp>
      <p:pic>
        <p:nvPicPr>
          <p:cNvPr id="91" name="Google Shape;91;p16"/>
          <p:cNvPicPr preferRelativeResize="0"/>
          <p:nvPr/>
        </p:nvPicPr>
        <p:blipFill>
          <a:blip r:embed="rId3">
            <a:alphaModFix/>
          </a:blip>
          <a:stretch>
            <a:fillRect/>
          </a:stretch>
        </p:blipFill>
        <p:spPr>
          <a:xfrm>
            <a:off x="613925" y="1426575"/>
            <a:ext cx="5203126" cy="2926750"/>
          </a:xfrm>
          <a:prstGeom prst="rect">
            <a:avLst/>
          </a:prstGeom>
          <a:noFill/>
          <a:ln>
            <a:noFill/>
          </a:ln>
        </p:spPr>
      </p:pic>
      <p:sp>
        <p:nvSpPr>
          <p:cNvPr id="92" name="Google Shape;92;p16"/>
          <p:cNvSpPr txBox="1"/>
          <p:nvPr/>
        </p:nvSpPr>
        <p:spPr>
          <a:xfrm>
            <a:off x="0" y="4819500"/>
            <a:ext cx="2409600" cy="32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Presenter: Mher Oganesyan</a:t>
            </a:r>
            <a:endParaRPr sz="1100"/>
          </a:p>
        </p:txBody>
      </p:sp>
      <p:sp>
        <p:nvSpPr>
          <p:cNvPr id="93" name="Google Shape;93;p16"/>
          <p:cNvSpPr txBox="1"/>
          <p:nvPr/>
        </p:nvSpPr>
        <p:spPr>
          <a:xfrm>
            <a:off x="613925" y="4353325"/>
            <a:ext cx="6081900" cy="7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Roboto"/>
                <a:ea typeface="Roboto"/>
                <a:cs typeface="Roboto"/>
                <a:sym typeface="Roboto"/>
              </a:rPr>
              <a:t>Source: </a:t>
            </a:r>
            <a:r>
              <a:rPr lang="en" sz="1100" u="sng">
                <a:solidFill>
                  <a:schemeClr val="hlink"/>
                </a:solidFill>
                <a:hlinkClick r:id="rId4"/>
              </a:rPr>
              <a:t>https://www.chocolatemilkdonuts.com/</a:t>
            </a:r>
            <a:endParaRPr sz="1000">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7"/>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a:t>Version 1 of Application</a:t>
            </a:r>
            <a:endParaRPr sz="2400"/>
          </a:p>
        </p:txBody>
      </p:sp>
      <p:sp>
        <p:nvSpPr>
          <p:cNvPr id="99" name="Google Shape;99;p17"/>
          <p:cNvSpPr txBox="1">
            <a:spLocks noGrp="1"/>
          </p:cNvSpPr>
          <p:nvPr>
            <p:ph type="body" idx="4294967295"/>
          </p:nvPr>
        </p:nvSpPr>
        <p:spPr>
          <a:xfrm>
            <a:off x="250450" y="889800"/>
            <a:ext cx="5037000" cy="2710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Provided us with a framework for augmented reality and an application that:</a:t>
            </a:r>
            <a:endParaRPr/>
          </a:p>
          <a:p>
            <a:pPr marL="914400" lvl="1" indent="-317500" algn="l" rtl="0">
              <a:spcBef>
                <a:spcPts val="0"/>
              </a:spcBef>
              <a:spcAft>
                <a:spcPts val="0"/>
              </a:spcAft>
              <a:buSzPts val="1400"/>
              <a:buChar char="○"/>
            </a:pPr>
            <a:r>
              <a:rPr lang="en"/>
              <a:t>Supports Android 5.0+</a:t>
            </a:r>
            <a:endParaRPr/>
          </a:p>
          <a:p>
            <a:pPr marL="914400" lvl="1" indent="-317500" algn="l" rtl="0">
              <a:spcBef>
                <a:spcPts val="0"/>
              </a:spcBef>
              <a:spcAft>
                <a:spcPts val="0"/>
              </a:spcAft>
              <a:buSzPts val="1400"/>
              <a:buChar char="○"/>
            </a:pPr>
            <a:r>
              <a:rPr lang="en"/>
              <a:t>Uses gyroscope and GPS to figure out where the user is and where the device is pointing</a:t>
            </a:r>
            <a:endParaRPr/>
          </a:p>
          <a:p>
            <a:pPr marL="914400" lvl="1" indent="-317500" algn="l" rtl="0">
              <a:spcBef>
                <a:spcPts val="0"/>
              </a:spcBef>
              <a:spcAft>
                <a:spcPts val="0"/>
              </a:spcAft>
              <a:buSzPts val="1400"/>
              <a:buChar char="○"/>
            </a:pPr>
            <a:r>
              <a:rPr lang="en"/>
              <a:t>Uses OpenGL to render objects to live camera feed</a:t>
            </a:r>
            <a:endParaRPr/>
          </a:p>
          <a:p>
            <a:pPr marL="914400" lvl="1" indent="-317500" algn="l" rtl="0">
              <a:spcBef>
                <a:spcPts val="0"/>
              </a:spcBef>
              <a:spcAft>
                <a:spcPts val="0"/>
              </a:spcAft>
              <a:buSzPts val="1400"/>
              <a:buChar char="○"/>
            </a:pPr>
            <a:r>
              <a:rPr lang="en"/>
              <a:t>Handles network calls to the JPL servers</a:t>
            </a:r>
            <a:endParaRPr/>
          </a:p>
          <a:p>
            <a:pPr marL="914400" lvl="1" indent="-317500" algn="l" rtl="0">
              <a:spcBef>
                <a:spcPts val="0"/>
              </a:spcBef>
              <a:spcAft>
                <a:spcPts val="0"/>
              </a:spcAft>
              <a:buSzPts val="1400"/>
              <a:buChar char="○"/>
            </a:pPr>
            <a:r>
              <a:rPr lang="en"/>
              <a:t>Handles internal database queries/storage</a:t>
            </a:r>
            <a:endParaRPr/>
          </a:p>
        </p:txBody>
      </p:sp>
      <p:pic>
        <p:nvPicPr>
          <p:cNvPr id="100" name="Google Shape;100;p17"/>
          <p:cNvPicPr preferRelativeResize="0"/>
          <p:nvPr/>
        </p:nvPicPr>
        <p:blipFill>
          <a:blip r:embed="rId3">
            <a:alphaModFix/>
          </a:blip>
          <a:stretch>
            <a:fillRect/>
          </a:stretch>
        </p:blipFill>
        <p:spPr>
          <a:xfrm>
            <a:off x="7359200" y="1221800"/>
            <a:ext cx="1565650" cy="3131300"/>
          </a:xfrm>
          <a:prstGeom prst="rect">
            <a:avLst/>
          </a:prstGeom>
          <a:noFill/>
          <a:ln>
            <a:noFill/>
          </a:ln>
        </p:spPr>
      </p:pic>
      <p:pic>
        <p:nvPicPr>
          <p:cNvPr id="101" name="Google Shape;101;p17"/>
          <p:cNvPicPr preferRelativeResize="0"/>
          <p:nvPr/>
        </p:nvPicPr>
        <p:blipFill>
          <a:blip r:embed="rId4">
            <a:alphaModFix/>
          </a:blip>
          <a:stretch>
            <a:fillRect/>
          </a:stretch>
        </p:blipFill>
        <p:spPr>
          <a:xfrm>
            <a:off x="5572100" y="1221813"/>
            <a:ext cx="1565650" cy="3131274"/>
          </a:xfrm>
          <a:prstGeom prst="rect">
            <a:avLst/>
          </a:prstGeom>
          <a:noFill/>
          <a:ln>
            <a:noFill/>
          </a:ln>
        </p:spPr>
      </p:pic>
      <p:sp>
        <p:nvSpPr>
          <p:cNvPr id="102" name="Google Shape;102;p17"/>
          <p:cNvSpPr txBox="1"/>
          <p:nvPr/>
        </p:nvSpPr>
        <p:spPr>
          <a:xfrm>
            <a:off x="0" y="4819500"/>
            <a:ext cx="2409600" cy="32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Presenter: Mher Oganesyan</a:t>
            </a:r>
            <a:endParaRPr sz="1100"/>
          </a:p>
        </p:txBody>
      </p:sp>
      <p:sp>
        <p:nvSpPr>
          <p:cNvPr id="103" name="Google Shape;103;p17"/>
          <p:cNvSpPr txBox="1"/>
          <p:nvPr/>
        </p:nvSpPr>
        <p:spPr>
          <a:xfrm>
            <a:off x="5572100" y="4404475"/>
            <a:ext cx="1565700" cy="70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latin typeface="Roboto"/>
                <a:ea typeface="Roboto"/>
                <a:cs typeface="Roboto"/>
                <a:sym typeface="Roboto"/>
              </a:rPr>
              <a:t>Data type selection/Settings</a:t>
            </a:r>
            <a:endParaRPr sz="1000">
              <a:latin typeface="Roboto"/>
              <a:ea typeface="Roboto"/>
              <a:cs typeface="Roboto"/>
              <a:sym typeface="Roboto"/>
            </a:endParaRPr>
          </a:p>
        </p:txBody>
      </p:sp>
      <p:sp>
        <p:nvSpPr>
          <p:cNvPr id="104" name="Google Shape;104;p17"/>
          <p:cNvSpPr txBox="1"/>
          <p:nvPr/>
        </p:nvSpPr>
        <p:spPr>
          <a:xfrm>
            <a:off x="7359175" y="4404475"/>
            <a:ext cx="1565700" cy="70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latin typeface="Roboto"/>
                <a:ea typeface="Roboto"/>
                <a:cs typeface="Roboto"/>
                <a:sym typeface="Roboto"/>
              </a:rPr>
              <a:t>AR live camera feed</a:t>
            </a:r>
            <a:endParaRPr sz="1000">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8"/>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a:t>What is our objective?</a:t>
            </a:r>
            <a:endParaRPr sz="2400"/>
          </a:p>
        </p:txBody>
      </p:sp>
      <p:pic>
        <p:nvPicPr>
          <p:cNvPr id="110" name="Google Shape;110;p18"/>
          <p:cNvPicPr preferRelativeResize="0"/>
          <p:nvPr/>
        </p:nvPicPr>
        <p:blipFill>
          <a:blip r:embed="rId3">
            <a:alphaModFix/>
          </a:blip>
          <a:stretch>
            <a:fillRect/>
          </a:stretch>
        </p:blipFill>
        <p:spPr>
          <a:xfrm>
            <a:off x="6810400" y="1017175"/>
            <a:ext cx="1591299" cy="3182598"/>
          </a:xfrm>
          <a:prstGeom prst="rect">
            <a:avLst/>
          </a:prstGeom>
          <a:noFill/>
          <a:ln>
            <a:noFill/>
          </a:ln>
        </p:spPr>
      </p:pic>
      <p:sp>
        <p:nvSpPr>
          <p:cNvPr id="111" name="Google Shape;111;p18"/>
          <p:cNvSpPr txBox="1">
            <a:spLocks noGrp="1"/>
          </p:cNvSpPr>
          <p:nvPr>
            <p:ph type="body" idx="4294967295"/>
          </p:nvPr>
        </p:nvSpPr>
        <p:spPr>
          <a:xfrm>
            <a:off x="193675" y="946875"/>
            <a:ext cx="6510300" cy="33687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None/>
            </a:pPr>
            <a:r>
              <a:rPr lang="en"/>
              <a:t>Using the hydrological dataset provided by Jet Propulsion Laboratory and the AR framework from version one, Augmented Reality for Hydrology V2 improves the representation of the hydrology data by implementing a more robust and visual user interface.</a:t>
            </a:r>
            <a:endParaRPr/>
          </a:p>
        </p:txBody>
      </p:sp>
      <p:sp>
        <p:nvSpPr>
          <p:cNvPr id="112" name="Google Shape;112;p18"/>
          <p:cNvSpPr txBox="1"/>
          <p:nvPr/>
        </p:nvSpPr>
        <p:spPr>
          <a:xfrm>
            <a:off x="0" y="4819500"/>
            <a:ext cx="2409600" cy="32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Presenter: Mher Oganesyan</a:t>
            </a:r>
            <a:endParaRPr sz="1100"/>
          </a:p>
        </p:txBody>
      </p:sp>
      <p:sp>
        <p:nvSpPr>
          <p:cNvPr id="113" name="Google Shape;113;p18"/>
          <p:cNvSpPr txBox="1"/>
          <p:nvPr/>
        </p:nvSpPr>
        <p:spPr>
          <a:xfrm>
            <a:off x="6823200" y="4207450"/>
            <a:ext cx="1565700" cy="70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latin typeface="Roboto"/>
                <a:ea typeface="Roboto"/>
                <a:cs typeface="Roboto"/>
                <a:sym typeface="Roboto"/>
              </a:rPr>
              <a:t>New User Interface for selected points of interest (Map View)</a:t>
            </a:r>
            <a:endParaRPr sz="1000">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9"/>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a:t>Why make this product?</a:t>
            </a:r>
            <a:endParaRPr sz="2400"/>
          </a:p>
        </p:txBody>
      </p:sp>
      <p:sp>
        <p:nvSpPr>
          <p:cNvPr id="119" name="Google Shape;119;p19"/>
          <p:cNvSpPr txBox="1">
            <a:spLocks noGrp="1"/>
          </p:cNvSpPr>
          <p:nvPr>
            <p:ph type="body" idx="4294967295"/>
          </p:nvPr>
        </p:nvSpPr>
        <p:spPr>
          <a:xfrm>
            <a:off x="471900" y="1004675"/>
            <a:ext cx="8222100" cy="27102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SzPts val="1800"/>
              <a:buChar char="●"/>
            </a:pPr>
            <a:r>
              <a:rPr lang="en"/>
              <a:t>Availability on mobile devices allows for access on the go</a:t>
            </a:r>
            <a:endParaRPr/>
          </a:p>
          <a:p>
            <a:pPr marL="457200" lvl="0" indent="-342900" algn="l" rtl="0">
              <a:lnSpc>
                <a:spcPct val="150000"/>
              </a:lnSpc>
              <a:spcBef>
                <a:spcPts val="0"/>
              </a:spcBef>
              <a:spcAft>
                <a:spcPts val="0"/>
              </a:spcAft>
              <a:buSzPts val="1800"/>
              <a:buChar char="●"/>
            </a:pPr>
            <a:r>
              <a:rPr lang="en"/>
              <a:t>Interactive way of learning about hydrology in users local area</a:t>
            </a:r>
            <a:endParaRPr/>
          </a:p>
          <a:p>
            <a:pPr marL="457200" lvl="0" indent="-342900" algn="l" rtl="0">
              <a:lnSpc>
                <a:spcPct val="150000"/>
              </a:lnSpc>
              <a:spcBef>
                <a:spcPts val="0"/>
              </a:spcBef>
              <a:spcAft>
                <a:spcPts val="0"/>
              </a:spcAft>
              <a:buSzPts val="1800"/>
              <a:buChar char="●"/>
            </a:pPr>
            <a:r>
              <a:rPr lang="en"/>
              <a:t>AR technology extends what the user can see</a:t>
            </a:r>
            <a:endParaRPr/>
          </a:p>
          <a:p>
            <a:pPr marL="457200" lvl="0" indent="-342900" algn="l" rtl="0">
              <a:lnSpc>
                <a:spcPct val="150000"/>
              </a:lnSpc>
              <a:spcBef>
                <a:spcPts val="0"/>
              </a:spcBef>
              <a:spcAft>
                <a:spcPts val="0"/>
              </a:spcAft>
              <a:buSzPts val="1800"/>
              <a:buChar char="●"/>
            </a:pPr>
            <a:r>
              <a:rPr lang="en"/>
              <a:t>Providing data to the user using graphs helps with understanding the data</a:t>
            </a:r>
            <a:endParaRPr/>
          </a:p>
        </p:txBody>
      </p:sp>
      <p:sp>
        <p:nvSpPr>
          <p:cNvPr id="120" name="Google Shape;120;p19"/>
          <p:cNvSpPr txBox="1"/>
          <p:nvPr/>
        </p:nvSpPr>
        <p:spPr>
          <a:xfrm>
            <a:off x="0" y="4819500"/>
            <a:ext cx="2409600" cy="32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Presenter: Mher Oganesyan</a:t>
            </a:r>
            <a:endParaRPr sz="11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0"/>
          <p:cNvSpPr txBox="1">
            <a:spLocks noGrp="1"/>
          </p:cNvSpPr>
          <p:nvPr>
            <p:ph type="body" idx="4294967295"/>
          </p:nvPr>
        </p:nvSpPr>
        <p:spPr>
          <a:xfrm>
            <a:off x="471900" y="1004675"/>
            <a:ext cx="8222100" cy="2710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Refine the interactive user interface that visualizes datasets</a:t>
            </a:r>
            <a:endParaRPr/>
          </a:p>
          <a:p>
            <a:pPr marL="457200" lvl="0" indent="-342900" algn="l" rtl="0">
              <a:spcBef>
                <a:spcPts val="0"/>
              </a:spcBef>
              <a:spcAft>
                <a:spcPts val="0"/>
              </a:spcAft>
              <a:buSzPts val="1800"/>
              <a:buChar char="●"/>
            </a:pPr>
            <a:r>
              <a:rPr lang="en"/>
              <a:t>Improve the user interface/user experience</a:t>
            </a:r>
            <a:endParaRPr/>
          </a:p>
          <a:p>
            <a:pPr marL="457200" lvl="0" indent="-342900" algn="l" rtl="0">
              <a:spcBef>
                <a:spcPts val="0"/>
              </a:spcBef>
              <a:spcAft>
                <a:spcPts val="0"/>
              </a:spcAft>
              <a:buSzPts val="1800"/>
              <a:buChar char="●"/>
            </a:pPr>
            <a:r>
              <a:rPr lang="en"/>
              <a:t>Provide line-of-sight information</a:t>
            </a:r>
            <a:endParaRPr/>
          </a:p>
          <a:p>
            <a:pPr marL="457200" lvl="0" indent="-342900" algn="l" rtl="0">
              <a:spcBef>
                <a:spcPts val="0"/>
              </a:spcBef>
              <a:spcAft>
                <a:spcPts val="0"/>
              </a:spcAft>
              <a:buSzPts val="1800"/>
              <a:buChar char="●"/>
            </a:pPr>
            <a:r>
              <a:rPr lang="en"/>
              <a:t>Enhance implementation of data processing for REST calls</a:t>
            </a:r>
            <a:endParaRPr/>
          </a:p>
          <a:p>
            <a:pPr marL="457200" lvl="0" indent="-342900" algn="l" rtl="0">
              <a:spcBef>
                <a:spcPts val="0"/>
              </a:spcBef>
              <a:spcAft>
                <a:spcPts val="0"/>
              </a:spcAft>
              <a:buSzPts val="1800"/>
              <a:buChar char="●"/>
            </a:pPr>
            <a:r>
              <a:rPr lang="en"/>
              <a:t>Present data in a graph format for clearer data analysis</a:t>
            </a:r>
            <a:endParaRPr/>
          </a:p>
          <a:p>
            <a:pPr marL="457200" lvl="0" indent="-342900" algn="l" rtl="0">
              <a:spcBef>
                <a:spcPts val="0"/>
              </a:spcBef>
              <a:spcAft>
                <a:spcPts val="0"/>
              </a:spcAft>
              <a:buSzPts val="1800"/>
              <a:buChar char="●"/>
            </a:pPr>
            <a:r>
              <a:rPr lang="en"/>
              <a:t>Allow user the ability to filter data by specifying a range in time</a:t>
            </a:r>
            <a:endParaRPr/>
          </a:p>
          <a:p>
            <a:pPr marL="457200" lvl="0" indent="-342900" algn="l" rtl="0">
              <a:spcBef>
                <a:spcPts val="0"/>
              </a:spcBef>
              <a:spcAft>
                <a:spcPts val="0"/>
              </a:spcAft>
              <a:buSzPts val="1800"/>
              <a:buChar char="●"/>
            </a:pPr>
            <a:r>
              <a:rPr lang="en"/>
              <a:t>Superimpose terrain mesh onto actual terrain through the camera</a:t>
            </a:r>
            <a:endParaRPr/>
          </a:p>
          <a:p>
            <a:pPr marL="457200" lvl="0" indent="-342900" algn="l" rtl="0">
              <a:spcBef>
                <a:spcPts val="0"/>
              </a:spcBef>
              <a:spcAft>
                <a:spcPts val="0"/>
              </a:spcAft>
              <a:buSzPts val="1800"/>
              <a:buChar char="●"/>
            </a:pPr>
            <a:r>
              <a:rPr lang="en"/>
              <a:t>Use implementation of maps to help guide user to a point of interest</a:t>
            </a:r>
            <a:endParaRPr/>
          </a:p>
        </p:txBody>
      </p:sp>
      <p:sp>
        <p:nvSpPr>
          <p:cNvPr id="126" name="Google Shape;126;p20"/>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a:t>Improvements</a:t>
            </a:r>
            <a:endParaRPr sz="2400"/>
          </a:p>
        </p:txBody>
      </p:sp>
      <p:sp>
        <p:nvSpPr>
          <p:cNvPr id="127" name="Google Shape;127;p20"/>
          <p:cNvSpPr txBox="1"/>
          <p:nvPr/>
        </p:nvSpPr>
        <p:spPr>
          <a:xfrm>
            <a:off x="0" y="4819500"/>
            <a:ext cx="2409600" cy="32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Presenter: Mher Oganesyan</a:t>
            </a:r>
            <a:endParaRPr sz="11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1"/>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a:t>System Components || System Flow</a:t>
            </a:r>
            <a:endParaRPr sz="2400"/>
          </a:p>
        </p:txBody>
      </p:sp>
      <p:sp>
        <p:nvSpPr>
          <p:cNvPr id="133" name="Google Shape;133;p21"/>
          <p:cNvSpPr txBox="1"/>
          <p:nvPr/>
        </p:nvSpPr>
        <p:spPr>
          <a:xfrm>
            <a:off x="0" y="4819500"/>
            <a:ext cx="2409600" cy="32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Presenter: Mher Oganesyan</a:t>
            </a:r>
            <a:endParaRPr sz="1100"/>
          </a:p>
        </p:txBody>
      </p:sp>
      <p:grpSp>
        <p:nvGrpSpPr>
          <p:cNvPr id="134" name="Google Shape;134;p21"/>
          <p:cNvGrpSpPr/>
          <p:nvPr/>
        </p:nvGrpSpPr>
        <p:grpSpPr>
          <a:xfrm>
            <a:off x="419638" y="1731188"/>
            <a:ext cx="8183825" cy="1827913"/>
            <a:chOff x="-23950" y="1694325"/>
            <a:chExt cx="8183825" cy="1827913"/>
          </a:xfrm>
        </p:grpSpPr>
        <p:grpSp>
          <p:nvGrpSpPr>
            <p:cNvPr id="135" name="Google Shape;135;p21"/>
            <p:cNvGrpSpPr/>
            <p:nvPr/>
          </p:nvGrpSpPr>
          <p:grpSpPr>
            <a:xfrm>
              <a:off x="-23950" y="1922638"/>
              <a:ext cx="1765500" cy="1298213"/>
              <a:chOff x="1244075" y="1182625"/>
              <a:chExt cx="1765500" cy="1298213"/>
            </a:xfrm>
          </p:grpSpPr>
          <p:grpSp>
            <p:nvGrpSpPr>
              <p:cNvPr id="136" name="Google Shape;136;p21"/>
              <p:cNvGrpSpPr/>
              <p:nvPr/>
            </p:nvGrpSpPr>
            <p:grpSpPr>
              <a:xfrm>
                <a:off x="1681925" y="1182625"/>
                <a:ext cx="889800" cy="928325"/>
                <a:chOff x="1102850" y="1510625"/>
                <a:chExt cx="889800" cy="928325"/>
              </a:xfrm>
            </p:grpSpPr>
            <p:sp>
              <p:nvSpPr>
                <p:cNvPr id="137" name="Google Shape;137;p21"/>
                <p:cNvSpPr/>
                <p:nvPr/>
              </p:nvSpPr>
              <p:spPr>
                <a:xfrm>
                  <a:off x="1102850" y="2099050"/>
                  <a:ext cx="889800" cy="339900"/>
                </a:xfrm>
                <a:prstGeom prst="can">
                  <a:avLst>
                    <a:gd name="adj" fmla="val 25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1"/>
                <p:cNvSpPr/>
                <p:nvPr/>
              </p:nvSpPr>
              <p:spPr>
                <a:xfrm>
                  <a:off x="1102850" y="1804100"/>
                  <a:ext cx="889800" cy="339900"/>
                </a:xfrm>
                <a:prstGeom prst="can">
                  <a:avLst>
                    <a:gd name="adj" fmla="val 25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1"/>
                <p:cNvSpPr/>
                <p:nvPr/>
              </p:nvSpPr>
              <p:spPr>
                <a:xfrm>
                  <a:off x="1102850" y="1510625"/>
                  <a:ext cx="889800" cy="339900"/>
                </a:xfrm>
                <a:prstGeom prst="can">
                  <a:avLst>
                    <a:gd name="adj" fmla="val 25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 name="Google Shape;140;p21"/>
              <p:cNvSpPr txBox="1"/>
              <p:nvPr/>
            </p:nvSpPr>
            <p:spPr>
              <a:xfrm>
                <a:off x="1244075" y="2110938"/>
                <a:ext cx="1765500" cy="36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Oswald Light"/>
                    <a:ea typeface="Oswald Light"/>
                    <a:cs typeface="Oswald Light"/>
                    <a:sym typeface="Oswald Light"/>
                  </a:rPr>
                  <a:t>WaterTrek Database</a:t>
                </a:r>
                <a:endParaRPr>
                  <a:latin typeface="Oswald Light"/>
                  <a:ea typeface="Oswald Light"/>
                  <a:cs typeface="Oswald Light"/>
                  <a:sym typeface="Oswald Light"/>
                </a:endParaRPr>
              </a:p>
            </p:txBody>
          </p:sp>
        </p:grpSp>
        <p:grpSp>
          <p:nvGrpSpPr>
            <p:cNvPr id="141" name="Google Shape;141;p21"/>
            <p:cNvGrpSpPr/>
            <p:nvPr/>
          </p:nvGrpSpPr>
          <p:grpSpPr>
            <a:xfrm>
              <a:off x="2280575" y="1803068"/>
              <a:ext cx="1591800" cy="1417769"/>
              <a:chOff x="76200" y="1815431"/>
              <a:chExt cx="1591800" cy="1417769"/>
            </a:xfrm>
          </p:grpSpPr>
          <p:grpSp>
            <p:nvGrpSpPr>
              <p:cNvPr id="142" name="Google Shape;142;p21"/>
              <p:cNvGrpSpPr/>
              <p:nvPr/>
            </p:nvGrpSpPr>
            <p:grpSpPr>
              <a:xfrm>
                <a:off x="229546" y="1815431"/>
                <a:ext cx="1132709" cy="1047857"/>
                <a:chOff x="-29854" y="2705631"/>
                <a:chExt cx="1132709" cy="1047857"/>
              </a:xfrm>
            </p:grpSpPr>
            <p:grpSp>
              <p:nvGrpSpPr>
                <p:cNvPr id="143" name="Google Shape;143;p21"/>
                <p:cNvGrpSpPr/>
                <p:nvPr/>
              </p:nvGrpSpPr>
              <p:grpSpPr>
                <a:xfrm>
                  <a:off x="172375" y="2825163"/>
                  <a:ext cx="889800" cy="928325"/>
                  <a:chOff x="1102850" y="1510625"/>
                  <a:chExt cx="889800" cy="928325"/>
                </a:xfrm>
              </p:grpSpPr>
              <p:sp>
                <p:nvSpPr>
                  <p:cNvPr id="144" name="Google Shape;144;p21"/>
                  <p:cNvSpPr/>
                  <p:nvPr/>
                </p:nvSpPr>
                <p:spPr>
                  <a:xfrm>
                    <a:off x="1102850" y="2099050"/>
                    <a:ext cx="889800" cy="339900"/>
                  </a:xfrm>
                  <a:prstGeom prst="can">
                    <a:avLst>
                      <a:gd name="adj" fmla="val 25000"/>
                    </a:avLst>
                  </a:prstGeom>
                  <a:solidFill>
                    <a:srgbClr val="6AA84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1"/>
                  <p:cNvSpPr/>
                  <p:nvPr/>
                </p:nvSpPr>
                <p:spPr>
                  <a:xfrm>
                    <a:off x="1102850" y="1804100"/>
                    <a:ext cx="889800" cy="339900"/>
                  </a:xfrm>
                  <a:prstGeom prst="can">
                    <a:avLst>
                      <a:gd name="adj" fmla="val 25000"/>
                    </a:avLst>
                  </a:prstGeom>
                  <a:solidFill>
                    <a:srgbClr val="6AA84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1"/>
                  <p:cNvSpPr/>
                  <p:nvPr/>
                </p:nvSpPr>
                <p:spPr>
                  <a:xfrm>
                    <a:off x="1102850" y="1510625"/>
                    <a:ext cx="889800" cy="339900"/>
                  </a:xfrm>
                  <a:prstGeom prst="can">
                    <a:avLst>
                      <a:gd name="adj" fmla="val 25000"/>
                    </a:avLst>
                  </a:prstGeom>
                  <a:solidFill>
                    <a:srgbClr val="6AA84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21"/>
                <p:cNvGrpSpPr/>
                <p:nvPr/>
              </p:nvGrpSpPr>
              <p:grpSpPr>
                <a:xfrm>
                  <a:off x="-29854" y="2705631"/>
                  <a:ext cx="759889" cy="777329"/>
                  <a:chOff x="98250" y="681700"/>
                  <a:chExt cx="889800" cy="889800"/>
                </a:xfrm>
              </p:grpSpPr>
              <p:sp>
                <p:nvSpPr>
                  <p:cNvPr id="148" name="Google Shape;148;p21"/>
                  <p:cNvSpPr/>
                  <p:nvPr/>
                </p:nvSpPr>
                <p:spPr>
                  <a:xfrm>
                    <a:off x="98250" y="681700"/>
                    <a:ext cx="889800" cy="889800"/>
                  </a:xfrm>
                  <a:prstGeom prst="mathPlus">
                    <a:avLst>
                      <a:gd name="adj1" fmla="val 16407"/>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1"/>
                  <p:cNvSpPr/>
                  <p:nvPr/>
                </p:nvSpPr>
                <p:spPr>
                  <a:xfrm>
                    <a:off x="98250" y="681700"/>
                    <a:ext cx="889800" cy="889800"/>
                  </a:xfrm>
                  <a:prstGeom prst="mathMultiply">
                    <a:avLst>
                      <a:gd name="adj1" fmla="val 14716"/>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1"/>
                  <p:cNvSpPr/>
                  <p:nvPr/>
                </p:nvSpPr>
                <p:spPr>
                  <a:xfrm>
                    <a:off x="296850" y="885400"/>
                    <a:ext cx="492600" cy="482400"/>
                  </a:xfrm>
                  <a:prstGeom prst="ellipse">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1"/>
                  <p:cNvSpPr/>
                  <p:nvPr/>
                </p:nvSpPr>
                <p:spPr>
                  <a:xfrm>
                    <a:off x="469050" y="1046800"/>
                    <a:ext cx="148200" cy="159600"/>
                  </a:xfrm>
                  <a:prstGeom prst="ellipse">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 name="Google Shape;152;p21"/>
                <p:cNvGrpSpPr/>
                <p:nvPr/>
              </p:nvGrpSpPr>
              <p:grpSpPr>
                <a:xfrm rot="1412431">
                  <a:off x="526140" y="3035075"/>
                  <a:ext cx="489460" cy="508536"/>
                  <a:chOff x="98250" y="681700"/>
                  <a:chExt cx="889800" cy="889800"/>
                </a:xfrm>
              </p:grpSpPr>
              <p:sp>
                <p:nvSpPr>
                  <p:cNvPr id="153" name="Google Shape;153;p21"/>
                  <p:cNvSpPr/>
                  <p:nvPr/>
                </p:nvSpPr>
                <p:spPr>
                  <a:xfrm>
                    <a:off x="98250" y="681700"/>
                    <a:ext cx="889800" cy="889800"/>
                  </a:xfrm>
                  <a:prstGeom prst="mathPlus">
                    <a:avLst>
                      <a:gd name="adj1" fmla="val 16407"/>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1"/>
                  <p:cNvSpPr/>
                  <p:nvPr/>
                </p:nvSpPr>
                <p:spPr>
                  <a:xfrm>
                    <a:off x="98250" y="681700"/>
                    <a:ext cx="889800" cy="889800"/>
                  </a:xfrm>
                  <a:prstGeom prst="mathMultiply">
                    <a:avLst>
                      <a:gd name="adj1" fmla="val 14716"/>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1"/>
                  <p:cNvSpPr/>
                  <p:nvPr/>
                </p:nvSpPr>
                <p:spPr>
                  <a:xfrm>
                    <a:off x="296850" y="885400"/>
                    <a:ext cx="492600" cy="482400"/>
                  </a:xfrm>
                  <a:prstGeom prst="ellipse">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1"/>
                  <p:cNvSpPr/>
                  <p:nvPr/>
                </p:nvSpPr>
                <p:spPr>
                  <a:xfrm>
                    <a:off x="469050" y="1046800"/>
                    <a:ext cx="148200" cy="159600"/>
                  </a:xfrm>
                  <a:prstGeom prst="ellipse">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7" name="Google Shape;157;p21"/>
              <p:cNvSpPr txBox="1"/>
              <p:nvPr/>
            </p:nvSpPr>
            <p:spPr>
              <a:xfrm>
                <a:off x="76200" y="2863300"/>
                <a:ext cx="1591800" cy="36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Oswald Light"/>
                    <a:ea typeface="Oswald Light"/>
                    <a:cs typeface="Oswald Light"/>
                    <a:sym typeface="Oswald Light"/>
                  </a:rPr>
                  <a:t>Data Processing</a:t>
                </a:r>
                <a:endParaRPr>
                  <a:latin typeface="Oswald Light"/>
                  <a:ea typeface="Oswald Light"/>
                  <a:cs typeface="Oswald Light"/>
                  <a:sym typeface="Oswald Light"/>
                </a:endParaRPr>
              </a:p>
            </p:txBody>
          </p:sp>
        </p:grpSp>
        <p:grpSp>
          <p:nvGrpSpPr>
            <p:cNvPr id="158" name="Google Shape;158;p21"/>
            <p:cNvGrpSpPr/>
            <p:nvPr/>
          </p:nvGrpSpPr>
          <p:grpSpPr>
            <a:xfrm>
              <a:off x="6394375" y="1795412"/>
              <a:ext cx="1765500" cy="1433138"/>
              <a:chOff x="6481025" y="656375"/>
              <a:chExt cx="1765500" cy="1433138"/>
            </a:xfrm>
          </p:grpSpPr>
          <p:pic>
            <p:nvPicPr>
              <p:cNvPr id="159" name="Google Shape;159;p21"/>
              <p:cNvPicPr preferRelativeResize="0"/>
              <p:nvPr/>
            </p:nvPicPr>
            <p:blipFill>
              <a:blip r:embed="rId3">
                <a:alphaModFix/>
              </a:blip>
              <a:stretch>
                <a:fillRect/>
              </a:stretch>
            </p:blipFill>
            <p:spPr>
              <a:xfrm>
                <a:off x="6760050" y="656375"/>
                <a:ext cx="1207457" cy="1245100"/>
              </a:xfrm>
              <a:prstGeom prst="rect">
                <a:avLst/>
              </a:prstGeom>
              <a:noFill/>
              <a:ln>
                <a:noFill/>
              </a:ln>
            </p:spPr>
          </p:pic>
          <p:sp>
            <p:nvSpPr>
              <p:cNvPr id="160" name="Google Shape;160;p21"/>
              <p:cNvSpPr txBox="1"/>
              <p:nvPr/>
            </p:nvSpPr>
            <p:spPr>
              <a:xfrm>
                <a:off x="6481025" y="1719613"/>
                <a:ext cx="1765500" cy="36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Oswald Light"/>
                    <a:ea typeface="Oswald Light"/>
                    <a:cs typeface="Oswald Light"/>
                    <a:sym typeface="Oswald Light"/>
                  </a:rPr>
                  <a:t>Augmented Reality</a:t>
                </a:r>
                <a:endParaRPr>
                  <a:latin typeface="Oswald Light"/>
                  <a:ea typeface="Oswald Light"/>
                  <a:cs typeface="Oswald Light"/>
                  <a:sym typeface="Oswald Light"/>
                </a:endParaRPr>
              </a:p>
              <a:p>
                <a:pPr marL="0" lvl="0" indent="0" algn="ctr" rtl="0">
                  <a:spcBef>
                    <a:spcPts val="0"/>
                  </a:spcBef>
                  <a:spcAft>
                    <a:spcPts val="0"/>
                  </a:spcAft>
                  <a:buNone/>
                </a:pPr>
                <a:r>
                  <a:rPr lang="en">
                    <a:latin typeface="Oswald Light"/>
                    <a:ea typeface="Oswald Light"/>
                    <a:cs typeface="Oswald Light"/>
                    <a:sym typeface="Oswald Light"/>
                  </a:rPr>
                  <a:t>Framework</a:t>
                </a:r>
                <a:endParaRPr>
                  <a:latin typeface="Oswald Light"/>
                  <a:ea typeface="Oswald Light"/>
                  <a:cs typeface="Oswald Light"/>
                  <a:sym typeface="Oswald Light"/>
                </a:endParaRPr>
              </a:p>
            </p:txBody>
          </p:sp>
        </p:grpSp>
        <p:sp>
          <p:nvSpPr>
            <p:cNvPr id="161" name="Google Shape;161;p21"/>
            <p:cNvSpPr/>
            <p:nvPr/>
          </p:nvSpPr>
          <p:spPr>
            <a:xfrm>
              <a:off x="1409950" y="2268963"/>
              <a:ext cx="1066500" cy="333600"/>
            </a:xfrm>
            <a:prstGeom prst="leftRightArrow">
              <a:avLst>
                <a:gd name="adj1" fmla="val 50000"/>
                <a:gd name="adj2" fmla="val 50000"/>
              </a:avLst>
            </a:pr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1"/>
            <p:cNvSpPr/>
            <p:nvPr/>
          </p:nvSpPr>
          <p:spPr>
            <a:xfrm>
              <a:off x="5851950" y="2096775"/>
              <a:ext cx="704700" cy="678000"/>
            </a:xfrm>
            <a:prstGeom prst="mathPlus">
              <a:avLst>
                <a:gd name="adj1" fmla="val 23520"/>
              </a:avLst>
            </a:pr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1"/>
            <p:cNvSpPr/>
            <p:nvPr/>
          </p:nvSpPr>
          <p:spPr>
            <a:xfrm>
              <a:off x="3677400" y="2268963"/>
              <a:ext cx="1066500" cy="333600"/>
            </a:xfrm>
            <a:prstGeom prst="leftRightArrow">
              <a:avLst>
                <a:gd name="adj1" fmla="val 50000"/>
                <a:gd name="adj2" fmla="val 50000"/>
              </a:avLst>
            </a:pr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 name="Google Shape;164;p21"/>
            <p:cNvGrpSpPr/>
            <p:nvPr/>
          </p:nvGrpSpPr>
          <p:grpSpPr>
            <a:xfrm>
              <a:off x="4515400" y="1694325"/>
              <a:ext cx="1591800" cy="1827913"/>
              <a:chOff x="4820200" y="1694325"/>
              <a:chExt cx="1591800" cy="1827913"/>
            </a:xfrm>
          </p:grpSpPr>
          <p:grpSp>
            <p:nvGrpSpPr>
              <p:cNvPr id="165" name="Google Shape;165;p21"/>
              <p:cNvGrpSpPr/>
              <p:nvPr/>
            </p:nvGrpSpPr>
            <p:grpSpPr>
              <a:xfrm>
                <a:off x="5203750" y="1694325"/>
                <a:ext cx="824700" cy="1482900"/>
                <a:chOff x="5203750" y="1694325"/>
                <a:chExt cx="824700" cy="1482900"/>
              </a:xfrm>
            </p:grpSpPr>
            <p:sp>
              <p:nvSpPr>
                <p:cNvPr id="166" name="Google Shape;166;p21"/>
                <p:cNvSpPr/>
                <p:nvPr/>
              </p:nvSpPr>
              <p:spPr>
                <a:xfrm>
                  <a:off x="5551175" y="2975025"/>
                  <a:ext cx="129900" cy="129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1"/>
                <p:cNvSpPr/>
                <p:nvPr/>
              </p:nvSpPr>
              <p:spPr>
                <a:xfrm>
                  <a:off x="5203750" y="1694325"/>
                  <a:ext cx="824700" cy="1482900"/>
                </a:xfrm>
                <a:prstGeom prst="roundRect">
                  <a:avLst>
                    <a:gd name="adj" fmla="val 16667"/>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1"/>
                <p:cNvSpPr/>
                <p:nvPr/>
              </p:nvSpPr>
              <p:spPr>
                <a:xfrm>
                  <a:off x="5263750" y="1881325"/>
                  <a:ext cx="704700" cy="10287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1"/>
                <p:cNvSpPr/>
                <p:nvPr/>
              </p:nvSpPr>
              <p:spPr>
                <a:xfrm>
                  <a:off x="5599900" y="1779931"/>
                  <a:ext cx="32400" cy="342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 name="Google Shape;170;p21"/>
              <p:cNvSpPr txBox="1"/>
              <p:nvPr/>
            </p:nvSpPr>
            <p:spPr>
              <a:xfrm>
                <a:off x="4820200" y="3152338"/>
                <a:ext cx="1591800" cy="36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Oswald Light"/>
                    <a:ea typeface="Oswald Light"/>
                    <a:cs typeface="Oswald Light"/>
                    <a:sym typeface="Oswald Light"/>
                  </a:rPr>
                  <a:t>User Interface</a:t>
                </a:r>
                <a:endParaRPr>
                  <a:latin typeface="Oswald Light"/>
                  <a:ea typeface="Oswald Light"/>
                  <a:cs typeface="Oswald Light"/>
                  <a:sym typeface="Oswald Light"/>
                </a:endParaRPr>
              </a:p>
            </p:txBody>
          </p:sp>
        </p:grpSp>
      </p:grpSp>
      <p:pic>
        <p:nvPicPr>
          <p:cNvPr id="171" name="Google Shape;171;p21"/>
          <p:cNvPicPr preferRelativeResize="0"/>
          <p:nvPr/>
        </p:nvPicPr>
        <p:blipFill rotWithShape="1">
          <a:blip r:embed="rId4">
            <a:alphaModFix/>
          </a:blip>
          <a:srcRect b="40001"/>
          <a:stretch/>
        </p:blipFill>
        <p:spPr>
          <a:xfrm>
            <a:off x="5331625" y="1216900"/>
            <a:ext cx="857175" cy="514300"/>
          </a:xfrm>
          <a:prstGeom prst="rect">
            <a:avLst/>
          </a:prstGeom>
          <a:noFill/>
          <a:ln>
            <a:noFill/>
          </a:ln>
        </p:spPr>
      </p:pic>
    </p:spTree>
  </p:cSld>
  <p:clrMapOvr>
    <a:masterClrMapping/>
  </p:clrMapOvr>
</p:sld>
</file>

<file path=ppt/theme/theme1.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1450</Words>
  <Application>Microsoft Office PowerPoint</Application>
  <PresentationFormat>On-screen Show (16:9)</PresentationFormat>
  <Paragraphs>236</Paragraphs>
  <Slides>25</Slides>
  <Notes>25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Oswald Light</vt:lpstr>
      <vt:lpstr>Oswald</vt:lpstr>
      <vt:lpstr>Roboto</vt:lpstr>
      <vt:lpstr>Pacifico</vt:lpstr>
      <vt:lpstr>Arial</vt:lpstr>
      <vt:lpstr>Material</vt:lpstr>
      <vt:lpstr>Augmented Reality for Hydrology   Version 2</vt:lpstr>
      <vt:lpstr>Team Members</vt:lpstr>
      <vt:lpstr>WaterTrek</vt:lpstr>
      <vt:lpstr>Augmented Reality and its components</vt:lpstr>
      <vt:lpstr>Version 1 of Application</vt:lpstr>
      <vt:lpstr>What is our objective?</vt:lpstr>
      <vt:lpstr>Why make this product?</vt:lpstr>
      <vt:lpstr>Improvements</vt:lpstr>
      <vt:lpstr>System Components || System Flow</vt:lpstr>
      <vt:lpstr>Datasets</vt:lpstr>
      <vt:lpstr>Representing Numerical Data</vt:lpstr>
      <vt:lpstr>Line of Sight</vt:lpstr>
      <vt:lpstr>Map View</vt:lpstr>
      <vt:lpstr>Rest Calls </vt:lpstr>
      <vt:lpstr>REST Call - Performance Improvements</vt:lpstr>
      <vt:lpstr>3D Mesh Display</vt:lpstr>
      <vt:lpstr>Mesh Process</vt:lpstr>
      <vt:lpstr>Usage of Textures</vt:lpstr>
      <vt:lpstr>Mesh Scaling</vt:lpstr>
      <vt:lpstr>User Interface - Adjustments</vt:lpstr>
      <vt:lpstr>User Interface - Main Menu</vt:lpstr>
      <vt:lpstr>User Interface - Point of Interest</vt:lpstr>
      <vt:lpstr>Demo Video</vt:lpstr>
      <vt:lpstr>Conclusion</vt:lpstr>
      <vt:lpstr>Thank You!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Augmented Reality for Hydrology   Version 2</dc:title>
  <cp:lastModifiedBy>Oganesyan, Mher</cp:lastModifiedBy>
  <cp:revision>1</cp:revision>
  <dcterms:modified xsi:type="dcterms:W3CDTF">2019-05-03T14:06:55Z</dcterms:modified>
</cp:coreProperties>
</file>