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86" r:id="rId4"/>
    <p:sldId id="297" r:id="rId5"/>
    <p:sldId id="287" r:id="rId6"/>
    <p:sldId id="260" r:id="rId7"/>
    <p:sldId id="262" r:id="rId8"/>
    <p:sldId id="263" r:id="rId9"/>
    <p:sldId id="267" r:id="rId10"/>
    <p:sldId id="268" r:id="rId11"/>
    <p:sldId id="269" r:id="rId12"/>
    <p:sldId id="270" r:id="rId13"/>
    <p:sldId id="311" r:id="rId14"/>
    <p:sldId id="274" r:id="rId15"/>
    <p:sldId id="276" r:id="rId16"/>
    <p:sldId id="284" r:id="rId17"/>
    <p:sldId id="278" r:id="rId18"/>
    <p:sldId id="279" r:id="rId19"/>
    <p:sldId id="285" r:id="rId20"/>
  </p:sldIdLst>
  <p:sldSz cx="9144000" cy="5143500" type="screen16x9"/>
  <p:notesSz cx="6858000" cy="9144000"/>
  <p:embeddedFontLst>
    <p:embeddedFont>
      <p:font typeface="Franklin Gothic Book" panose="020B0503020102020204" pitchFamily="34" charset="0"/>
      <p:regular r:id="rId22"/>
      <p:italic r:id="rId23"/>
    </p:embeddedFont>
    <p:embeddedFont>
      <p:font typeface="Lato" panose="020F0502020204030203" pitchFamily="34" charset="0"/>
      <p:regular r:id="rId24"/>
      <p:bold r:id="rId25"/>
      <p:italic r:id="rId26"/>
      <p:boldItalic r:id="rId27"/>
    </p:embeddedFont>
    <p:embeddedFont>
      <p:font typeface="Roboto" panose="02000000000000000000" pitchFamily="2" charset="0"/>
      <p:regular r:id="rId28"/>
      <p:bold r:id="rId29"/>
      <p:italic r:id="rId30"/>
      <p:boldItalic r:id="rId31"/>
    </p:embeddedFont>
    <p:embeddedFont>
      <p:font typeface="Roboto Slab" pitchFamily="2" charset="0"/>
      <p:regular r:id="rId32"/>
      <p:bold r:id="rId33"/>
    </p:embeddedFont>
    <p:embeddedFont>
      <p:font typeface="Wingdings 2" panose="05020102010507070707" pitchFamily="18" charset="2"/>
      <p:regular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10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561" autoAdjust="0"/>
  </p:normalViewPr>
  <p:slideViewPr>
    <p:cSldViewPr snapToGrid="0">
      <p:cViewPr varScale="1">
        <p:scale>
          <a:sx n="93" d="100"/>
          <a:sy n="93" d="100"/>
        </p:scale>
        <p:origin x="534" y="84"/>
      </p:cViewPr>
      <p:guideLst>
        <p:guide orient="horz" pos="1620"/>
        <p:guide pos="2880"/>
        <p:guide orient="horz" pos="10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Good morning everyone!</a:t>
            </a:r>
            <a:br>
              <a:rPr lang="en" sz="1800"/>
            </a:br>
            <a:r>
              <a:rPr lang="en" sz="1800"/>
              <a:t>|</a:t>
            </a:r>
            <a:br>
              <a:rPr lang="en" sz="1800"/>
            </a:br>
            <a:r>
              <a:rPr lang="en" sz="1800" b="1"/>
              <a:t>My name is Alexis pena and I’m the team lead</a:t>
            </a:r>
            <a:r>
              <a:rPr lang="en" sz="1800"/>
              <a:t> for the Sidewalk Slope Monitoring System Project this year. </a:t>
            </a:r>
            <a:endParaRPr sz="1800"/>
          </a:p>
          <a:p>
            <a:pPr marL="0" lvl="0" indent="0" algn="l" rtl="0">
              <a:spcBef>
                <a:spcPts val="0"/>
              </a:spcBef>
              <a:spcAft>
                <a:spcPts val="0"/>
              </a:spcAft>
              <a:buNone/>
            </a:pPr>
            <a:r>
              <a:rPr lang="en" sz="1800"/>
              <a:t>Together with my teammates (Name Them) </a:t>
            </a:r>
            <a:br>
              <a:rPr lang="en" sz="1800"/>
            </a:br>
            <a:r>
              <a:rPr lang="en" sz="1800" b="1"/>
              <a:t>We’ve worked with the city Los Angeles</a:t>
            </a:r>
            <a:r>
              <a:rPr lang="en" sz="1800"/>
              <a:t>-  Bureau of Engineering to pick up where last years team left off. </a:t>
            </a:r>
            <a:endParaRPr sz="1800"/>
          </a:p>
          <a:p>
            <a:pPr marL="0" lvl="0" indent="0" algn="l" rtl="0">
              <a:spcBef>
                <a:spcPts val="0"/>
              </a:spcBef>
              <a:spcAft>
                <a:spcPts val="0"/>
              </a:spcAft>
              <a:buNone/>
            </a:pPr>
            <a:br>
              <a:rPr lang="en" sz="1800"/>
            </a:br>
            <a:r>
              <a:rPr lang="en" sz="1800" b="1"/>
              <a:t>Our liaisons are Ted Allen and Alisa Blade</a:t>
            </a:r>
            <a:r>
              <a:rPr lang="en" sz="1800"/>
              <a:t>, however, we’ve had the pleasure of working with many other people on their team</a:t>
            </a:r>
            <a:endParaRPr sz="1800"/>
          </a:p>
          <a:p>
            <a:pPr marL="0" lvl="0" indent="0" algn="l" rtl="0">
              <a:spcBef>
                <a:spcPts val="0"/>
              </a:spcBef>
              <a:spcAft>
                <a:spcPts val="0"/>
              </a:spcAft>
              <a:buNone/>
            </a:pPr>
            <a:r>
              <a:rPr lang="en" sz="1800"/>
              <a:t>Our Senior Design Advisor is Professor Jungsoo Lim  </a:t>
            </a:r>
            <a:br>
              <a:rPr lang="en" sz="1800"/>
            </a:br>
            <a:endParaRPr sz="1800"/>
          </a:p>
          <a:p>
            <a:pPr marL="0" lvl="0" indent="0" algn="l" rtl="0">
              <a:spcBef>
                <a:spcPts val="0"/>
              </a:spcBef>
              <a:spcAft>
                <a:spcPts val="0"/>
              </a:spcAft>
              <a:buNone/>
            </a:pPr>
            <a:r>
              <a:rPr lang="en" sz="1800" b="1"/>
              <a:t>SO were really excited to tell you more about our accomplishments</a:t>
            </a:r>
            <a:r>
              <a:rPr lang="en" sz="1800"/>
              <a:t> over the last few months, but first a brief introduction on how the project came to be. </a:t>
            </a: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4000" b="1" u="sng" dirty="0"/>
              <a:t>Data Collection</a:t>
            </a:r>
          </a:p>
          <a:p>
            <a:pPr lvl="1"/>
            <a:r>
              <a:rPr lang="en-US" sz="3700" dirty="0"/>
              <a:t>Digital level data through RS232-UART interface </a:t>
            </a:r>
          </a:p>
          <a:p>
            <a:pPr lvl="1"/>
            <a:r>
              <a:rPr lang="en-US" sz="3700" dirty="0"/>
              <a:t>Accelerometer data</a:t>
            </a:r>
          </a:p>
          <a:p>
            <a:pPr lvl="1"/>
            <a:r>
              <a:rPr lang="en-US" sz="3700" dirty="0"/>
              <a:t>GPS data </a:t>
            </a:r>
          </a:p>
          <a:p>
            <a:r>
              <a:rPr lang="en-US" sz="4600" b="1" u="sng" dirty="0"/>
              <a:t>Data process</a:t>
            </a:r>
          </a:p>
          <a:p>
            <a:pPr lvl="1"/>
            <a:r>
              <a:rPr lang="en-US" sz="4000" dirty="0"/>
              <a:t>Read voltage of accelerometer module from register</a:t>
            </a:r>
          </a:p>
          <a:p>
            <a:pPr lvl="1"/>
            <a:r>
              <a:rPr lang="en-US" sz="4000" dirty="0"/>
              <a:t>Compute vector X, Y respect to Z (gravity)</a:t>
            </a:r>
          </a:p>
          <a:p>
            <a:pPr lvl="1"/>
            <a:r>
              <a:rPr lang="en-US" sz="4000" dirty="0"/>
              <a:t>Compute X-axis and Y-axis using vector X, Y, Z and trigonometry functions</a:t>
            </a:r>
            <a:endParaRPr lang="en-US" sz="4300" dirty="0"/>
          </a:p>
          <a:p>
            <a:r>
              <a:rPr lang="en-US" sz="4300" b="1" u="sng" dirty="0"/>
              <a:t>Data storage </a:t>
            </a:r>
          </a:p>
          <a:p>
            <a:pPr lvl="1"/>
            <a:r>
              <a:rPr lang="en-US" sz="4000" dirty="0"/>
              <a:t>Stored at onboard flash memory</a:t>
            </a:r>
          </a:p>
          <a:p>
            <a:pPr lvl="1"/>
            <a:r>
              <a:rPr lang="en-US" sz="4000" dirty="0"/>
              <a:t>Uploaded when the operator returns office</a:t>
            </a:r>
          </a:p>
          <a:p>
            <a:r>
              <a:rPr lang="en-US" sz="4300" b="1" u="sng" dirty="0"/>
              <a:t>Implemented a remote controller</a:t>
            </a:r>
          </a:p>
          <a:p>
            <a:endParaRPr lang="en-US" sz="4300" b="1" u="sng" dirty="0"/>
          </a:p>
          <a:p>
            <a:pPr marL="0" indent="0">
              <a:lnSpc>
                <a:spcPct val="100000"/>
              </a:lnSpc>
              <a:buNone/>
            </a:pPr>
            <a:r>
              <a:rPr lang="en-US" sz="1200" b="1" u="sng" dirty="0"/>
              <a:t>Accomplished</a:t>
            </a:r>
            <a:endParaRPr lang="en-US" sz="1000" b="1" u="sng" dirty="0"/>
          </a:p>
          <a:p>
            <a:pPr>
              <a:lnSpc>
                <a:spcPct val="100000"/>
              </a:lnSpc>
            </a:pPr>
            <a:r>
              <a:rPr lang="en-US" sz="1100" dirty="0"/>
              <a:t>Completed designing/building chassis</a:t>
            </a:r>
          </a:p>
          <a:p>
            <a:pPr>
              <a:lnSpc>
                <a:spcPct val="100000"/>
              </a:lnSpc>
            </a:pPr>
            <a:r>
              <a:rPr lang="en-US" sz="1100" dirty="0"/>
              <a:t>Measure crossing slope and running slope with GPS data</a:t>
            </a:r>
          </a:p>
          <a:p>
            <a:pPr>
              <a:lnSpc>
                <a:spcPct val="100000"/>
              </a:lnSpc>
            </a:pPr>
            <a:r>
              <a:rPr lang="en-US" sz="1100" dirty="0"/>
              <a:t>Collect images</a:t>
            </a:r>
          </a:p>
          <a:p>
            <a:pPr>
              <a:lnSpc>
                <a:spcPct val="100000"/>
              </a:lnSpc>
            </a:pPr>
            <a:r>
              <a:rPr lang="en-US" sz="1100" dirty="0"/>
              <a:t>Autonomously collect data</a:t>
            </a:r>
          </a:p>
          <a:p>
            <a:pPr>
              <a:lnSpc>
                <a:spcPct val="100000"/>
              </a:lnSpc>
            </a:pPr>
            <a:r>
              <a:rPr lang="en-US" sz="1100" dirty="0"/>
              <a:t>Can be controlled remotely</a:t>
            </a:r>
            <a:endParaRPr lang="en-US" dirty="0"/>
          </a:p>
        </p:txBody>
      </p:sp>
    </p:spTree>
    <p:extLst>
      <p:ext uri="{BB962C8B-B14F-4D97-AF65-F5344CB8AC3E}">
        <p14:creationId xmlns:p14="http://schemas.microsoft.com/office/powerpoint/2010/main" val="3176568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a266bdbce3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a266bdbce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previously introduced, we have now integrated two new buttons that have consolidated the rover movement and organized the view for all data that has been collected. </a:t>
            </a:r>
            <a:endParaRPr/>
          </a:p>
          <a:p>
            <a:pPr marL="0" lvl="0" indent="0" algn="l" rtl="0">
              <a:spcBef>
                <a:spcPts val="0"/>
              </a:spcBef>
              <a:spcAft>
                <a:spcPts val="0"/>
              </a:spcAft>
              <a:buNone/>
            </a:pPr>
            <a:endParaRPr/>
          </a:p>
          <a:p>
            <a:pPr marL="0" lvl="0" indent="0" algn="l" rtl="0">
              <a:spcBef>
                <a:spcPts val="0"/>
              </a:spcBef>
              <a:spcAft>
                <a:spcPts val="0"/>
              </a:spcAft>
              <a:buNone/>
            </a:pPr>
            <a:r>
              <a:rPr lang="en"/>
              <a:t>The photo on the left is the rover mode pop up window where we have combined all rover movement functionalities together.</a:t>
            </a:r>
            <a:r>
              <a:rPr lang="en">
                <a:solidFill>
                  <a:schemeClr val="dk1"/>
                </a:solidFill>
              </a:rPr>
              <a:t>Rover Mode has 5 controls that will allow the field workers to move the rover in order to collect data</a:t>
            </a:r>
            <a:r>
              <a:rPr lang="en"/>
              <a:t> such as to move forward, backward, left, right, stop and control the speed as well. </a:t>
            </a:r>
            <a:endParaRPr/>
          </a:p>
          <a:p>
            <a:pPr marL="0" lvl="0" indent="0" algn="l" rtl="0">
              <a:spcBef>
                <a:spcPts val="0"/>
              </a:spcBef>
              <a:spcAft>
                <a:spcPts val="0"/>
              </a:spcAft>
              <a:buNone/>
            </a:pPr>
            <a:endParaRPr/>
          </a:p>
          <a:p>
            <a:pPr marL="0" lvl="0" indent="0" algn="l" rtl="0">
              <a:spcBef>
                <a:spcPts val="0"/>
              </a:spcBef>
              <a:spcAft>
                <a:spcPts val="0"/>
              </a:spcAft>
              <a:buNone/>
            </a:pPr>
            <a:r>
              <a:rPr lang="en"/>
              <a:t>The photo on the right is the data display which displays all the data that the field workers have collected in one session in a separate window. This table displays the coordinate, time, date, gps location data, orientation, and as well as the pinid, and imageid data. </a:t>
            </a:r>
            <a:endParaRPr/>
          </a:p>
          <a:p>
            <a:pPr marL="0" lvl="0" indent="0" algn="l" rtl="0">
              <a:spcBef>
                <a:spcPts val="0"/>
              </a:spcBef>
              <a:spcAft>
                <a:spcPts val="0"/>
              </a:spcAft>
              <a:buNone/>
            </a:pPr>
            <a:endParaRPr/>
          </a:p>
          <a:p>
            <a:pPr marL="0" lvl="0" indent="0" algn="l" rtl="0">
              <a:spcBef>
                <a:spcPts val="0"/>
              </a:spcBef>
              <a:spcAft>
                <a:spcPts val="0"/>
              </a:spcAft>
              <a:buNone/>
            </a:pPr>
            <a:r>
              <a:rPr lang="en"/>
              <a:t>Now Cristina will go over the previous version of the rover UI and our future plans for the UI during this upcoming winter and spring semester.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160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a266bdbce3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a266bdbce3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So in the next slide we are going to talk about future Ui work in Spring </a:t>
            </a:r>
            <a:endParaRPr/>
          </a:p>
          <a:p>
            <a:pPr marL="457200" lvl="0" indent="-298450" algn="l" rtl="0">
              <a:spcBef>
                <a:spcPts val="0"/>
              </a:spcBef>
              <a:spcAft>
                <a:spcPts val="0"/>
              </a:spcAft>
              <a:buSzPts val="1100"/>
              <a:buChar char="-"/>
            </a:pPr>
            <a:r>
              <a:rPr lang="en"/>
              <a:t>We will  be testing the code on the actual LEO ROVER for accuracy once this is assembled</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Rover Mode control buttons will be designed for easier recognition ( such as arrows and stop sign)</a:t>
            </a:r>
            <a:endParaRPr/>
          </a:p>
          <a:p>
            <a:pPr marL="457200" lvl="0" indent="-298450" algn="l" rtl="0">
              <a:spcBef>
                <a:spcPts val="0"/>
              </a:spcBef>
              <a:spcAft>
                <a:spcPts val="0"/>
              </a:spcAft>
              <a:buSzPts val="1100"/>
              <a:buChar char="-"/>
            </a:pPr>
            <a:r>
              <a:rPr lang="en"/>
              <a:t>Data Display mode will have an export mode csv file, so that office users can access it easily.</a:t>
            </a:r>
            <a:endParaRPr/>
          </a:p>
          <a:p>
            <a:pPr marL="457200" lvl="0" indent="-298450" algn="l" rtl="0">
              <a:spcBef>
                <a:spcPts val="0"/>
              </a:spcBef>
              <a:spcAft>
                <a:spcPts val="0"/>
              </a:spcAft>
              <a:buSzPts val="1100"/>
              <a:buChar char="-"/>
            </a:pPr>
            <a:r>
              <a:rPr lang="en"/>
              <a:t>Data display will be redesigned to save space in displaying the table.</a:t>
            </a:r>
            <a:endParaRPr/>
          </a:p>
          <a:p>
            <a:pPr marL="457200" lvl="0" indent="0" algn="l" rtl="0">
              <a:spcBef>
                <a:spcPts val="0"/>
              </a:spcBef>
              <a:spcAft>
                <a:spcPts val="0"/>
              </a:spcAft>
              <a:buNone/>
            </a:pPr>
            <a:endParaRPr/>
          </a:p>
          <a:p>
            <a:pPr marL="0" lvl="0" indent="0" algn="l" rtl="0">
              <a:spcBef>
                <a:spcPts val="0"/>
              </a:spcBef>
              <a:spcAft>
                <a:spcPts val="0"/>
              </a:spcAft>
              <a:buNone/>
            </a:pPr>
            <a:r>
              <a:rPr lang="en"/>
              <a:t>Abigail - Back end Database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adc7ebebc5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adc7ebebc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As previously mentioned, the Bureau of Engineering were extremely generous and helped us upgrade our </a:t>
            </a:r>
            <a:endParaRPr sz="1600"/>
          </a:p>
          <a:p>
            <a:pPr marL="0" lvl="0" indent="0" algn="l" rtl="0">
              <a:spcBef>
                <a:spcPts val="0"/>
              </a:spcBef>
              <a:spcAft>
                <a:spcPts val="0"/>
              </a:spcAft>
              <a:buNone/>
            </a:pPr>
            <a:r>
              <a:rPr lang="en" sz="1600"/>
              <a:t>old rover (Robecca - left) with a much nicer platform, the the Leo (Right) Rover.</a:t>
            </a:r>
            <a:br>
              <a:rPr lang="en" sz="1600"/>
            </a:br>
            <a:br>
              <a:rPr lang="en" sz="1600"/>
            </a:br>
            <a:r>
              <a:rPr lang="en" sz="1600"/>
              <a:t>Were in the process of building the new rover now and</a:t>
            </a:r>
            <a:r>
              <a:rPr lang="en" sz="1600" b="1"/>
              <a:t> the plan would be to implement both the data collection aspect from last year</a:t>
            </a:r>
            <a:r>
              <a:rPr lang="en" sz="1600"/>
              <a:t> with </a:t>
            </a:r>
            <a:r>
              <a:rPr lang="en" sz="1600" b="1"/>
              <a:t>the newly implemented tasks from this year</a:t>
            </a:r>
            <a:r>
              <a:rPr lang="en" sz="1600"/>
              <a:t> to have </a:t>
            </a:r>
            <a:r>
              <a:rPr lang="en" sz="1600" b="1"/>
              <a:t>a working Sidewalk monitoring rover for the city of los angeles - bureau of engineering. </a:t>
            </a:r>
            <a:br>
              <a:rPr lang="en" sz="1600" b="1"/>
            </a:br>
            <a:br>
              <a:rPr lang="en" sz="1600"/>
            </a:br>
            <a:endParaRPr sz="16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ad717142a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ad717142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database is essential as it will be utilized </a:t>
            </a:r>
            <a:r>
              <a:rPr lang="en">
                <a:solidFill>
                  <a:schemeClr val="dk1"/>
                </a:solidFill>
              </a:rPr>
              <a:t>by all aspects of the project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It links the existing data to  new data collected by the rover and field agent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 It provides the storage for the web application to to display the data being used.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It also provides access and stores images from the Gopro and rover to be implemented to the image processing portion.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a275e6e4f3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a275e6e4f3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relational schema can be visualised by the different sources of data, the leftmost part being the existing data provided by BOE and the Navigate LA website mentioned earlier. This data includes PIN ID’s and asset ID’s which are essential in pinpointing specific properties and sidewalk locations. </a:t>
            </a:r>
            <a:endParaRPr/>
          </a:p>
          <a:p>
            <a:pPr marL="0" lvl="0" indent="0" algn="l" rtl="0">
              <a:spcBef>
                <a:spcPts val="0"/>
              </a:spcBef>
              <a:spcAft>
                <a:spcPts val="0"/>
              </a:spcAft>
              <a:buNone/>
            </a:pPr>
            <a:endParaRPr/>
          </a:p>
          <a:p>
            <a:pPr marL="0" lvl="0" indent="0" algn="l" rtl="0">
              <a:spcBef>
                <a:spcPts val="0"/>
              </a:spcBef>
              <a:spcAft>
                <a:spcPts val="0"/>
              </a:spcAft>
              <a:buNone/>
            </a:pPr>
            <a:r>
              <a:rPr lang="en"/>
              <a:t>Although we have not gotten the rover on the ground for testing, the idea is that Navigate LA data will serve as geographical reference points for the Image data and the  rover data listed. </a:t>
            </a:r>
            <a:endParaRPr/>
          </a:p>
          <a:p>
            <a:pPr marL="0" lvl="0" indent="0" algn="l" rtl="0">
              <a:spcBef>
                <a:spcPts val="0"/>
              </a:spcBef>
              <a:spcAft>
                <a:spcPts val="0"/>
              </a:spcAft>
              <a:buNone/>
            </a:pPr>
            <a:endParaRPr/>
          </a:p>
          <a:p>
            <a:pPr marL="0" lvl="0" indent="0" algn="l" rtl="0">
              <a:spcBef>
                <a:spcPts val="0"/>
              </a:spcBef>
              <a:spcAft>
                <a:spcPts val="0"/>
              </a:spcAft>
              <a:buNone/>
            </a:pPr>
            <a:r>
              <a:rPr lang="en"/>
              <a:t>The rightmost data would be extracted from the rover itself such as timestamps and PIN IDs and will be linked to the GoPro Image data.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a1495b96e7_0_2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a1495b96e7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dirty="0"/>
              <a:t>This concludes the Side Monitoring project Presentation - If you have any question, we’d be happy to answer them now. </a:t>
            </a:r>
            <a:br>
              <a:rPr lang="en" sz="1500" dirty="0"/>
            </a:br>
            <a:br>
              <a:rPr lang="en" sz="1500" dirty="0"/>
            </a:br>
            <a:r>
              <a:rPr lang="en" sz="1500" dirty="0"/>
              <a:t>Thank you </a:t>
            </a:r>
            <a:endParaRPr sz="15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a1495b96e7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a1495b96e7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t>So as previously mentioned, this project first started in 2019 where the Senior Design team then was tasked</a:t>
            </a:r>
            <a:r>
              <a:rPr lang="en" sz="1600"/>
              <a:t> with creating a</a:t>
            </a:r>
            <a:r>
              <a:rPr lang="en" sz="1600">
                <a:solidFill>
                  <a:schemeClr val="dk1"/>
                </a:solidFill>
              </a:rPr>
              <a:t>n affordable, multi tasking rover which can gather and analyze sidewalk data and</a:t>
            </a:r>
            <a:r>
              <a:rPr lang="en" sz="1600" b="1">
                <a:solidFill>
                  <a:schemeClr val="dk1"/>
                </a:solidFill>
              </a:rPr>
              <a:t> </a:t>
            </a:r>
            <a:r>
              <a:rPr lang="en" sz="1600">
                <a:solidFill>
                  <a:schemeClr val="dk1"/>
                </a:solidFill>
              </a:rPr>
              <a:t>report its finding back to a an LA city field agent.</a:t>
            </a:r>
            <a:br>
              <a:rPr lang="en" sz="1600">
                <a:solidFill>
                  <a:schemeClr val="dk1"/>
                </a:solidFill>
              </a:rPr>
            </a:br>
            <a:br>
              <a:rPr lang="en" sz="1600">
                <a:solidFill>
                  <a:schemeClr val="dk1"/>
                </a:solidFill>
              </a:rPr>
            </a:br>
            <a:r>
              <a:rPr lang="en" sz="1600" b="1">
                <a:solidFill>
                  <a:schemeClr val="dk1"/>
                </a:solidFill>
              </a:rPr>
              <a:t>Removing the manual aspect of having someone go</a:t>
            </a:r>
            <a:r>
              <a:rPr lang="en" sz="1600">
                <a:solidFill>
                  <a:schemeClr val="dk1"/>
                </a:solidFill>
              </a:rPr>
              <a:t> out to the field, measure, and calculate whether a sidewalk has met ADA guidelines, one single stretch of sidewalk at a time </a:t>
            </a:r>
            <a:r>
              <a:rPr lang="en" sz="1600"/>
              <a:t> </a:t>
            </a:r>
            <a:endParaRPr sz="1600"/>
          </a:p>
          <a:p>
            <a:pPr marL="0" lvl="0" indent="0" algn="l" rtl="0">
              <a:spcBef>
                <a:spcPts val="0"/>
              </a:spcBef>
              <a:spcAft>
                <a:spcPts val="0"/>
              </a:spcAft>
              <a:buNone/>
            </a:pPr>
            <a:endParaRPr sz="1600"/>
          </a:p>
          <a:p>
            <a:pPr marL="0" lvl="0" indent="0" algn="l" rtl="0">
              <a:spcBef>
                <a:spcPts val="0"/>
              </a:spcBef>
              <a:spcAft>
                <a:spcPts val="0"/>
              </a:spcAft>
              <a:buNone/>
            </a:pPr>
            <a:r>
              <a:rPr lang="en" sz="1600" b="1"/>
              <a:t>If you take into consideration that sidewalks are prone to break </a:t>
            </a:r>
            <a:r>
              <a:rPr lang="en" sz="1600"/>
              <a:t>and that Los Angeles has over 11,000 miles of sidewalks-- you can start to visualize why a project like this was considered in the first place. Measuring just one sidewalk is difficult and so keeping 11 thousand miles of sidewalk  ADA compliant seems like an impossible task </a:t>
            </a:r>
            <a:br>
              <a:rPr lang="en" sz="1600"/>
            </a:br>
            <a:endParaRPr sz="1600"/>
          </a:p>
          <a:p>
            <a:pPr marL="0" lvl="0" indent="0" algn="l" rtl="0">
              <a:spcBef>
                <a:spcPts val="0"/>
              </a:spcBef>
              <a:spcAft>
                <a:spcPts val="0"/>
              </a:spcAft>
              <a:buNone/>
            </a:pPr>
            <a:r>
              <a:rPr lang="en" sz="1600" b="1"/>
              <a:t>And so with a working rover prototype provided by the last team,</a:t>
            </a:r>
            <a:r>
              <a:rPr lang="en" sz="1600"/>
              <a:t> our  team was able to pick up right where they left off and we’ve been working on manipulating the rover data and creating the software and infrastructure needed to package everything into a new and improved Rover provided by the Bureau of Engineering.</a:t>
            </a:r>
            <a:endParaRPr sz="1600"/>
          </a:p>
          <a:p>
            <a:pPr marL="0" lvl="0" indent="0" algn="l" rtl="0">
              <a:spcBef>
                <a:spcPts val="0"/>
              </a:spcBef>
              <a:spcAft>
                <a:spcPts val="0"/>
              </a:spcAft>
              <a:buNone/>
            </a:pPr>
            <a:br>
              <a:rPr lang="en" sz="1600" b="1"/>
            </a:br>
            <a:r>
              <a:rPr lang="en" sz="1600" b="1"/>
              <a:t>Our team was assigned 4 important tasks to tackle, the first one being to </a:t>
            </a:r>
            <a:endParaRPr sz="1600" b="1"/>
          </a:p>
          <a:p>
            <a:pPr marL="457200" lvl="0" indent="-330200" algn="l" rtl="0">
              <a:spcBef>
                <a:spcPts val="0"/>
              </a:spcBef>
              <a:spcAft>
                <a:spcPts val="0"/>
              </a:spcAft>
              <a:buSzPts val="1600"/>
              <a:buAutoNum type="arabicPeriod"/>
            </a:pPr>
            <a:r>
              <a:rPr lang="en" sz="1600"/>
              <a:t>Create a web application which would map the data collected by the Rover</a:t>
            </a:r>
            <a:endParaRPr sz="1600"/>
          </a:p>
          <a:p>
            <a:pPr marL="457200" lvl="0" indent="-330200" algn="l" rtl="0">
              <a:spcBef>
                <a:spcPts val="0"/>
              </a:spcBef>
              <a:spcAft>
                <a:spcPts val="0"/>
              </a:spcAft>
              <a:buSzPts val="1600"/>
              <a:buAutoNum type="arabicPeriod"/>
            </a:pPr>
            <a:r>
              <a:rPr lang="en" sz="1600"/>
              <a:t>Two was to Create a Rover User Interface which would allow a field agent to control said rover</a:t>
            </a:r>
            <a:endParaRPr sz="1600"/>
          </a:p>
          <a:p>
            <a:pPr marL="457200" lvl="0" indent="-330200" algn="l" rtl="0">
              <a:spcBef>
                <a:spcPts val="0"/>
              </a:spcBef>
              <a:spcAft>
                <a:spcPts val="0"/>
              </a:spcAft>
              <a:buSzPts val="1600"/>
              <a:buAutoNum type="arabicPeriod"/>
            </a:pPr>
            <a:r>
              <a:rPr lang="en" sz="1600" b="1"/>
              <a:t>Implement Image processing</a:t>
            </a:r>
            <a:r>
              <a:rPr lang="en" sz="1600"/>
              <a:t> in order to get an enhanced image and extract useful information</a:t>
            </a:r>
            <a:endParaRPr sz="1600"/>
          </a:p>
          <a:p>
            <a:pPr marL="457200" lvl="0" indent="-330200" algn="l" rtl="0">
              <a:spcBef>
                <a:spcPts val="0"/>
              </a:spcBef>
              <a:spcAft>
                <a:spcPts val="0"/>
              </a:spcAft>
              <a:buSzPts val="1600"/>
              <a:buAutoNum type="arabicPeriod"/>
            </a:pPr>
            <a:r>
              <a:rPr lang="en" sz="1600"/>
              <a:t>And lastly to, create a backend database to collect, store and manipulating the data</a:t>
            </a:r>
            <a:br>
              <a:rPr lang="en" sz="1600"/>
            </a:br>
            <a:br>
              <a:rPr lang="en" sz="1600"/>
            </a:br>
            <a:r>
              <a:rPr lang="en" sz="1600"/>
              <a:t>I’ll now passing this over to Hua, who will be going over the Web Application side of things.  </a:t>
            </a:r>
            <a:endParaRPr sz="16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ac5ac7574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ac5ac7574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Therefore we updated the framework to include a navigation bar, additional pages, and a footer to make it look more authentic. </a:t>
            </a:r>
            <a:r>
              <a:rPr lang="en"/>
              <a:t>As you can see the additional page we have add include a home page, database page, an about page and a page to redirect to a website called navigate LA which displays the  layout of LA city. The home and about page gives us additional information of our project, such as why we are doing the project and how it would help the city. </a:t>
            </a:r>
            <a:endParaRPr/>
          </a:p>
          <a:p>
            <a:pPr marL="0" lvl="0" indent="0" algn="l" rtl="0">
              <a:spcBef>
                <a:spcPts val="0"/>
              </a:spcBef>
              <a:spcAft>
                <a:spcPts val="0"/>
              </a:spcAft>
              <a:buNone/>
            </a:pPr>
            <a:r>
              <a:rPr lang="en"/>
              <a:t>We are currently working on to make django server to host our website. This semester we have finished creating the UI of the website, and next semester we will be implementing the features of the website.</a:t>
            </a:r>
            <a:endParaRPr/>
          </a:p>
          <a:p>
            <a:pPr marL="0" lvl="0" indent="0" algn="l" rtl="0">
              <a:spcBef>
                <a:spcPts val="0"/>
              </a:spcBef>
              <a:spcAft>
                <a:spcPts val="0"/>
              </a:spcAft>
              <a:buNone/>
            </a:pPr>
            <a:r>
              <a:rPr lang="en"/>
              <a:t>In the next slides, we have another way to display our data, which Ana will introduce.(50 secs)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acf1cc41b9_2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acf1cc41b9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To determine how the sidewalk data should be visualized, we needed to consider the city’s prioritization and scoring system. In their “Sidewalk Repair Program” document, they’ve developed a system that assigns a numerical score to sidewalk segments to determine which sidewalks require immediate attention.</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
              <a:t>They use a couple of matrices to decide on the numerical score, including the Damage Severity Matrix shown on the top right. For example, the sidewalk segment can receive a severity index score of 5 if the sidewalk slope is higher than 20%, pushing this sidewalk segment higher on the list for repairs.</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acf1cc41b9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acf1cc41b9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The two criteria we will focus on are cross slope and running slope and their severity indices are identified by their color. In the DWG file on the right, we’ve shown an example of how we can visualize part of the slope-data.</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As this task was a new item that had no previous years efforts, the main goal for this semester was to determine how we can visualize the sidewalk data on NavigateLA. This involved finding what application we should, determine how the 3D data like slope can be shown in a 2D manner, and building out sample AutoCAD files.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After completing these items, the next steps involve developing the scripts using AutoCAD’s command language and Python. Considering we do not have sidewalk data currently recorded, we will be collecting sample data and using this to build our scripts. The expectation for the next semester is to develop a few DWG files using our automated scripts.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acaff68b7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acaff68b7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acdfea6d2f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acdfea6d2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acaff68b7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acaff68b7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a2d63cef2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a2d63cef2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1524800" y="672606"/>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6537563" y="33429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1680302" y="1188925"/>
            <a:ext cx="5783400" cy="1457400"/>
          </a:xfrm>
          <a:prstGeom prst="rect">
            <a:avLst/>
          </a:prstGeom>
        </p:spPr>
        <p:txBody>
          <a:bodyPr spcFirstLastPara="1" wrap="square" lIns="91425" tIns="91425" rIns="91425" bIns="91425" anchor="b"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4" name="Google Shape;14;p2"/>
          <p:cNvSpPr txBox="1">
            <a:spLocks noGrp="1"/>
          </p:cNvSpPr>
          <p:nvPr>
            <p:ph type="subTitle" idx="1"/>
          </p:nvPr>
        </p:nvSpPr>
        <p:spPr>
          <a:xfrm>
            <a:off x="1680302" y="3049450"/>
            <a:ext cx="5783400" cy="909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p:nvPr/>
        </p:nvSpPr>
        <p:spPr>
          <a:xfrm>
            <a:off x="150" y="5076825"/>
            <a:ext cx="9143700" cy="66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1"/>
          <p:cNvSpPr txBox="1">
            <a:spLocks noGrp="1"/>
          </p:cNvSpPr>
          <p:nvPr>
            <p:ph type="title" hasCustomPrompt="1"/>
          </p:nvPr>
        </p:nvSpPr>
        <p:spPr>
          <a:xfrm>
            <a:off x="387900" y="1152450"/>
            <a:ext cx="83682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p11"/>
          <p:cNvSpPr txBox="1">
            <a:spLocks noGrp="1"/>
          </p:cNvSpPr>
          <p:nvPr>
            <p:ph type="body" idx="1"/>
          </p:nvPr>
        </p:nvSpPr>
        <p:spPr>
          <a:xfrm>
            <a:off x="387900" y="2919450"/>
            <a:ext cx="83682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5894" y="526617"/>
            <a:ext cx="8272212" cy="891540"/>
          </a:xfrm>
        </p:spPr>
        <p:txBody>
          <a:bodyPr/>
          <a:lstStyle/>
          <a:p>
            <a:r>
              <a:rPr lang="en-US"/>
              <a:t>Click to edit Master title style</a:t>
            </a:r>
            <a:endParaRPr lang="en-US" dirty="0"/>
          </a:p>
        </p:txBody>
      </p:sp>
      <p:sp>
        <p:nvSpPr>
          <p:cNvPr id="3" name="Content Placeholder 2"/>
          <p:cNvSpPr>
            <a:spLocks noGrp="1"/>
          </p:cNvSpPr>
          <p:nvPr>
            <p:ph idx="1"/>
          </p:nvPr>
        </p:nvSpPr>
        <p:spPr>
          <a:xfrm>
            <a:off x="435895" y="1755648"/>
            <a:ext cx="8272211" cy="27258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BA9D1D1B-E861-40F7-9A47-5696D3A2F8B7}" type="datetime1">
              <a:rPr lang="en-US" smtClean="0"/>
              <a:t>2/26/2021</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4162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17" name="Google Shape;17;p3"/>
          <p:cNvCxnSpPr/>
          <p:nvPr/>
        </p:nvCxnSpPr>
        <p:spPr>
          <a:xfrm>
            <a:off x="4359602" y="2817464"/>
            <a:ext cx="4248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480750" y="1764950"/>
            <a:ext cx="8222100" cy="9075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cxnSp>
        <p:nvCxnSpPr>
          <p:cNvPr id="21" name="Google Shape;21;p4"/>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cxnSp>
        <p:nvCxnSpPr>
          <p:cNvPr id="26" name="Google Shape;26;p5"/>
          <p:cNvCxnSpPr/>
          <p:nvPr/>
        </p:nvCxnSpPr>
        <p:spPr>
          <a:xfrm>
            <a:off x="492563" y="1260284"/>
            <a:ext cx="4248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387900" y="1489825"/>
            <a:ext cx="3999900" cy="3078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body" idx="2"/>
          </p:nvPr>
        </p:nvSpPr>
        <p:spPr>
          <a:xfrm>
            <a:off x="4756200" y="1489825"/>
            <a:ext cx="3999900" cy="3078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cxnSp>
        <p:nvCxnSpPr>
          <p:cNvPr id="35" name="Google Shape;35;p7"/>
          <p:cNvCxnSpPr/>
          <p:nvPr/>
        </p:nvCxnSpPr>
        <p:spPr>
          <a:xfrm>
            <a:off x="489218" y="1412277"/>
            <a:ext cx="3315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3879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 name="Google Shape;37;p7"/>
          <p:cNvSpPr txBox="1">
            <a:spLocks noGrp="1"/>
          </p:cNvSpPr>
          <p:nvPr>
            <p:ph type="body" idx="1"/>
          </p:nvPr>
        </p:nvSpPr>
        <p:spPr>
          <a:xfrm>
            <a:off x="387900" y="1594025"/>
            <a:ext cx="2808000" cy="2681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8" name="Google Shape;3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
        <p:cNvGrpSpPr/>
        <p:nvPr/>
      </p:nvGrpSpPr>
      <p:grpSpPr>
        <a:xfrm>
          <a:off x="0" y="0"/>
          <a:ext cx="0" cy="0"/>
          <a:chOff x="0" y="0"/>
          <a:chExt cx="0" cy="0"/>
        </a:xfrm>
      </p:grpSpPr>
      <p:sp>
        <p:nvSpPr>
          <p:cNvPr id="43" name="Google Shape;43;p9"/>
          <p:cNvSpPr/>
          <p:nvPr/>
        </p:nvSpPr>
        <p:spPr>
          <a:xfrm>
            <a:off x="4572000" y="-7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 name="Google Shape;44;p9"/>
          <p:cNvCxnSpPr/>
          <p:nvPr/>
        </p:nvCxnSpPr>
        <p:spPr>
          <a:xfrm>
            <a:off x="5029675" y="4495503"/>
            <a:ext cx="5409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6" name="Google Shape;46;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a:endParaRPr/>
          </a:p>
        </p:txBody>
      </p:sp>
      <p:sp>
        <p:nvSpPr>
          <p:cNvPr id="47" name="Google Shape;47;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8" name="Google Shape;4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9500" y="42337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rina">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7900" y="458025"/>
            <a:ext cx="8368200" cy="686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387900" y="1489824"/>
            <a:ext cx="8368200" cy="3078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12.xml"/><Relationship Id="rId5" Type="http://schemas.openxmlformats.org/officeDocument/2006/relationships/image" Target="../media/image11.emf"/><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xfrm>
            <a:off x="1533150" y="1054825"/>
            <a:ext cx="6077700" cy="1326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Sidewalk Slope Monitoring System</a:t>
            </a:r>
            <a:endParaRPr dirty="0"/>
          </a:p>
        </p:txBody>
      </p:sp>
      <p:sp>
        <p:nvSpPr>
          <p:cNvPr id="64" name="Google Shape;64;p13"/>
          <p:cNvSpPr txBox="1">
            <a:spLocks noGrp="1"/>
          </p:cNvSpPr>
          <p:nvPr>
            <p:ph type="subTitle" idx="1"/>
          </p:nvPr>
        </p:nvSpPr>
        <p:spPr>
          <a:xfrm>
            <a:off x="1292050" y="2819850"/>
            <a:ext cx="2089200" cy="220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400" dirty="0"/>
              <a:t>Team Members:</a:t>
            </a:r>
            <a:endParaRPr sz="1400" dirty="0"/>
          </a:p>
          <a:p>
            <a:pPr marL="0" lvl="0" indent="0" algn="ctr" rtl="0">
              <a:spcBef>
                <a:spcPts val="0"/>
              </a:spcBef>
              <a:spcAft>
                <a:spcPts val="0"/>
              </a:spcAft>
              <a:buNone/>
            </a:pPr>
            <a:r>
              <a:rPr lang="en" sz="1400" dirty="0">
                <a:solidFill>
                  <a:srgbClr val="FFFFFF"/>
                </a:solidFill>
                <a:latin typeface="Lato"/>
                <a:ea typeface="Lato"/>
                <a:cs typeface="Lato"/>
                <a:sym typeface="Lato"/>
              </a:rPr>
              <a:t>Jan Bautista</a:t>
            </a:r>
            <a:endParaRPr sz="1400" dirty="0">
              <a:solidFill>
                <a:srgbClr val="FFFFFF"/>
              </a:solidFill>
              <a:latin typeface="Lato"/>
              <a:ea typeface="Lato"/>
              <a:cs typeface="Lato"/>
              <a:sym typeface="Lato"/>
            </a:endParaRPr>
          </a:p>
          <a:p>
            <a:pPr marL="0" lvl="0" indent="0" algn="ctr" rtl="0">
              <a:spcBef>
                <a:spcPts val="0"/>
              </a:spcBef>
              <a:spcAft>
                <a:spcPts val="0"/>
              </a:spcAft>
              <a:buNone/>
            </a:pPr>
            <a:r>
              <a:rPr lang="en" sz="1400" dirty="0">
                <a:solidFill>
                  <a:srgbClr val="FFFFFF"/>
                </a:solidFill>
                <a:latin typeface="Lato"/>
                <a:ea typeface="Lato"/>
                <a:cs typeface="Lato"/>
                <a:sym typeface="Lato"/>
              </a:rPr>
              <a:t>Hua Chen</a:t>
            </a:r>
            <a:endParaRPr sz="1400" dirty="0">
              <a:solidFill>
                <a:srgbClr val="FFFFFF"/>
              </a:solidFill>
              <a:latin typeface="Lato"/>
              <a:ea typeface="Lato"/>
              <a:cs typeface="Lato"/>
              <a:sym typeface="Lato"/>
            </a:endParaRPr>
          </a:p>
          <a:p>
            <a:pPr marL="0" lvl="0" indent="0" algn="ctr" rtl="0">
              <a:spcBef>
                <a:spcPts val="0"/>
              </a:spcBef>
              <a:spcAft>
                <a:spcPts val="0"/>
              </a:spcAft>
              <a:buNone/>
            </a:pPr>
            <a:r>
              <a:rPr lang="en" sz="1400" dirty="0">
                <a:solidFill>
                  <a:srgbClr val="FFFFFF"/>
                </a:solidFill>
                <a:latin typeface="Lato"/>
                <a:ea typeface="Lato"/>
                <a:cs typeface="Lato"/>
                <a:sym typeface="Lato"/>
              </a:rPr>
              <a:t>Abigail Garcia</a:t>
            </a:r>
            <a:endParaRPr sz="1400" dirty="0">
              <a:solidFill>
                <a:srgbClr val="FFFFFF"/>
              </a:solidFill>
              <a:latin typeface="Lato"/>
              <a:ea typeface="Lato"/>
              <a:cs typeface="Lato"/>
              <a:sym typeface="Lato"/>
            </a:endParaRPr>
          </a:p>
          <a:p>
            <a:pPr marL="0" lvl="0" indent="0" algn="ctr" rtl="0">
              <a:spcBef>
                <a:spcPts val="0"/>
              </a:spcBef>
              <a:spcAft>
                <a:spcPts val="0"/>
              </a:spcAft>
              <a:buNone/>
            </a:pPr>
            <a:r>
              <a:rPr lang="en" sz="1400" dirty="0">
                <a:solidFill>
                  <a:srgbClr val="FFFFFF"/>
                </a:solidFill>
                <a:latin typeface="Lato"/>
                <a:ea typeface="Lato"/>
                <a:cs typeface="Lato"/>
                <a:sym typeface="Lato"/>
              </a:rPr>
              <a:t>Ana Guardado</a:t>
            </a:r>
            <a:endParaRPr sz="1400" dirty="0">
              <a:solidFill>
                <a:srgbClr val="FFFFFF"/>
              </a:solidFill>
              <a:latin typeface="Lato"/>
              <a:ea typeface="Lato"/>
              <a:cs typeface="Lato"/>
              <a:sym typeface="Lato"/>
            </a:endParaRPr>
          </a:p>
          <a:p>
            <a:pPr marL="0" lvl="0" indent="0" algn="ctr" rtl="0">
              <a:spcBef>
                <a:spcPts val="0"/>
              </a:spcBef>
              <a:spcAft>
                <a:spcPts val="0"/>
              </a:spcAft>
              <a:buNone/>
            </a:pPr>
            <a:r>
              <a:rPr lang="en" sz="1400" dirty="0">
                <a:solidFill>
                  <a:srgbClr val="FFFFFF"/>
                </a:solidFill>
                <a:latin typeface="Lato"/>
                <a:ea typeface="Lato"/>
                <a:cs typeface="Lato"/>
                <a:sym typeface="Lato"/>
              </a:rPr>
              <a:t>Cristina Munteanu</a:t>
            </a:r>
            <a:endParaRPr sz="1400" dirty="0">
              <a:solidFill>
                <a:srgbClr val="FFFFFF"/>
              </a:solidFill>
              <a:latin typeface="Lato"/>
              <a:ea typeface="Lato"/>
              <a:cs typeface="Lato"/>
              <a:sym typeface="Lato"/>
            </a:endParaRPr>
          </a:p>
          <a:p>
            <a:pPr marL="0" lvl="0" indent="0" algn="ctr" rtl="0">
              <a:spcBef>
                <a:spcPts val="0"/>
              </a:spcBef>
              <a:spcAft>
                <a:spcPts val="0"/>
              </a:spcAft>
              <a:buNone/>
            </a:pPr>
            <a:r>
              <a:rPr lang="en" sz="1400" dirty="0">
                <a:solidFill>
                  <a:srgbClr val="FFFFFF"/>
                </a:solidFill>
                <a:latin typeface="Lato"/>
                <a:ea typeface="Lato"/>
                <a:cs typeface="Lato"/>
                <a:sym typeface="Lato"/>
              </a:rPr>
              <a:t>Pabasara Navaratne</a:t>
            </a:r>
            <a:endParaRPr sz="1400" dirty="0">
              <a:solidFill>
                <a:srgbClr val="FFFFFF"/>
              </a:solidFill>
              <a:latin typeface="Lato"/>
              <a:ea typeface="Lato"/>
              <a:cs typeface="Lato"/>
              <a:sym typeface="Lato"/>
            </a:endParaRPr>
          </a:p>
          <a:p>
            <a:pPr marL="0" lvl="0" indent="0" algn="ctr" rtl="0">
              <a:spcBef>
                <a:spcPts val="0"/>
              </a:spcBef>
              <a:spcAft>
                <a:spcPts val="0"/>
              </a:spcAft>
              <a:buNone/>
            </a:pPr>
            <a:r>
              <a:rPr lang="en" sz="1400" dirty="0">
                <a:solidFill>
                  <a:srgbClr val="FFFFFF"/>
                </a:solidFill>
                <a:latin typeface="Lato"/>
                <a:ea typeface="Lato"/>
                <a:cs typeface="Lato"/>
                <a:sym typeface="Lato"/>
              </a:rPr>
              <a:t>Alexis Pena</a:t>
            </a:r>
            <a:endParaRPr sz="1400" dirty="0">
              <a:solidFill>
                <a:srgbClr val="FFFFFF"/>
              </a:solidFill>
              <a:latin typeface="Lato"/>
              <a:ea typeface="Lato"/>
              <a:cs typeface="Lato"/>
              <a:sym typeface="Lato"/>
            </a:endParaRPr>
          </a:p>
          <a:p>
            <a:pPr marL="0" lvl="0" indent="0" algn="ctr" rtl="0">
              <a:spcBef>
                <a:spcPts val="0"/>
              </a:spcBef>
              <a:spcAft>
                <a:spcPts val="0"/>
              </a:spcAft>
              <a:buNone/>
            </a:pPr>
            <a:r>
              <a:rPr lang="en" sz="1400" dirty="0">
                <a:solidFill>
                  <a:srgbClr val="FFFFFF"/>
                </a:solidFill>
                <a:latin typeface="Lato"/>
                <a:ea typeface="Lato"/>
                <a:cs typeface="Lato"/>
                <a:sym typeface="Lato"/>
              </a:rPr>
              <a:t>Beatriz Ruiz</a:t>
            </a:r>
            <a:endParaRPr sz="1400" dirty="0">
              <a:solidFill>
                <a:srgbClr val="FFFFFF"/>
              </a:solidFill>
              <a:latin typeface="Lato"/>
              <a:ea typeface="Lato"/>
              <a:cs typeface="Lato"/>
              <a:sym typeface="Lato"/>
            </a:endParaRPr>
          </a:p>
          <a:p>
            <a:pPr marL="0" lvl="0" indent="0" algn="ctr" rtl="0">
              <a:spcBef>
                <a:spcPts val="0"/>
              </a:spcBef>
              <a:spcAft>
                <a:spcPts val="0"/>
              </a:spcAft>
              <a:buNone/>
            </a:pPr>
            <a:r>
              <a:rPr lang="en" sz="1400" dirty="0">
                <a:solidFill>
                  <a:srgbClr val="FFFFFF"/>
                </a:solidFill>
                <a:latin typeface="Lato"/>
                <a:ea typeface="Lato"/>
                <a:cs typeface="Lato"/>
                <a:sym typeface="Lato"/>
              </a:rPr>
              <a:t>Aoqian Wang</a:t>
            </a:r>
            <a:endParaRPr sz="1400" dirty="0">
              <a:solidFill>
                <a:srgbClr val="FFFFFF"/>
              </a:solidFill>
              <a:latin typeface="Lato"/>
              <a:ea typeface="Lato"/>
              <a:cs typeface="Lato"/>
              <a:sym typeface="Lato"/>
            </a:endParaRPr>
          </a:p>
          <a:p>
            <a:pPr marL="0" lvl="0" indent="0" algn="ctr" rtl="0">
              <a:spcBef>
                <a:spcPts val="0"/>
              </a:spcBef>
              <a:spcAft>
                <a:spcPts val="0"/>
              </a:spcAft>
              <a:buNone/>
            </a:pPr>
            <a:endParaRPr sz="1400" dirty="0">
              <a:solidFill>
                <a:srgbClr val="FFFFFF"/>
              </a:solidFill>
              <a:latin typeface="Lato"/>
              <a:ea typeface="Lato"/>
              <a:cs typeface="Lato"/>
              <a:sym typeface="Lato"/>
            </a:endParaRPr>
          </a:p>
          <a:p>
            <a:pPr marL="0" lvl="0" indent="0" algn="ctr" rtl="0">
              <a:spcBef>
                <a:spcPts val="0"/>
              </a:spcBef>
              <a:spcAft>
                <a:spcPts val="0"/>
              </a:spcAft>
              <a:buNone/>
            </a:pPr>
            <a:endParaRPr sz="1400" dirty="0">
              <a:solidFill>
                <a:srgbClr val="FFFFFF"/>
              </a:solidFill>
              <a:latin typeface="Lato"/>
              <a:ea typeface="Lato"/>
              <a:cs typeface="Lato"/>
              <a:sym typeface="Lato"/>
            </a:endParaRPr>
          </a:p>
          <a:p>
            <a:pPr marL="0" lvl="0" indent="0" algn="ctr" rtl="0">
              <a:spcBef>
                <a:spcPts val="0"/>
              </a:spcBef>
              <a:spcAft>
                <a:spcPts val="0"/>
              </a:spcAft>
              <a:buNone/>
            </a:pPr>
            <a:endParaRPr sz="1400" dirty="0">
              <a:solidFill>
                <a:srgbClr val="FFFFFF"/>
              </a:solidFill>
              <a:latin typeface="Lato"/>
              <a:ea typeface="Lato"/>
              <a:cs typeface="Lato"/>
              <a:sym typeface="Lato"/>
            </a:endParaRPr>
          </a:p>
        </p:txBody>
      </p:sp>
      <p:pic>
        <p:nvPicPr>
          <p:cNvPr id="65" name="Google Shape;65;p13"/>
          <p:cNvPicPr preferRelativeResize="0"/>
          <p:nvPr/>
        </p:nvPicPr>
        <p:blipFill>
          <a:blip r:embed="rId3">
            <a:alphaModFix/>
          </a:blip>
          <a:stretch>
            <a:fillRect/>
          </a:stretch>
        </p:blipFill>
        <p:spPr>
          <a:xfrm>
            <a:off x="7139437" y="102799"/>
            <a:ext cx="1770513" cy="1004675"/>
          </a:xfrm>
          <a:prstGeom prst="rect">
            <a:avLst/>
          </a:prstGeom>
          <a:noFill/>
          <a:ln>
            <a:noFill/>
          </a:ln>
        </p:spPr>
      </p:pic>
      <p:sp>
        <p:nvSpPr>
          <p:cNvPr id="66" name="Google Shape;66;p13"/>
          <p:cNvSpPr txBox="1"/>
          <p:nvPr/>
        </p:nvSpPr>
        <p:spPr>
          <a:xfrm>
            <a:off x="3848150" y="2819875"/>
            <a:ext cx="1496700" cy="119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accent5"/>
                </a:solidFill>
                <a:latin typeface="Roboto Slab"/>
                <a:ea typeface="Roboto Slab"/>
                <a:cs typeface="Roboto Slab"/>
                <a:sym typeface="Roboto Slab"/>
              </a:rPr>
              <a:t>Liaisons:</a:t>
            </a:r>
            <a:endParaRPr dirty="0">
              <a:solidFill>
                <a:schemeClr val="accent5"/>
              </a:solidFill>
              <a:latin typeface="Roboto Slab"/>
              <a:ea typeface="Roboto Slab"/>
              <a:cs typeface="Roboto Slab"/>
              <a:sym typeface="Roboto Slab"/>
            </a:endParaRPr>
          </a:p>
          <a:p>
            <a:pPr marL="0" lvl="0" indent="0" algn="ctr" rtl="0">
              <a:spcBef>
                <a:spcPts val="0"/>
              </a:spcBef>
              <a:spcAft>
                <a:spcPts val="0"/>
              </a:spcAft>
              <a:buNone/>
            </a:pPr>
            <a:r>
              <a:rPr lang="en" dirty="0">
                <a:solidFill>
                  <a:srgbClr val="FFFFFF"/>
                </a:solidFill>
                <a:latin typeface="Lato"/>
                <a:ea typeface="Lato"/>
                <a:cs typeface="Lato"/>
                <a:sym typeface="Lato"/>
              </a:rPr>
              <a:t>Ted Allen</a:t>
            </a:r>
            <a:endParaRPr dirty="0">
              <a:solidFill>
                <a:srgbClr val="FFFFFF"/>
              </a:solidFill>
              <a:latin typeface="Lato"/>
              <a:ea typeface="Lato"/>
              <a:cs typeface="Lato"/>
              <a:sym typeface="Lato"/>
            </a:endParaRPr>
          </a:p>
          <a:p>
            <a:pPr marL="0" lvl="0" indent="0" algn="ctr" rtl="0">
              <a:spcBef>
                <a:spcPts val="0"/>
              </a:spcBef>
              <a:spcAft>
                <a:spcPts val="0"/>
              </a:spcAft>
              <a:buNone/>
            </a:pPr>
            <a:r>
              <a:rPr lang="en" dirty="0">
                <a:solidFill>
                  <a:srgbClr val="FFFFFF"/>
                </a:solidFill>
                <a:latin typeface="Lato"/>
                <a:ea typeface="Lato"/>
                <a:cs typeface="Lato"/>
                <a:sym typeface="Lato"/>
              </a:rPr>
              <a:t>Alisa Blake</a:t>
            </a:r>
            <a:endParaRPr dirty="0">
              <a:solidFill>
                <a:srgbClr val="FFFFFF"/>
              </a:solidFill>
              <a:latin typeface="Lato"/>
              <a:ea typeface="Lato"/>
              <a:cs typeface="Lato"/>
              <a:sym typeface="Lato"/>
            </a:endParaRPr>
          </a:p>
          <a:p>
            <a:pPr marL="0" lvl="0" indent="0" algn="ctr" rtl="0">
              <a:spcBef>
                <a:spcPts val="0"/>
              </a:spcBef>
              <a:spcAft>
                <a:spcPts val="0"/>
              </a:spcAft>
              <a:buNone/>
            </a:pPr>
            <a:endParaRPr dirty="0">
              <a:solidFill>
                <a:srgbClr val="FFFFFF"/>
              </a:solidFill>
              <a:latin typeface="Lato"/>
              <a:ea typeface="Lato"/>
              <a:cs typeface="Lato"/>
              <a:sym typeface="Lato"/>
            </a:endParaRPr>
          </a:p>
        </p:txBody>
      </p:sp>
      <p:sp>
        <p:nvSpPr>
          <p:cNvPr id="67" name="Google Shape;67;p13"/>
          <p:cNvSpPr txBox="1"/>
          <p:nvPr/>
        </p:nvSpPr>
        <p:spPr>
          <a:xfrm>
            <a:off x="6128975" y="2819875"/>
            <a:ext cx="1557000" cy="205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accent5"/>
                </a:solidFill>
                <a:latin typeface="Roboto Slab"/>
                <a:ea typeface="Roboto Slab"/>
                <a:cs typeface="Roboto Slab"/>
                <a:sym typeface="Roboto Slab"/>
              </a:rPr>
              <a:t>Advisor:</a:t>
            </a:r>
            <a:endParaRPr dirty="0">
              <a:solidFill>
                <a:schemeClr val="accent5"/>
              </a:solidFill>
              <a:latin typeface="Roboto Slab"/>
              <a:ea typeface="Roboto Slab"/>
              <a:cs typeface="Roboto Slab"/>
              <a:sym typeface="Roboto Slab"/>
            </a:endParaRPr>
          </a:p>
          <a:p>
            <a:pPr marL="0" lvl="0" indent="0" algn="ctr" rtl="0">
              <a:spcBef>
                <a:spcPts val="0"/>
              </a:spcBef>
              <a:spcAft>
                <a:spcPts val="0"/>
              </a:spcAft>
              <a:buNone/>
            </a:pPr>
            <a:r>
              <a:rPr lang="en" dirty="0">
                <a:solidFill>
                  <a:srgbClr val="FFFFFF"/>
                </a:solidFill>
                <a:latin typeface="Lato"/>
                <a:ea typeface="Lato"/>
                <a:cs typeface="Lato"/>
                <a:sym typeface="Lato"/>
              </a:rPr>
              <a:t>Jungsoo Lim</a:t>
            </a:r>
          </a:p>
          <a:p>
            <a:pPr marL="0" lvl="0" indent="0" algn="ctr" rtl="0">
              <a:spcBef>
                <a:spcPts val="0"/>
              </a:spcBef>
              <a:spcAft>
                <a:spcPts val="0"/>
              </a:spcAft>
              <a:buNone/>
            </a:pPr>
            <a:r>
              <a:rPr lang="en" dirty="0">
                <a:solidFill>
                  <a:srgbClr val="FFFFFF"/>
                </a:solidFill>
                <a:latin typeface="Lato"/>
                <a:ea typeface="Lato"/>
                <a:cs typeface="Lato"/>
                <a:sym typeface="Lato"/>
              </a:rPr>
              <a:t>Russ Abbott</a:t>
            </a:r>
            <a:endParaRPr dirty="0">
              <a:solidFill>
                <a:srgbClr val="FFFFFF"/>
              </a:solidFill>
              <a:latin typeface="Lato"/>
              <a:ea typeface="Lato"/>
              <a:cs typeface="Lato"/>
              <a:sym typeface="Lato"/>
            </a:endParaRPr>
          </a:p>
        </p:txBody>
      </p:sp>
      <p:pic>
        <p:nvPicPr>
          <p:cNvPr id="68" name="Google Shape;68;p13"/>
          <p:cNvPicPr preferRelativeResize="0"/>
          <p:nvPr/>
        </p:nvPicPr>
        <p:blipFill>
          <a:blip r:embed="rId4">
            <a:alphaModFix/>
          </a:blip>
          <a:stretch>
            <a:fillRect/>
          </a:stretch>
        </p:blipFill>
        <p:spPr>
          <a:xfrm>
            <a:off x="212700" y="102800"/>
            <a:ext cx="855866" cy="1004675"/>
          </a:xfrm>
          <a:prstGeom prst="rect">
            <a:avLst/>
          </a:prstGeom>
          <a:noFill/>
          <a:ln>
            <a:noFill/>
          </a:ln>
        </p:spPr>
      </p:pic>
      <p:pic>
        <p:nvPicPr>
          <p:cNvPr id="69" name="Google Shape;69;p13"/>
          <p:cNvPicPr preferRelativeResize="0"/>
          <p:nvPr/>
        </p:nvPicPr>
        <p:blipFill>
          <a:blip r:embed="rId5">
            <a:alphaModFix/>
          </a:blip>
          <a:stretch>
            <a:fillRect/>
          </a:stretch>
        </p:blipFill>
        <p:spPr>
          <a:xfrm>
            <a:off x="103650" y="102800"/>
            <a:ext cx="1188400" cy="111702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5"/>
          <p:cNvSpPr txBox="1">
            <a:spLocks noGrp="1"/>
          </p:cNvSpPr>
          <p:nvPr>
            <p:ph type="title"/>
          </p:nvPr>
        </p:nvSpPr>
        <p:spPr>
          <a:xfrm>
            <a:off x="387900" y="314400"/>
            <a:ext cx="5819100" cy="51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a:t>Canny Edge Detection - Image Thresholding</a:t>
            </a:r>
            <a:endParaRPr sz="1800"/>
          </a:p>
        </p:txBody>
      </p:sp>
      <p:pic>
        <p:nvPicPr>
          <p:cNvPr id="150" name="Google Shape;150;p25"/>
          <p:cNvPicPr preferRelativeResize="0"/>
          <p:nvPr/>
        </p:nvPicPr>
        <p:blipFill>
          <a:blip r:embed="rId3">
            <a:alphaModFix/>
          </a:blip>
          <a:stretch>
            <a:fillRect/>
          </a:stretch>
        </p:blipFill>
        <p:spPr>
          <a:xfrm>
            <a:off x="318075" y="1007300"/>
            <a:ext cx="5678325" cy="3787924"/>
          </a:xfrm>
          <a:prstGeom prst="rect">
            <a:avLst/>
          </a:prstGeom>
          <a:noFill/>
          <a:ln>
            <a:noFill/>
          </a:ln>
        </p:spPr>
      </p:pic>
      <p:pic>
        <p:nvPicPr>
          <p:cNvPr id="151" name="Google Shape;151;p25"/>
          <p:cNvPicPr preferRelativeResize="0"/>
          <p:nvPr/>
        </p:nvPicPr>
        <p:blipFill>
          <a:blip r:embed="rId4">
            <a:alphaModFix/>
          </a:blip>
          <a:stretch>
            <a:fillRect/>
          </a:stretch>
        </p:blipFill>
        <p:spPr>
          <a:xfrm>
            <a:off x="6148800" y="1007300"/>
            <a:ext cx="2739891" cy="37646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6"/>
          <p:cNvSpPr txBox="1">
            <a:spLocks noGrp="1"/>
          </p:cNvSpPr>
          <p:nvPr>
            <p:ph type="title"/>
          </p:nvPr>
        </p:nvSpPr>
        <p:spPr>
          <a:xfrm>
            <a:off x="80375" y="659325"/>
            <a:ext cx="7705200" cy="517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Image Segmentation - Grabcut Algorithm</a:t>
            </a:r>
            <a:endParaRPr/>
          </a:p>
        </p:txBody>
      </p:sp>
      <p:pic>
        <p:nvPicPr>
          <p:cNvPr id="157" name="Google Shape;157;p26"/>
          <p:cNvPicPr preferRelativeResize="0"/>
          <p:nvPr/>
        </p:nvPicPr>
        <p:blipFill>
          <a:blip r:embed="rId3">
            <a:alphaModFix/>
          </a:blip>
          <a:stretch>
            <a:fillRect/>
          </a:stretch>
        </p:blipFill>
        <p:spPr>
          <a:xfrm>
            <a:off x="4005425" y="1312975"/>
            <a:ext cx="3569225" cy="3435725"/>
          </a:xfrm>
          <a:prstGeom prst="rect">
            <a:avLst/>
          </a:prstGeom>
          <a:noFill/>
          <a:ln>
            <a:noFill/>
          </a:ln>
        </p:spPr>
      </p:pic>
      <p:sp>
        <p:nvSpPr>
          <p:cNvPr id="158" name="Google Shape;158;p26"/>
          <p:cNvSpPr txBox="1"/>
          <p:nvPr/>
        </p:nvSpPr>
        <p:spPr>
          <a:xfrm>
            <a:off x="371700" y="1312875"/>
            <a:ext cx="3164400" cy="3435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Font typeface="Roboto"/>
              <a:buChar char="●"/>
            </a:pPr>
            <a:r>
              <a:rPr lang="en" sz="1800">
                <a:solidFill>
                  <a:srgbClr val="FFFFFF"/>
                </a:solidFill>
                <a:latin typeface="Roboto"/>
                <a:ea typeface="Roboto"/>
                <a:cs typeface="Roboto"/>
                <a:sym typeface="Roboto"/>
              </a:rPr>
              <a:t>Removes noise</a:t>
            </a:r>
            <a:endParaRPr sz="1800">
              <a:solidFill>
                <a:srgbClr val="FFFFFF"/>
              </a:solidFill>
              <a:latin typeface="Roboto"/>
              <a:ea typeface="Roboto"/>
              <a:cs typeface="Roboto"/>
              <a:sym typeface="Roboto"/>
            </a:endParaRPr>
          </a:p>
          <a:p>
            <a:pPr marL="457200" lvl="0" indent="-342900" algn="l" rtl="0">
              <a:spcBef>
                <a:spcPts val="0"/>
              </a:spcBef>
              <a:spcAft>
                <a:spcPts val="0"/>
              </a:spcAft>
              <a:buClr>
                <a:srgbClr val="FFFFFF"/>
              </a:buClr>
              <a:buSzPts val="1800"/>
              <a:buFont typeface="Roboto"/>
              <a:buChar char="●"/>
            </a:pPr>
            <a:r>
              <a:rPr lang="en" sz="1800">
                <a:solidFill>
                  <a:srgbClr val="FFFFFF"/>
                </a:solidFill>
                <a:latin typeface="Roboto"/>
                <a:ea typeface="Roboto"/>
                <a:cs typeface="Roboto"/>
                <a:sym typeface="Roboto"/>
              </a:rPr>
              <a:t>Requires user input</a:t>
            </a:r>
            <a:endParaRPr sz="1800">
              <a:solidFill>
                <a:srgbClr val="FFFFFF"/>
              </a:solidFill>
              <a:latin typeface="Roboto"/>
              <a:ea typeface="Roboto"/>
              <a:cs typeface="Roboto"/>
              <a:sym typeface="Roboto"/>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Counting Pixels</a:t>
            </a:r>
            <a:endParaRPr/>
          </a:p>
        </p:txBody>
      </p:sp>
      <p:pic>
        <p:nvPicPr>
          <p:cNvPr id="165" name="Google Shape;165;p27"/>
          <p:cNvPicPr preferRelativeResize="0"/>
          <p:nvPr/>
        </p:nvPicPr>
        <p:blipFill>
          <a:blip r:embed="rId3">
            <a:alphaModFix/>
          </a:blip>
          <a:stretch>
            <a:fillRect/>
          </a:stretch>
        </p:blipFill>
        <p:spPr>
          <a:xfrm>
            <a:off x="1313225" y="1394850"/>
            <a:ext cx="2408200" cy="3268850"/>
          </a:xfrm>
          <a:prstGeom prst="rect">
            <a:avLst/>
          </a:prstGeom>
          <a:noFill/>
          <a:ln>
            <a:noFill/>
          </a:ln>
        </p:spPr>
      </p:pic>
      <p:pic>
        <p:nvPicPr>
          <p:cNvPr id="166" name="Google Shape;166;p27"/>
          <p:cNvPicPr preferRelativeResize="0"/>
          <p:nvPr/>
        </p:nvPicPr>
        <p:blipFill>
          <a:blip r:embed="rId4">
            <a:alphaModFix/>
          </a:blip>
          <a:stretch>
            <a:fillRect/>
          </a:stretch>
        </p:blipFill>
        <p:spPr>
          <a:xfrm>
            <a:off x="4343213" y="1367150"/>
            <a:ext cx="2409825" cy="3324225"/>
          </a:xfrm>
          <a:prstGeom prst="rect">
            <a:avLst/>
          </a:prstGeom>
          <a:noFill/>
          <a:ln>
            <a:noFill/>
          </a:ln>
        </p:spPr>
      </p:pic>
      <p:pic>
        <p:nvPicPr>
          <p:cNvPr id="167" name="Google Shape;167;p27"/>
          <p:cNvPicPr preferRelativeResize="0"/>
          <p:nvPr/>
        </p:nvPicPr>
        <p:blipFill>
          <a:blip r:embed="rId5">
            <a:alphaModFix/>
          </a:blip>
          <a:stretch>
            <a:fillRect/>
          </a:stretch>
        </p:blipFill>
        <p:spPr>
          <a:xfrm>
            <a:off x="7154425" y="2800675"/>
            <a:ext cx="1152525" cy="457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3728-1F24-4C3C-86FC-1A0699A8C9F8}"/>
              </a:ext>
            </a:extLst>
          </p:cNvPr>
          <p:cNvSpPr>
            <a:spLocks noGrp="1"/>
          </p:cNvSpPr>
          <p:nvPr>
            <p:ph type="title"/>
          </p:nvPr>
        </p:nvSpPr>
        <p:spPr>
          <a:xfrm>
            <a:off x="123289" y="1035541"/>
            <a:ext cx="3074778" cy="3274783"/>
          </a:xfrm>
        </p:spPr>
        <p:txBody>
          <a:bodyPr anchor="ctr">
            <a:normAutofit/>
          </a:bodyPr>
          <a:lstStyle/>
          <a:p>
            <a:r>
              <a:rPr lang="en-US" sz="2800" dirty="0">
                <a:solidFill>
                  <a:srgbClr val="FFFEFF"/>
                </a:solidFill>
              </a:rPr>
              <a:t>1. Data collection</a:t>
            </a:r>
            <a:br>
              <a:rPr lang="en-US" sz="2800" dirty="0">
                <a:solidFill>
                  <a:srgbClr val="FFFEFF"/>
                </a:solidFill>
              </a:rPr>
            </a:br>
            <a:r>
              <a:rPr lang="en-US" sz="2800" dirty="0">
                <a:solidFill>
                  <a:srgbClr val="FFFEFF"/>
                </a:solidFill>
              </a:rPr>
              <a:t>2. Data process</a:t>
            </a:r>
            <a:br>
              <a:rPr lang="en-US" sz="2800" dirty="0">
                <a:solidFill>
                  <a:srgbClr val="FFFEFF"/>
                </a:solidFill>
              </a:rPr>
            </a:br>
            <a:r>
              <a:rPr lang="en-US" sz="2800" dirty="0">
                <a:solidFill>
                  <a:srgbClr val="FFFEFF"/>
                </a:solidFill>
              </a:rPr>
              <a:t>3. Data Storage</a:t>
            </a:r>
            <a:br>
              <a:rPr lang="en-US" sz="2800" dirty="0">
                <a:solidFill>
                  <a:srgbClr val="FFFEFF"/>
                </a:solidFill>
              </a:rPr>
            </a:br>
            <a:r>
              <a:rPr lang="en-US" sz="2800" dirty="0">
                <a:solidFill>
                  <a:srgbClr val="FFFEFF"/>
                </a:solidFill>
              </a:rPr>
              <a:t>4. Remote controller</a:t>
            </a:r>
            <a:endParaRPr lang="en-US" dirty="0">
              <a:solidFill>
                <a:srgbClr val="FFFEFF"/>
              </a:solidFill>
            </a:endParaRPr>
          </a:p>
        </p:txBody>
      </p:sp>
      <p:pic>
        <p:nvPicPr>
          <p:cNvPr id="11" name="Picture 10" descr="A close up of a device&#10;&#10;Description automatically generated">
            <a:extLst>
              <a:ext uri="{FF2B5EF4-FFF2-40B4-BE49-F238E27FC236}">
                <a16:creationId xmlns:a16="http://schemas.microsoft.com/office/drawing/2014/main" id="{D1CDCCD7-CB6D-4D3E-A057-069DD8FA31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7072" y="1035541"/>
            <a:ext cx="5522028" cy="3106141"/>
          </a:xfrm>
          <a:prstGeom prst="rect">
            <a:avLst/>
          </a:prstGeom>
        </p:spPr>
      </p:pic>
      <p:cxnSp>
        <p:nvCxnSpPr>
          <p:cNvPr id="15" name="Straight Arrow Connector 14">
            <a:extLst>
              <a:ext uri="{FF2B5EF4-FFF2-40B4-BE49-F238E27FC236}">
                <a16:creationId xmlns:a16="http://schemas.microsoft.com/office/drawing/2014/main" id="{FD2A4F8F-17E3-4556-A76D-3E254FC5F540}"/>
              </a:ext>
            </a:extLst>
          </p:cNvPr>
          <p:cNvCxnSpPr>
            <a:cxnSpLocks/>
          </p:cNvCxnSpPr>
          <p:nvPr/>
        </p:nvCxnSpPr>
        <p:spPr>
          <a:xfrm flipV="1">
            <a:off x="4312656" y="3769666"/>
            <a:ext cx="3574018" cy="112868"/>
          </a:xfrm>
          <a:prstGeom prst="straightConnector1">
            <a:avLst/>
          </a:prstGeom>
          <a:ln w="41275">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C49BD013-26DC-43AC-AFB2-5BF67B9D6D2A}"/>
              </a:ext>
            </a:extLst>
          </p:cNvPr>
          <p:cNvSpPr txBox="1"/>
          <p:nvPr/>
        </p:nvSpPr>
        <p:spPr>
          <a:xfrm rot="21363931">
            <a:off x="5855072" y="3778584"/>
            <a:ext cx="695556" cy="415498"/>
          </a:xfrm>
          <a:prstGeom prst="rect">
            <a:avLst/>
          </a:prstGeom>
          <a:noFill/>
        </p:spPr>
        <p:txBody>
          <a:bodyPr wrap="square" rtlCol="0">
            <a:spAutoFit/>
          </a:bodyPr>
          <a:lstStyle/>
          <a:p>
            <a:r>
              <a:rPr lang="en-US" sz="2100" dirty="0"/>
              <a:t>26”</a:t>
            </a:r>
          </a:p>
        </p:txBody>
      </p:sp>
      <p:cxnSp>
        <p:nvCxnSpPr>
          <p:cNvPr id="18" name="Straight Arrow Connector 17">
            <a:extLst>
              <a:ext uri="{FF2B5EF4-FFF2-40B4-BE49-F238E27FC236}">
                <a16:creationId xmlns:a16="http://schemas.microsoft.com/office/drawing/2014/main" id="{A3BF18A0-5DE3-4E13-83BB-486687EE6D7F}"/>
              </a:ext>
            </a:extLst>
          </p:cNvPr>
          <p:cNvCxnSpPr>
            <a:cxnSpLocks/>
          </p:cNvCxnSpPr>
          <p:nvPr/>
        </p:nvCxnSpPr>
        <p:spPr>
          <a:xfrm flipH="1" flipV="1">
            <a:off x="7886131" y="1265363"/>
            <a:ext cx="175829" cy="2361758"/>
          </a:xfrm>
          <a:prstGeom prst="straightConnector1">
            <a:avLst/>
          </a:prstGeom>
          <a:ln w="41275">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5A71CED6-691E-4087-AF7F-94D60FF7205D}"/>
              </a:ext>
            </a:extLst>
          </p:cNvPr>
          <p:cNvSpPr txBox="1"/>
          <p:nvPr/>
        </p:nvSpPr>
        <p:spPr>
          <a:xfrm rot="15995110">
            <a:off x="7803187" y="2125034"/>
            <a:ext cx="695556" cy="415498"/>
          </a:xfrm>
          <a:prstGeom prst="rect">
            <a:avLst/>
          </a:prstGeom>
          <a:noFill/>
        </p:spPr>
        <p:txBody>
          <a:bodyPr wrap="square" rtlCol="0">
            <a:spAutoFit/>
          </a:bodyPr>
          <a:lstStyle/>
          <a:p>
            <a:r>
              <a:rPr lang="en-US" sz="2100" dirty="0"/>
              <a:t>24”</a:t>
            </a:r>
          </a:p>
        </p:txBody>
      </p:sp>
      <p:cxnSp>
        <p:nvCxnSpPr>
          <p:cNvPr id="20" name="Straight Arrow Connector 19">
            <a:extLst>
              <a:ext uri="{FF2B5EF4-FFF2-40B4-BE49-F238E27FC236}">
                <a16:creationId xmlns:a16="http://schemas.microsoft.com/office/drawing/2014/main" id="{BC9EB076-FFE2-4910-A636-3332D7110B27}"/>
              </a:ext>
            </a:extLst>
          </p:cNvPr>
          <p:cNvCxnSpPr>
            <a:cxnSpLocks/>
          </p:cNvCxnSpPr>
          <p:nvPr/>
        </p:nvCxnSpPr>
        <p:spPr>
          <a:xfrm flipH="1">
            <a:off x="6769270" y="794099"/>
            <a:ext cx="360989" cy="15011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2A018B2-41BE-4188-A0DE-902F96C30AA0}"/>
              </a:ext>
            </a:extLst>
          </p:cNvPr>
          <p:cNvSpPr txBox="1"/>
          <p:nvPr/>
        </p:nvSpPr>
        <p:spPr>
          <a:xfrm>
            <a:off x="8185730" y="2743786"/>
            <a:ext cx="911148" cy="415498"/>
          </a:xfrm>
          <a:prstGeom prst="rect">
            <a:avLst/>
          </a:prstGeom>
          <a:noFill/>
        </p:spPr>
        <p:txBody>
          <a:bodyPr wrap="square" rtlCol="0">
            <a:spAutoFit/>
          </a:bodyPr>
          <a:lstStyle/>
          <a:p>
            <a:r>
              <a:rPr lang="en-US" sz="1050" dirty="0"/>
              <a:t>Motor Controller</a:t>
            </a:r>
          </a:p>
        </p:txBody>
      </p:sp>
      <p:cxnSp>
        <p:nvCxnSpPr>
          <p:cNvPr id="22" name="Straight Arrow Connector 21">
            <a:extLst>
              <a:ext uri="{FF2B5EF4-FFF2-40B4-BE49-F238E27FC236}">
                <a16:creationId xmlns:a16="http://schemas.microsoft.com/office/drawing/2014/main" id="{2D0D888B-EB5B-417A-9CC0-A5DE19CEBBC0}"/>
              </a:ext>
            </a:extLst>
          </p:cNvPr>
          <p:cNvCxnSpPr>
            <a:cxnSpLocks/>
          </p:cNvCxnSpPr>
          <p:nvPr/>
        </p:nvCxnSpPr>
        <p:spPr>
          <a:xfrm flipH="1">
            <a:off x="7488608" y="3059428"/>
            <a:ext cx="705035" cy="3822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AE3421E-9C5D-47BF-83FE-7CD42DBC238E}"/>
              </a:ext>
            </a:extLst>
          </p:cNvPr>
          <p:cNvSpPr txBox="1"/>
          <p:nvPr/>
        </p:nvSpPr>
        <p:spPr>
          <a:xfrm>
            <a:off x="6778148" y="489357"/>
            <a:ext cx="1238706" cy="253916"/>
          </a:xfrm>
          <a:prstGeom prst="rect">
            <a:avLst/>
          </a:prstGeom>
          <a:noFill/>
        </p:spPr>
        <p:txBody>
          <a:bodyPr wrap="square" rtlCol="0">
            <a:spAutoFit/>
          </a:bodyPr>
          <a:lstStyle/>
          <a:p>
            <a:r>
              <a:rPr lang="en-US" sz="1050" dirty="0"/>
              <a:t>Raspberry Pi 3 </a:t>
            </a:r>
          </a:p>
        </p:txBody>
      </p:sp>
      <p:cxnSp>
        <p:nvCxnSpPr>
          <p:cNvPr id="24" name="Straight Arrow Connector 23">
            <a:extLst>
              <a:ext uri="{FF2B5EF4-FFF2-40B4-BE49-F238E27FC236}">
                <a16:creationId xmlns:a16="http://schemas.microsoft.com/office/drawing/2014/main" id="{865A9F3B-6B4B-4F4C-8C15-6077719A795F}"/>
              </a:ext>
            </a:extLst>
          </p:cNvPr>
          <p:cNvCxnSpPr>
            <a:cxnSpLocks/>
          </p:cNvCxnSpPr>
          <p:nvPr/>
        </p:nvCxnSpPr>
        <p:spPr>
          <a:xfrm flipH="1">
            <a:off x="7708714" y="2116212"/>
            <a:ext cx="442251" cy="1431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AE6F65D-DAF4-4AFA-95CA-04B4C261DDC0}"/>
              </a:ext>
            </a:extLst>
          </p:cNvPr>
          <p:cNvSpPr txBox="1"/>
          <p:nvPr/>
        </p:nvSpPr>
        <p:spPr>
          <a:xfrm>
            <a:off x="8122921" y="1965960"/>
            <a:ext cx="665567" cy="253916"/>
          </a:xfrm>
          <a:prstGeom prst="rect">
            <a:avLst/>
          </a:prstGeom>
          <a:noFill/>
        </p:spPr>
        <p:txBody>
          <a:bodyPr wrap="none" rtlCol="0">
            <a:spAutoFit/>
          </a:bodyPr>
          <a:lstStyle/>
          <a:p>
            <a:r>
              <a:rPr lang="en-US" sz="1050" dirty="0"/>
              <a:t>Camera</a:t>
            </a:r>
          </a:p>
        </p:txBody>
      </p:sp>
      <p:cxnSp>
        <p:nvCxnSpPr>
          <p:cNvPr id="26" name="Straight Arrow Connector 25">
            <a:extLst>
              <a:ext uri="{FF2B5EF4-FFF2-40B4-BE49-F238E27FC236}">
                <a16:creationId xmlns:a16="http://schemas.microsoft.com/office/drawing/2014/main" id="{FE18394A-2E5B-4D8C-B017-20B1FF89E493}"/>
              </a:ext>
            </a:extLst>
          </p:cNvPr>
          <p:cNvCxnSpPr>
            <a:cxnSpLocks/>
          </p:cNvCxnSpPr>
          <p:nvPr/>
        </p:nvCxnSpPr>
        <p:spPr>
          <a:xfrm flipH="1" flipV="1">
            <a:off x="6130374" y="2299674"/>
            <a:ext cx="855769" cy="20497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C5BB0C9-E7D0-4C17-9B9C-27C47F1FCB62}"/>
              </a:ext>
            </a:extLst>
          </p:cNvPr>
          <p:cNvSpPr txBox="1"/>
          <p:nvPr/>
        </p:nvSpPr>
        <p:spPr>
          <a:xfrm>
            <a:off x="6387376" y="4347035"/>
            <a:ext cx="1222084" cy="253916"/>
          </a:xfrm>
          <a:prstGeom prst="rect">
            <a:avLst/>
          </a:prstGeom>
          <a:noFill/>
        </p:spPr>
        <p:txBody>
          <a:bodyPr wrap="square" rtlCol="0">
            <a:spAutoFit/>
          </a:bodyPr>
          <a:lstStyle/>
          <a:p>
            <a:r>
              <a:rPr lang="en-US" sz="1050" dirty="0"/>
              <a:t>Digital leveler</a:t>
            </a:r>
          </a:p>
        </p:txBody>
      </p:sp>
      <p:cxnSp>
        <p:nvCxnSpPr>
          <p:cNvPr id="28" name="Straight Arrow Connector 27">
            <a:extLst>
              <a:ext uri="{FF2B5EF4-FFF2-40B4-BE49-F238E27FC236}">
                <a16:creationId xmlns:a16="http://schemas.microsoft.com/office/drawing/2014/main" id="{882109C3-3B5A-4C78-BBF0-69C032394C08}"/>
              </a:ext>
            </a:extLst>
          </p:cNvPr>
          <p:cNvCxnSpPr>
            <a:cxnSpLocks/>
          </p:cNvCxnSpPr>
          <p:nvPr/>
        </p:nvCxnSpPr>
        <p:spPr>
          <a:xfrm>
            <a:off x="6202850" y="794099"/>
            <a:ext cx="757775" cy="9483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8BE64226-996E-4CB8-9F87-0C1B34FD6FC7}"/>
              </a:ext>
            </a:extLst>
          </p:cNvPr>
          <p:cNvSpPr txBox="1"/>
          <p:nvPr/>
        </p:nvSpPr>
        <p:spPr>
          <a:xfrm>
            <a:off x="5583496" y="492988"/>
            <a:ext cx="1238707" cy="253916"/>
          </a:xfrm>
          <a:prstGeom prst="rect">
            <a:avLst/>
          </a:prstGeom>
          <a:noFill/>
        </p:spPr>
        <p:txBody>
          <a:bodyPr wrap="square" rtlCol="0">
            <a:spAutoFit/>
          </a:bodyPr>
          <a:lstStyle/>
          <a:p>
            <a:r>
              <a:rPr lang="en-US" sz="1050" dirty="0"/>
              <a:t>Accelerometer</a:t>
            </a:r>
          </a:p>
        </p:txBody>
      </p:sp>
      <p:cxnSp>
        <p:nvCxnSpPr>
          <p:cNvPr id="30" name="Straight Arrow Connector 29">
            <a:extLst>
              <a:ext uri="{FF2B5EF4-FFF2-40B4-BE49-F238E27FC236}">
                <a16:creationId xmlns:a16="http://schemas.microsoft.com/office/drawing/2014/main" id="{E6490732-BD58-4BF1-B625-B85B4C36E6E2}"/>
              </a:ext>
            </a:extLst>
          </p:cNvPr>
          <p:cNvCxnSpPr>
            <a:cxnSpLocks/>
          </p:cNvCxnSpPr>
          <p:nvPr/>
        </p:nvCxnSpPr>
        <p:spPr>
          <a:xfrm flipV="1">
            <a:off x="3520213" y="2056247"/>
            <a:ext cx="952871" cy="22540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211F080-221E-407E-B613-73F0EBE00F07}"/>
              </a:ext>
            </a:extLst>
          </p:cNvPr>
          <p:cNvSpPr txBox="1"/>
          <p:nvPr/>
        </p:nvSpPr>
        <p:spPr>
          <a:xfrm>
            <a:off x="5182125" y="4347035"/>
            <a:ext cx="1242060" cy="415498"/>
          </a:xfrm>
          <a:prstGeom prst="rect">
            <a:avLst/>
          </a:prstGeom>
          <a:noFill/>
        </p:spPr>
        <p:txBody>
          <a:bodyPr wrap="square" rtlCol="0">
            <a:spAutoFit/>
          </a:bodyPr>
          <a:lstStyle/>
          <a:p>
            <a:r>
              <a:rPr lang="en-US" sz="1050" dirty="0"/>
              <a:t>RS232-UART converter</a:t>
            </a:r>
          </a:p>
        </p:txBody>
      </p:sp>
      <p:cxnSp>
        <p:nvCxnSpPr>
          <p:cNvPr id="32" name="Straight Arrow Connector 31">
            <a:extLst>
              <a:ext uri="{FF2B5EF4-FFF2-40B4-BE49-F238E27FC236}">
                <a16:creationId xmlns:a16="http://schemas.microsoft.com/office/drawing/2014/main" id="{DAB2F8FC-716B-4D20-B085-0B534BE5DF68}"/>
              </a:ext>
            </a:extLst>
          </p:cNvPr>
          <p:cNvCxnSpPr>
            <a:cxnSpLocks/>
          </p:cNvCxnSpPr>
          <p:nvPr/>
        </p:nvCxnSpPr>
        <p:spPr>
          <a:xfrm flipV="1">
            <a:off x="5754634" y="1901021"/>
            <a:ext cx="175358" cy="24511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AEF19A0-4FE6-418C-985E-6B968EF678EA}"/>
              </a:ext>
            </a:extLst>
          </p:cNvPr>
          <p:cNvSpPr txBox="1"/>
          <p:nvPr/>
        </p:nvSpPr>
        <p:spPr>
          <a:xfrm>
            <a:off x="3309484" y="4278326"/>
            <a:ext cx="898757" cy="415498"/>
          </a:xfrm>
          <a:prstGeom prst="rect">
            <a:avLst/>
          </a:prstGeom>
          <a:noFill/>
        </p:spPr>
        <p:txBody>
          <a:bodyPr wrap="square" rtlCol="0">
            <a:spAutoFit/>
          </a:bodyPr>
          <a:lstStyle/>
          <a:p>
            <a:r>
              <a:rPr lang="en-US" sz="1050" dirty="0"/>
              <a:t>GPS Module</a:t>
            </a:r>
          </a:p>
        </p:txBody>
      </p:sp>
      <p:cxnSp>
        <p:nvCxnSpPr>
          <p:cNvPr id="34" name="Straight Arrow Connector 33">
            <a:extLst>
              <a:ext uri="{FF2B5EF4-FFF2-40B4-BE49-F238E27FC236}">
                <a16:creationId xmlns:a16="http://schemas.microsoft.com/office/drawing/2014/main" id="{5A83F61F-23C2-4D98-9E8E-04A573EFF2D5}"/>
              </a:ext>
            </a:extLst>
          </p:cNvPr>
          <p:cNvCxnSpPr>
            <a:cxnSpLocks/>
          </p:cNvCxnSpPr>
          <p:nvPr/>
        </p:nvCxnSpPr>
        <p:spPr>
          <a:xfrm flipV="1">
            <a:off x="4705148" y="2233373"/>
            <a:ext cx="286834" cy="21136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B0699F1-C41E-4906-B96A-089878A59C8E}"/>
              </a:ext>
            </a:extLst>
          </p:cNvPr>
          <p:cNvSpPr txBox="1"/>
          <p:nvPr/>
        </p:nvSpPr>
        <p:spPr>
          <a:xfrm>
            <a:off x="4342847" y="4322958"/>
            <a:ext cx="706148" cy="253916"/>
          </a:xfrm>
          <a:prstGeom prst="rect">
            <a:avLst/>
          </a:prstGeom>
          <a:noFill/>
        </p:spPr>
        <p:txBody>
          <a:bodyPr wrap="square" rtlCol="0">
            <a:spAutoFit/>
          </a:bodyPr>
          <a:lstStyle/>
          <a:p>
            <a:r>
              <a:rPr lang="en-US" sz="1050" dirty="0"/>
              <a:t>Battery</a:t>
            </a:r>
          </a:p>
        </p:txBody>
      </p:sp>
      <p:cxnSp>
        <p:nvCxnSpPr>
          <p:cNvPr id="36" name="Straight Arrow Connector 35">
            <a:extLst>
              <a:ext uri="{FF2B5EF4-FFF2-40B4-BE49-F238E27FC236}">
                <a16:creationId xmlns:a16="http://schemas.microsoft.com/office/drawing/2014/main" id="{E1225313-C99B-4B80-B696-50A2FC03A2C2}"/>
              </a:ext>
            </a:extLst>
          </p:cNvPr>
          <p:cNvCxnSpPr>
            <a:cxnSpLocks/>
          </p:cNvCxnSpPr>
          <p:nvPr/>
        </p:nvCxnSpPr>
        <p:spPr>
          <a:xfrm flipH="1">
            <a:off x="4001063" y="844354"/>
            <a:ext cx="36144" cy="8420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6961522-5FB2-4E45-A5AA-246BFC0C62D7}"/>
              </a:ext>
            </a:extLst>
          </p:cNvPr>
          <p:cNvSpPr txBox="1"/>
          <p:nvPr/>
        </p:nvSpPr>
        <p:spPr>
          <a:xfrm>
            <a:off x="3525031" y="520917"/>
            <a:ext cx="1096128" cy="253916"/>
          </a:xfrm>
          <a:prstGeom prst="rect">
            <a:avLst/>
          </a:prstGeom>
          <a:noFill/>
        </p:spPr>
        <p:txBody>
          <a:bodyPr wrap="square" rtlCol="0">
            <a:spAutoFit/>
          </a:bodyPr>
          <a:lstStyle/>
          <a:p>
            <a:r>
              <a:rPr lang="en-US" sz="1050" dirty="0"/>
              <a:t>Screen Cover</a:t>
            </a:r>
          </a:p>
        </p:txBody>
      </p:sp>
      <p:sp>
        <p:nvSpPr>
          <p:cNvPr id="3" name="TextBox 2">
            <a:extLst>
              <a:ext uri="{FF2B5EF4-FFF2-40B4-BE49-F238E27FC236}">
                <a16:creationId xmlns:a16="http://schemas.microsoft.com/office/drawing/2014/main" id="{26D77C76-FD4A-47DF-ABAD-F6CF6D1ABF3D}"/>
              </a:ext>
            </a:extLst>
          </p:cNvPr>
          <p:cNvSpPr txBox="1"/>
          <p:nvPr/>
        </p:nvSpPr>
        <p:spPr>
          <a:xfrm>
            <a:off x="334901" y="380144"/>
            <a:ext cx="1874044" cy="656605"/>
          </a:xfrm>
          <a:prstGeom prst="rect">
            <a:avLst/>
          </a:prstGeom>
          <a:noFill/>
        </p:spPr>
        <p:txBody>
          <a:bodyPr wrap="square" rtlCol="0">
            <a:spAutoFit/>
          </a:bodyPr>
          <a:lstStyle/>
          <a:p>
            <a:r>
              <a:rPr lang="en-US" sz="3600" dirty="0">
                <a:solidFill>
                  <a:schemeClr val="tx1"/>
                </a:solidFill>
                <a:latin typeface="Times New Roman" panose="02020603050405020304" pitchFamily="18" charset="0"/>
                <a:cs typeface="Times New Roman" panose="02020603050405020304" pitchFamily="18" charset="0"/>
              </a:rPr>
              <a:t>Rover</a:t>
            </a:r>
            <a:endParaRPr 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4201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1"/>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800" dirty="0">
                <a:latin typeface="Arial"/>
                <a:ea typeface="Arial"/>
                <a:cs typeface="Arial"/>
                <a:sym typeface="Arial"/>
              </a:rPr>
              <a:t>Rover UI: </a:t>
            </a:r>
            <a:r>
              <a:rPr lang="en" sz="2800" dirty="0">
                <a:latin typeface="Arial"/>
                <a:ea typeface="Arial"/>
                <a:cs typeface="Arial"/>
                <a:sym typeface="Arial"/>
              </a:rPr>
              <a:t>Data Display  &amp; Rover Mode Controls</a:t>
            </a:r>
            <a:endParaRPr dirty="0"/>
          </a:p>
        </p:txBody>
      </p:sp>
      <p:pic>
        <p:nvPicPr>
          <p:cNvPr id="204" name="Google Shape;204;p31"/>
          <p:cNvPicPr preferRelativeResize="0"/>
          <p:nvPr/>
        </p:nvPicPr>
        <p:blipFill>
          <a:blip r:embed="rId3">
            <a:alphaModFix/>
          </a:blip>
          <a:stretch>
            <a:fillRect/>
          </a:stretch>
        </p:blipFill>
        <p:spPr>
          <a:xfrm>
            <a:off x="72225" y="1106750"/>
            <a:ext cx="3856849" cy="3598376"/>
          </a:xfrm>
          <a:prstGeom prst="rect">
            <a:avLst/>
          </a:prstGeom>
          <a:noFill/>
          <a:ln>
            <a:noFill/>
          </a:ln>
        </p:spPr>
      </p:pic>
      <p:pic>
        <p:nvPicPr>
          <p:cNvPr id="205" name="Google Shape;205;p31"/>
          <p:cNvPicPr preferRelativeResize="0"/>
          <p:nvPr/>
        </p:nvPicPr>
        <p:blipFill>
          <a:blip r:embed="rId4">
            <a:alphaModFix/>
          </a:blip>
          <a:stretch>
            <a:fillRect/>
          </a:stretch>
        </p:blipFill>
        <p:spPr>
          <a:xfrm>
            <a:off x="3961925" y="1106750"/>
            <a:ext cx="5069898" cy="2308299"/>
          </a:xfrm>
          <a:prstGeom prst="rect">
            <a:avLst/>
          </a:prstGeom>
          <a:noFill/>
          <a:ln>
            <a:noFill/>
          </a:ln>
        </p:spPr>
      </p:pic>
      <p:sp>
        <p:nvSpPr>
          <p:cNvPr id="206" name="Google Shape;206;p31"/>
          <p:cNvSpPr txBox="1"/>
          <p:nvPr/>
        </p:nvSpPr>
        <p:spPr>
          <a:xfrm>
            <a:off x="152925" y="4918125"/>
            <a:ext cx="1456800" cy="22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solidFill>
                  <a:srgbClr val="FFFFFF"/>
                </a:solidFill>
                <a:latin typeface="Roboto"/>
                <a:ea typeface="Roboto"/>
                <a:cs typeface="Roboto"/>
                <a:sym typeface="Roboto"/>
              </a:rPr>
              <a:t>Latest Rover UI Design 2020</a:t>
            </a:r>
            <a:endParaRPr sz="700">
              <a:solidFill>
                <a:srgbClr val="FFFFFF"/>
              </a:solidFill>
              <a:latin typeface="Roboto"/>
              <a:ea typeface="Roboto"/>
              <a:cs typeface="Roboto"/>
              <a:sym typeface="Roboto"/>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3"/>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dirty="0">
                <a:latin typeface="Arial"/>
                <a:ea typeface="Arial"/>
                <a:cs typeface="Arial"/>
                <a:sym typeface="Arial"/>
              </a:rPr>
              <a:t>Future </a:t>
            </a:r>
            <a:r>
              <a:rPr lang="en-US" sz="2800" dirty="0">
                <a:latin typeface="Arial"/>
                <a:ea typeface="Arial"/>
                <a:cs typeface="Arial"/>
                <a:sym typeface="Arial"/>
              </a:rPr>
              <a:t>Rover and </a:t>
            </a:r>
            <a:r>
              <a:rPr lang="en" sz="2800" dirty="0">
                <a:latin typeface="Arial"/>
                <a:ea typeface="Arial"/>
                <a:cs typeface="Arial"/>
                <a:sym typeface="Arial"/>
              </a:rPr>
              <a:t>UI</a:t>
            </a:r>
            <a:endParaRPr dirty="0"/>
          </a:p>
        </p:txBody>
      </p:sp>
      <p:pic>
        <p:nvPicPr>
          <p:cNvPr id="219" name="Google Shape;219;p33"/>
          <p:cNvPicPr preferRelativeResize="0"/>
          <p:nvPr/>
        </p:nvPicPr>
        <p:blipFill>
          <a:blip r:embed="rId3">
            <a:alphaModFix/>
          </a:blip>
          <a:stretch>
            <a:fillRect/>
          </a:stretch>
        </p:blipFill>
        <p:spPr>
          <a:xfrm>
            <a:off x="4572001" y="1078301"/>
            <a:ext cx="4053050" cy="3989725"/>
          </a:xfrm>
          <a:prstGeom prst="rect">
            <a:avLst/>
          </a:prstGeom>
          <a:noFill/>
          <a:ln>
            <a:noFill/>
          </a:ln>
        </p:spPr>
      </p:pic>
      <p:pic>
        <p:nvPicPr>
          <p:cNvPr id="220" name="Google Shape;220;p33"/>
          <p:cNvPicPr preferRelativeResize="0"/>
          <p:nvPr/>
        </p:nvPicPr>
        <p:blipFill rotWithShape="1">
          <a:blip r:embed="rId4">
            <a:alphaModFix/>
          </a:blip>
          <a:srcRect t="920" b="1165"/>
          <a:stretch/>
        </p:blipFill>
        <p:spPr>
          <a:xfrm>
            <a:off x="736561" y="1096448"/>
            <a:ext cx="3198442" cy="38580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1"/>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Robecca                      Leo Rover </a:t>
            </a:r>
            <a:endParaRPr/>
          </a:p>
        </p:txBody>
      </p:sp>
      <p:pic>
        <p:nvPicPr>
          <p:cNvPr id="280" name="Google Shape;280;p41"/>
          <p:cNvPicPr preferRelativeResize="0"/>
          <p:nvPr/>
        </p:nvPicPr>
        <p:blipFill>
          <a:blip r:embed="rId3">
            <a:alphaModFix/>
          </a:blip>
          <a:stretch>
            <a:fillRect/>
          </a:stretch>
        </p:blipFill>
        <p:spPr>
          <a:xfrm>
            <a:off x="3883577" y="1815825"/>
            <a:ext cx="5042122" cy="2349150"/>
          </a:xfrm>
          <a:prstGeom prst="rect">
            <a:avLst/>
          </a:prstGeom>
          <a:noFill/>
          <a:ln>
            <a:noFill/>
          </a:ln>
        </p:spPr>
      </p:pic>
      <p:pic>
        <p:nvPicPr>
          <p:cNvPr id="281" name="Google Shape;281;p41"/>
          <p:cNvPicPr preferRelativeResize="0"/>
          <p:nvPr/>
        </p:nvPicPr>
        <p:blipFill>
          <a:blip r:embed="rId4">
            <a:alphaModFix/>
          </a:blip>
          <a:stretch>
            <a:fillRect/>
          </a:stretch>
        </p:blipFill>
        <p:spPr>
          <a:xfrm>
            <a:off x="387888" y="1933125"/>
            <a:ext cx="3400425" cy="2114550"/>
          </a:xfrm>
          <a:prstGeom prst="rect">
            <a:avLst/>
          </a:prstGeom>
          <a:noFill/>
          <a:ln>
            <a:noFill/>
          </a:ln>
        </p:spPr>
      </p:pic>
      <p:pic>
        <p:nvPicPr>
          <p:cNvPr id="282" name="Google Shape;282;p41"/>
          <p:cNvPicPr preferRelativeResize="0"/>
          <p:nvPr/>
        </p:nvPicPr>
        <p:blipFill>
          <a:blip r:embed="rId5">
            <a:alphaModFix/>
          </a:blip>
          <a:stretch>
            <a:fillRect/>
          </a:stretch>
        </p:blipFill>
        <p:spPr>
          <a:xfrm>
            <a:off x="3883575" y="1002050"/>
            <a:ext cx="809625" cy="4000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5"/>
          <p:cNvSpPr txBox="1">
            <a:spLocks noGrp="1"/>
          </p:cNvSpPr>
          <p:nvPr>
            <p:ph type="title"/>
          </p:nvPr>
        </p:nvSpPr>
        <p:spPr>
          <a:xfrm>
            <a:off x="387900" y="59925"/>
            <a:ext cx="8368200" cy="50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Back-end </a:t>
            </a:r>
            <a:r>
              <a:rPr lang="en" dirty="0"/>
              <a:t>Database Functionality </a:t>
            </a:r>
            <a:endParaRPr dirty="0"/>
          </a:p>
        </p:txBody>
      </p:sp>
      <p:sp>
        <p:nvSpPr>
          <p:cNvPr id="232" name="Google Shape;232;p35"/>
          <p:cNvSpPr txBox="1">
            <a:spLocks noGrp="1"/>
          </p:cNvSpPr>
          <p:nvPr>
            <p:ph type="body" idx="1"/>
          </p:nvPr>
        </p:nvSpPr>
        <p:spPr>
          <a:xfrm>
            <a:off x="387900" y="1489824"/>
            <a:ext cx="8368200" cy="3078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33" name="Google Shape;233;p35"/>
          <p:cNvPicPr preferRelativeResize="0"/>
          <p:nvPr/>
        </p:nvPicPr>
        <p:blipFill>
          <a:blip r:embed="rId3">
            <a:alphaModFix/>
          </a:blip>
          <a:stretch>
            <a:fillRect/>
          </a:stretch>
        </p:blipFill>
        <p:spPr>
          <a:xfrm>
            <a:off x="338050" y="498936"/>
            <a:ext cx="8368200" cy="4378766"/>
          </a:xfrm>
          <a:prstGeom prst="rect">
            <a:avLst/>
          </a:prstGeom>
          <a:noFill/>
          <a:ln>
            <a:noFill/>
          </a:ln>
        </p:spPr>
      </p:pic>
      <p:pic>
        <p:nvPicPr>
          <p:cNvPr id="234" name="Google Shape;234;p35"/>
          <p:cNvPicPr preferRelativeResize="0"/>
          <p:nvPr/>
        </p:nvPicPr>
        <p:blipFill>
          <a:blip r:embed="rId4">
            <a:alphaModFix/>
          </a:blip>
          <a:stretch>
            <a:fillRect/>
          </a:stretch>
        </p:blipFill>
        <p:spPr>
          <a:xfrm>
            <a:off x="6029350" y="667800"/>
            <a:ext cx="2428150" cy="1505225"/>
          </a:xfrm>
          <a:prstGeom prst="rect">
            <a:avLst/>
          </a:prstGeom>
          <a:noFill/>
          <a:ln>
            <a:noFill/>
          </a:ln>
        </p:spPr>
      </p:pic>
      <p:pic>
        <p:nvPicPr>
          <p:cNvPr id="235" name="Google Shape;235;p35"/>
          <p:cNvPicPr preferRelativeResize="0"/>
          <p:nvPr/>
        </p:nvPicPr>
        <p:blipFill>
          <a:blip r:embed="rId5">
            <a:alphaModFix/>
          </a:blip>
          <a:stretch>
            <a:fillRect/>
          </a:stretch>
        </p:blipFill>
        <p:spPr>
          <a:xfrm>
            <a:off x="447725" y="847275"/>
            <a:ext cx="2333350" cy="1325750"/>
          </a:xfrm>
          <a:prstGeom prst="rect">
            <a:avLst/>
          </a:prstGeom>
          <a:noFill/>
          <a:ln>
            <a:noFill/>
          </a:ln>
        </p:spPr>
      </p:pic>
      <p:pic>
        <p:nvPicPr>
          <p:cNvPr id="236" name="Google Shape;236;p35"/>
          <p:cNvPicPr preferRelativeResize="0"/>
          <p:nvPr/>
        </p:nvPicPr>
        <p:blipFill>
          <a:blip r:embed="rId6">
            <a:alphaModFix/>
          </a:blip>
          <a:stretch>
            <a:fillRect/>
          </a:stretch>
        </p:blipFill>
        <p:spPr>
          <a:xfrm>
            <a:off x="6569163" y="3249575"/>
            <a:ext cx="2029149" cy="1379825"/>
          </a:xfrm>
          <a:prstGeom prst="rect">
            <a:avLst/>
          </a:prstGeom>
          <a:noFill/>
          <a:ln>
            <a:noFill/>
          </a:ln>
        </p:spPr>
      </p:pic>
      <p:pic>
        <p:nvPicPr>
          <p:cNvPr id="237" name="Google Shape;237;p35"/>
          <p:cNvPicPr preferRelativeResize="0"/>
          <p:nvPr/>
        </p:nvPicPr>
        <p:blipFill>
          <a:blip r:embed="rId7">
            <a:alphaModFix/>
          </a:blip>
          <a:stretch>
            <a:fillRect/>
          </a:stretch>
        </p:blipFill>
        <p:spPr>
          <a:xfrm>
            <a:off x="447725" y="3340350"/>
            <a:ext cx="2213726" cy="959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6"/>
          <p:cNvSpPr txBox="1">
            <a:spLocks noGrp="1"/>
          </p:cNvSpPr>
          <p:nvPr>
            <p:ph type="title"/>
          </p:nvPr>
        </p:nvSpPr>
        <p:spPr>
          <a:xfrm>
            <a:off x="265500" y="1209075"/>
            <a:ext cx="4045200" cy="1506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000"/>
              <a:t>Relational Schema</a:t>
            </a:r>
            <a:endParaRPr/>
          </a:p>
        </p:txBody>
      </p:sp>
      <p:sp>
        <p:nvSpPr>
          <p:cNvPr id="243" name="Google Shape;243;p36"/>
          <p:cNvSpPr txBox="1">
            <a:spLocks noGrp="1"/>
          </p:cNvSpPr>
          <p:nvPr>
            <p:ph type="subTitle" idx="1"/>
          </p:nvPr>
        </p:nvSpPr>
        <p:spPr>
          <a:xfrm>
            <a:off x="70700" y="3352751"/>
            <a:ext cx="4045200" cy="1345500"/>
          </a:xfrm>
          <a:prstGeom prst="rect">
            <a:avLst/>
          </a:prstGeom>
        </p:spPr>
        <p:txBody>
          <a:bodyPr spcFirstLastPara="1" wrap="square" lIns="91425" tIns="91425" rIns="91425" bIns="91425" anchor="t" anchorCtr="0">
            <a:noAutofit/>
          </a:bodyPr>
          <a:lstStyle/>
          <a:p>
            <a:pPr marL="457200" lvl="0" indent="-361950" algn="ctr" rtl="0">
              <a:spcBef>
                <a:spcPts val="0"/>
              </a:spcBef>
              <a:spcAft>
                <a:spcPts val="0"/>
              </a:spcAft>
              <a:buSzPts val="2100"/>
              <a:buChar char="●"/>
            </a:pPr>
            <a:r>
              <a:rPr lang="en"/>
              <a:t>Integrating all sources of data ( GoPro,Rover, NavLA)</a:t>
            </a:r>
            <a:endParaRPr/>
          </a:p>
        </p:txBody>
      </p:sp>
      <p:sp>
        <p:nvSpPr>
          <p:cNvPr id="244" name="Google Shape;244;p36"/>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endParaRPr/>
          </a:p>
        </p:txBody>
      </p:sp>
      <p:pic>
        <p:nvPicPr>
          <p:cNvPr id="245" name="Google Shape;245;p36"/>
          <p:cNvPicPr preferRelativeResize="0"/>
          <p:nvPr/>
        </p:nvPicPr>
        <p:blipFill>
          <a:blip r:embed="rId3">
            <a:alphaModFix/>
          </a:blip>
          <a:stretch>
            <a:fillRect/>
          </a:stretch>
        </p:blipFill>
        <p:spPr>
          <a:xfrm>
            <a:off x="4115890" y="0"/>
            <a:ext cx="5028121" cy="51435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2"/>
          <p:cNvSpPr txBox="1">
            <a:spLocks noGrp="1"/>
          </p:cNvSpPr>
          <p:nvPr>
            <p:ph type="title"/>
          </p:nvPr>
        </p:nvSpPr>
        <p:spPr>
          <a:xfrm>
            <a:off x="480750" y="1070775"/>
            <a:ext cx="8222100" cy="1185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Q&amp;A</a:t>
            </a:r>
            <a:endParaRPr/>
          </a:p>
        </p:txBody>
      </p:sp>
      <p:sp>
        <p:nvSpPr>
          <p:cNvPr id="288" name="Google Shape;288;p42"/>
          <p:cNvSpPr txBox="1"/>
          <p:nvPr/>
        </p:nvSpPr>
        <p:spPr>
          <a:xfrm>
            <a:off x="2880750" y="3040250"/>
            <a:ext cx="3598500" cy="135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a:solidFill>
                  <a:schemeClr val="dk1"/>
                </a:solidFill>
                <a:latin typeface="Roboto Slab"/>
                <a:ea typeface="Roboto Slab"/>
                <a:cs typeface="Roboto Slab"/>
                <a:sym typeface="Roboto Slab"/>
              </a:rPr>
              <a:t>Thank you</a:t>
            </a:r>
            <a:endParaRPr sz="4800">
              <a:solidFill>
                <a:schemeClr val="dk1"/>
              </a:solidFill>
              <a:latin typeface="Roboto Slab"/>
              <a:ea typeface="Roboto Slab"/>
              <a:cs typeface="Roboto Slab"/>
              <a:sym typeface="Roboto Slab"/>
            </a:endParaRPr>
          </a:p>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387900" y="458025"/>
            <a:ext cx="8368200" cy="686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200" b="1" dirty="0">
                <a:latin typeface="Times New Roman" panose="02020603050405020304" pitchFamily="18" charset="0"/>
                <a:cs typeface="Times New Roman" panose="02020603050405020304" pitchFamily="18" charset="0"/>
              </a:rPr>
              <a:t>Introduction</a:t>
            </a:r>
            <a:endParaRPr sz="3200" b="1" dirty="0">
              <a:latin typeface="Times New Roman" panose="02020603050405020304" pitchFamily="18" charset="0"/>
              <a:cs typeface="Times New Roman" panose="02020603050405020304" pitchFamily="18" charset="0"/>
            </a:endParaRPr>
          </a:p>
        </p:txBody>
      </p:sp>
      <p:sp>
        <p:nvSpPr>
          <p:cNvPr id="75" name="Google Shape;75;p14"/>
          <p:cNvSpPr txBox="1">
            <a:spLocks noGrp="1"/>
          </p:cNvSpPr>
          <p:nvPr>
            <p:ph type="body" idx="1"/>
          </p:nvPr>
        </p:nvSpPr>
        <p:spPr>
          <a:xfrm>
            <a:off x="387900" y="1489825"/>
            <a:ext cx="3459600" cy="30789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FFFFFF"/>
              </a:buClr>
              <a:buSzPts val="1400"/>
              <a:buFont typeface="Arial"/>
              <a:buChar char="-"/>
            </a:pPr>
            <a:r>
              <a:rPr lang="en" sz="2400" dirty="0">
                <a:solidFill>
                  <a:srgbClr val="FFFFFF"/>
                </a:solidFill>
                <a:latin typeface="Times New Roman" panose="02020603050405020304" pitchFamily="18" charset="0"/>
                <a:ea typeface="Arial"/>
                <a:cs typeface="Times New Roman" panose="02020603050405020304" pitchFamily="18" charset="0"/>
                <a:sym typeface="Arial"/>
              </a:rPr>
              <a:t>Background</a:t>
            </a:r>
            <a:endParaRPr sz="3200" dirty="0">
              <a:solidFill>
                <a:srgbClr val="FFFFFF"/>
              </a:solidFill>
              <a:latin typeface="Times New Roman" panose="02020603050405020304" pitchFamily="18" charset="0"/>
              <a:ea typeface="Arial"/>
              <a:cs typeface="Times New Roman" panose="02020603050405020304" pitchFamily="18" charset="0"/>
              <a:sym typeface="Arial"/>
            </a:endParaRPr>
          </a:p>
          <a:p>
            <a:pPr marL="457200" lvl="0" indent="-317500" algn="l" rtl="0">
              <a:spcBef>
                <a:spcPts val="0"/>
              </a:spcBef>
              <a:spcAft>
                <a:spcPts val="0"/>
              </a:spcAft>
              <a:buClr>
                <a:srgbClr val="FFFFFF"/>
              </a:buClr>
              <a:buSzPts val="1400"/>
              <a:buFont typeface="Arial"/>
              <a:buChar char="-"/>
            </a:pPr>
            <a:r>
              <a:rPr lang="en" sz="2400" dirty="0">
                <a:solidFill>
                  <a:srgbClr val="FFFFFF"/>
                </a:solidFill>
                <a:latin typeface="Times New Roman" panose="02020603050405020304" pitchFamily="18" charset="0"/>
                <a:ea typeface="Arial"/>
                <a:cs typeface="Times New Roman" panose="02020603050405020304" pitchFamily="18" charset="0"/>
                <a:sym typeface="Arial"/>
              </a:rPr>
              <a:t>Current Project  </a:t>
            </a:r>
            <a:endParaRPr sz="2400" dirty="0">
              <a:solidFill>
                <a:srgbClr val="FFFFFF"/>
              </a:solidFill>
              <a:latin typeface="Times New Roman" panose="02020603050405020304" pitchFamily="18" charset="0"/>
              <a:ea typeface="Arial"/>
              <a:cs typeface="Times New Roman" panose="02020603050405020304" pitchFamily="18" charset="0"/>
              <a:sym typeface="Arial"/>
            </a:endParaRPr>
          </a:p>
          <a:p>
            <a:pPr marL="914400" lvl="0" indent="-317500" algn="l" rtl="0">
              <a:spcBef>
                <a:spcPts val="0"/>
              </a:spcBef>
              <a:spcAft>
                <a:spcPts val="0"/>
              </a:spcAft>
              <a:buClr>
                <a:srgbClr val="FFFFFF"/>
              </a:buClr>
              <a:buSzPts val="1400"/>
              <a:buFont typeface="Arial"/>
              <a:buChar char="-"/>
            </a:pPr>
            <a:r>
              <a:rPr lang="en" sz="2400" dirty="0">
                <a:solidFill>
                  <a:srgbClr val="FFFFFF"/>
                </a:solidFill>
                <a:latin typeface="Times New Roman" panose="02020603050405020304" pitchFamily="18" charset="0"/>
                <a:ea typeface="Arial"/>
                <a:cs typeface="Times New Roman" panose="02020603050405020304" pitchFamily="18" charset="0"/>
                <a:sym typeface="Arial"/>
              </a:rPr>
              <a:t>Web Application</a:t>
            </a:r>
            <a:endParaRPr sz="2400" dirty="0">
              <a:solidFill>
                <a:srgbClr val="FFFFFF"/>
              </a:solidFill>
              <a:latin typeface="Times New Roman" panose="02020603050405020304" pitchFamily="18" charset="0"/>
              <a:ea typeface="Arial"/>
              <a:cs typeface="Times New Roman" panose="02020603050405020304" pitchFamily="18" charset="0"/>
              <a:sym typeface="Arial"/>
            </a:endParaRPr>
          </a:p>
          <a:p>
            <a:pPr marL="914400" lvl="0" indent="-317500" algn="l" rtl="0">
              <a:spcBef>
                <a:spcPts val="0"/>
              </a:spcBef>
              <a:spcAft>
                <a:spcPts val="0"/>
              </a:spcAft>
              <a:buClr>
                <a:srgbClr val="FFFFFF"/>
              </a:buClr>
              <a:buSzPts val="1400"/>
              <a:buFont typeface="Arial"/>
              <a:buChar char="-"/>
            </a:pPr>
            <a:r>
              <a:rPr lang="en" sz="2400" dirty="0">
                <a:solidFill>
                  <a:srgbClr val="FFFFFF"/>
                </a:solidFill>
                <a:latin typeface="Times New Roman" panose="02020603050405020304" pitchFamily="18" charset="0"/>
                <a:ea typeface="Arial"/>
                <a:cs typeface="Times New Roman" panose="02020603050405020304" pitchFamily="18" charset="0"/>
                <a:sym typeface="Arial"/>
              </a:rPr>
              <a:t>Image Processing </a:t>
            </a:r>
            <a:endParaRPr sz="2400" dirty="0">
              <a:solidFill>
                <a:srgbClr val="FFFFFF"/>
              </a:solidFill>
              <a:latin typeface="Times New Roman" panose="02020603050405020304" pitchFamily="18" charset="0"/>
              <a:ea typeface="Arial"/>
              <a:cs typeface="Times New Roman" panose="02020603050405020304" pitchFamily="18" charset="0"/>
              <a:sym typeface="Arial"/>
            </a:endParaRPr>
          </a:p>
          <a:p>
            <a:pPr marL="914400" lvl="0" indent="-317500" algn="l" rtl="0">
              <a:spcBef>
                <a:spcPts val="0"/>
              </a:spcBef>
              <a:spcAft>
                <a:spcPts val="0"/>
              </a:spcAft>
              <a:buClr>
                <a:srgbClr val="FFFFFF"/>
              </a:buClr>
              <a:buSzPts val="1400"/>
              <a:buFont typeface="Arial"/>
              <a:buChar char="-"/>
            </a:pPr>
            <a:r>
              <a:rPr lang="en" sz="2400" dirty="0">
                <a:solidFill>
                  <a:srgbClr val="FFFFFF"/>
                </a:solidFill>
                <a:latin typeface="Times New Roman" panose="02020603050405020304" pitchFamily="18" charset="0"/>
                <a:ea typeface="Arial"/>
                <a:cs typeface="Times New Roman" panose="02020603050405020304" pitchFamily="18" charset="0"/>
                <a:sym typeface="Arial"/>
              </a:rPr>
              <a:t>Rover</a:t>
            </a:r>
            <a:endParaRPr sz="2400" dirty="0">
              <a:solidFill>
                <a:srgbClr val="FFFFFF"/>
              </a:solidFill>
              <a:latin typeface="Times New Roman" panose="02020603050405020304" pitchFamily="18" charset="0"/>
              <a:ea typeface="Arial"/>
              <a:cs typeface="Times New Roman" panose="02020603050405020304" pitchFamily="18" charset="0"/>
              <a:sym typeface="Arial"/>
            </a:endParaRPr>
          </a:p>
          <a:p>
            <a:pPr marL="914400" lvl="0" indent="-317500" algn="l" rtl="0">
              <a:spcBef>
                <a:spcPts val="0"/>
              </a:spcBef>
              <a:spcAft>
                <a:spcPts val="0"/>
              </a:spcAft>
              <a:buClr>
                <a:srgbClr val="FFFFFF"/>
              </a:buClr>
              <a:buSzPts val="1400"/>
              <a:buFont typeface="Arial"/>
              <a:buChar char="-"/>
            </a:pPr>
            <a:r>
              <a:rPr lang="en" sz="2400" dirty="0">
                <a:solidFill>
                  <a:srgbClr val="FFFFFF"/>
                </a:solidFill>
                <a:latin typeface="Times New Roman" panose="02020603050405020304" pitchFamily="18" charset="0"/>
                <a:ea typeface="Arial"/>
                <a:cs typeface="Times New Roman" panose="02020603050405020304" pitchFamily="18" charset="0"/>
                <a:sym typeface="Arial"/>
              </a:rPr>
              <a:t>Backend </a:t>
            </a:r>
            <a:r>
              <a:rPr lang="en-US" sz="2400" dirty="0">
                <a:solidFill>
                  <a:srgbClr val="FFFFFF"/>
                </a:solidFill>
                <a:latin typeface="Times New Roman" panose="02020603050405020304" pitchFamily="18" charset="0"/>
                <a:ea typeface="Arial"/>
                <a:cs typeface="Times New Roman" panose="02020603050405020304" pitchFamily="18" charset="0"/>
                <a:sym typeface="Arial"/>
              </a:rPr>
              <a:t>Server</a:t>
            </a:r>
            <a:endParaRPr sz="1600" dirty="0">
              <a:solidFill>
                <a:srgbClr val="FFFFFF"/>
              </a:solidFill>
              <a:latin typeface="Times New Roman" panose="02020603050405020304" pitchFamily="18" charset="0"/>
              <a:ea typeface="Arial"/>
              <a:cs typeface="Times New Roman" panose="02020603050405020304" pitchFamily="18" charset="0"/>
              <a:sym typeface="Arial"/>
            </a:endParaRPr>
          </a:p>
          <a:p>
            <a:pPr marL="0" lvl="0" indent="0" algn="l" rtl="0">
              <a:spcBef>
                <a:spcPts val="0"/>
              </a:spcBef>
              <a:spcAft>
                <a:spcPts val="0"/>
              </a:spcAft>
              <a:buNone/>
            </a:pPr>
            <a:endParaRPr sz="1400" dirty="0">
              <a:solidFill>
                <a:srgbClr val="FFFFFF"/>
              </a:solidFill>
              <a:latin typeface="Times New Roman" panose="02020603050405020304" pitchFamily="18" charset="0"/>
              <a:ea typeface="Arial"/>
              <a:cs typeface="Times New Roman" panose="02020603050405020304" pitchFamily="18" charset="0"/>
              <a:sym typeface="Arial"/>
            </a:endParaRPr>
          </a:p>
          <a:p>
            <a:pPr marL="0" lvl="0" indent="0" algn="l" rtl="0">
              <a:spcBef>
                <a:spcPts val="0"/>
              </a:spcBef>
              <a:spcAft>
                <a:spcPts val="1600"/>
              </a:spcAft>
              <a:buNone/>
            </a:pPr>
            <a:endParaRPr dirty="0">
              <a:solidFill>
                <a:srgbClr val="FFFFFF"/>
              </a:solidFill>
              <a:latin typeface="Times New Roman" panose="02020603050405020304" pitchFamily="18" charset="0"/>
              <a:cs typeface="Times New Roman" panose="02020603050405020304" pitchFamily="18" charset="0"/>
            </a:endParaRPr>
          </a:p>
        </p:txBody>
      </p:sp>
      <p:pic>
        <p:nvPicPr>
          <p:cNvPr id="76" name="Google Shape;76;p14"/>
          <p:cNvPicPr preferRelativeResize="0"/>
          <p:nvPr/>
        </p:nvPicPr>
        <p:blipFill>
          <a:blip r:embed="rId3">
            <a:alphaModFix/>
          </a:blip>
          <a:stretch>
            <a:fillRect/>
          </a:stretch>
        </p:blipFill>
        <p:spPr>
          <a:xfrm>
            <a:off x="4050213" y="1277775"/>
            <a:ext cx="4981575" cy="3009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040B8-BABA-45F6-8D0B-7A5EE281F94F}"/>
              </a:ext>
            </a:extLst>
          </p:cNvPr>
          <p:cNvSpPr>
            <a:spLocks noGrp="1"/>
          </p:cNvSpPr>
          <p:nvPr>
            <p:ph type="title"/>
          </p:nvPr>
        </p:nvSpPr>
        <p:spPr/>
        <p:txBody>
          <a:bodyPr/>
          <a:lstStyle/>
          <a:p>
            <a:r>
              <a:rPr lang="en-US" sz="3200" b="1" dirty="0">
                <a:latin typeface="Times New Roman" panose="02020603050405020304" pitchFamily="18" charset="0"/>
                <a:cs typeface="Times New Roman" panose="02020603050405020304" pitchFamily="18" charset="0"/>
              </a:rPr>
              <a:t>Background</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07E9EFC-0301-4013-880C-8E640BA7B284}"/>
              </a:ext>
            </a:extLst>
          </p:cNvPr>
          <p:cNvSpPr>
            <a:spLocks noGrp="1"/>
          </p:cNvSpPr>
          <p:nvPr>
            <p:ph idx="1"/>
          </p:nvPr>
        </p:nvSpPr>
        <p:spPr>
          <a:xfrm>
            <a:off x="435895" y="1502229"/>
            <a:ext cx="8272211" cy="2576513"/>
          </a:xfrm>
        </p:spPr>
        <p:txBody>
          <a:bodyPr>
            <a:normAutofit fontScale="92500"/>
          </a:bodyPr>
          <a:lstStyle/>
          <a:p>
            <a:pPr marL="0" indent="0">
              <a:buNone/>
            </a:pPr>
            <a:endParaRPr lang="en-US" sz="15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ea typeface="Old Standard TT"/>
                <a:cs typeface="Times New Roman" panose="02020603050405020304" pitchFamily="18" charset="0"/>
                <a:sym typeface="Old Standard TT"/>
              </a:rPr>
              <a:t>BOE maintains</a:t>
            </a:r>
            <a:r>
              <a:rPr lang="en-US" sz="2400" dirty="0">
                <a:latin typeface="Times New Roman" panose="02020603050405020304" pitchFamily="18" charset="0"/>
                <a:cs typeface="Times New Roman" panose="02020603050405020304" pitchFamily="18" charset="0"/>
                <a:sym typeface="Old Standard TT"/>
              </a:rPr>
              <a:t> approximately </a:t>
            </a:r>
            <a:r>
              <a:rPr lang="en-US" sz="2400" b="1" dirty="0">
                <a:solidFill>
                  <a:srgbClr val="FFFF00"/>
                </a:solidFill>
                <a:latin typeface="Times New Roman" panose="02020603050405020304" pitchFamily="18" charset="0"/>
                <a:cs typeface="Times New Roman" panose="02020603050405020304" pitchFamily="18" charset="0"/>
                <a:sym typeface="Old Standard TT"/>
              </a:rPr>
              <a:t>11, 360 miles</a:t>
            </a:r>
            <a:r>
              <a:rPr lang="en-US" sz="2400" b="1" dirty="0">
                <a:latin typeface="Times New Roman" panose="02020603050405020304" pitchFamily="18" charset="0"/>
                <a:cs typeface="Times New Roman" panose="02020603050405020304" pitchFamily="18" charset="0"/>
                <a:sym typeface="Old Standard TT"/>
              </a:rPr>
              <a:t> of sidewalks</a:t>
            </a:r>
            <a:r>
              <a:rPr lang="en-US" sz="2400" dirty="0">
                <a:latin typeface="Times New Roman" panose="02020603050405020304" pitchFamily="18" charset="0"/>
                <a:cs typeface="Times New Roman" panose="02020603050405020304" pitchFamily="18" charset="0"/>
                <a:sym typeface="Old Standard TT"/>
              </a:rPr>
              <a:t> </a:t>
            </a:r>
          </a:p>
          <a:p>
            <a:r>
              <a:rPr lang="en-US" sz="2400" b="1" dirty="0">
                <a:solidFill>
                  <a:srgbClr val="FFFF00"/>
                </a:solidFill>
                <a:latin typeface="Times New Roman" panose="02020603050405020304" pitchFamily="18" charset="0"/>
                <a:cs typeface="Times New Roman" panose="02020603050405020304" pitchFamily="18" charset="0"/>
                <a:sym typeface="Old Standard TT"/>
              </a:rPr>
              <a:t>Uneven sidewalk</a:t>
            </a:r>
            <a:r>
              <a:rPr lang="en-US" sz="2400" dirty="0">
                <a:solidFill>
                  <a:srgbClr val="FFFF00"/>
                </a:solidFill>
                <a:latin typeface="Times New Roman" panose="02020603050405020304" pitchFamily="18" charset="0"/>
                <a:cs typeface="Times New Roman" panose="02020603050405020304" pitchFamily="18" charset="0"/>
                <a:sym typeface="Old Standard TT"/>
              </a:rPr>
              <a:t> </a:t>
            </a:r>
            <a:r>
              <a:rPr lang="en-US" sz="2400" dirty="0">
                <a:latin typeface="Times New Roman" panose="02020603050405020304" pitchFamily="18" charset="0"/>
                <a:cs typeface="Times New Roman" panose="02020603050405020304" pitchFamily="18" charset="0"/>
                <a:sym typeface="Old Standard TT"/>
              </a:rPr>
              <a:t>– did not settle evenly, tree-root growth, and decay</a:t>
            </a:r>
            <a:endParaRPr lang="en-US" sz="2400" dirty="0">
              <a:latin typeface="Times New Roman" panose="02020603050405020304" pitchFamily="18" charset="0"/>
              <a:cs typeface="Times New Roman" panose="02020603050405020304" pitchFamily="18" charset="0"/>
            </a:endParaRPr>
          </a:p>
          <a:p>
            <a:r>
              <a:rPr lang="en-US" sz="2400" b="1" dirty="0">
                <a:solidFill>
                  <a:srgbClr val="FFFF00"/>
                </a:solidFill>
                <a:latin typeface="Times New Roman" panose="02020603050405020304" pitchFamily="18" charset="0"/>
                <a:cs typeface="Times New Roman" panose="02020603050405020304" pitchFamily="18" charset="0"/>
              </a:rPr>
              <a:t>Pedestrian hazards</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Comply with </a:t>
            </a:r>
            <a:r>
              <a:rPr lang="en-US" sz="2400" dirty="0">
                <a:solidFill>
                  <a:srgbClr val="FFFF00"/>
                </a:solidFill>
                <a:latin typeface="Times New Roman" panose="02020603050405020304" pitchFamily="18" charset="0"/>
                <a:cs typeface="Times New Roman" panose="02020603050405020304" pitchFamily="18" charset="0"/>
              </a:rPr>
              <a:t>Federal </a:t>
            </a:r>
            <a:r>
              <a:rPr lang="en-US" sz="2400" b="1" dirty="0">
                <a:solidFill>
                  <a:srgbClr val="FFFF00"/>
                </a:solidFill>
                <a:latin typeface="Times New Roman" panose="02020603050405020304" pitchFamily="18" charset="0"/>
                <a:cs typeface="Times New Roman" panose="02020603050405020304" pitchFamily="18" charset="0"/>
              </a:rPr>
              <a:t>American Disability Act (ADA)</a:t>
            </a:r>
            <a:r>
              <a:rPr lang="en-US" sz="2400" dirty="0">
                <a:latin typeface="Times New Roman" panose="02020603050405020304" pitchFamily="18" charset="0"/>
                <a:cs typeface="Times New Roman" panose="02020603050405020304" pitchFamily="18" charset="0"/>
              </a:rPr>
              <a:t> standards</a:t>
            </a:r>
            <a:endParaRPr lang="en-US"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F074918-282E-47F5-A4DC-87E331E26479}"/>
              </a:ext>
            </a:extLst>
          </p:cNvPr>
          <p:cNvSpPr>
            <a:spLocks noGrp="1"/>
          </p:cNvSpPr>
          <p:nvPr>
            <p:ph type="sldNum" sz="quarter" idx="12"/>
          </p:nvPr>
        </p:nvSpPr>
        <p:spPr/>
        <p:txBody>
          <a:bodyPr/>
          <a:lstStyle/>
          <a:p>
            <a:pPr defTabSz="685800">
              <a:buClrTx/>
              <a:defRPr/>
            </a:pPr>
            <a:fld id="{3A98EE3D-8CD1-4C3F-BD1C-C98C9596463C}" type="slidenum">
              <a:rPr lang="en-US" sz="675" kern="1200">
                <a:solidFill>
                  <a:srgbClr val="000000">
                    <a:lumMod val="75000"/>
                    <a:lumOff val="25000"/>
                  </a:srgbClr>
                </a:solidFill>
                <a:latin typeface="Times New Roman" panose="02020603050405020304" pitchFamily="18" charset="0"/>
                <a:ea typeface="+mn-ea"/>
                <a:cs typeface="Times New Roman" panose="02020603050405020304" pitchFamily="18" charset="0"/>
              </a:rPr>
              <a:pPr defTabSz="685800">
                <a:buClrTx/>
                <a:defRPr/>
              </a:pPr>
              <a:t>3</a:t>
            </a:fld>
            <a:endParaRPr lang="en-US" sz="675" kern="1200" dirty="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463405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B6ABF-9BCC-4BA9-9DCF-E9597C45E21F}"/>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Existing solutions</a:t>
            </a:r>
          </a:p>
        </p:txBody>
      </p:sp>
      <p:sp>
        <p:nvSpPr>
          <p:cNvPr id="3" name="Content Placeholder 2">
            <a:extLst>
              <a:ext uri="{FF2B5EF4-FFF2-40B4-BE49-F238E27FC236}">
                <a16:creationId xmlns:a16="http://schemas.microsoft.com/office/drawing/2014/main" id="{B24D7627-B79E-4EF4-AAA4-3041159E2C68}"/>
              </a:ext>
            </a:extLst>
          </p:cNvPr>
          <p:cNvSpPr>
            <a:spLocks noGrp="1"/>
          </p:cNvSpPr>
          <p:nvPr>
            <p:ph idx="1"/>
          </p:nvPr>
        </p:nvSpPr>
        <p:spPr>
          <a:xfrm>
            <a:off x="845525" y="1824022"/>
            <a:ext cx="2094133" cy="581372"/>
          </a:xfrm>
        </p:spPr>
        <p:txBody>
          <a:bodyPr>
            <a:normAutofit/>
          </a:bodyPr>
          <a:lstStyle/>
          <a:p>
            <a:pPr marL="0" indent="0" algn="ctr">
              <a:buNone/>
            </a:pPr>
            <a:r>
              <a:rPr lang="en-US" sz="1500" dirty="0">
                <a:latin typeface="Times New Roman" panose="02020603050405020304" pitchFamily="18" charset="0"/>
                <a:cs typeface="Times New Roman" panose="02020603050405020304" pitchFamily="18" charset="0"/>
              </a:rPr>
              <a:t>Digital level</a:t>
            </a:r>
          </a:p>
        </p:txBody>
      </p:sp>
      <p:pic>
        <p:nvPicPr>
          <p:cNvPr id="4" name="Picture 3">
            <a:extLst>
              <a:ext uri="{FF2B5EF4-FFF2-40B4-BE49-F238E27FC236}">
                <a16:creationId xmlns:a16="http://schemas.microsoft.com/office/drawing/2014/main" id="{362FF28A-F5CF-490E-A356-E3717746EAAC}"/>
              </a:ext>
            </a:extLst>
          </p:cNvPr>
          <p:cNvPicPr>
            <a:picLocks noChangeAspect="1"/>
          </p:cNvPicPr>
          <p:nvPr/>
        </p:nvPicPr>
        <p:blipFill>
          <a:blip r:embed="rId2"/>
          <a:stretch>
            <a:fillRect/>
          </a:stretch>
        </p:blipFill>
        <p:spPr>
          <a:xfrm>
            <a:off x="3423498" y="2493776"/>
            <a:ext cx="2513015" cy="2423683"/>
          </a:xfrm>
          <a:prstGeom prst="rect">
            <a:avLst/>
          </a:prstGeom>
        </p:spPr>
      </p:pic>
      <p:sp>
        <p:nvSpPr>
          <p:cNvPr id="6" name="Content Placeholder 2">
            <a:extLst>
              <a:ext uri="{FF2B5EF4-FFF2-40B4-BE49-F238E27FC236}">
                <a16:creationId xmlns:a16="http://schemas.microsoft.com/office/drawing/2014/main" id="{D64A6EAD-436B-4F66-B94D-CA6B537F7104}"/>
              </a:ext>
            </a:extLst>
          </p:cNvPr>
          <p:cNvSpPr txBox="1">
            <a:spLocks/>
          </p:cNvSpPr>
          <p:nvPr/>
        </p:nvSpPr>
        <p:spPr>
          <a:xfrm>
            <a:off x="3206410" y="1714500"/>
            <a:ext cx="2671637" cy="690894"/>
          </a:xfrm>
          <a:prstGeom prst="rect">
            <a:avLst/>
          </a:prstGeom>
        </p:spPr>
        <p:txBody>
          <a:bodyPr vert="horz" lIns="68580" tIns="34290" rIns="68580" bIns="3429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None/>
            </a:pPr>
            <a:r>
              <a:rPr lang="en-US" sz="1500" dirty="0">
                <a:latin typeface="Times New Roman" panose="02020603050405020304" pitchFamily="18" charset="0"/>
                <a:cs typeface="Times New Roman" panose="02020603050405020304" pitchFamily="18" charset="0"/>
              </a:rPr>
              <a:t>CS8900 Access Profiler</a:t>
            </a:r>
          </a:p>
        </p:txBody>
      </p:sp>
      <p:pic>
        <p:nvPicPr>
          <p:cNvPr id="2050" name="Picture 2" descr="Image result for measuring sidewalk slope">
            <a:extLst>
              <a:ext uri="{FF2B5EF4-FFF2-40B4-BE49-F238E27FC236}">
                <a16:creationId xmlns:a16="http://schemas.microsoft.com/office/drawing/2014/main" id="{6B26019C-9892-4EA5-89F2-B87AF09CAF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689" y="2504160"/>
            <a:ext cx="2845805" cy="18937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3A1F7BA-9B56-413E-88C0-201BF609D0F4}"/>
              </a:ext>
            </a:extLst>
          </p:cNvPr>
          <p:cNvPicPr>
            <a:picLocks noChangeAspect="1"/>
          </p:cNvPicPr>
          <p:nvPr/>
        </p:nvPicPr>
        <p:blipFill>
          <a:blip r:embed="rId4"/>
          <a:stretch>
            <a:fillRect/>
          </a:stretch>
        </p:blipFill>
        <p:spPr>
          <a:xfrm>
            <a:off x="6204859" y="2472071"/>
            <a:ext cx="2715165" cy="2423682"/>
          </a:xfrm>
          <a:prstGeom prst="rect">
            <a:avLst/>
          </a:prstGeom>
        </p:spPr>
      </p:pic>
      <p:sp>
        <p:nvSpPr>
          <p:cNvPr id="9" name="Content Placeholder 2">
            <a:extLst>
              <a:ext uri="{FF2B5EF4-FFF2-40B4-BE49-F238E27FC236}">
                <a16:creationId xmlns:a16="http://schemas.microsoft.com/office/drawing/2014/main" id="{EE97A0BA-6AA2-45AC-BA3D-067B8EEDD61C}"/>
              </a:ext>
            </a:extLst>
          </p:cNvPr>
          <p:cNvSpPr txBox="1">
            <a:spLocks/>
          </p:cNvSpPr>
          <p:nvPr/>
        </p:nvSpPr>
        <p:spPr>
          <a:xfrm>
            <a:off x="5936513" y="1714500"/>
            <a:ext cx="2983513" cy="690894"/>
          </a:xfrm>
          <a:prstGeom prst="rect">
            <a:avLst/>
          </a:prstGeom>
        </p:spPr>
        <p:txBody>
          <a:bodyPr vert="horz" lIns="68580" tIns="34290" rIns="68580" bIns="34290" rtlCol="0" anchor="ctr">
            <a:normAutofit/>
          </a:bodyPr>
          <a:lst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1500" dirty="0">
                <a:latin typeface="Times New Roman" panose="02020603050405020304" pitchFamily="18" charset="0"/>
                <a:cs typeface="Times New Roman" panose="02020603050405020304" pitchFamily="18" charset="0"/>
              </a:rPr>
              <a:t>CS8750 Lightweight Survey-Profiler</a:t>
            </a:r>
          </a:p>
        </p:txBody>
      </p:sp>
    </p:spTree>
    <p:extLst>
      <p:ext uri="{BB962C8B-B14F-4D97-AF65-F5344CB8AC3E}">
        <p14:creationId xmlns:p14="http://schemas.microsoft.com/office/powerpoint/2010/main" val="3557796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1492113-6570-4797-A55E-872B7E4ACF6B}"/>
              </a:ext>
            </a:extLst>
          </p:cNvPr>
          <p:cNvPicPr>
            <a:picLocks noGrp="1" noChangeAspect="1"/>
          </p:cNvPicPr>
          <p:nvPr>
            <p:ph idx="1"/>
          </p:nvPr>
        </p:nvPicPr>
        <p:blipFill>
          <a:blip r:embed="rId2"/>
          <a:stretch>
            <a:fillRect/>
          </a:stretch>
        </p:blipFill>
        <p:spPr>
          <a:xfrm>
            <a:off x="1350614" y="1275016"/>
            <a:ext cx="2140982" cy="1547195"/>
          </a:xfrm>
          <a:prstGeom prst="rect">
            <a:avLst/>
          </a:prstGeom>
        </p:spPr>
      </p:pic>
      <p:pic>
        <p:nvPicPr>
          <p:cNvPr id="8" name="Picture 7">
            <a:extLst>
              <a:ext uri="{FF2B5EF4-FFF2-40B4-BE49-F238E27FC236}">
                <a16:creationId xmlns:a16="http://schemas.microsoft.com/office/drawing/2014/main" id="{A87B491D-ED8C-4797-A541-7E4C38616F90}"/>
              </a:ext>
            </a:extLst>
          </p:cNvPr>
          <p:cNvPicPr>
            <a:picLocks noChangeAspect="1"/>
          </p:cNvPicPr>
          <p:nvPr/>
        </p:nvPicPr>
        <p:blipFill>
          <a:blip r:embed="rId3"/>
          <a:stretch>
            <a:fillRect/>
          </a:stretch>
        </p:blipFill>
        <p:spPr>
          <a:xfrm>
            <a:off x="5378326" y="1275016"/>
            <a:ext cx="2140982" cy="1546265"/>
          </a:xfrm>
          <a:prstGeom prst="rect">
            <a:avLst/>
          </a:prstGeom>
        </p:spPr>
      </p:pic>
      <p:pic>
        <p:nvPicPr>
          <p:cNvPr id="9" name="Picture 8">
            <a:extLst>
              <a:ext uri="{FF2B5EF4-FFF2-40B4-BE49-F238E27FC236}">
                <a16:creationId xmlns:a16="http://schemas.microsoft.com/office/drawing/2014/main" id="{96B832B3-E7BF-4996-B1E2-D15380E02354}"/>
              </a:ext>
            </a:extLst>
          </p:cNvPr>
          <p:cNvPicPr>
            <a:picLocks noChangeAspect="1"/>
          </p:cNvPicPr>
          <p:nvPr/>
        </p:nvPicPr>
        <p:blipFill>
          <a:blip r:embed="rId4"/>
          <a:stretch>
            <a:fillRect/>
          </a:stretch>
        </p:blipFill>
        <p:spPr>
          <a:xfrm>
            <a:off x="1331568" y="3377625"/>
            <a:ext cx="2179075" cy="1612688"/>
          </a:xfrm>
          <a:prstGeom prst="rect">
            <a:avLst/>
          </a:prstGeom>
        </p:spPr>
      </p:pic>
      <p:pic>
        <p:nvPicPr>
          <p:cNvPr id="10" name="Picture 9">
            <a:extLst>
              <a:ext uri="{FF2B5EF4-FFF2-40B4-BE49-F238E27FC236}">
                <a16:creationId xmlns:a16="http://schemas.microsoft.com/office/drawing/2014/main" id="{8D21BF66-2BB2-4FB0-B03A-8D1D81F97AE5}"/>
              </a:ext>
            </a:extLst>
          </p:cNvPr>
          <p:cNvPicPr>
            <a:picLocks noChangeAspect="1"/>
          </p:cNvPicPr>
          <p:nvPr/>
        </p:nvPicPr>
        <p:blipFill>
          <a:blip r:embed="rId5"/>
          <a:stretch>
            <a:fillRect/>
          </a:stretch>
        </p:blipFill>
        <p:spPr>
          <a:xfrm>
            <a:off x="5378325" y="3377625"/>
            <a:ext cx="2244142" cy="1683106"/>
          </a:xfrm>
          <a:prstGeom prst="rect">
            <a:avLst/>
          </a:prstGeom>
        </p:spPr>
      </p:pic>
      <p:sp>
        <p:nvSpPr>
          <p:cNvPr id="11" name="TextBox 10">
            <a:extLst>
              <a:ext uri="{FF2B5EF4-FFF2-40B4-BE49-F238E27FC236}">
                <a16:creationId xmlns:a16="http://schemas.microsoft.com/office/drawing/2014/main" id="{B35C5C6D-BB24-4050-8188-722980C41704}"/>
              </a:ext>
            </a:extLst>
          </p:cNvPr>
          <p:cNvSpPr txBox="1"/>
          <p:nvPr/>
        </p:nvSpPr>
        <p:spPr>
          <a:xfrm>
            <a:off x="1544804" y="960369"/>
            <a:ext cx="1752600" cy="300082"/>
          </a:xfrm>
          <a:prstGeom prst="rect">
            <a:avLst/>
          </a:prstGeom>
          <a:noFill/>
        </p:spPr>
        <p:txBody>
          <a:bodyPr wrap="square" rtlCol="0">
            <a:spAutoFit/>
          </a:bodyPr>
          <a:lstStyle/>
          <a:p>
            <a:pPr algn="ctr" defTabSz="685800">
              <a:buClrTx/>
              <a:defRPr/>
            </a:pPr>
            <a:r>
              <a:rPr lang="en-US" sz="1350" kern="1200" dirty="0">
                <a:solidFill>
                  <a:schemeClr val="tx1"/>
                </a:solidFill>
                <a:latin typeface="Franklin Gothic Book" panose="020B0502020104020203"/>
                <a:ea typeface="+mn-ea"/>
                <a:cs typeface="+mn-cs"/>
              </a:rPr>
              <a:t>Crossing slope</a:t>
            </a:r>
          </a:p>
        </p:txBody>
      </p:sp>
      <p:sp>
        <p:nvSpPr>
          <p:cNvPr id="12" name="TextBox 11">
            <a:extLst>
              <a:ext uri="{FF2B5EF4-FFF2-40B4-BE49-F238E27FC236}">
                <a16:creationId xmlns:a16="http://schemas.microsoft.com/office/drawing/2014/main" id="{E36914D1-949D-4373-8995-296CB8EF2197}"/>
              </a:ext>
            </a:extLst>
          </p:cNvPr>
          <p:cNvSpPr txBox="1"/>
          <p:nvPr/>
        </p:nvSpPr>
        <p:spPr>
          <a:xfrm>
            <a:off x="5504055" y="908041"/>
            <a:ext cx="1752600" cy="300082"/>
          </a:xfrm>
          <a:prstGeom prst="rect">
            <a:avLst/>
          </a:prstGeom>
          <a:noFill/>
        </p:spPr>
        <p:txBody>
          <a:bodyPr wrap="square" rtlCol="0">
            <a:spAutoFit/>
          </a:bodyPr>
          <a:lstStyle/>
          <a:p>
            <a:pPr algn="ctr" defTabSz="685800">
              <a:buClrTx/>
              <a:defRPr/>
            </a:pPr>
            <a:r>
              <a:rPr lang="en-US" sz="1350" kern="1200" dirty="0">
                <a:solidFill>
                  <a:schemeClr val="tx1"/>
                </a:solidFill>
                <a:latin typeface="Franklin Gothic Book" panose="020B0502020104020203"/>
                <a:ea typeface="+mn-ea"/>
                <a:cs typeface="+mn-cs"/>
              </a:rPr>
              <a:t>Running slope</a:t>
            </a:r>
          </a:p>
        </p:txBody>
      </p:sp>
      <p:sp>
        <p:nvSpPr>
          <p:cNvPr id="13" name="TextBox 12">
            <a:extLst>
              <a:ext uri="{FF2B5EF4-FFF2-40B4-BE49-F238E27FC236}">
                <a16:creationId xmlns:a16="http://schemas.microsoft.com/office/drawing/2014/main" id="{43AA1AD5-3C82-4D18-8DC5-3BEC645FF894}"/>
              </a:ext>
            </a:extLst>
          </p:cNvPr>
          <p:cNvSpPr txBox="1"/>
          <p:nvPr/>
        </p:nvSpPr>
        <p:spPr>
          <a:xfrm>
            <a:off x="1544805" y="2943073"/>
            <a:ext cx="1752600" cy="507831"/>
          </a:xfrm>
          <a:prstGeom prst="rect">
            <a:avLst/>
          </a:prstGeom>
          <a:noFill/>
        </p:spPr>
        <p:txBody>
          <a:bodyPr wrap="square" rtlCol="0">
            <a:spAutoFit/>
          </a:bodyPr>
          <a:lstStyle/>
          <a:p>
            <a:pPr algn="ctr" defTabSz="685800">
              <a:buClrTx/>
              <a:defRPr/>
            </a:pPr>
            <a:r>
              <a:rPr lang="en-US" sz="1350" kern="1200" dirty="0">
                <a:solidFill>
                  <a:schemeClr val="tx1"/>
                </a:solidFill>
                <a:latin typeface="Franklin Gothic Book" panose="020B0502020104020203"/>
                <a:ea typeface="+mn-ea"/>
                <a:cs typeface="+mn-cs"/>
              </a:rPr>
              <a:t>Vertical Displacement</a:t>
            </a:r>
          </a:p>
        </p:txBody>
      </p:sp>
      <p:sp>
        <p:nvSpPr>
          <p:cNvPr id="14" name="TextBox 13">
            <a:extLst>
              <a:ext uri="{FF2B5EF4-FFF2-40B4-BE49-F238E27FC236}">
                <a16:creationId xmlns:a16="http://schemas.microsoft.com/office/drawing/2014/main" id="{B61305D7-FF7F-42BB-A284-E364224652AA}"/>
              </a:ext>
            </a:extLst>
          </p:cNvPr>
          <p:cNvSpPr txBox="1"/>
          <p:nvPr/>
        </p:nvSpPr>
        <p:spPr>
          <a:xfrm>
            <a:off x="5378325" y="2920672"/>
            <a:ext cx="2004060" cy="300082"/>
          </a:xfrm>
          <a:prstGeom prst="rect">
            <a:avLst/>
          </a:prstGeom>
          <a:noFill/>
        </p:spPr>
        <p:txBody>
          <a:bodyPr wrap="square" rtlCol="0">
            <a:spAutoFit/>
          </a:bodyPr>
          <a:lstStyle/>
          <a:p>
            <a:pPr algn="ctr" defTabSz="685800">
              <a:buClrTx/>
              <a:defRPr/>
            </a:pPr>
            <a:r>
              <a:rPr lang="en-US" sz="1350" kern="1200" dirty="0">
                <a:solidFill>
                  <a:schemeClr val="tx1"/>
                </a:solidFill>
                <a:latin typeface="Franklin Gothic Book" panose="020B0502020104020203"/>
                <a:ea typeface="+mn-ea"/>
                <a:cs typeface="+mn-cs"/>
              </a:rPr>
              <a:t>Horizontal Displacement</a:t>
            </a:r>
          </a:p>
        </p:txBody>
      </p:sp>
      <p:sp>
        <p:nvSpPr>
          <p:cNvPr id="15" name="Title 1">
            <a:extLst>
              <a:ext uri="{FF2B5EF4-FFF2-40B4-BE49-F238E27FC236}">
                <a16:creationId xmlns:a16="http://schemas.microsoft.com/office/drawing/2014/main" id="{10FCE8B9-C76D-4320-9FEC-51142049FE43}"/>
              </a:ext>
            </a:extLst>
          </p:cNvPr>
          <p:cNvSpPr>
            <a:spLocks noGrp="1"/>
          </p:cNvSpPr>
          <p:nvPr>
            <p:ph type="title"/>
          </p:nvPr>
        </p:nvSpPr>
        <p:spPr>
          <a:xfrm>
            <a:off x="398218" y="470145"/>
            <a:ext cx="8347565" cy="437896"/>
          </a:xfrm>
        </p:spPr>
        <p:txBody>
          <a:bodyPr anchor="ctr">
            <a:normAutofit fontScale="90000"/>
          </a:bodyPr>
          <a:lstStyle/>
          <a:p>
            <a:r>
              <a:rPr lang="en-US" dirty="0"/>
              <a:t>Goals for sidewalk slope monitoring System</a:t>
            </a:r>
          </a:p>
        </p:txBody>
      </p:sp>
      <p:sp>
        <p:nvSpPr>
          <p:cNvPr id="2" name="Slide Number Placeholder 1">
            <a:extLst>
              <a:ext uri="{FF2B5EF4-FFF2-40B4-BE49-F238E27FC236}">
                <a16:creationId xmlns:a16="http://schemas.microsoft.com/office/drawing/2014/main" id="{F14ADA77-38BC-4CBF-9012-FE8DA06C9154}"/>
              </a:ext>
            </a:extLst>
          </p:cNvPr>
          <p:cNvSpPr>
            <a:spLocks noGrp="1"/>
          </p:cNvSpPr>
          <p:nvPr>
            <p:ph type="sldNum" sz="quarter" idx="12"/>
          </p:nvPr>
        </p:nvSpPr>
        <p:spPr/>
        <p:txBody>
          <a:bodyPr/>
          <a:lstStyle/>
          <a:p>
            <a:pPr defTabSz="685800">
              <a:buClrTx/>
              <a:defRPr/>
            </a:pPr>
            <a:fld id="{3A98EE3D-8CD1-4C3F-BD1C-C98C9596463C}" type="slidenum">
              <a:rPr lang="en-US" sz="675" kern="1200">
                <a:solidFill>
                  <a:srgbClr val="000000">
                    <a:lumMod val="75000"/>
                    <a:lumOff val="25000"/>
                  </a:srgbClr>
                </a:solidFill>
                <a:latin typeface="Franklin Gothic Book" panose="020B0502020104020203"/>
                <a:ea typeface="+mn-ea"/>
                <a:cs typeface="+mn-cs"/>
              </a:rPr>
              <a:pPr defTabSz="685800">
                <a:buClrTx/>
                <a:defRPr/>
              </a:pPr>
              <a:t>5</a:t>
            </a:fld>
            <a:endParaRPr lang="en-US" sz="675" kern="1200" dirty="0">
              <a:solidFill>
                <a:srgbClr val="000000">
                  <a:lumMod val="75000"/>
                  <a:lumOff val="25000"/>
                </a:srgbClr>
              </a:solidFill>
              <a:latin typeface="Franklin Gothic Book" panose="020B0502020104020203"/>
              <a:ea typeface="+mn-ea"/>
              <a:cs typeface="+mn-cs"/>
            </a:endParaRPr>
          </a:p>
        </p:txBody>
      </p:sp>
    </p:spTree>
    <p:extLst>
      <p:ext uri="{BB962C8B-B14F-4D97-AF65-F5344CB8AC3E}">
        <p14:creationId xmlns:p14="http://schemas.microsoft.com/office/powerpoint/2010/main" val="2481334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7"/>
          <p:cNvPicPr preferRelativeResize="0"/>
          <p:nvPr/>
        </p:nvPicPr>
        <p:blipFill rotWithShape="1">
          <a:blip r:embed="rId3">
            <a:alphaModFix/>
          </a:blip>
          <a:srcRect l="18789" t="32568" r="22840" b="10623"/>
          <a:stretch/>
        </p:blipFill>
        <p:spPr>
          <a:xfrm>
            <a:off x="0" y="0"/>
            <a:ext cx="9144000" cy="5143500"/>
          </a:xfrm>
          <a:prstGeom prst="rect">
            <a:avLst/>
          </a:prstGeom>
          <a:noFill/>
          <a:ln>
            <a:noFill/>
          </a:ln>
        </p:spPr>
      </p:pic>
      <p:sp>
        <p:nvSpPr>
          <p:cNvPr id="94" name="Google Shape;94;p17"/>
          <p:cNvSpPr txBox="1"/>
          <p:nvPr/>
        </p:nvSpPr>
        <p:spPr>
          <a:xfrm>
            <a:off x="122450" y="476274"/>
            <a:ext cx="1918500" cy="159910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latin typeface="Roboto Slab"/>
                <a:ea typeface="Roboto Slab"/>
                <a:cs typeface="Roboto Slab"/>
                <a:sym typeface="Roboto Slab"/>
              </a:rPr>
              <a:t>Web Application</a:t>
            </a:r>
            <a:endParaRPr lang="en" sz="2400" dirty="0">
              <a:latin typeface="Roboto Slab"/>
              <a:ea typeface="Roboto Slab"/>
              <a:cs typeface="Roboto Slab"/>
              <a:sym typeface="Roboto Slab"/>
            </a:endParaRPr>
          </a:p>
          <a:p>
            <a:pPr marL="0" lvl="0" indent="0" algn="l" rtl="0">
              <a:spcBef>
                <a:spcPts val="0"/>
              </a:spcBef>
              <a:spcAft>
                <a:spcPts val="0"/>
              </a:spcAft>
              <a:buNone/>
            </a:pPr>
            <a:r>
              <a:rPr lang="en" sz="2400" dirty="0">
                <a:latin typeface="Roboto Slab"/>
                <a:ea typeface="Roboto Slab"/>
                <a:cs typeface="Roboto Slab"/>
                <a:sym typeface="Roboto Slab"/>
              </a:rPr>
              <a:t>Framework</a:t>
            </a:r>
            <a:endParaRPr sz="2400" dirty="0">
              <a:latin typeface="Roboto Slab"/>
              <a:ea typeface="Roboto Slab"/>
              <a:cs typeface="Roboto Slab"/>
              <a:sym typeface="Roboto Slab"/>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19"/>
          <p:cNvPicPr preferRelativeResize="0"/>
          <p:nvPr/>
        </p:nvPicPr>
        <p:blipFill>
          <a:blip r:embed="rId3">
            <a:alphaModFix/>
          </a:blip>
          <a:stretch>
            <a:fillRect/>
          </a:stretch>
        </p:blipFill>
        <p:spPr>
          <a:xfrm>
            <a:off x="658786" y="588188"/>
            <a:ext cx="2615183" cy="3371720"/>
          </a:xfrm>
          <a:prstGeom prst="rect">
            <a:avLst/>
          </a:prstGeom>
          <a:noFill/>
          <a:ln>
            <a:noFill/>
          </a:ln>
        </p:spPr>
      </p:pic>
      <p:pic>
        <p:nvPicPr>
          <p:cNvPr id="106" name="Google Shape;106;p19"/>
          <p:cNvPicPr preferRelativeResize="0"/>
          <p:nvPr/>
        </p:nvPicPr>
        <p:blipFill>
          <a:blip r:embed="rId4">
            <a:alphaModFix/>
          </a:blip>
          <a:stretch>
            <a:fillRect/>
          </a:stretch>
        </p:blipFill>
        <p:spPr>
          <a:xfrm>
            <a:off x="853000" y="802538"/>
            <a:ext cx="2615184" cy="3412815"/>
          </a:xfrm>
          <a:prstGeom prst="rect">
            <a:avLst/>
          </a:prstGeom>
          <a:noFill/>
          <a:ln>
            <a:noFill/>
          </a:ln>
        </p:spPr>
      </p:pic>
      <p:pic>
        <p:nvPicPr>
          <p:cNvPr id="107" name="Google Shape;107;p19"/>
          <p:cNvPicPr preferRelativeResize="0"/>
          <p:nvPr/>
        </p:nvPicPr>
        <p:blipFill>
          <a:blip r:embed="rId5">
            <a:alphaModFix/>
          </a:blip>
          <a:stretch>
            <a:fillRect/>
          </a:stretch>
        </p:blipFill>
        <p:spPr>
          <a:xfrm>
            <a:off x="1073505" y="993063"/>
            <a:ext cx="2615183" cy="3371720"/>
          </a:xfrm>
          <a:prstGeom prst="rect">
            <a:avLst/>
          </a:prstGeom>
          <a:noFill/>
          <a:ln>
            <a:noFill/>
          </a:ln>
        </p:spPr>
      </p:pic>
      <p:pic>
        <p:nvPicPr>
          <p:cNvPr id="108" name="Google Shape;108;p19"/>
          <p:cNvPicPr preferRelativeResize="0"/>
          <p:nvPr/>
        </p:nvPicPr>
        <p:blipFill>
          <a:blip r:embed="rId6">
            <a:alphaModFix/>
          </a:blip>
          <a:stretch>
            <a:fillRect/>
          </a:stretch>
        </p:blipFill>
        <p:spPr>
          <a:xfrm>
            <a:off x="1366425" y="1202988"/>
            <a:ext cx="2613470" cy="3334429"/>
          </a:xfrm>
          <a:prstGeom prst="rect">
            <a:avLst/>
          </a:prstGeom>
          <a:noFill/>
          <a:ln>
            <a:noFill/>
          </a:ln>
        </p:spPr>
      </p:pic>
      <p:pic>
        <p:nvPicPr>
          <p:cNvPr id="109" name="Google Shape;109;p19"/>
          <p:cNvPicPr preferRelativeResize="0"/>
          <p:nvPr/>
        </p:nvPicPr>
        <p:blipFill>
          <a:blip r:embed="rId7">
            <a:alphaModFix/>
          </a:blip>
          <a:stretch>
            <a:fillRect/>
          </a:stretch>
        </p:blipFill>
        <p:spPr>
          <a:xfrm>
            <a:off x="4512225" y="332638"/>
            <a:ext cx="3973000" cy="2590900"/>
          </a:xfrm>
          <a:prstGeom prst="rect">
            <a:avLst/>
          </a:prstGeom>
          <a:noFill/>
          <a:ln>
            <a:noFill/>
          </a:ln>
        </p:spPr>
      </p:pic>
      <p:pic>
        <p:nvPicPr>
          <p:cNvPr id="110" name="Google Shape;110;p19"/>
          <p:cNvPicPr preferRelativeResize="0"/>
          <p:nvPr/>
        </p:nvPicPr>
        <p:blipFill>
          <a:blip r:embed="rId8">
            <a:alphaModFix/>
          </a:blip>
          <a:stretch>
            <a:fillRect/>
          </a:stretch>
        </p:blipFill>
        <p:spPr>
          <a:xfrm>
            <a:off x="5366200" y="2984875"/>
            <a:ext cx="2265050" cy="1825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20"/>
          <p:cNvPicPr preferRelativeResize="0"/>
          <p:nvPr/>
        </p:nvPicPr>
        <p:blipFill>
          <a:blip r:embed="rId3">
            <a:alphaModFix/>
          </a:blip>
          <a:stretch>
            <a:fillRect/>
          </a:stretch>
        </p:blipFill>
        <p:spPr>
          <a:xfrm>
            <a:off x="152400" y="152400"/>
            <a:ext cx="1945812" cy="4838701"/>
          </a:xfrm>
          <a:prstGeom prst="rect">
            <a:avLst/>
          </a:prstGeom>
          <a:noFill/>
          <a:ln>
            <a:noFill/>
          </a:ln>
        </p:spPr>
      </p:pic>
      <p:pic>
        <p:nvPicPr>
          <p:cNvPr id="116" name="Google Shape;116;p20"/>
          <p:cNvPicPr preferRelativeResize="0"/>
          <p:nvPr/>
        </p:nvPicPr>
        <p:blipFill>
          <a:blip r:embed="rId4">
            <a:alphaModFix/>
          </a:blip>
          <a:stretch>
            <a:fillRect/>
          </a:stretch>
        </p:blipFill>
        <p:spPr>
          <a:xfrm>
            <a:off x="2250612" y="152400"/>
            <a:ext cx="1945812" cy="4838701"/>
          </a:xfrm>
          <a:prstGeom prst="rect">
            <a:avLst/>
          </a:prstGeom>
          <a:noFill/>
          <a:ln>
            <a:noFill/>
          </a:ln>
        </p:spPr>
      </p:pic>
      <p:pic>
        <p:nvPicPr>
          <p:cNvPr id="117" name="Google Shape;117;p20"/>
          <p:cNvPicPr preferRelativeResize="0"/>
          <p:nvPr/>
        </p:nvPicPr>
        <p:blipFill>
          <a:blip r:embed="rId5">
            <a:alphaModFix/>
          </a:blip>
          <a:stretch>
            <a:fillRect/>
          </a:stretch>
        </p:blipFill>
        <p:spPr>
          <a:xfrm>
            <a:off x="4348824" y="808300"/>
            <a:ext cx="4642775" cy="352688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4"/>
          <p:cNvSpPr txBox="1">
            <a:spLocks noGrp="1"/>
          </p:cNvSpPr>
          <p:nvPr>
            <p:ph type="title"/>
          </p:nvPr>
        </p:nvSpPr>
        <p:spPr>
          <a:xfrm>
            <a:off x="226031" y="318500"/>
            <a:ext cx="8671389" cy="109933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Detection of </a:t>
            </a:r>
            <a:br>
              <a:rPr lang="en-US" dirty="0"/>
            </a:br>
            <a:r>
              <a:rPr lang="en-US" dirty="0"/>
              <a:t>vertical or horizontal displacement</a:t>
            </a:r>
            <a:endParaRPr dirty="0"/>
          </a:p>
        </p:txBody>
      </p:sp>
      <p:pic>
        <p:nvPicPr>
          <p:cNvPr id="141" name="Google Shape;141;p24"/>
          <p:cNvPicPr preferRelativeResize="0"/>
          <p:nvPr/>
        </p:nvPicPr>
        <p:blipFill>
          <a:blip r:embed="rId3">
            <a:alphaModFix/>
          </a:blip>
          <a:stretch>
            <a:fillRect/>
          </a:stretch>
        </p:blipFill>
        <p:spPr>
          <a:xfrm>
            <a:off x="1219200" y="2185600"/>
            <a:ext cx="2657775" cy="2011775"/>
          </a:xfrm>
          <a:prstGeom prst="rect">
            <a:avLst/>
          </a:prstGeom>
          <a:noFill/>
          <a:ln>
            <a:noFill/>
          </a:ln>
        </p:spPr>
      </p:pic>
      <p:pic>
        <p:nvPicPr>
          <p:cNvPr id="142" name="Google Shape;142;p24"/>
          <p:cNvPicPr preferRelativeResize="0"/>
          <p:nvPr/>
        </p:nvPicPr>
        <p:blipFill>
          <a:blip r:embed="rId4">
            <a:alphaModFix/>
          </a:blip>
          <a:stretch>
            <a:fillRect/>
          </a:stretch>
        </p:blipFill>
        <p:spPr>
          <a:xfrm>
            <a:off x="4760550" y="2186825"/>
            <a:ext cx="2657775" cy="2009322"/>
          </a:xfrm>
          <a:prstGeom prst="rect">
            <a:avLst/>
          </a:prstGeom>
          <a:noFill/>
          <a:ln>
            <a:noFill/>
          </a:ln>
        </p:spPr>
      </p:pic>
      <p:sp>
        <p:nvSpPr>
          <p:cNvPr id="143" name="Google Shape;143;p24"/>
          <p:cNvSpPr txBox="1"/>
          <p:nvPr/>
        </p:nvSpPr>
        <p:spPr>
          <a:xfrm>
            <a:off x="1234875" y="1740075"/>
            <a:ext cx="2657700" cy="25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FFFFFF"/>
                </a:solidFill>
                <a:latin typeface="Roboto"/>
                <a:ea typeface="Roboto"/>
                <a:cs typeface="Roboto"/>
                <a:sym typeface="Roboto"/>
              </a:rPr>
              <a:t>Vertical displacement</a:t>
            </a:r>
            <a:endParaRPr dirty="0">
              <a:solidFill>
                <a:srgbClr val="FFFFFF"/>
              </a:solidFill>
              <a:latin typeface="Roboto"/>
              <a:ea typeface="Roboto"/>
              <a:cs typeface="Roboto"/>
              <a:sym typeface="Roboto"/>
            </a:endParaRPr>
          </a:p>
        </p:txBody>
      </p:sp>
      <p:sp>
        <p:nvSpPr>
          <p:cNvPr id="144" name="Google Shape;144;p24"/>
          <p:cNvSpPr txBox="1"/>
          <p:nvPr/>
        </p:nvSpPr>
        <p:spPr>
          <a:xfrm>
            <a:off x="4760575" y="1740075"/>
            <a:ext cx="2657700" cy="25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FFFFFF"/>
                </a:solidFill>
                <a:latin typeface="Roboto"/>
                <a:ea typeface="Roboto"/>
                <a:cs typeface="Roboto"/>
                <a:sym typeface="Roboto"/>
              </a:rPr>
              <a:t>Horizontal displacement</a:t>
            </a:r>
            <a:endParaRPr dirty="0">
              <a:solidFill>
                <a:srgbClr val="FFFFFF"/>
              </a:solidFill>
              <a:latin typeface="Roboto"/>
              <a:ea typeface="Roboto"/>
              <a:cs typeface="Roboto"/>
              <a:sym typeface="Roboto"/>
            </a:endParaRPr>
          </a:p>
        </p:txBody>
      </p:sp>
    </p:spTree>
  </p:cSld>
  <p:clrMapOvr>
    <a:masterClrMapping/>
  </p:clrMapOvr>
  <mc:AlternateContent xmlns:mc="http://schemas.openxmlformats.org/markup-compatibility/2006" xmlns:p14="http://schemas.microsoft.com/office/powerpoint/2010/main">
    <mc:Choice Requires="p14">
      <p:transition spd="slow">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1276</Words>
  <Application>Microsoft Office PowerPoint</Application>
  <PresentationFormat>On-screen Show (16:9)</PresentationFormat>
  <Paragraphs>151</Paragraphs>
  <Slides>19</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Times New Roman</vt:lpstr>
      <vt:lpstr>Wingdings 2</vt:lpstr>
      <vt:lpstr>Lato</vt:lpstr>
      <vt:lpstr>Roboto Slab</vt:lpstr>
      <vt:lpstr>Roboto</vt:lpstr>
      <vt:lpstr>Old Standard TT</vt:lpstr>
      <vt:lpstr>Arial</vt:lpstr>
      <vt:lpstr>Franklin Gothic Book</vt:lpstr>
      <vt:lpstr>Marina</vt:lpstr>
      <vt:lpstr>Sidewalk Slope Monitoring System</vt:lpstr>
      <vt:lpstr>Introduction</vt:lpstr>
      <vt:lpstr>Background</vt:lpstr>
      <vt:lpstr>Existing solutions</vt:lpstr>
      <vt:lpstr>Goals for sidewalk slope monitoring System</vt:lpstr>
      <vt:lpstr>PowerPoint Presentation</vt:lpstr>
      <vt:lpstr>PowerPoint Presentation</vt:lpstr>
      <vt:lpstr>PowerPoint Presentation</vt:lpstr>
      <vt:lpstr>Detection of  vertical or horizontal displacement</vt:lpstr>
      <vt:lpstr>Canny Edge Detection - Image Thresholding</vt:lpstr>
      <vt:lpstr>Image Segmentation - Grabcut Algorithm</vt:lpstr>
      <vt:lpstr>Counting Pixels</vt:lpstr>
      <vt:lpstr>1. Data collection 2. Data process 3. Data Storage 4. Remote controller</vt:lpstr>
      <vt:lpstr>Rover UI: Data Display  &amp; Rover Mode Controls</vt:lpstr>
      <vt:lpstr>Future Rover and UI</vt:lpstr>
      <vt:lpstr>Robecca                      Leo Rover </vt:lpstr>
      <vt:lpstr>Back-end Database Functionality </vt:lpstr>
      <vt:lpstr>Relational Schema</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Sidewalk Slope Monitoring System</dc:title>
  <dc:creator>pdmuser</dc:creator>
  <cp:lastModifiedBy>Lim, Jung S</cp:lastModifiedBy>
  <cp:revision>9</cp:revision>
  <dcterms:modified xsi:type="dcterms:W3CDTF">2021-02-27T05:36:39Z</dcterms:modified>
</cp:coreProperties>
</file>