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5.xml"/>
  <Override ContentType="application/vnd.openxmlformats-officedocument.presentationml.comments+xml" PartName="/ppt/comments/comment6.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Lst>
  <p:sldSz cy="5143500" cx="9144000"/>
  <p:notesSz cx="6858000" cy="9144000"/>
  <p:embeddedFontLst>
    <p:embeddedFont>
      <p:font typeface="Montserrat"/>
      <p:regular r:id="rId42"/>
      <p:bold r:id="rId43"/>
      <p:italic r:id="rId44"/>
      <p:boldItalic r:id="rId45"/>
    </p:embeddedFont>
    <p:embeddedFont>
      <p:font typeface="Lato"/>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8" name="Mazel Fernandez"/>
  <p:cmAuthor clrIdx="1" id="1" initials="" lastIdx="3" name="Simon Yang"/>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font" Target="fonts/Montserrat-regular.fntdata"/><Relationship Id="rId41" Type="http://schemas.openxmlformats.org/officeDocument/2006/relationships/slide" Target="slides/slide35.xml"/><Relationship Id="rId44" Type="http://schemas.openxmlformats.org/officeDocument/2006/relationships/font" Target="fonts/Montserrat-italic.fntdata"/><Relationship Id="rId43" Type="http://schemas.openxmlformats.org/officeDocument/2006/relationships/font" Target="fonts/Montserrat-bold.fntdata"/><Relationship Id="rId46" Type="http://schemas.openxmlformats.org/officeDocument/2006/relationships/font" Target="fonts/Lato-regular.fntdata"/><Relationship Id="rId45" Type="http://schemas.openxmlformats.org/officeDocument/2006/relationships/font" Target="fonts/Montserrat-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font" Target="fonts/Lato-italic.fntdata"/><Relationship Id="rId47" Type="http://schemas.openxmlformats.org/officeDocument/2006/relationships/font" Target="fonts/Lato-bold.fntdata"/><Relationship Id="rId49" Type="http://schemas.openxmlformats.org/officeDocument/2006/relationships/font" Target="fonts/Lato-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1-12-02T19:33:18.742">
    <p:pos x="6000" y="0"/>
    <p:text>mental health and health issues to be merged</p:text>
  </p:cm>
  <p:cm authorId="0" idx="2" dt="2021-11-29T19:21:26.310">
    <p:pos x="6000" y="100"/>
    <p:text>talk about the cost, evacuation, how dangerous it was for people, and peoples healthother problems</p:text>
  </p:cm>
  <p:cm authorId="0" idx="3" dt="2021-11-29T19:19:19.894">
    <p:pos x="6000" y="200"/>
    <p:text>bulk up the definitions/significance sections (14-15min)</p:text>
  </p:cm>
  <p:cm authorId="0" idx="4" dt="2021-11-29T19:21:13.262">
    <p:pos x="6000" y="300"/>
    <p:text>show the maps</p:text>
  </p:cm>
  <p:cm authorId="0" idx="5" dt="2021-11-29T19:18:47.034">
    <p:pos x="6000" y="400"/>
    <p:text>more pictures</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6" dt="2021-11-29T19:22:56.213">
    <p:pos x="6000" y="0"/>
    <p:text>explain more of each bullet point</p:text>
  </p:cm>
  <p:cm authorId="0" idx="7" dt="2021-11-29T19:22:33.734">
    <p:pos x="6000" y="100"/>
    <p:text>spread this out into more slides</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8" dt="2021-11-29T19:22:18.083">
    <p:pos x="1480" y="1244"/>
    <p:text>1 min talk about the technologies used</p:text>
  </p:cm>
  <p:cm authorId="0" idx="9" dt="2021-11-29T19:22:18.083">
    <p:pos x="1480" y="1244"/>
    <p:text>explain what arcgis is</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 dt="2021-12-02T19:55:38.740">
    <p:pos x="6000" y="0"/>
    <p:text>Use "dashboard" instead of "website"</p:text>
  </p:cm>
  <p:cm authorId="0" idx="10" dt="2021-11-29T19:25:20.287">
    <p:pos x="6000" y="100"/>
    <p:text>explain different parts, different modules of the website</p:text>
  </p:cm>
  <p:cm authorId="0" idx="11" dt="2021-11-29T19:25:33.366">
    <p:pos x="917" y="813"/>
    <p:text>add more slides after this to present different parts of website with screenshots from the website</p:text>
  </p:cm>
  <p:cm authorId="0" idx="12" dt="2021-11-29T19:25:33.366">
    <p:pos x="917" y="813"/>
    <p:text>add screenshots</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2" dt="2021-12-02T19:54:58.260">
    <p:pos x="6000" y="0"/>
    <p:text>Goal is to create a dashboard with data analytics models to understand the cause and effect of the wildfire.</p:text>
  </p:cm>
  <p:cm authorId="1" idx="3" dt="2021-12-02T19:54:50.046">
    <p:pos x="6000" y="100"/>
    <p:text>Say trying to find correlation between wildfire and other elements/conditions</p:tex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3" dt="2021-11-29T19:30:32.883">
    <p:pos x="6000" y="0"/>
    <p:text>in the website, show cause and effect of the wildfire</p:text>
  </p:cm>
  <p:cm authorId="0" idx="14" dt="2021-11-29T19:27:07.752">
    <p:pos x="6000" y="0"/>
    <p:text>show pictures</p:text>
  </p:cm>
  <p:cm authorId="0" idx="15" dt="2021-11-29T19:28:00.201">
    <p:pos x="6000" y="0"/>
    <p:text>EX: one of the wildfires in the past, show temperature/heat map (before the wildfire happened), wind (santa ana winds)</p:text>
  </p:cm>
  <p:cm authorId="0" idx="16" dt="2021-11-29T19:29:14.170">
    <p:pos x="6000" y="0"/>
    <p:text>show maps of evacuation</p:text>
  </p:cm>
  <p:cm authorId="0" idx="17" dt="2021-11-29T19:30:14.778">
    <p:pos x="6000" y="0"/>
    <p:text>show size of fires in visual way with arcgis (with the map we plotted online)</p:text>
  </p:cm>
  <p:cm authorId="0" idx="18" dt="2021-11-29T19:30:32.883">
    <p:pos x="6000" y="0"/>
    <p:text>goal: extract insight from these maps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019a516add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1019a516add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0515117b8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10515117b8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Famous landmarks in ruins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10515117b89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10515117b89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1050a862989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1050a862989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1050a86298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1050a86298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103b0bafe0d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g103b0bafe0d_2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050a86298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050a86298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103b0bafe0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103b0bafe0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f835f12f62_2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 name="Google Shape;270;gf835f12f62_2_1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104bfa51c16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104bfa51c16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104bfa51c1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104bfa51c1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f835f12f62_2_12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 name="Google Shape;141;gf835f12f62_2_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04bfa51c1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104bfa51c1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104bfa51c16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104bfa51c16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f835f12f62_2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4" name="Google Shape;314;gf835f12f62_2_1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f835f12f62_2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0" name="Google Shape;330;gf835f12f62_2_2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04bfa51c16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104bfa51c16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104e573a488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104e573a488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04eade1a85_2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104eade1a85_2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104eade1a85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104eade1a85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104eade1a85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104eade1a85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104eade1a85_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104eade1a85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04d4ca4e3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104d4ca4e3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019a516add_0_4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1019a516add_0_4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f835f12f62_2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6" name="Google Shape;386;gf835f12f62_2_2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f835f12f62_2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4" name="Google Shape;394;gf835f12f62_2_2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10490120c9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10490120c9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1019a516add_0_4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1019a516add_0_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103b35ebb7e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103b35ebb7e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019a516add_0_4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1019a516add_0_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019a516add_0_4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1019a516add_0_4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f835f12f62_2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gf835f12f62_2_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03d327c95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103d327c95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0515117b8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10515117b8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Mention length of wildfires, and containment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10515117b89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10515117b89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Talk about it as the largest wildfire in california</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3537150" y="1578400"/>
            <a:ext cx="5017500" cy="1578900"/>
          </a:xfrm>
          <a:prstGeom prst="rect">
            <a:avLst/>
          </a:prstGeom>
        </p:spPr>
        <p:txBody>
          <a:bodyPr anchorCtr="0" anchor="t" bIns="91425" lIns="91425" spcFirstLastPara="1" rIns="91425" wrap="square" tIns="91425">
            <a:norm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17" name="Google Shape;17;p2"/>
          <p:cNvSpPr txBox="1"/>
          <p:nvPr>
            <p:ph idx="1" type="subTitle"/>
          </p:nvPr>
        </p:nvSpPr>
        <p:spPr>
          <a:xfrm>
            <a:off x="5083950" y="3924925"/>
            <a:ext cx="3470700" cy="5061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300"/>
              <a:buNone/>
              <a:defRPr/>
            </a:lvl1pPr>
            <a:lvl2pPr lvl="1" rtl="0">
              <a:lnSpc>
                <a:spcPct val="100000"/>
              </a:lnSpc>
              <a:spcBef>
                <a:spcPts val="0"/>
              </a:spcBef>
              <a:spcAft>
                <a:spcPts val="0"/>
              </a:spcAft>
              <a:buSzPts val="1300"/>
              <a:buNone/>
              <a:defRPr sz="1300"/>
            </a:lvl2pPr>
            <a:lvl3pPr lvl="2" rtl="0">
              <a:lnSpc>
                <a:spcPct val="100000"/>
              </a:lnSpc>
              <a:spcBef>
                <a:spcPts val="0"/>
              </a:spcBef>
              <a:spcAft>
                <a:spcPts val="0"/>
              </a:spcAft>
              <a:buSzPts val="1300"/>
              <a:buNone/>
              <a:defRPr sz="1300"/>
            </a:lvl3pPr>
            <a:lvl4pPr lvl="3" rtl="0">
              <a:lnSpc>
                <a:spcPct val="100000"/>
              </a:lnSpc>
              <a:spcBef>
                <a:spcPts val="0"/>
              </a:spcBef>
              <a:spcAft>
                <a:spcPts val="0"/>
              </a:spcAft>
              <a:buSzPts val="1300"/>
              <a:buNone/>
              <a:defRPr sz="1300"/>
            </a:lvl4pPr>
            <a:lvl5pPr lvl="4" rtl="0">
              <a:lnSpc>
                <a:spcPct val="100000"/>
              </a:lnSpc>
              <a:spcBef>
                <a:spcPts val="0"/>
              </a:spcBef>
              <a:spcAft>
                <a:spcPts val="0"/>
              </a:spcAft>
              <a:buSzPts val="1300"/>
              <a:buNone/>
              <a:defRPr sz="1300"/>
            </a:lvl5pPr>
            <a:lvl6pPr lvl="5" rtl="0">
              <a:lnSpc>
                <a:spcPct val="100000"/>
              </a:lnSpc>
              <a:spcBef>
                <a:spcPts val="0"/>
              </a:spcBef>
              <a:spcAft>
                <a:spcPts val="0"/>
              </a:spcAft>
              <a:buSzPts val="1300"/>
              <a:buNone/>
              <a:defRPr sz="1300"/>
            </a:lvl6pPr>
            <a:lvl7pPr lvl="6" rtl="0">
              <a:lnSpc>
                <a:spcPct val="100000"/>
              </a:lnSpc>
              <a:spcBef>
                <a:spcPts val="0"/>
              </a:spcBef>
              <a:spcAft>
                <a:spcPts val="0"/>
              </a:spcAft>
              <a:buSzPts val="1300"/>
              <a:buNone/>
              <a:defRPr sz="1300"/>
            </a:lvl7pPr>
            <a:lvl8pPr lvl="7" rtl="0">
              <a:lnSpc>
                <a:spcPct val="100000"/>
              </a:lnSpc>
              <a:spcBef>
                <a:spcPts val="0"/>
              </a:spcBef>
              <a:spcAft>
                <a:spcPts val="0"/>
              </a:spcAft>
              <a:buSzPts val="1300"/>
              <a:buNone/>
              <a:defRPr sz="1300"/>
            </a:lvl8pPr>
            <a:lvl9pPr lvl="8" rtl="0">
              <a:lnSpc>
                <a:spcPct val="100000"/>
              </a:lnSpc>
              <a:spcBef>
                <a:spcPts val="0"/>
              </a:spcBef>
              <a:spcAft>
                <a:spcPts val="0"/>
              </a:spcAft>
              <a:buSzPts val="1300"/>
              <a:buNone/>
              <a:defRPr sz="1300"/>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05" name="Shape 105"/>
        <p:cNvGrpSpPr/>
        <p:nvPr/>
      </p:nvGrpSpPr>
      <p:grpSpPr>
        <a:xfrm>
          <a:off x="0" y="0"/>
          <a:ext cx="0" cy="0"/>
          <a:chOff x="0" y="0"/>
          <a:chExt cx="0" cy="0"/>
        </a:xfrm>
      </p:grpSpPr>
      <p:sp>
        <p:nvSpPr>
          <p:cNvPr id="106" name="Google Shape;106;p1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atin typeface="Lato"/>
                <a:ea typeface="Lato"/>
                <a:cs typeface="Lato"/>
                <a:sym typeface="Lato"/>
              </a:defRPr>
            </a:lvl1pPr>
            <a:lvl2pPr lvl="1">
              <a:spcBef>
                <a:spcPts val="0"/>
              </a:spcBef>
              <a:spcAft>
                <a:spcPts val="0"/>
              </a:spcAft>
              <a:buSzPts val="2800"/>
              <a:buNone/>
              <a:defRPr>
                <a:latin typeface="Lato"/>
                <a:ea typeface="Lato"/>
                <a:cs typeface="Lato"/>
                <a:sym typeface="Lato"/>
              </a:defRPr>
            </a:lvl2pPr>
            <a:lvl3pPr lvl="2">
              <a:spcBef>
                <a:spcPts val="0"/>
              </a:spcBef>
              <a:spcAft>
                <a:spcPts val="0"/>
              </a:spcAft>
              <a:buSzPts val="2800"/>
              <a:buNone/>
              <a:defRPr>
                <a:latin typeface="Lato"/>
                <a:ea typeface="Lato"/>
                <a:cs typeface="Lato"/>
                <a:sym typeface="Lato"/>
              </a:defRPr>
            </a:lvl3pPr>
            <a:lvl4pPr lvl="3">
              <a:spcBef>
                <a:spcPts val="0"/>
              </a:spcBef>
              <a:spcAft>
                <a:spcPts val="0"/>
              </a:spcAft>
              <a:buSzPts val="2800"/>
              <a:buNone/>
              <a:defRPr>
                <a:latin typeface="Lato"/>
                <a:ea typeface="Lato"/>
                <a:cs typeface="Lato"/>
                <a:sym typeface="Lato"/>
              </a:defRPr>
            </a:lvl4pPr>
            <a:lvl5pPr lvl="4">
              <a:spcBef>
                <a:spcPts val="0"/>
              </a:spcBef>
              <a:spcAft>
                <a:spcPts val="0"/>
              </a:spcAft>
              <a:buSzPts val="2800"/>
              <a:buNone/>
              <a:defRPr>
                <a:latin typeface="Lato"/>
                <a:ea typeface="Lato"/>
                <a:cs typeface="Lato"/>
                <a:sym typeface="Lato"/>
              </a:defRPr>
            </a:lvl5pPr>
            <a:lvl6pPr lvl="5">
              <a:spcBef>
                <a:spcPts val="0"/>
              </a:spcBef>
              <a:spcAft>
                <a:spcPts val="0"/>
              </a:spcAft>
              <a:buSzPts val="2800"/>
              <a:buNone/>
              <a:defRPr>
                <a:latin typeface="Lato"/>
                <a:ea typeface="Lato"/>
                <a:cs typeface="Lato"/>
                <a:sym typeface="Lato"/>
              </a:defRPr>
            </a:lvl6pPr>
            <a:lvl7pPr lvl="6">
              <a:spcBef>
                <a:spcPts val="0"/>
              </a:spcBef>
              <a:spcAft>
                <a:spcPts val="0"/>
              </a:spcAft>
              <a:buSzPts val="2800"/>
              <a:buNone/>
              <a:defRPr>
                <a:latin typeface="Lato"/>
                <a:ea typeface="Lato"/>
                <a:cs typeface="Lato"/>
                <a:sym typeface="Lato"/>
              </a:defRPr>
            </a:lvl7pPr>
            <a:lvl8pPr lvl="7">
              <a:spcBef>
                <a:spcPts val="0"/>
              </a:spcBef>
              <a:spcAft>
                <a:spcPts val="0"/>
              </a:spcAft>
              <a:buSzPts val="2800"/>
              <a:buNone/>
              <a:defRPr>
                <a:latin typeface="Lato"/>
                <a:ea typeface="Lato"/>
                <a:cs typeface="Lato"/>
                <a:sym typeface="Lato"/>
              </a:defRPr>
            </a:lvl8pPr>
            <a:lvl9pPr lvl="8">
              <a:spcBef>
                <a:spcPts val="0"/>
              </a:spcBef>
              <a:spcAft>
                <a:spcPts val="0"/>
              </a:spcAft>
              <a:buSzPts val="2800"/>
              <a:buNone/>
              <a:defRPr>
                <a:latin typeface="Lato"/>
                <a:ea typeface="Lato"/>
                <a:cs typeface="Lato"/>
                <a:sym typeface="Lato"/>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7" name="Shape 107"/>
        <p:cNvGrpSpPr/>
        <p:nvPr/>
      </p:nvGrpSpPr>
      <p:grpSpPr>
        <a:xfrm>
          <a:off x="0" y="0"/>
          <a:ext cx="0" cy="0"/>
          <a:chOff x="0" y="0"/>
          <a:chExt cx="0" cy="0"/>
        </a:xfrm>
      </p:grpSpPr>
      <p:grpSp>
        <p:nvGrpSpPr>
          <p:cNvPr id="108" name="Google Shape;108;p12"/>
          <p:cNvGrpSpPr/>
          <p:nvPr/>
        </p:nvGrpSpPr>
        <p:grpSpPr>
          <a:xfrm>
            <a:off x="4406400" y="0"/>
            <a:ext cx="4737600" cy="5143065"/>
            <a:chOff x="4406400" y="0"/>
            <a:chExt cx="4737600" cy="5143065"/>
          </a:xfrm>
        </p:grpSpPr>
        <p:sp>
          <p:nvSpPr>
            <p:cNvPr id="109" name="Google Shape;109;p12"/>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2"/>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2"/>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2"/>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2"/>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2"/>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2"/>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2"/>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2"/>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2"/>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2"/>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2"/>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2"/>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2"/>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2"/>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2"/>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2"/>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2"/>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 name="Google Shape;127;p12"/>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normAutofit/>
          </a:bodyPr>
          <a:lstStyle>
            <a:lvl1pPr lvl="0" rtl="0">
              <a:spcBef>
                <a:spcPts val="0"/>
              </a:spcBef>
              <a:spcAft>
                <a:spcPts val="0"/>
              </a:spcAft>
              <a:buSzPts val="8000"/>
              <a:buNone/>
              <a:defRPr sz="8000"/>
            </a:lvl1pPr>
            <a:lvl2pPr lvl="1" rtl="0">
              <a:spcBef>
                <a:spcPts val="0"/>
              </a:spcBef>
              <a:spcAft>
                <a:spcPts val="0"/>
              </a:spcAft>
              <a:buSzPts val="8000"/>
              <a:buNone/>
              <a:defRPr sz="8000"/>
            </a:lvl2pPr>
            <a:lvl3pPr lvl="2" rtl="0">
              <a:spcBef>
                <a:spcPts val="0"/>
              </a:spcBef>
              <a:spcAft>
                <a:spcPts val="0"/>
              </a:spcAft>
              <a:buSzPts val="8000"/>
              <a:buNone/>
              <a:defRPr sz="8000"/>
            </a:lvl3pPr>
            <a:lvl4pPr lvl="3" rtl="0">
              <a:spcBef>
                <a:spcPts val="0"/>
              </a:spcBef>
              <a:spcAft>
                <a:spcPts val="0"/>
              </a:spcAft>
              <a:buSzPts val="8000"/>
              <a:buNone/>
              <a:defRPr sz="8000"/>
            </a:lvl4pPr>
            <a:lvl5pPr lvl="4" rtl="0">
              <a:spcBef>
                <a:spcPts val="0"/>
              </a:spcBef>
              <a:spcAft>
                <a:spcPts val="0"/>
              </a:spcAft>
              <a:buSzPts val="8000"/>
              <a:buNone/>
              <a:defRPr sz="8000"/>
            </a:lvl5pPr>
            <a:lvl6pPr lvl="5" rtl="0">
              <a:spcBef>
                <a:spcPts val="0"/>
              </a:spcBef>
              <a:spcAft>
                <a:spcPts val="0"/>
              </a:spcAft>
              <a:buSzPts val="8000"/>
              <a:buNone/>
              <a:defRPr sz="8000"/>
            </a:lvl6pPr>
            <a:lvl7pPr lvl="6" rtl="0">
              <a:spcBef>
                <a:spcPts val="0"/>
              </a:spcBef>
              <a:spcAft>
                <a:spcPts val="0"/>
              </a:spcAft>
              <a:buSzPts val="8000"/>
              <a:buNone/>
              <a:defRPr sz="8000"/>
            </a:lvl7pPr>
            <a:lvl8pPr lvl="7" rtl="0">
              <a:spcBef>
                <a:spcPts val="0"/>
              </a:spcBef>
              <a:spcAft>
                <a:spcPts val="0"/>
              </a:spcAft>
              <a:buSzPts val="8000"/>
              <a:buNone/>
              <a:defRPr sz="8000"/>
            </a:lvl8pPr>
            <a:lvl9pPr lvl="8" rtl="0">
              <a:spcBef>
                <a:spcPts val="0"/>
              </a:spcBef>
              <a:spcAft>
                <a:spcPts val="0"/>
              </a:spcAft>
              <a:buSzPts val="8000"/>
              <a:buNone/>
              <a:defRPr sz="8000"/>
            </a:lvl9pPr>
          </a:lstStyle>
          <a:p>
            <a:r>
              <a:t>xx%</a:t>
            </a:r>
          </a:p>
        </p:txBody>
      </p:sp>
      <p:sp>
        <p:nvSpPr>
          <p:cNvPr id="128" name="Google Shape;128;p12"/>
          <p:cNvSpPr txBox="1"/>
          <p:nvPr>
            <p:ph idx="1" type="body"/>
          </p:nvPr>
        </p:nvSpPr>
        <p:spPr>
          <a:xfrm>
            <a:off x="823850" y="2643124"/>
            <a:ext cx="4776000" cy="12189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29" name="Google Shape;12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0" name="Shape 130"/>
        <p:cNvGrpSpPr/>
        <p:nvPr/>
      </p:nvGrpSpPr>
      <p:grpSpPr>
        <a:xfrm>
          <a:off x="0" y="0"/>
          <a:ext cx="0" cy="0"/>
          <a:chOff x="0" y="0"/>
          <a:chExt cx="0" cy="0"/>
        </a:xfrm>
      </p:grpSpPr>
      <p:sp>
        <p:nvSpPr>
          <p:cNvPr id="131" name="Google Shape;131;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 name="Google Shape;39;p3"/>
          <p:cNvSpPr txBox="1"/>
          <p:nvPr>
            <p:ph type="title"/>
          </p:nvPr>
        </p:nvSpPr>
        <p:spPr>
          <a:xfrm>
            <a:off x="823850" y="2053000"/>
            <a:ext cx="4587000" cy="1148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0" name="Google Shape;4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6" name="Google Shape;46;p4"/>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47" name="Google Shape;47;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8"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3" name="Google Shape;53;p5"/>
          <p:cNvSpPr txBox="1"/>
          <p:nvPr>
            <p:ph idx="1" type="body"/>
          </p:nvPr>
        </p:nvSpPr>
        <p:spPr>
          <a:xfrm>
            <a:off x="1297500" y="1567550"/>
            <a:ext cx="3403200" cy="29112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54" name="Google Shape;54;p5"/>
          <p:cNvSpPr txBox="1"/>
          <p:nvPr>
            <p:ph idx="2" type="body"/>
          </p:nvPr>
        </p:nvSpPr>
        <p:spPr>
          <a:xfrm>
            <a:off x="4933221" y="1567550"/>
            <a:ext cx="3403200" cy="29112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55" name="Google Shape;5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 name="Google Shape;60;p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61" name="Google Shape;6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2"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7"/>
          <p:cNvSpPr txBox="1"/>
          <p:nvPr>
            <p:ph type="title"/>
          </p:nvPr>
        </p:nvSpPr>
        <p:spPr>
          <a:xfrm>
            <a:off x="1297500" y="393750"/>
            <a:ext cx="3798900" cy="14931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67" name="Google Shape;67;p7"/>
          <p:cNvSpPr txBox="1"/>
          <p:nvPr>
            <p:ph idx="1" type="body"/>
          </p:nvPr>
        </p:nvSpPr>
        <p:spPr>
          <a:xfrm>
            <a:off x="1297500" y="1972550"/>
            <a:ext cx="3798900" cy="24159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68" name="Google Shape;6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9"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8"/>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 name="Google Shape;89;p8"/>
          <p:cNvSpPr txBox="1"/>
          <p:nvPr>
            <p:ph type="title"/>
          </p:nvPr>
        </p:nvSpPr>
        <p:spPr>
          <a:xfrm>
            <a:off x="823850" y="866775"/>
            <a:ext cx="4587000" cy="35211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0" name="Google Shape;9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9"/>
          <p:cNvSpPr txBox="1"/>
          <p:nvPr>
            <p:ph type="title"/>
          </p:nvPr>
        </p:nvSpPr>
        <p:spPr>
          <a:xfrm>
            <a:off x="1297500" y="1658325"/>
            <a:ext cx="3036300" cy="1751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6" name="Google Shape;96;p9"/>
          <p:cNvSpPr txBox="1"/>
          <p:nvPr>
            <p:ph idx="1" type="subTitle"/>
          </p:nvPr>
        </p:nvSpPr>
        <p:spPr>
          <a:xfrm>
            <a:off x="1297500" y="3538000"/>
            <a:ext cx="3036300" cy="5061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300"/>
              <a:buNone/>
              <a:defRPr/>
            </a:lvl1pPr>
            <a:lvl2pPr lvl="1" rtl="0">
              <a:lnSpc>
                <a:spcPct val="100000"/>
              </a:lnSpc>
              <a:spcBef>
                <a:spcPts val="0"/>
              </a:spcBef>
              <a:spcAft>
                <a:spcPts val="0"/>
              </a:spcAft>
              <a:buSzPts val="1300"/>
              <a:buNone/>
              <a:defRPr sz="1300"/>
            </a:lvl2pPr>
            <a:lvl3pPr lvl="2" rtl="0">
              <a:lnSpc>
                <a:spcPct val="100000"/>
              </a:lnSpc>
              <a:spcBef>
                <a:spcPts val="0"/>
              </a:spcBef>
              <a:spcAft>
                <a:spcPts val="0"/>
              </a:spcAft>
              <a:buSzPts val="1300"/>
              <a:buNone/>
              <a:defRPr sz="1300"/>
            </a:lvl3pPr>
            <a:lvl4pPr lvl="3" rtl="0">
              <a:lnSpc>
                <a:spcPct val="100000"/>
              </a:lnSpc>
              <a:spcBef>
                <a:spcPts val="0"/>
              </a:spcBef>
              <a:spcAft>
                <a:spcPts val="0"/>
              </a:spcAft>
              <a:buSzPts val="1300"/>
              <a:buNone/>
              <a:defRPr sz="1300"/>
            </a:lvl4pPr>
            <a:lvl5pPr lvl="4" rtl="0">
              <a:lnSpc>
                <a:spcPct val="100000"/>
              </a:lnSpc>
              <a:spcBef>
                <a:spcPts val="0"/>
              </a:spcBef>
              <a:spcAft>
                <a:spcPts val="0"/>
              </a:spcAft>
              <a:buSzPts val="1300"/>
              <a:buNone/>
              <a:defRPr sz="1300"/>
            </a:lvl5pPr>
            <a:lvl6pPr lvl="5" rtl="0">
              <a:lnSpc>
                <a:spcPct val="100000"/>
              </a:lnSpc>
              <a:spcBef>
                <a:spcPts val="0"/>
              </a:spcBef>
              <a:spcAft>
                <a:spcPts val="0"/>
              </a:spcAft>
              <a:buSzPts val="1300"/>
              <a:buNone/>
              <a:defRPr sz="1300"/>
            </a:lvl6pPr>
            <a:lvl7pPr lvl="6" rtl="0">
              <a:lnSpc>
                <a:spcPct val="100000"/>
              </a:lnSpc>
              <a:spcBef>
                <a:spcPts val="0"/>
              </a:spcBef>
              <a:spcAft>
                <a:spcPts val="0"/>
              </a:spcAft>
              <a:buSzPts val="1300"/>
              <a:buNone/>
              <a:defRPr sz="1300"/>
            </a:lvl7pPr>
            <a:lvl8pPr lvl="7" rtl="0">
              <a:lnSpc>
                <a:spcPct val="100000"/>
              </a:lnSpc>
              <a:spcBef>
                <a:spcPts val="0"/>
              </a:spcBef>
              <a:spcAft>
                <a:spcPts val="0"/>
              </a:spcAft>
              <a:buSzPts val="1300"/>
              <a:buNone/>
              <a:defRPr sz="1300"/>
            </a:lvl8pPr>
            <a:lvl9pPr lvl="8" rtl="0">
              <a:lnSpc>
                <a:spcPct val="100000"/>
              </a:lnSpc>
              <a:spcBef>
                <a:spcPts val="0"/>
              </a:spcBef>
              <a:spcAft>
                <a:spcPts val="0"/>
              </a:spcAft>
              <a:buSzPts val="1300"/>
              <a:buNone/>
              <a:defRPr sz="1300"/>
            </a:lvl9pPr>
          </a:lstStyle>
          <a:p/>
        </p:txBody>
      </p:sp>
      <p:sp>
        <p:nvSpPr>
          <p:cNvPr id="97" name="Google Shape;97;p9"/>
          <p:cNvSpPr txBox="1"/>
          <p:nvPr>
            <p:ph idx="2" type="body"/>
          </p:nvPr>
        </p:nvSpPr>
        <p:spPr>
          <a:xfrm>
            <a:off x="4648200" y="1696600"/>
            <a:ext cx="3676800" cy="2347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98" name="Google Shape;9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9"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0"/>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0"/>
          <p:cNvSpPr txBox="1"/>
          <p:nvPr>
            <p:ph idx="1" type="body"/>
          </p:nvPr>
        </p:nvSpPr>
        <p:spPr>
          <a:xfrm>
            <a:off x="812725" y="4305375"/>
            <a:ext cx="6936000" cy="5238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300"/>
              <a:buNone/>
              <a:defRPr/>
            </a:lvl1pPr>
          </a:lstStyle>
          <a:p/>
        </p:txBody>
      </p:sp>
      <p:sp>
        <p:nvSpPr>
          <p:cNvPr id="104" name="Google Shape;10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focus">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lt1"/>
                </a:solidFill>
                <a:latin typeface="Lato"/>
                <a:ea typeface="Lato"/>
                <a:cs typeface="Lato"/>
                <a:sym typeface="Lato"/>
              </a:defRPr>
            </a:lvl1pPr>
            <a:lvl2pPr lvl="1" rtl="0" algn="r">
              <a:buNone/>
              <a:defRPr sz="1000">
                <a:solidFill>
                  <a:schemeClr val="lt1"/>
                </a:solidFill>
                <a:latin typeface="Lato"/>
                <a:ea typeface="Lato"/>
                <a:cs typeface="Lato"/>
                <a:sym typeface="Lato"/>
              </a:defRPr>
            </a:lvl2pPr>
            <a:lvl3pPr lvl="2" rtl="0" algn="r">
              <a:buNone/>
              <a:defRPr sz="1000">
                <a:solidFill>
                  <a:schemeClr val="lt1"/>
                </a:solidFill>
                <a:latin typeface="Lato"/>
                <a:ea typeface="Lato"/>
                <a:cs typeface="Lato"/>
                <a:sym typeface="Lato"/>
              </a:defRPr>
            </a:lvl3pPr>
            <a:lvl4pPr lvl="3" rtl="0" algn="r">
              <a:buNone/>
              <a:defRPr sz="1000">
                <a:solidFill>
                  <a:schemeClr val="lt1"/>
                </a:solidFill>
                <a:latin typeface="Lato"/>
                <a:ea typeface="Lato"/>
                <a:cs typeface="Lato"/>
                <a:sym typeface="Lato"/>
              </a:defRPr>
            </a:lvl4pPr>
            <a:lvl5pPr lvl="4" rtl="0" algn="r">
              <a:buNone/>
              <a:defRPr sz="1000">
                <a:solidFill>
                  <a:schemeClr val="lt1"/>
                </a:solidFill>
                <a:latin typeface="Lato"/>
                <a:ea typeface="Lato"/>
                <a:cs typeface="Lato"/>
                <a:sym typeface="Lato"/>
              </a:defRPr>
            </a:lvl5pPr>
            <a:lvl6pPr lvl="5" rtl="0" algn="r">
              <a:buNone/>
              <a:defRPr sz="1000">
                <a:solidFill>
                  <a:schemeClr val="lt1"/>
                </a:solidFill>
                <a:latin typeface="Lato"/>
                <a:ea typeface="Lato"/>
                <a:cs typeface="Lato"/>
                <a:sym typeface="Lato"/>
              </a:defRPr>
            </a:lvl6pPr>
            <a:lvl7pPr lvl="6" rtl="0" algn="r">
              <a:buNone/>
              <a:defRPr sz="1000">
                <a:solidFill>
                  <a:schemeClr val="lt1"/>
                </a:solidFill>
                <a:latin typeface="Lato"/>
                <a:ea typeface="Lato"/>
                <a:cs typeface="Lato"/>
                <a:sym typeface="Lato"/>
              </a:defRPr>
            </a:lvl7pPr>
            <a:lvl8pPr lvl="7" rtl="0" algn="r">
              <a:buNone/>
              <a:defRPr sz="1000">
                <a:solidFill>
                  <a:schemeClr val="lt1"/>
                </a:solidFill>
                <a:latin typeface="Lato"/>
                <a:ea typeface="Lato"/>
                <a:cs typeface="Lato"/>
                <a:sym typeface="Lato"/>
              </a:defRPr>
            </a:lvl8pPr>
            <a:lvl9pPr lvl="8" rtl="0"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www.youtube.com/watch?v=7BhDwVefhP8" TargetMode="External"/><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1.jpg"/><Relationship Id="rId4" Type="http://schemas.openxmlformats.org/officeDocument/2006/relationships/image" Target="../media/image6.jpg"/><Relationship Id="rId5"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drive.google.com/file/d/1pYqW5-gkW_DlX20YVuusX2IGhXS5eRd0/view" TargetMode="Externa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comments" Target="../comments/comment1.xml"/><Relationship Id="rId4" Type="http://schemas.openxmlformats.org/officeDocument/2006/relationships/image" Target="../media/image17.jpg"/><Relationship Id="rId5"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drive.google.com/file/d/19lMAZjm7Jyr-kY5bY8CLSUMQUdyPexpY/view" TargetMode="External"/><Relationship Id="rId4" Type="http://schemas.openxmlformats.org/officeDocument/2006/relationships/image" Target="../media/image1.png"/><Relationship Id="rId5" Type="http://schemas.openxmlformats.org/officeDocument/2006/relationships/image" Target="../media/image21.png"/><Relationship Id="rId6"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26.png"/><Relationship Id="rId5" Type="http://schemas.openxmlformats.org/officeDocument/2006/relationships/image" Target="../media/image25.png"/><Relationship Id="rId6"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comments" Target="../comments/commen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54.gif"/><Relationship Id="rId4" Type="http://schemas.openxmlformats.org/officeDocument/2006/relationships/image" Target="../media/image28.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9.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35.gif"/><Relationship Id="rId4" Type="http://schemas.openxmlformats.org/officeDocument/2006/relationships/image" Target="../media/image33.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11" Type="http://schemas.openxmlformats.org/officeDocument/2006/relationships/image" Target="../media/image44.png"/><Relationship Id="rId10" Type="http://schemas.openxmlformats.org/officeDocument/2006/relationships/image" Target="../media/image39.png"/><Relationship Id="rId13" Type="http://schemas.openxmlformats.org/officeDocument/2006/relationships/image" Target="../media/image43.png"/><Relationship Id="rId12" Type="http://schemas.openxmlformats.org/officeDocument/2006/relationships/image" Target="../media/image42.png"/><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comments" Target="../comments/comment3.xml"/><Relationship Id="rId4" Type="http://schemas.openxmlformats.org/officeDocument/2006/relationships/image" Target="../media/image34.png"/><Relationship Id="rId9" Type="http://schemas.openxmlformats.org/officeDocument/2006/relationships/image" Target="../media/image40.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comments" Target="../comments/commen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comments" Target="../comments/comment5.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3.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comments" Target="../comments/commen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s://codesandbox.io/s/wildfire-map-koeg7" TargetMode="External"/><Relationship Id="rId4" Type="http://schemas.openxmlformats.org/officeDocument/2006/relationships/hyperlink" Target="https://idahofirewise.org/fire-ecology-and-management/wildfire-ignition-behavior-and-effects/" TargetMode="External"/><Relationship Id="rId5" Type="http://schemas.openxmlformats.org/officeDocument/2006/relationships/hyperlink" Target="https://earthobservatory.nasa.gov/images/148789/climate-change-pushes-fires-to-higher-ground" TargetMode="External"/><Relationship Id="rId6" Type="http://schemas.openxmlformats.org/officeDocument/2006/relationships/hyperlink" Target="https://www.c2es.org/content/wildfires-and-climate-change/" TargetMode="External"/><Relationship Id="rId7" Type="http://schemas.openxmlformats.org/officeDocument/2006/relationships/hyperlink" Target="https://csb-koeg7-fa0tdsv09-rayanhyder.vercel.app/"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https://discord.gg/NF5hTmhVAw" TargetMode="Externa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hyperlink" Target="https://www.calstatela.edu/faculty/mohammad-pourhomayoun" TargetMode="Externa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hyperlink" Target="https://www.nasa.gov/about/index.html" TargetMode="External"/><Relationship Id="rId4" Type="http://schemas.openxmlformats.org/officeDocument/2006/relationships/hyperlink" Target="https://www.lacity.org/" TargetMode="External"/><Relationship Id="rId5" Type="http://schemas.openxmlformats.org/officeDocument/2006/relationships/image" Target="../media/image8.png"/><Relationship Id="rId6"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9.png"/><Relationship Id="rId5"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14"/>
          <p:cNvPicPr preferRelativeResize="0"/>
          <p:nvPr/>
        </p:nvPicPr>
        <p:blipFill rotWithShape="1">
          <a:blip r:embed="rId3">
            <a:alphaModFix/>
          </a:blip>
          <a:srcRect b="0" l="0" r="0" t="0"/>
          <a:stretch/>
        </p:blipFill>
        <p:spPr>
          <a:xfrm>
            <a:off x="0" y="0"/>
            <a:ext cx="9144001" cy="5143500"/>
          </a:xfrm>
          <a:prstGeom prst="rect">
            <a:avLst/>
          </a:prstGeom>
          <a:noFill/>
          <a:ln>
            <a:noFill/>
          </a:ln>
        </p:spPr>
      </p:pic>
      <p:sp>
        <p:nvSpPr>
          <p:cNvPr id="137" name="Google Shape;137;p14"/>
          <p:cNvSpPr txBox="1"/>
          <p:nvPr/>
        </p:nvSpPr>
        <p:spPr>
          <a:xfrm>
            <a:off x="3167350" y="3291525"/>
            <a:ext cx="529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6"/>
                </a:solidFill>
                <a:latin typeface="Lato"/>
                <a:ea typeface="Lato"/>
                <a:cs typeface="Lato"/>
                <a:sym typeface="Lato"/>
              </a:rPr>
              <a:t>Climate Change Management System</a:t>
            </a:r>
            <a:endParaRPr>
              <a:solidFill>
                <a:schemeClr val="accent6"/>
              </a:solidFill>
              <a:latin typeface="Lato"/>
              <a:ea typeface="Lato"/>
              <a:cs typeface="Lato"/>
              <a:sym typeface="Lato"/>
            </a:endParaRPr>
          </a:p>
        </p:txBody>
      </p:sp>
      <p:sp>
        <p:nvSpPr>
          <p:cNvPr id="138" name="Google Shape;138;p14"/>
          <p:cNvSpPr txBox="1"/>
          <p:nvPr/>
        </p:nvSpPr>
        <p:spPr>
          <a:xfrm>
            <a:off x="126400" y="3898300"/>
            <a:ext cx="8897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6"/>
                </a:solidFill>
                <a:latin typeface="Lato"/>
                <a:ea typeface="Lato"/>
                <a:cs typeface="Lato"/>
                <a:sym typeface="Lato"/>
              </a:rPr>
              <a:t>Mission Statement: Our mission is to provide the valuable resource/information to be aware of Wildfire in California.</a:t>
            </a:r>
            <a:endParaRPr>
              <a:solidFill>
                <a:schemeClr val="accent6"/>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3"/>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Aftermath of Wildfires</a:t>
            </a:r>
            <a:endParaRPr/>
          </a:p>
        </p:txBody>
      </p:sp>
      <p:sp>
        <p:nvSpPr>
          <p:cNvPr id="207" name="Google Shape;207;p23"/>
          <p:cNvSpPr txBox="1"/>
          <p:nvPr/>
        </p:nvSpPr>
        <p:spPr>
          <a:xfrm>
            <a:off x="232525" y="4631375"/>
            <a:ext cx="256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Speaker: Mazel</a:t>
            </a:r>
            <a:endParaRPr>
              <a:solidFill>
                <a:schemeClr val="lt1"/>
              </a:solidFill>
              <a:latin typeface="Lato"/>
              <a:ea typeface="Lato"/>
              <a:cs typeface="Lato"/>
              <a:sym typeface="Lato"/>
            </a:endParaRPr>
          </a:p>
        </p:txBody>
      </p:sp>
      <p:pic>
        <p:nvPicPr>
          <p:cNvPr id="208" name="Google Shape;208;p23"/>
          <p:cNvPicPr preferRelativeResize="0"/>
          <p:nvPr/>
        </p:nvPicPr>
        <p:blipFill>
          <a:blip r:embed="rId3">
            <a:alphaModFix/>
          </a:blip>
          <a:stretch>
            <a:fillRect/>
          </a:stretch>
        </p:blipFill>
        <p:spPr>
          <a:xfrm>
            <a:off x="1930188" y="1307838"/>
            <a:ext cx="5773520" cy="3018726"/>
          </a:xfrm>
          <a:prstGeom prst="rect">
            <a:avLst/>
          </a:prstGeom>
          <a:noFill/>
          <a:ln>
            <a:noFill/>
          </a:ln>
        </p:spPr>
      </p:pic>
      <p:sp>
        <p:nvSpPr>
          <p:cNvPr id="209" name="Google Shape;209;p23"/>
          <p:cNvSpPr txBox="1"/>
          <p:nvPr/>
        </p:nvSpPr>
        <p:spPr>
          <a:xfrm>
            <a:off x="2170525" y="4285175"/>
            <a:ext cx="5773500" cy="34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50">
                <a:solidFill>
                  <a:srgbClr val="333333"/>
                </a:solidFill>
                <a:highlight>
                  <a:srgbClr val="FFFFFF"/>
                </a:highlight>
                <a:latin typeface="Georgia"/>
                <a:ea typeface="Georgia"/>
                <a:cs typeface="Georgia"/>
                <a:sym typeface="Georgia"/>
              </a:rPr>
              <a:t>Fires destroyed an area of the Coffey Park neighborhood in Santa Rosa, Calif (2017)</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descr="Raw video of flames burning through the community of Greenville" id="214" name="Google Shape;214;p24" title="DIXIE FIRE: Raw video of flames burning through the community of Greenville">
            <a:hlinkClick r:id="rId3"/>
          </p:cNvPr>
          <p:cNvPicPr preferRelativeResize="0"/>
          <p:nvPr/>
        </p:nvPicPr>
        <p:blipFill>
          <a:blip r:embed="rId4">
            <a:alphaModFix/>
          </a:blip>
          <a:stretch>
            <a:fillRect/>
          </a:stretch>
        </p:blipFill>
        <p:spPr>
          <a:xfrm>
            <a:off x="1432012" y="216750"/>
            <a:ext cx="6279976" cy="4710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descr="A burned tree silhouetted against distant mountains." id="219" name="Google Shape;219;p25"/>
          <p:cNvPicPr preferRelativeResize="0"/>
          <p:nvPr/>
        </p:nvPicPr>
        <p:blipFill rotWithShape="1">
          <a:blip r:embed="rId3">
            <a:alphaModFix/>
          </a:blip>
          <a:srcRect b="0" l="3300" r="-3299" t="0"/>
          <a:stretch/>
        </p:blipFill>
        <p:spPr>
          <a:xfrm>
            <a:off x="3528725" y="1984275"/>
            <a:ext cx="4083901" cy="2722600"/>
          </a:xfrm>
          <a:prstGeom prst="rect">
            <a:avLst/>
          </a:prstGeom>
          <a:noFill/>
          <a:ln>
            <a:noFill/>
          </a:ln>
        </p:spPr>
      </p:pic>
      <p:sp>
        <p:nvSpPr>
          <p:cNvPr id="220" name="Google Shape;220;p25"/>
          <p:cNvSpPr txBox="1"/>
          <p:nvPr>
            <p:ph type="title"/>
          </p:nvPr>
        </p:nvSpPr>
        <p:spPr>
          <a:xfrm>
            <a:off x="1297500" y="393750"/>
            <a:ext cx="31218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Significance</a:t>
            </a:r>
            <a:endParaRPr/>
          </a:p>
        </p:txBody>
      </p:sp>
      <p:sp>
        <p:nvSpPr>
          <p:cNvPr id="221" name="Google Shape;221;p25"/>
          <p:cNvSpPr txBox="1"/>
          <p:nvPr>
            <p:ph idx="1" type="body"/>
          </p:nvPr>
        </p:nvSpPr>
        <p:spPr>
          <a:xfrm>
            <a:off x="1052550" y="950250"/>
            <a:ext cx="7038900" cy="29112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KNP Complex Fire - Sequoia and Kings Canyon National Parks</a:t>
            </a:r>
            <a:endParaRPr/>
          </a:p>
          <a:p>
            <a:pPr indent="-311150" lvl="0" marL="457200" rtl="0" algn="l">
              <a:spcBef>
                <a:spcPts val="0"/>
              </a:spcBef>
              <a:spcAft>
                <a:spcPts val="0"/>
              </a:spcAft>
              <a:buSzPts val="1300"/>
              <a:buChar char="●"/>
            </a:pPr>
            <a:r>
              <a:rPr lang="en"/>
              <a:t>Paradise and Colony fires merged, forming the KNP Complex Fire</a:t>
            </a:r>
            <a:endParaRPr/>
          </a:p>
          <a:p>
            <a:pPr indent="-311150" lvl="0" marL="457200" rtl="0" algn="l">
              <a:spcBef>
                <a:spcPts val="0"/>
              </a:spcBef>
              <a:spcAft>
                <a:spcPts val="0"/>
              </a:spcAft>
              <a:buSzPts val="1300"/>
              <a:buChar char="●"/>
            </a:pPr>
            <a:r>
              <a:rPr lang="en"/>
              <a:t>2,380 giant sequoias burned or are expected to die in a couple years </a:t>
            </a:r>
            <a:endParaRPr/>
          </a:p>
        </p:txBody>
      </p:sp>
      <p:pic>
        <p:nvPicPr>
          <p:cNvPr descr="a firefighter rakes material away from the base of the General Sherman Tree" id="222" name="Google Shape;222;p25" title="General Sherman Tree protected from KNP Complex Fire"/>
          <p:cNvPicPr preferRelativeResize="0"/>
          <p:nvPr/>
        </p:nvPicPr>
        <p:blipFill>
          <a:blip r:embed="rId4">
            <a:alphaModFix/>
          </a:blip>
          <a:stretch>
            <a:fillRect/>
          </a:stretch>
        </p:blipFill>
        <p:spPr>
          <a:xfrm>
            <a:off x="138450" y="1984275"/>
            <a:ext cx="3630125" cy="2722600"/>
          </a:xfrm>
          <a:prstGeom prst="rect">
            <a:avLst/>
          </a:prstGeom>
          <a:noFill/>
          <a:ln>
            <a:noFill/>
          </a:ln>
        </p:spPr>
      </p:pic>
      <p:pic>
        <p:nvPicPr>
          <p:cNvPr id="223" name="Google Shape;223;p25"/>
          <p:cNvPicPr preferRelativeResize="0"/>
          <p:nvPr/>
        </p:nvPicPr>
        <p:blipFill rotWithShape="1">
          <a:blip r:embed="rId5">
            <a:alphaModFix/>
          </a:blip>
          <a:srcRect b="0" l="0" r="0" t="6480"/>
          <a:stretch/>
        </p:blipFill>
        <p:spPr>
          <a:xfrm>
            <a:off x="6285625" y="1984275"/>
            <a:ext cx="2629775" cy="2722600"/>
          </a:xfrm>
          <a:prstGeom prst="rect">
            <a:avLst/>
          </a:prstGeom>
          <a:noFill/>
          <a:ln>
            <a:noFill/>
          </a:ln>
        </p:spPr>
      </p:pic>
      <p:sp>
        <p:nvSpPr>
          <p:cNvPr id="224" name="Google Shape;224;p25"/>
          <p:cNvSpPr txBox="1"/>
          <p:nvPr/>
        </p:nvSpPr>
        <p:spPr>
          <a:xfrm>
            <a:off x="138450" y="4706875"/>
            <a:ext cx="256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Speaker: Jennifer Serrano</a:t>
            </a:r>
            <a:endParaRPr>
              <a:solidFill>
                <a:schemeClr val="lt1"/>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Significance</a:t>
            </a:r>
            <a:endParaRPr/>
          </a:p>
        </p:txBody>
      </p:sp>
      <p:sp>
        <p:nvSpPr>
          <p:cNvPr id="230" name="Google Shape;230;p26"/>
          <p:cNvSpPr txBox="1"/>
          <p:nvPr>
            <p:ph idx="1" type="body"/>
          </p:nvPr>
        </p:nvSpPr>
        <p:spPr>
          <a:xfrm>
            <a:off x="1053650" y="917250"/>
            <a:ext cx="2989200" cy="35307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b="1" lang="en" u="sng"/>
              <a:t>High Costs:</a:t>
            </a:r>
            <a:r>
              <a:rPr b="1" lang="en"/>
              <a:t> </a:t>
            </a:r>
            <a:r>
              <a:rPr lang="en"/>
              <a:t>California spends an estimated $2.5 billion a year on CAL Fire firefighting</a:t>
            </a:r>
            <a:endParaRPr/>
          </a:p>
          <a:p>
            <a:pPr indent="-311150" lvl="0" marL="457200" rtl="0" algn="l">
              <a:spcBef>
                <a:spcPts val="0"/>
              </a:spcBef>
              <a:spcAft>
                <a:spcPts val="0"/>
              </a:spcAft>
              <a:buSzPts val="1300"/>
              <a:buChar char="●"/>
            </a:pPr>
            <a:r>
              <a:rPr lang="en"/>
              <a:t>Money is being spent on putting out fires, not prevention</a:t>
            </a:r>
            <a:endParaRPr/>
          </a:p>
          <a:p>
            <a:pPr indent="-311150" lvl="0" marL="457200" rtl="0" algn="l">
              <a:spcBef>
                <a:spcPts val="0"/>
              </a:spcBef>
              <a:spcAft>
                <a:spcPts val="0"/>
              </a:spcAft>
              <a:buSzPts val="1300"/>
              <a:buChar char="●"/>
            </a:pPr>
            <a:r>
              <a:rPr lang="en"/>
              <a:t>Only putting out fires is not enough because climate change has made it difficult to put out</a:t>
            </a:r>
            <a:endParaRPr/>
          </a:p>
          <a:p>
            <a:pPr indent="-311150" lvl="0" marL="457200" rtl="0" algn="l">
              <a:spcBef>
                <a:spcPts val="0"/>
              </a:spcBef>
              <a:spcAft>
                <a:spcPts val="0"/>
              </a:spcAft>
              <a:buSzPts val="1300"/>
              <a:buChar char="●"/>
            </a:pPr>
            <a:r>
              <a:rPr b="1" lang="en" u="sng"/>
              <a:t>Loss of Wages: </a:t>
            </a:r>
            <a:r>
              <a:rPr lang="en"/>
              <a:t>Farmworkers in Northern California in 2020 were estimated to have lost an </a:t>
            </a:r>
            <a:r>
              <a:rPr lang="en"/>
              <a:t>average</a:t>
            </a:r>
            <a:r>
              <a:rPr lang="en"/>
              <a:t> of $5,500 in wages due to fires.</a:t>
            </a:r>
            <a:endParaRPr/>
          </a:p>
        </p:txBody>
      </p:sp>
      <p:pic>
        <p:nvPicPr>
          <p:cNvPr id="231" name="Google Shape;231;p26" title="fire_3.mp4">
            <a:hlinkClick r:id="rId3"/>
          </p:cNvPr>
          <p:cNvPicPr preferRelativeResize="0"/>
          <p:nvPr/>
        </p:nvPicPr>
        <p:blipFill>
          <a:blip r:embed="rId4">
            <a:alphaModFix/>
          </a:blip>
          <a:stretch>
            <a:fillRect/>
          </a:stretch>
        </p:blipFill>
        <p:spPr>
          <a:xfrm>
            <a:off x="4123800" y="917250"/>
            <a:ext cx="4572000" cy="3429000"/>
          </a:xfrm>
          <a:prstGeom prst="rect">
            <a:avLst/>
          </a:prstGeom>
          <a:noFill/>
          <a:ln>
            <a:noFill/>
          </a:ln>
        </p:spPr>
      </p:pic>
      <p:sp>
        <p:nvSpPr>
          <p:cNvPr id="232" name="Google Shape;232;p26"/>
          <p:cNvSpPr txBox="1"/>
          <p:nvPr/>
        </p:nvSpPr>
        <p:spPr>
          <a:xfrm>
            <a:off x="232525" y="4631375"/>
            <a:ext cx="256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Speaker: Jennifer Serrano</a:t>
            </a:r>
            <a:endParaRPr>
              <a:solidFill>
                <a:schemeClr val="lt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1000"/>
                                        <p:tgtEl>
                                          <p:spTgt spid="2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id="237" name="Google Shape;237;p27"/>
          <p:cNvPicPr preferRelativeResize="0"/>
          <p:nvPr/>
        </p:nvPicPr>
        <p:blipFill>
          <a:blip r:embed="rId4">
            <a:alphaModFix/>
          </a:blip>
          <a:stretch>
            <a:fillRect/>
          </a:stretch>
        </p:blipFill>
        <p:spPr>
          <a:xfrm>
            <a:off x="6629275" y="2365375"/>
            <a:ext cx="1999286" cy="2359025"/>
          </a:xfrm>
          <a:prstGeom prst="rect">
            <a:avLst/>
          </a:prstGeom>
          <a:noFill/>
          <a:ln>
            <a:noFill/>
          </a:ln>
          <a:effectLst>
            <a:outerShdw blurRad="57150" rotWithShape="0" algn="bl" dir="5400000" dist="19050">
              <a:srgbClr val="000000">
                <a:alpha val="50000"/>
              </a:srgbClr>
            </a:outerShdw>
          </a:effectLst>
        </p:spPr>
      </p:pic>
      <p:sp>
        <p:nvSpPr>
          <p:cNvPr id="238" name="Google Shape;238;p27"/>
          <p:cNvSpPr txBox="1"/>
          <p:nvPr>
            <p:ph type="title"/>
          </p:nvPr>
        </p:nvSpPr>
        <p:spPr>
          <a:xfrm>
            <a:off x="1277100" y="584250"/>
            <a:ext cx="7038900" cy="91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Significance</a:t>
            </a:r>
            <a:endParaRPr/>
          </a:p>
        </p:txBody>
      </p:sp>
      <p:sp>
        <p:nvSpPr>
          <p:cNvPr id="239" name="Google Shape;239;p27"/>
          <p:cNvSpPr txBox="1"/>
          <p:nvPr>
            <p:ph idx="1" type="body"/>
          </p:nvPr>
        </p:nvSpPr>
        <p:spPr>
          <a:xfrm>
            <a:off x="620425" y="1110525"/>
            <a:ext cx="7038900" cy="26265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a:t>Fire seasons are starting earlier and ending later each year</a:t>
            </a:r>
            <a:endParaRPr/>
          </a:p>
          <a:p>
            <a:pPr indent="-317500" lvl="0" marL="457200" rtl="0" algn="l">
              <a:lnSpc>
                <a:spcPct val="100000"/>
              </a:lnSpc>
              <a:spcBef>
                <a:spcPts val="0"/>
              </a:spcBef>
              <a:spcAft>
                <a:spcPts val="0"/>
              </a:spcAft>
              <a:buSzPts val="1400"/>
              <a:buFont typeface="Arial"/>
              <a:buChar char="●"/>
            </a:pPr>
            <a:r>
              <a:rPr lang="en"/>
              <a:t>Problems with evacuation in California</a:t>
            </a:r>
            <a:endParaRPr/>
          </a:p>
          <a:p>
            <a:pPr indent="-317500" lvl="1" marL="914400" rtl="0" algn="l">
              <a:lnSpc>
                <a:spcPct val="100000"/>
              </a:lnSpc>
              <a:spcBef>
                <a:spcPts val="0"/>
              </a:spcBef>
              <a:spcAft>
                <a:spcPts val="0"/>
              </a:spcAft>
              <a:buSzPts val="1400"/>
              <a:buFont typeface="Arial"/>
              <a:buChar char="○"/>
            </a:pPr>
            <a:r>
              <a:rPr lang="en"/>
              <a:t>An investigation found that only 22% of high-risk communities have evacuation plans</a:t>
            </a:r>
            <a:endParaRPr/>
          </a:p>
          <a:p>
            <a:pPr indent="-311150" lvl="0" marL="457200" rtl="0" algn="l">
              <a:lnSpc>
                <a:spcPct val="100000"/>
              </a:lnSpc>
              <a:spcBef>
                <a:spcPts val="0"/>
              </a:spcBef>
              <a:spcAft>
                <a:spcPts val="0"/>
              </a:spcAft>
              <a:buSzPts val="1300"/>
              <a:buChar char="●"/>
            </a:pPr>
            <a:r>
              <a:rPr lang="en"/>
              <a:t>Evacuating from wildfire zones is difficult</a:t>
            </a:r>
            <a:endParaRPr/>
          </a:p>
          <a:p>
            <a:pPr indent="-298450" lvl="1" marL="914400" rtl="0" algn="l">
              <a:lnSpc>
                <a:spcPct val="100000"/>
              </a:lnSpc>
              <a:spcBef>
                <a:spcPts val="0"/>
              </a:spcBef>
              <a:spcAft>
                <a:spcPts val="0"/>
              </a:spcAft>
              <a:buSzPts val="1100"/>
              <a:buChar char="○"/>
            </a:pPr>
            <a:r>
              <a:rPr lang="en"/>
              <a:t>Difficult for people in wheelchairs, health conditions to evacuate</a:t>
            </a:r>
            <a:endParaRPr/>
          </a:p>
          <a:p>
            <a:pPr indent="0" lvl="0" marL="0" rtl="0" algn="l">
              <a:lnSpc>
                <a:spcPct val="100000"/>
              </a:lnSpc>
              <a:spcBef>
                <a:spcPts val="0"/>
              </a:spcBef>
              <a:spcAft>
                <a:spcPts val="0"/>
              </a:spcAft>
              <a:buNone/>
            </a:pPr>
            <a:r>
              <a:t/>
            </a:r>
            <a:endParaRPr/>
          </a:p>
          <a:p>
            <a:pPr indent="0" lvl="0" marL="457200" rtl="0" algn="l">
              <a:lnSpc>
                <a:spcPct val="115000"/>
              </a:lnSpc>
              <a:spcBef>
                <a:spcPts val="0"/>
              </a:spcBef>
              <a:spcAft>
                <a:spcPts val="0"/>
              </a:spcAft>
              <a:buNone/>
            </a:pPr>
            <a:r>
              <a:t/>
            </a:r>
            <a:endParaRPr/>
          </a:p>
          <a:p>
            <a:pPr indent="0" lvl="0" marL="914400" rtl="0" algn="l">
              <a:lnSpc>
                <a:spcPct val="115000"/>
              </a:lnSpc>
              <a:spcBef>
                <a:spcPts val="1600"/>
              </a:spcBef>
              <a:spcAft>
                <a:spcPts val="0"/>
              </a:spcAft>
              <a:buSzPts val="1300"/>
              <a:buNone/>
            </a:pPr>
            <a:r>
              <a:t/>
            </a:r>
            <a:endParaRPr/>
          </a:p>
          <a:p>
            <a:pPr indent="0" lvl="0" marL="0" rtl="0" algn="l">
              <a:lnSpc>
                <a:spcPct val="115000"/>
              </a:lnSpc>
              <a:spcBef>
                <a:spcPts val="1600"/>
              </a:spcBef>
              <a:spcAft>
                <a:spcPts val="1600"/>
              </a:spcAft>
              <a:buSzPts val="1300"/>
              <a:buNone/>
            </a:pPr>
            <a:r>
              <a:t/>
            </a:r>
            <a:endParaRPr/>
          </a:p>
        </p:txBody>
      </p:sp>
      <p:sp>
        <p:nvSpPr>
          <p:cNvPr id="240" name="Google Shape;240;p27"/>
          <p:cNvSpPr txBox="1"/>
          <p:nvPr/>
        </p:nvSpPr>
        <p:spPr>
          <a:xfrm>
            <a:off x="232525" y="4631375"/>
            <a:ext cx="256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Speaker: </a:t>
            </a:r>
            <a:r>
              <a:rPr lang="en" sz="1300">
                <a:solidFill>
                  <a:schemeClr val="lt1"/>
                </a:solidFill>
                <a:latin typeface="Lato"/>
                <a:ea typeface="Lato"/>
                <a:cs typeface="Lato"/>
                <a:sym typeface="Lato"/>
              </a:rPr>
              <a:t>Jennifer Serrano</a:t>
            </a:r>
            <a:endParaRPr>
              <a:solidFill>
                <a:schemeClr val="lt1"/>
              </a:solidFill>
              <a:latin typeface="Lato"/>
              <a:ea typeface="Lato"/>
              <a:cs typeface="Lato"/>
              <a:sym typeface="Lato"/>
            </a:endParaRPr>
          </a:p>
        </p:txBody>
      </p:sp>
      <p:pic>
        <p:nvPicPr>
          <p:cNvPr id="241" name="Google Shape;241;p27"/>
          <p:cNvPicPr preferRelativeResize="0"/>
          <p:nvPr/>
        </p:nvPicPr>
        <p:blipFill>
          <a:blip r:embed="rId5">
            <a:alphaModFix/>
          </a:blip>
          <a:stretch>
            <a:fillRect/>
          </a:stretch>
        </p:blipFill>
        <p:spPr>
          <a:xfrm>
            <a:off x="552250" y="2365374"/>
            <a:ext cx="4821824" cy="23590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28"/>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Significance</a:t>
            </a:r>
            <a:endParaRPr/>
          </a:p>
        </p:txBody>
      </p:sp>
      <p:sp>
        <p:nvSpPr>
          <p:cNvPr id="247" name="Google Shape;247;p28"/>
          <p:cNvSpPr txBox="1"/>
          <p:nvPr>
            <p:ph idx="1" type="body"/>
          </p:nvPr>
        </p:nvSpPr>
        <p:spPr>
          <a:xfrm>
            <a:off x="1148450" y="943900"/>
            <a:ext cx="7038900" cy="29112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Smoke can travel very far</a:t>
            </a:r>
            <a:endParaRPr/>
          </a:p>
          <a:p>
            <a:pPr indent="-298450" lvl="1" marL="914400" rtl="0" algn="l">
              <a:spcBef>
                <a:spcPts val="0"/>
              </a:spcBef>
              <a:spcAft>
                <a:spcPts val="0"/>
              </a:spcAft>
              <a:buSzPts val="1100"/>
              <a:buChar char="○"/>
            </a:pPr>
            <a:r>
              <a:rPr lang="en" sz="1100"/>
              <a:t>Smoke from California fires and other parts</a:t>
            </a:r>
            <a:endParaRPr sz="1100"/>
          </a:p>
          <a:p>
            <a:pPr indent="0" lvl="0" marL="914400" rtl="0" algn="l">
              <a:spcBef>
                <a:spcPts val="0"/>
              </a:spcBef>
              <a:spcAft>
                <a:spcPts val="0"/>
              </a:spcAft>
              <a:buNone/>
            </a:pPr>
            <a:r>
              <a:rPr lang="en" sz="1100"/>
              <a:t>of the west reached Colorado and Utah</a:t>
            </a:r>
            <a:endParaRPr/>
          </a:p>
          <a:p>
            <a:pPr indent="-298450" lvl="1" marL="914400" rtl="0" algn="l">
              <a:spcBef>
                <a:spcPts val="0"/>
              </a:spcBef>
              <a:spcAft>
                <a:spcPts val="0"/>
              </a:spcAft>
              <a:buSzPts val="1100"/>
              <a:buChar char="○"/>
            </a:pPr>
            <a:r>
              <a:rPr lang="en"/>
              <a:t>Air quality in Denver and Salt Lake City were</a:t>
            </a:r>
            <a:endParaRPr/>
          </a:p>
          <a:p>
            <a:pPr indent="0" lvl="0" marL="914400" rtl="0" algn="l">
              <a:spcBef>
                <a:spcPts val="0"/>
              </a:spcBef>
              <a:spcAft>
                <a:spcPts val="0"/>
              </a:spcAft>
              <a:buNone/>
            </a:pPr>
            <a:r>
              <a:rPr lang="en" sz="1100"/>
              <a:t> among the worst in the world</a:t>
            </a:r>
            <a:endParaRPr sz="1100"/>
          </a:p>
          <a:p>
            <a:pPr indent="0" lvl="0" marL="457200" rtl="0" algn="l">
              <a:spcBef>
                <a:spcPts val="0"/>
              </a:spcBef>
              <a:spcAft>
                <a:spcPts val="0"/>
              </a:spcAft>
              <a:buNone/>
            </a:pPr>
            <a:r>
              <a:rPr lang="en" u="sng"/>
              <a:t>Health Issues</a:t>
            </a:r>
            <a:endParaRPr u="sng"/>
          </a:p>
          <a:p>
            <a:pPr indent="-311150" lvl="0" marL="457200" rtl="0" algn="l">
              <a:spcBef>
                <a:spcPts val="0"/>
              </a:spcBef>
              <a:spcAft>
                <a:spcPts val="0"/>
              </a:spcAft>
              <a:buSzPts val="1300"/>
              <a:buChar char="●"/>
            </a:pPr>
            <a:r>
              <a:rPr lang="en"/>
              <a:t>Smoke from wildfire is unhealthy and can impact</a:t>
            </a:r>
            <a:endParaRPr/>
          </a:p>
          <a:p>
            <a:pPr indent="0" lvl="0" marL="457200" rtl="0" algn="l">
              <a:spcBef>
                <a:spcPts val="0"/>
              </a:spcBef>
              <a:spcAft>
                <a:spcPts val="0"/>
              </a:spcAft>
              <a:buNone/>
            </a:pPr>
            <a:r>
              <a:rPr lang="en"/>
              <a:t> children, older adults, citizens with respiratory diseases, etc.</a:t>
            </a:r>
            <a:endParaRPr/>
          </a:p>
          <a:p>
            <a:pPr indent="-298450" lvl="1" marL="914400" rtl="0" algn="l">
              <a:spcBef>
                <a:spcPts val="0"/>
              </a:spcBef>
              <a:spcAft>
                <a:spcPts val="0"/>
              </a:spcAft>
              <a:buSzPts val="1100"/>
              <a:buChar char="○"/>
            </a:pPr>
            <a:r>
              <a:rPr lang="en"/>
              <a:t>Children breath more air, including air pollution</a:t>
            </a:r>
            <a:endParaRPr/>
          </a:p>
          <a:p>
            <a:pPr indent="-311150" lvl="0" marL="457200" rtl="0" algn="l">
              <a:lnSpc>
                <a:spcPct val="100000"/>
              </a:lnSpc>
              <a:spcBef>
                <a:spcPts val="0"/>
              </a:spcBef>
              <a:spcAft>
                <a:spcPts val="0"/>
              </a:spcAft>
              <a:buSzPts val="1300"/>
              <a:buChar char="●"/>
            </a:pPr>
            <a:r>
              <a:rPr lang="en"/>
              <a:t>Wildfires can trigger mental health conditions</a:t>
            </a:r>
            <a:endParaRPr/>
          </a:p>
          <a:p>
            <a:pPr indent="0" lvl="0" marL="91440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1200"/>
              </a:spcAft>
              <a:buNone/>
            </a:pPr>
            <a:r>
              <a:t/>
            </a:r>
            <a:endParaRPr/>
          </a:p>
        </p:txBody>
      </p:sp>
      <p:pic>
        <p:nvPicPr>
          <p:cNvPr id="248" name="Google Shape;248;p28" title="smoke.mp4">
            <a:hlinkClick r:id="rId3"/>
          </p:cNvPr>
          <p:cNvPicPr preferRelativeResize="0"/>
          <p:nvPr/>
        </p:nvPicPr>
        <p:blipFill>
          <a:blip r:embed="rId4">
            <a:alphaModFix/>
          </a:blip>
          <a:stretch>
            <a:fillRect/>
          </a:stretch>
        </p:blipFill>
        <p:spPr>
          <a:xfrm>
            <a:off x="6116525" y="393750"/>
            <a:ext cx="2665126" cy="1998850"/>
          </a:xfrm>
          <a:prstGeom prst="rect">
            <a:avLst/>
          </a:prstGeom>
          <a:noFill/>
          <a:ln>
            <a:noFill/>
          </a:ln>
        </p:spPr>
      </p:pic>
      <p:sp>
        <p:nvSpPr>
          <p:cNvPr id="249" name="Google Shape;249;p28"/>
          <p:cNvSpPr txBox="1"/>
          <p:nvPr/>
        </p:nvSpPr>
        <p:spPr>
          <a:xfrm>
            <a:off x="232525" y="4631375"/>
            <a:ext cx="256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Speaker: Jennifer Serrano</a:t>
            </a:r>
            <a:endParaRPr>
              <a:solidFill>
                <a:schemeClr val="lt1"/>
              </a:solidFill>
              <a:latin typeface="Lato"/>
              <a:ea typeface="Lato"/>
              <a:cs typeface="Lato"/>
              <a:sym typeface="Lato"/>
            </a:endParaRPr>
          </a:p>
        </p:txBody>
      </p:sp>
      <p:pic>
        <p:nvPicPr>
          <p:cNvPr id="250" name="Google Shape;250;p28"/>
          <p:cNvPicPr preferRelativeResize="0"/>
          <p:nvPr/>
        </p:nvPicPr>
        <p:blipFill>
          <a:blip r:embed="rId5">
            <a:alphaModFix/>
          </a:blip>
          <a:stretch>
            <a:fillRect/>
          </a:stretch>
        </p:blipFill>
        <p:spPr>
          <a:xfrm>
            <a:off x="2687225" y="3133200"/>
            <a:ext cx="2767874" cy="1623600"/>
          </a:xfrm>
          <a:prstGeom prst="rect">
            <a:avLst/>
          </a:prstGeom>
          <a:noFill/>
          <a:ln>
            <a:noFill/>
          </a:ln>
        </p:spPr>
      </p:pic>
      <p:pic>
        <p:nvPicPr>
          <p:cNvPr id="251" name="Google Shape;251;p28"/>
          <p:cNvPicPr preferRelativeResize="0"/>
          <p:nvPr/>
        </p:nvPicPr>
        <p:blipFill>
          <a:blip r:embed="rId6">
            <a:alphaModFix/>
          </a:blip>
          <a:stretch>
            <a:fillRect/>
          </a:stretch>
        </p:blipFill>
        <p:spPr>
          <a:xfrm>
            <a:off x="5780375" y="2757950"/>
            <a:ext cx="3001275" cy="1998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1000"/>
                                        <p:tgtEl>
                                          <p:spTgt spid="2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1000"/>
                                        <p:tgtEl>
                                          <p:spTgt spid="2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29"/>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Wildfires in California</a:t>
            </a:r>
            <a:endParaRPr/>
          </a:p>
        </p:txBody>
      </p:sp>
      <p:sp>
        <p:nvSpPr>
          <p:cNvPr id="257" name="Google Shape;257;p29"/>
          <p:cNvSpPr txBox="1"/>
          <p:nvPr>
            <p:ph idx="1" type="body"/>
          </p:nvPr>
        </p:nvSpPr>
        <p:spPr>
          <a:xfrm>
            <a:off x="1297500" y="1307838"/>
            <a:ext cx="6198600" cy="2838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SzPts val="523"/>
              <a:buNone/>
            </a:pPr>
            <a:r>
              <a:rPr lang="en" sz="1217"/>
              <a:t>According to the California Department of Forestry and Fire Protection...</a:t>
            </a:r>
            <a:endParaRPr sz="1217"/>
          </a:p>
        </p:txBody>
      </p:sp>
      <p:pic>
        <p:nvPicPr>
          <p:cNvPr id="258" name="Google Shape;258;p29"/>
          <p:cNvPicPr preferRelativeResize="0"/>
          <p:nvPr/>
        </p:nvPicPr>
        <p:blipFill>
          <a:blip r:embed="rId3">
            <a:alphaModFix/>
          </a:blip>
          <a:stretch>
            <a:fillRect/>
          </a:stretch>
        </p:blipFill>
        <p:spPr>
          <a:xfrm>
            <a:off x="1706725" y="1851400"/>
            <a:ext cx="862799" cy="862801"/>
          </a:xfrm>
          <a:prstGeom prst="rect">
            <a:avLst/>
          </a:prstGeom>
          <a:noFill/>
          <a:ln>
            <a:noFill/>
          </a:ln>
        </p:spPr>
      </p:pic>
      <p:sp>
        <p:nvSpPr>
          <p:cNvPr id="259" name="Google Shape;259;p29"/>
          <p:cNvSpPr txBox="1"/>
          <p:nvPr/>
        </p:nvSpPr>
        <p:spPr>
          <a:xfrm>
            <a:off x="1488100" y="2906300"/>
            <a:ext cx="1269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Lato"/>
                <a:ea typeface="Lato"/>
                <a:cs typeface="Lato"/>
                <a:sym typeface="Lato"/>
              </a:rPr>
              <a:t>3,083,507 Acres Burned</a:t>
            </a:r>
            <a:endParaRPr>
              <a:solidFill>
                <a:schemeClr val="lt1"/>
              </a:solidFill>
              <a:latin typeface="Lato"/>
              <a:ea typeface="Lato"/>
              <a:cs typeface="Lato"/>
              <a:sym typeface="Lato"/>
            </a:endParaRPr>
          </a:p>
        </p:txBody>
      </p:sp>
      <p:pic>
        <p:nvPicPr>
          <p:cNvPr id="260" name="Google Shape;260;p29"/>
          <p:cNvPicPr preferRelativeResize="0"/>
          <p:nvPr/>
        </p:nvPicPr>
        <p:blipFill>
          <a:blip r:embed="rId4">
            <a:alphaModFix/>
          </a:blip>
          <a:stretch>
            <a:fillRect/>
          </a:stretch>
        </p:blipFill>
        <p:spPr>
          <a:xfrm>
            <a:off x="3350950" y="1851400"/>
            <a:ext cx="862799" cy="862799"/>
          </a:xfrm>
          <a:prstGeom prst="rect">
            <a:avLst/>
          </a:prstGeom>
          <a:noFill/>
          <a:ln>
            <a:noFill/>
          </a:ln>
        </p:spPr>
      </p:pic>
      <p:sp>
        <p:nvSpPr>
          <p:cNvPr id="261" name="Google Shape;261;p29"/>
          <p:cNvSpPr txBox="1"/>
          <p:nvPr/>
        </p:nvSpPr>
        <p:spPr>
          <a:xfrm>
            <a:off x="3147400" y="2906300"/>
            <a:ext cx="1269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Lato"/>
                <a:ea typeface="Lato"/>
                <a:cs typeface="Lato"/>
                <a:sym typeface="Lato"/>
              </a:rPr>
              <a:t>8,367</a:t>
            </a:r>
            <a:endParaRPr>
              <a:solidFill>
                <a:schemeClr val="lt1"/>
              </a:solidFill>
              <a:latin typeface="Lato"/>
              <a:ea typeface="Lato"/>
              <a:cs typeface="Lato"/>
              <a:sym typeface="Lato"/>
            </a:endParaRPr>
          </a:p>
          <a:p>
            <a:pPr indent="0" lvl="0" marL="0" rtl="0" algn="ctr">
              <a:spcBef>
                <a:spcPts val="0"/>
              </a:spcBef>
              <a:spcAft>
                <a:spcPts val="0"/>
              </a:spcAft>
              <a:buNone/>
            </a:pPr>
            <a:r>
              <a:rPr lang="en">
                <a:solidFill>
                  <a:schemeClr val="lt1"/>
                </a:solidFill>
                <a:latin typeface="Lato"/>
                <a:ea typeface="Lato"/>
                <a:cs typeface="Lato"/>
                <a:sym typeface="Lato"/>
              </a:rPr>
              <a:t>Incidents</a:t>
            </a:r>
            <a:endParaRPr>
              <a:solidFill>
                <a:schemeClr val="lt1"/>
              </a:solidFill>
              <a:latin typeface="Lato"/>
              <a:ea typeface="Lato"/>
              <a:cs typeface="Lato"/>
              <a:sym typeface="Lato"/>
            </a:endParaRPr>
          </a:p>
        </p:txBody>
      </p:sp>
      <p:pic>
        <p:nvPicPr>
          <p:cNvPr id="262" name="Google Shape;262;p29"/>
          <p:cNvPicPr preferRelativeResize="0"/>
          <p:nvPr/>
        </p:nvPicPr>
        <p:blipFill>
          <a:blip r:embed="rId5">
            <a:alphaModFix/>
          </a:blip>
          <a:stretch>
            <a:fillRect/>
          </a:stretch>
        </p:blipFill>
        <p:spPr>
          <a:xfrm flipH="1">
            <a:off x="4948076" y="1727087"/>
            <a:ext cx="987124" cy="987124"/>
          </a:xfrm>
          <a:prstGeom prst="rect">
            <a:avLst/>
          </a:prstGeom>
          <a:noFill/>
          <a:ln>
            <a:noFill/>
          </a:ln>
        </p:spPr>
      </p:pic>
      <p:sp>
        <p:nvSpPr>
          <p:cNvPr id="263" name="Google Shape;263;p29"/>
          <p:cNvSpPr txBox="1"/>
          <p:nvPr/>
        </p:nvSpPr>
        <p:spPr>
          <a:xfrm>
            <a:off x="4806700" y="2906300"/>
            <a:ext cx="1269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Lato"/>
                <a:ea typeface="Lato"/>
                <a:cs typeface="Lato"/>
                <a:sym typeface="Lato"/>
              </a:rPr>
              <a:t>3</a:t>
            </a:r>
            <a:endParaRPr>
              <a:solidFill>
                <a:schemeClr val="lt1"/>
              </a:solidFill>
              <a:latin typeface="Lato"/>
              <a:ea typeface="Lato"/>
              <a:cs typeface="Lato"/>
              <a:sym typeface="Lato"/>
            </a:endParaRPr>
          </a:p>
          <a:p>
            <a:pPr indent="0" lvl="0" marL="0" rtl="0" algn="ctr">
              <a:spcBef>
                <a:spcPts val="0"/>
              </a:spcBef>
              <a:spcAft>
                <a:spcPts val="0"/>
              </a:spcAft>
              <a:buNone/>
            </a:pPr>
            <a:r>
              <a:rPr lang="en">
                <a:solidFill>
                  <a:schemeClr val="lt1"/>
                </a:solidFill>
                <a:latin typeface="Lato"/>
                <a:ea typeface="Lato"/>
                <a:cs typeface="Lato"/>
                <a:sym typeface="Lato"/>
              </a:rPr>
              <a:t>Fatalities</a:t>
            </a:r>
            <a:endParaRPr>
              <a:solidFill>
                <a:schemeClr val="lt1"/>
              </a:solidFill>
              <a:latin typeface="Lato"/>
              <a:ea typeface="Lato"/>
              <a:cs typeface="Lato"/>
              <a:sym typeface="Lato"/>
            </a:endParaRPr>
          </a:p>
        </p:txBody>
      </p:sp>
      <p:pic>
        <p:nvPicPr>
          <p:cNvPr id="264" name="Google Shape;264;p29"/>
          <p:cNvPicPr preferRelativeResize="0"/>
          <p:nvPr/>
        </p:nvPicPr>
        <p:blipFill>
          <a:blip r:embed="rId6">
            <a:alphaModFix/>
          </a:blip>
          <a:stretch>
            <a:fillRect/>
          </a:stretch>
        </p:blipFill>
        <p:spPr>
          <a:xfrm>
            <a:off x="6515075" y="1851400"/>
            <a:ext cx="862801" cy="862801"/>
          </a:xfrm>
          <a:prstGeom prst="rect">
            <a:avLst/>
          </a:prstGeom>
          <a:noFill/>
          <a:ln>
            <a:noFill/>
          </a:ln>
        </p:spPr>
      </p:pic>
      <p:sp>
        <p:nvSpPr>
          <p:cNvPr id="265" name="Google Shape;265;p29"/>
          <p:cNvSpPr txBox="1"/>
          <p:nvPr/>
        </p:nvSpPr>
        <p:spPr>
          <a:xfrm>
            <a:off x="6311525" y="2906300"/>
            <a:ext cx="12699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Lato"/>
                <a:ea typeface="Lato"/>
                <a:cs typeface="Lato"/>
                <a:sym typeface="Lato"/>
              </a:rPr>
              <a:t>3,629</a:t>
            </a:r>
            <a:endParaRPr>
              <a:solidFill>
                <a:schemeClr val="lt1"/>
              </a:solidFill>
              <a:latin typeface="Lato"/>
              <a:ea typeface="Lato"/>
              <a:cs typeface="Lato"/>
              <a:sym typeface="Lato"/>
            </a:endParaRPr>
          </a:p>
          <a:p>
            <a:pPr indent="0" lvl="0" marL="0" rtl="0" algn="ctr">
              <a:spcBef>
                <a:spcPts val="0"/>
              </a:spcBef>
              <a:spcAft>
                <a:spcPts val="0"/>
              </a:spcAft>
              <a:buNone/>
            </a:pPr>
            <a:r>
              <a:rPr lang="en">
                <a:solidFill>
                  <a:schemeClr val="lt1"/>
                </a:solidFill>
                <a:latin typeface="Lato"/>
                <a:ea typeface="Lato"/>
                <a:cs typeface="Lato"/>
                <a:sym typeface="Lato"/>
              </a:rPr>
              <a:t>Structures Damaged</a:t>
            </a:r>
            <a:endParaRPr>
              <a:solidFill>
                <a:schemeClr val="lt1"/>
              </a:solidFill>
              <a:latin typeface="Lato"/>
              <a:ea typeface="Lato"/>
              <a:cs typeface="Lato"/>
              <a:sym typeface="Lato"/>
            </a:endParaRPr>
          </a:p>
        </p:txBody>
      </p:sp>
      <p:sp>
        <p:nvSpPr>
          <p:cNvPr id="266" name="Google Shape;266;p29"/>
          <p:cNvSpPr txBox="1"/>
          <p:nvPr/>
        </p:nvSpPr>
        <p:spPr>
          <a:xfrm>
            <a:off x="1297500" y="3994775"/>
            <a:ext cx="2230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latin typeface="Lato"/>
                <a:ea typeface="Lato"/>
                <a:cs typeface="Lato"/>
                <a:sym typeface="Lato"/>
              </a:rPr>
              <a:t>2021 Fire Season so far.</a:t>
            </a:r>
            <a:endParaRPr sz="1200">
              <a:solidFill>
                <a:schemeClr val="lt1"/>
              </a:solidFill>
              <a:latin typeface="Lato"/>
              <a:ea typeface="Lato"/>
              <a:cs typeface="Lato"/>
              <a:sym typeface="Lato"/>
            </a:endParaRPr>
          </a:p>
        </p:txBody>
      </p:sp>
      <p:sp>
        <p:nvSpPr>
          <p:cNvPr id="267" name="Google Shape;267;p29"/>
          <p:cNvSpPr txBox="1"/>
          <p:nvPr/>
        </p:nvSpPr>
        <p:spPr>
          <a:xfrm>
            <a:off x="232525" y="4631375"/>
            <a:ext cx="256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Speaker: </a:t>
            </a:r>
            <a:r>
              <a:rPr lang="en" sz="1300">
                <a:solidFill>
                  <a:schemeClr val="lt1"/>
                </a:solidFill>
                <a:latin typeface="Lato"/>
                <a:ea typeface="Lato"/>
                <a:cs typeface="Lato"/>
                <a:sym typeface="Lato"/>
              </a:rPr>
              <a:t>Jennifer Serrano</a:t>
            </a:r>
            <a:endParaRPr>
              <a:solidFill>
                <a:schemeClr val="lt1"/>
              </a:solidFill>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0"/>
          <p:cNvSpPr txBox="1"/>
          <p:nvPr>
            <p:ph type="title"/>
          </p:nvPr>
        </p:nvSpPr>
        <p:spPr>
          <a:xfrm>
            <a:off x="1297500" y="69175"/>
            <a:ext cx="7038900" cy="91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rPr lang="en"/>
              <a:t>Goals of Our Project</a:t>
            </a:r>
            <a:endParaRPr/>
          </a:p>
        </p:txBody>
      </p:sp>
      <p:sp>
        <p:nvSpPr>
          <p:cNvPr id="273" name="Google Shape;273;p30"/>
          <p:cNvSpPr txBox="1"/>
          <p:nvPr>
            <p:ph idx="1" type="body"/>
          </p:nvPr>
        </p:nvSpPr>
        <p:spPr>
          <a:xfrm>
            <a:off x="806775" y="565175"/>
            <a:ext cx="4251300" cy="4466400"/>
          </a:xfrm>
          <a:prstGeom prst="rect">
            <a:avLst/>
          </a:prstGeom>
          <a:noFill/>
          <a:ln>
            <a:noFill/>
          </a:ln>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SzPts val="1300"/>
              <a:buChar char="●"/>
            </a:pPr>
            <a:r>
              <a:rPr lang="en"/>
              <a:t>Goals:</a:t>
            </a:r>
            <a:endParaRPr/>
          </a:p>
          <a:p>
            <a:pPr indent="-298450" lvl="1" marL="914400" rtl="0" algn="l">
              <a:lnSpc>
                <a:spcPct val="115000"/>
              </a:lnSpc>
              <a:spcBef>
                <a:spcPts val="0"/>
              </a:spcBef>
              <a:spcAft>
                <a:spcPts val="0"/>
              </a:spcAft>
              <a:buSzPts val="1100"/>
              <a:buChar char="○"/>
            </a:pPr>
            <a:r>
              <a:rPr lang="en"/>
              <a:t>The KISS principle ("Keep it simple stupid!")</a:t>
            </a:r>
            <a:endParaRPr/>
          </a:p>
          <a:p>
            <a:pPr indent="-298450" lvl="1" marL="914400" rtl="0" algn="l">
              <a:lnSpc>
                <a:spcPct val="115000"/>
              </a:lnSpc>
              <a:spcBef>
                <a:spcPts val="0"/>
              </a:spcBef>
              <a:spcAft>
                <a:spcPts val="0"/>
              </a:spcAft>
              <a:buSzPts val="1100"/>
              <a:buChar char="○"/>
            </a:pPr>
            <a:r>
              <a:rPr lang="en"/>
              <a:t>The Software has a mandatory delivery date that must be met.</a:t>
            </a:r>
            <a:endParaRPr/>
          </a:p>
          <a:p>
            <a:pPr indent="-298450" lvl="1" marL="914400" rtl="0" algn="l">
              <a:lnSpc>
                <a:spcPct val="115000"/>
              </a:lnSpc>
              <a:spcBef>
                <a:spcPts val="0"/>
              </a:spcBef>
              <a:spcAft>
                <a:spcPts val="0"/>
              </a:spcAft>
              <a:buSzPts val="1100"/>
              <a:buChar char="○"/>
            </a:pPr>
            <a:r>
              <a:rPr lang="en"/>
              <a:t>Emphasis on speed versus memory use</a:t>
            </a:r>
            <a:endParaRPr/>
          </a:p>
          <a:p>
            <a:pPr indent="-298450" lvl="1" marL="914400" rtl="0" algn="l">
              <a:lnSpc>
                <a:spcPct val="115000"/>
              </a:lnSpc>
              <a:spcBef>
                <a:spcPts val="0"/>
              </a:spcBef>
              <a:spcAft>
                <a:spcPts val="0"/>
              </a:spcAft>
              <a:buSzPts val="1100"/>
              <a:buChar char="○"/>
            </a:pPr>
            <a:r>
              <a:rPr lang="en"/>
              <a:t>The product should work, look, or "feel" like an existing product</a:t>
            </a:r>
            <a:endParaRPr/>
          </a:p>
          <a:p>
            <a:pPr indent="-298450" lvl="1" marL="914400" rtl="0" algn="l">
              <a:lnSpc>
                <a:spcPct val="115000"/>
              </a:lnSpc>
              <a:spcBef>
                <a:spcPts val="0"/>
              </a:spcBef>
              <a:spcAft>
                <a:spcPts val="0"/>
              </a:spcAft>
              <a:buSzPts val="1100"/>
              <a:buChar char="○"/>
            </a:pPr>
            <a:r>
              <a:rPr lang="en"/>
              <a:t>The data gathered from ArcGIS’s Living Atlas should be accurate </a:t>
            </a:r>
            <a:endParaRPr/>
          </a:p>
          <a:p>
            <a:pPr indent="-298450" lvl="1" marL="914400" rtl="0" algn="l">
              <a:lnSpc>
                <a:spcPct val="115000"/>
              </a:lnSpc>
              <a:spcBef>
                <a:spcPts val="0"/>
              </a:spcBef>
              <a:spcAft>
                <a:spcPts val="0"/>
              </a:spcAft>
              <a:buSzPts val="1100"/>
              <a:buChar char="○"/>
            </a:pPr>
            <a:r>
              <a:rPr lang="en"/>
              <a:t>The data gathered from the various APIs should be accurate </a:t>
            </a:r>
            <a:endParaRPr/>
          </a:p>
          <a:p>
            <a:pPr indent="-298450" lvl="1" marL="914400" rtl="0" algn="l">
              <a:lnSpc>
                <a:spcPct val="115000"/>
              </a:lnSpc>
              <a:spcBef>
                <a:spcPts val="0"/>
              </a:spcBef>
              <a:spcAft>
                <a:spcPts val="0"/>
              </a:spcAft>
              <a:buSzPts val="1100"/>
              <a:buChar char="○"/>
            </a:pPr>
            <a:r>
              <a:rPr lang="en"/>
              <a:t>The GUI should be user-friendly</a:t>
            </a:r>
            <a:endParaRPr/>
          </a:p>
          <a:p>
            <a:pPr indent="-298450" lvl="1" marL="914400" rtl="0" algn="l">
              <a:lnSpc>
                <a:spcPct val="115000"/>
              </a:lnSpc>
              <a:spcBef>
                <a:spcPts val="0"/>
              </a:spcBef>
              <a:spcAft>
                <a:spcPts val="0"/>
              </a:spcAft>
              <a:buSzPts val="1100"/>
              <a:buChar char="○"/>
            </a:pPr>
            <a:r>
              <a:rPr lang="en"/>
              <a:t>The application should be able to effectively extract </a:t>
            </a:r>
            <a:r>
              <a:rPr lang="en"/>
              <a:t>knowledge</a:t>
            </a:r>
            <a:r>
              <a:rPr lang="en"/>
              <a:t> of climate change and wildfire data for users</a:t>
            </a:r>
            <a:endParaRPr/>
          </a:p>
          <a:p>
            <a:pPr indent="-298450" lvl="1" marL="914400" rtl="0" algn="l">
              <a:lnSpc>
                <a:spcPct val="115000"/>
              </a:lnSpc>
              <a:spcBef>
                <a:spcPts val="0"/>
              </a:spcBef>
              <a:spcAft>
                <a:spcPts val="0"/>
              </a:spcAft>
              <a:buSzPts val="1100"/>
              <a:buChar char="○"/>
            </a:pPr>
            <a:r>
              <a:rPr lang="en"/>
              <a:t>To create a dashboard with data analytics models includes AI and data science models in the back end to correlate  the cause and effect of wildfires</a:t>
            </a:r>
            <a:endParaRPr/>
          </a:p>
          <a:p>
            <a:pPr indent="0" lvl="0" marL="0" rtl="0" algn="l">
              <a:lnSpc>
                <a:spcPct val="115000"/>
              </a:lnSpc>
              <a:spcBef>
                <a:spcPts val="0"/>
              </a:spcBef>
              <a:spcAft>
                <a:spcPts val="0"/>
              </a:spcAft>
              <a:buNone/>
            </a:pPr>
            <a:r>
              <a:t/>
            </a:r>
            <a:endParaRPr/>
          </a:p>
        </p:txBody>
      </p:sp>
      <p:sp>
        <p:nvSpPr>
          <p:cNvPr id="274" name="Google Shape;274;p30"/>
          <p:cNvSpPr txBox="1"/>
          <p:nvPr/>
        </p:nvSpPr>
        <p:spPr>
          <a:xfrm>
            <a:off x="63200" y="4631375"/>
            <a:ext cx="222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Speaker: Rayan Hyder</a:t>
            </a:r>
            <a:endParaRPr>
              <a:solidFill>
                <a:schemeClr val="lt1"/>
              </a:solidFill>
              <a:latin typeface="Lato"/>
              <a:ea typeface="Lato"/>
              <a:cs typeface="Lato"/>
              <a:sym typeface="Lato"/>
            </a:endParaRPr>
          </a:p>
        </p:txBody>
      </p:sp>
      <p:pic>
        <p:nvPicPr>
          <p:cNvPr id="275" name="Google Shape;275;p30"/>
          <p:cNvPicPr preferRelativeResize="0"/>
          <p:nvPr/>
        </p:nvPicPr>
        <p:blipFill>
          <a:blip r:embed="rId4">
            <a:alphaModFix/>
          </a:blip>
          <a:stretch>
            <a:fillRect/>
          </a:stretch>
        </p:blipFill>
        <p:spPr>
          <a:xfrm>
            <a:off x="5170225" y="498625"/>
            <a:ext cx="3781123" cy="23481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1"/>
          <p:cNvSpPr txBox="1"/>
          <p:nvPr>
            <p:ph type="title"/>
          </p:nvPr>
        </p:nvSpPr>
        <p:spPr>
          <a:xfrm>
            <a:off x="744875" y="145800"/>
            <a:ext cx="35331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Purpose of our project</a:t>
            </a:r>
            <a:endParaRPr/>
          </a:p>
        </p:txBody>
      </p:sp>
      <p:sp>
        <p:nvSpPr>
          <p:cNvPr id="281" name="Google Shape;281;p31"/>
          <p:cNvSpPr txBox="1"/>
          <p:nvPr>
            <p:ph idx="1" type="body"/>
          </p:nvPr>
        </p:nvSpPr>
        <p:spPr>
          <a:xfrm>
            <a:off x="928900" y="666850"/>
            <a:ext cx="3403200" cy="4092300"/>
          </a:xfrm>
          <a:prstGeom prst="rect">
            <a:avLst/>
          </a:prstGeom>
        </p:spPr>
        <p:txBody>
          <a:bodyPr anchorCtr="0" anchor="t" bIns="91425" lIns="91425" spcFirstLastPara="1" rIns="91425" wrap="square" tIns="91425">
            <a:normAutofit/>
          </a:bodyPr>
          <a:lstStyle/>
          <a:p>
            <a:pPr indent="-317500" lvl="0" marL="457200" rtl="0" algn="l">
              <a:lnSpc>
                <a:spcPct val="100000"/>
              </a:lnSpc>
              <a:spcBef>
                <a:spcPts val="0"/>
              </a:spcBef>
              <a:spcAft>
                <a:spcPts val="0"/>
              </a:spcAft>
              <a:buSzPts val="1400"/>
              <a:buChar char="●"/>
            </a:pPr>
            <a:r>
              <a:rPr lang="en"/>
              <a:t>The main purpose of our product is to educate and empower people to prepare themselves for man made climate disasters like wildfires and droughts.</a:t>
            </a:r>
            <a:endParaRPr/>
          </a:p>
          <a:p>
            <a:pPr indent="0" lvl="0" marL="457200" rtl="0" algn="l">
              <a:lnSpc>
                <a:spcPct val="100000"/>
              </a:lnSpc>
              <a:spcBef>
                <a:spcPts val="0"/>
              </a:spcBef>
              <a:spcAft>
                <a:spcPts val="0"/>
              </a:spcAft>
              <a:buNone/>
            </a:pPr>
            <a:r>
              <a:t/>
            </a:r>
            <a:endParaRPr/>
          </a:p>
          <a:p>
            <a:pPr indent="-311150" lvl="0" marL="457200" rtl="0" algn="l">
              <a:lnSpc>
                <a:spcPct val="100000"/>
              </a:lnSpc>
              <a:spcBef>
                <a:spcPts val="0"/>
              </a:spcBef>
              <a:spcAft>
                <a:spcPts val="0"/>
              </a:spcAft>
              <a:buSzPts val="1300"/>
              <a:buChar char="●"/>
            </a:pPr>
            <a:r>
              <a:rPr lang="en"/>
              <a:t>Illustrate prescient models or administrations that will give the fundamental data around fire climate, fire</a:t>
            </a:r>
            <a:r>
              <a:rPr lang="en"/>
              <a:t> </a:t>
            </a:r>
            <a:r>
              <a:rPr lang="en"/>
              <a:t>danger/fuels,</a:t>
            </a:r>
            <a:r>
              <a:rPr lang="en"/>
              <a:t> </a:t>
            </a:r>
            <a:r>
              <a:rPr lang="en"/>
              <a:t>an intelligence/resource status data that fire directors got to expect critical fierce blaze movement and decide where to position firefighters, motors, air ship and other rapidly spreading fire concealment resources to reply to it.</a:t>
            </a:r>
            <a:endParaRPr/>
          </a:p>
          <a:p>
            <a:pPr indent="0" lvl="0" marL="0" rtl="0" algn="l">
              <a:spcBef>
                <a:spcPts val="0"/>
              </a:spcBef>
              <a:spcAft>
                <a:spcPts val="1200"/>
              </a:spcAft>
              <a:buNone/>
            </a:pPr>
            <a:r>
              <a:t/>
            </a:r>
            <a:endParaRPr/>
          </a:p>
        </p:txBody>
      </p:sp>
      <p:sp>
        <p:nvSpPr>
          <p:cNvPr id="282" name="Google Shape;282;p31"/>
          <p:cNvSpPr txBox="1"/>
          <p:nvPr/>
        </p:nvSpPr>
        <p:spPr>
          <a:xfrm>
            <a:off x="63200" y="4659600"/>
            <a:ext cx="222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Speaker: Rayan Hyder</a:t>
            </a:r>
            <a:endParaRPr>
              <a:solidFill>
                <a:schemeClr val="lt1"/>
              </a:solidFill>
              <a:latin typeface="Lato"/>
              <a:ea typeface="Lato"/>
              <a:cs typeface="Lato"/>
              <a:sym typeface="Lato"/>
            </a:endParaRPr>
          </a:p>
        </p:txBody>
      </p:sp>
      <p:pic>
        <p:nvPicPr>
          <p:cNvPr id="283" name="Google Shape;283;p31"/>
          <p:cNvPicPr preferRelativeResize="0"/>
          <p:nvPr/>
        </p:nvPicPr>
        <p:blipFill>
          <a:blip r:embed="rId3">
            <a:alphaModFix/>
          </a:blip>
          <a:stretch>
            <a:fillRect/>
          </a:stretch>
        </p:blipFill>
        <p:spPr>
          <a:xfrm>
            <a:off x="4724400" y="2824917"/>
            <a:ext cx="3582013" cy="2166180"/>
          </a:xfrm>
          <a:prstGeom prst="rect">
            <a:avLst/>
          </a:prstGeom>
          <a:noFill/>
          <a:ln>
            <a:noFill/>
          </a:ln>
        </p:spPr>
      </p:pic>
      <p:pic>
        <p:nvPicPr>
          <p:cNvPr id="284" name="Google Shape;284;p31"/>
          <p:cNvPicPr preferRelativeResize="0"/>
          <p:nvPr/>
        </p:nvPicPr>
        <p:blipFill>
          <a:blip r:embed="rId4">
            <a:alphaModFix/>
          </a:blip>
          <a:stretch>
            <a:fillRect/>
          </a:stretch>
        </p:blipFill>
        <p:spPr>
          <a:xfrm>
            <a:off x="4484500" y="152400"/>
            <a:ext cx="4476121" cy="252011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32"/>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Impact on Ecosystem</a:t>
            </a:r>
            <a:endParaRPr/>
          </a:p>
        </p:txBody>
      </p:sp>
      <p:sp>
        <p:nvSpPr>
          <p:cNvPr id="290" name="Google Shape;290;p32"/>
          <p:cNvSpPr txBox="1"/>
          <p:nvPr>
            <p:ph idx="1" type="body"/>
          </p:nvPr>
        </p:nvSpPr>
        <p:spPr>
          <a:xfrm>
            <a:off x="1105300" y="866000"/>
            <a:ext cx="3403200" cy="3935400"/>
          </a:xfrm>
          <a:prstGeom prst="rect">
            <a:avLst/>
          </a:prstGeom>
        </p:spPr>
        <p:txBody>
          <a:bodyPr anchorCtr="0" anchor="t" bIns="91425" lIns="91425" spcFirstLastPara="1" rIns="91425" wrap="square" tIns="91425">
            <a:normAutofit fontScale="77500" lnSpcReduction="20000"/>
          </a:bodyPr>
          <a:lstStyle/>
          <a:p>
            <a:pPr indent="-292576" lvl="0" marL="457200" rtl="0" algn="l">
              <a:spcBef>
                <a:spcPts val="0"/>
              </a:spcBef>
              <a:spcAft>
                <a:spcPts val="0"/>
              </a:spcAft>
              <a:buSzPct val="100000"/>
              <a:buChar char="●"/>
            </a:pPr>
            <a:r>
              <a:rPr lang="en"/>
              <a:t>Some scientists acclaimed that intrusive weeds and grassses might surpass local plants and bushes, making soil disintegration more likely which may lead to indeed more visit fierce blazes within the future, concurring to CBS.</a:t>
            </a:r>
            <a:endParaRPr/>
          </a:p>
          <a:p>
            <a:pPr indent="0" lvl="0" marL="457200" rtl="0" algn="l">
              <a:spcBef>
                <a:spcPts val="1200"/>
              </a:spcBef>
              <a:spcAft>
                <a:spcPts val="0"/>
              </a:spcAft>
              <a:buNone/>
            </a:pPr>
            <a:r>
              <a:t/>
            </a:r>
            <a:endParaRPr/>
          </a:p>
          <a:p>
            <a:pPr indent="-292576" lvl="0" marL="457200" rtl="0" algn="l">
              <a:spcBef>
                <a:spcPts val="1200"/>
              </a:spcBef>
              <a:spcAft>
                <a:spcPts val="0"/>
              </a:spcAft>
              <a:buSzPct val="100000"/>
              <a:buChar char="●"/>
            </a:pPr>
            <a:r>
              <a:rPr lang="en"/>
              <a:t>The </a:t>
            </a:r>
            <a:r>
              <a:rPr lang="en"/>
              <a:t>effect</a:t>
            </a:r>
            <a:r>
              <a:rPr lang="en"/>
              <a:t> on creatures will depend on the species. Littler creatures, such as rabbits and a few birds, might have inconvenience surviving within the confront of the misfortune of local vegetation on which they depend, according to CBS piece said.</a:t>
            </a:r>
            <a:endParaRPr/>
          </a:p>
          <a:p>
            <a:pPr indent="0" lvl="0" marL="457200" rtl="0" algn="l">
              <a:spcBef>
                <a:spcPts val="1200"/>
              </a:spcBef>
              <a:spcAft>
                <a:spcPts val="0"/>
              </a:spcAft>
              <a:buNone/>
            </a:pPr>
            <a:r>
              <a:t/>
            </a:r>
            <a:endParaRPr/>
          </a:p>
          <a:p>
            <a:pPr indent="-292576" lvl="0" marL="457200" rtl="0" algn="l">
              <a:spcBef>
                <a:spcPts val="1200"/>
              </a:spcBef>
              <a:spcAft>
                <a:spcPts val="0"/>
              </a:spcAft>
              <a:buSzPct val="100000"/>
              <a:buChar char="●"/>
            </a:pPr>
            <a:r>
              <a:rPr lang="en"/>
              <a:t>Depending on the environment, different process, such as extended lodging advancements and the utilities they require, fire exclusion/firefighting, and timber gathering, within the past a few decades have made it easier for fires to urge out of control, concurring to the USFS.</a:t>
            </a:r>
            <a:endParaRPr/>
          </a:p>
        </p:txBody>
      </p:sp>
      <p:sp>
        <p:nvSpPr>
          <p:cNvPr id="291" name="Google Shape;291;p32"/>
          <p:cNvSpPr txBox="1"/>
          <p:nvPr/>
        </p:nvSpPr>
        <p:spPr>
          <a:xfrm>
            <a:off x="63200" y="4659600"/>
            <a:ext cx="222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Speaker: Rayan Hyder</a:t>
            </a:r>
            <a:endParaRPr>
              <a:solidFill>
                <a:schemeClr val="lt1"/>
              </a:solidFill>
              <a:latin typeface="Lato"/>
              <a:ea typeface="Lato"/>
              <a:cs typeface="Lato"/>
              <a:sym typeface="Lato"/>
            </a:endParaRPr>
          </a:p>
        </p:txBody>
      </p:sp>
      <p:pic>
        <p:nvPicPr>
          <p:cNvPr id="292" name="Google Shape;292;p32"/>
          <p:cNvPicPr preferRelativeResize="0"/>
          <p:nvPr/>
        </p:nvPicPr>
        <p:blipFill>
          <a:blip r:embed="rId3">
            <a:alphaModFix/>
          </a:blip>
          <a:stretch>
            <a:fillRect/>
          </a:stretch>
        </p:blipFill>
        <p:spPr>
          <a:xfrm>
            <a:off x="4724400" y="2540775"/>
            <a:ext cx="4267200" cy="2400300"/>
          </a:xfrm>
          <a:prstGeom prst="rect">
            <a:avLst/>
          </a:prstGeom>
          <a:noFill/>
          <a:ln>
            <a:noFill/>
          </a:ln>
        </p:spPr>
      </p:pic>
      <p:pic>
        <p:nvPicPr>
          <p:cNvPr id="293" name="Google Shape;293;p32"/>
          <p:cNvPicPr preferRelativeResize="0"/>
          <p:nvPr/>
        </p:nvPicPr>
        <p:blipFill>
          <a:blip r:embed="rId4">
            <a:alphaModFix/>
          </a:blip>
          <a:stretch>
            <a:fillRect/>
          </a:stretch>
        </p:blipFill>
        <p:spPr>
          <a:xfrm>
            <a:off x="5331993" y="321168"/>
            <a:ext cx="3051999" cy="17066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5"/>
          <p:cNvSpPr txBox="1"/>
          <p:nvPr>
            <p:ph type="ctrTitle"/>
          </p:nvPr>
        </p:nvSpPr>
        <p:spPr>
          <a:xfrm>
            <a:off x="3011150" y="82975"/>
            <a:ext cx="6036900" cy="2932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000"/>
              <a:buNone/>
            </a:pPr>
            <a:r>
              <a:rPr lang="en" sz="3600"/>
              <a:t>Artificial Intelligence and Data Science for </a:t>
            </a:r>
            <a:r>
              <a:rPr lang="en" sz="3600"/>
              <a:t>Climate Change Management</a:t>
            </a:r>
            <a:endParaRPr sz="3600"/>
          </a:p>
          <a:p>
            <a:pPr indent="0" lvl="0" marL="0" rtl="0" algn="l">
              <a:lnSpc>
                <a:spcPct val="100000"/>
              </a:lnSpc>
              <a:spcBef>
                <a:spcPts val="0"/>
              </a:spcBef>
              <a:spcAft>
                <a:spcPts val="0"/>
              </a:spcAft>
              <a:buSzPts val="4000"/>
              <a:buNone/>
            </a:pPr>
            <a:r>
              <a:rPr lang="en" sz="3600"/>
              <a:t>with Focus on Drought and Wildfire in California</a:t>
            </a:r>
            <a:endParaRPr sz="3600"/>
          </a:p>
        </p:txBody>
      </p:sp>
      <p:sp>
        <p:nvSpPr>
          <p:cNvPr id="144" name="Google Shape;144;p15"/>
          <p:cNvSpPr txBox="1"/>
          <p:nvPr>
            <p:ph idx="1" type="subTitle"/>
          </p:nvPr>
        </p:nvSpPr>
        <p:spPr>
          <a:xfrm>
            <a:off x="3550825" y="3570850"/>
            <a:ext cx="5437500" cy="124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300"/>
              <a:buNone/>
            </a:pPr>
            <a:r>
              <a:rPr lang="en"/>
              <a:t>Creators: Mazel Fernandez, </a:t>
            </a:r>
            <a:r>
              <a:rPr lang="en"/>
              <a:t>Rayan Hyder, Victor Raj, Jennifer Serrano-Perez, Funing Yang</a:t>
            </a:r>
            <a:endParaRPr/>
          </a:p>
          <a:p>
            <a:pPr indent="0" lvl="0" marL="0" rtl="0" algn="l">
              <a:lnSpc>
                <a:spcPct val="100000"/>
              </a:lnSpc>
              <a:spcBef>
                <a:spcPts val="0"/>
              </a:spcBef>
              <a:spcAft>
                <a:spcPts val="0"/>
              </a:spcAft>
              <a:buSzPts val="1300"/>
              <a:buNone/>
            </a:pPr>
            <a:r>
              <a:rPr lang="en"/>
              <a:t>Project Lead: </a:t>
            </a:r>
            <a:r>
              <a:rPr lang="en"/>
              <a:t>Mazel Fernandez</a:t>
            </a:r>
            <a:endParaRPr/>
          </a:p>
          <a:p>
            <a:pPr indent="0" lvl="0" marL="0" rtl="0" algn="l">
              <a:lnSpc>
                <a:spcPct val="100000"/>
              </a:lnSpc>
              <a:spcBef>
                <a:spcPts val="0"/>
              </a:spcBef>
              <a:spcAft>
                <a:spcPts val="0"/>
              </a:spcAft>
              <a:buSzPts val="1300"/>
              <a:buNone/>
            </a:pPr>
            <a:r>
              <a:rPr lang="en"/>
              <a:t>Academic Advisor: </a:t>
            </a:r>
            <a:r>
              <a:rPr lang="en"/>
              <a:t>Mohammad Pourhomayoun</a:t>
            </a:r>
            <a:endParaRPr/>
          </a:p>
          <a:p>
            <a:pPr indent="0" lvl="0" marL="0" rtl="0" algn="l">
              <a:lnSpc>
                <a:spcPct val="100000"/>
              </a:lnSpc>
              <a:spcBef>
                <a:spcPts val="0"/>
              </a:spcBef>
              <a:spcAft>
                <a:spcPts val="0"/>
              </a:spcAft>
              <a:buSzPts val="1300"/>
              <a:buNone/>
            </a:pPr>
            <a:r>
              <a:rPr lang="en"/>
              <a:t>Sponsors: NASA and LA City</a:t>
            </a:r>
            <a:endParaRPr/>
          </a:p>
          <a:p>
            <a:pPr indent="0" lvl="0" marL="0" rtl="0" algn="l">
              <a:lnSpc>
                <a:spcPct val="100000"/>
              </a:lnSpc>
              <a:spcBef>
                <a:spcPts val="0"/>
              </a:spcBef>
              <a:spcAft>
                <a:spcPts val="0"/>
              </a:spcAft>
              <a:buSzPts val="1300"/>
              <a:buNone/>
            </a:pPr>
            <a:r>
              <a:rPr lang="en"/>
              <a:t>Grad Support: Ryan Dunning</a:t>
            </a:r>
            <a:endParaRPr/>
          </a:p>
        </p:txBody>
      </p:sp>
      <p:pic>
        <p:nvPicPr>
          <p:cNvPr id="145" name="Google Shape;145;p15"/>
          <p:cNvPicPr preferRelativeResize="0"/>
          <p:nvPr/>
        </p:nvPicPr>
        <p:blipFill>
          <a:blip r:embed="rId3">
            <a:alphaModFix/>
          </a:blip>
          <a:stretch>
            <a:fillRect/>
          </a:stretch>
        </p:blipFill>
        <p:spPr>
          <a:xfrm>
            <a:off x="376625" y="2501675"/>
            <a:ext cx="2468425" cy="25113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33"/>
          <p:cNvSpPr txBox="1"/>
          <p:nvPr>
            <p:ph type="title"/>
          </p:nvPr>
        </p:nvSpPr>
        <p:spPr>
          <a:xfrm>
            <a:off x="1876025" y="28250"/>
            <a:ext cx="3125700" cy="575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Impact on health</a:t>
            </a:r>
            <a:endParaRPr/>
          </a:p>
        </p:txBody>
      </p:sp>
      <p:sp>
        <p:nvSpPr>
          <p:cNvPr id="299" name="Google Shape;299;p33"/>
          <p:cNvSpPr txBox="1"/>
          <p:nvPr>
            <p:ph idx="1" type="body"/>
          </p:nvPr>
        </p:nvSpPr>
        <p:spPr>
          <a:xfrm>
            <a:off x="1775625" y="499325"/>
            <a:ext cx="3403200" cy="4456500"/>
          </a:xfrm>
          <a:prstGeom prst="rect">
            <a:avLst/>
          </a:prstGeom>
        </p:spPr>
        <p:txBody>
          <a:bodyPr anchorCtr="0" anchor="t" bIns="91425" lIns="91425" spcFirstLastPara="1" rIns="91425" wrap="square" tIns="91425">
            <a:noAutofit/>
          </a:bodyPr>
          <a:lstStyle/>
          <a:p>
            <a:pPr indent="-305117" lvl="0" marL="457200" rtl="0" algn="l">
              <a:lnSpc>
                <a:spcPct val="105000"/>
              </a:lnSpc>
              <a:spcBef>
                <a:spcPts val="0"/>
              </a:spcBef>
              <a:spcAft>
                <a:spcPts val="0"/>
              </a:spcAft>
              <a:buSzPts val="1205"/>
              <a:buChar char="●"/>
            </a:pPr>
            <a:r>
              <a:rPr lang="en" sz="1205"/>
              <a:t>The poisonous smoke has as of now caused air quality to fall to unsafe levels in California, Oregon and </a:t>
            </a:r>
            <a:r>
              <a:rPr lang="en" sz="1205"/>
              <a:t>Washington in</a:t>
            </a:r>
            <a:r>
              <a:rPr lang="en" sz="1205"/>
              <a:t> addition to poisonous air, there is also debris and ash that covers some neighbourhoods toxic to humans and animals alike.</a:t>
            </a:r>
            <a:endParaRPr sz="1205"/>
          </a:p>
          <a:p>
            <a:pPr indent="0" lvl="0" marL="457200" rtl="0" algn="l">
              <a:lnSpc>
                <a:spcPct val="105000"/>
              </a:lnSpc>
              <a:spcBef>
                <a:spcPts val="1200"/>
              </a:spcBef>
              <a:spcAft>
                <a:spcPts val="0"/>
              </a:spcAft>
              <a:buSzPts val="935"/>
              <a:buNone/>
            </a:pPr>
            <a:r>
              <a:t/>
            </a:r>
            <a:endParaRPr sz="1205"/>
          </a:p>
          <a:p>
            <a:pPr indent="-305117" lvl="0" marL="457200" rtl="0" algn="l">
              <a:lnSpc>
                <a:spcPct val="105000"/>
              </a:lnSpc>
              <a:spcBef>
                <a:spcPts val="1200"/>
              </a:spcBef>
              <a:spcAft>
                <a:spcPts val="0"/>
              </a:spcAft>
              <a:buSzPts val="1205"/>
              <a:buChar char="●"/>
            </a:pPr>
            <a:r>
              <a:rPr lang="en" sz="1205"/>
              <a:t>Another enormous concern for inhabitants is the danger of avalanches. Fierce blazes can char soil and enliven the probability of disintegration, which when matched with an attack of flooding precipitation makes however another catastrophe inhabitants must confront. When fire burns up</a:t>
            </a:r>
            <a:r>
              <a:rPr lang="en" sz="1205"/>
              <a:t> </a:t>
            </a:r>
            <a:r>
              <a:rPr lang="en" sz="1205"/>
              <a:t>vegetation, it annihilates what keeps soil steady. At that point when it downpours intensely, the water washes all of that soil absent with ease</a:t>
            </a:r>
            <a:endParaRPr sz="1205"/>
          </a:p>
        </p:txBody>
      </p:sp>
      <p:sp>
        <p:nvSpPr>
          <p:cNvPr id="300" name="Google Shape;300;p33"/>
          <p:cNvSpPr txBox="1"/>
          <p:nvPr/>
        </p:nvSpPr>
        <p:spPr>
          <a:xfrm>
            <a:off x="63200" y="4659600"/>
            <a:ext cx="222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Speaker: Rayan Hyder</a:t>
            </a:r>
            <a:endParaRPr>
              <a:solidFill>
                <a:schemeClr val="lt1"/>
              </a:solidFill>
              <a:latin typeface="Lato"/>
              <a:ea typeface="Lato"/>
              <a:cs typeface="Lato"/>
              <a:sym typeface="Lato"/>
            </a:endParaRPr>
          </a:p>
        </p:txBody>
      </p:sp>
      <p:pic>
        <p:nvPicPr>
          <p:cNvPr id="301" name="Google Shape;301;p33"/>
          <p:cNvPicPr preferRelativeResize="0"/>
          <p:nvPr/>
        </p:nvPicPr>
        <p:blipFill>
          <a:blip r:embed="rId3">
            <a:alphaModFix/>
          </a:blip>
          <a:stretch>
            <a:fillRect/>
          </a:stretch>
        </p:blipFill>
        <p:spPr>
          <a:xfrm>
            <a:off x="5841399" y="77350"/>
            <a:ext cx="3086950" cy="2950425"/>
          </a:xfrm>
          <a:prstGeom prst="rect">
            <a:avLst/>
          </a:prstGeom>
          <a:noFill/>
          <a:ln>
            <a:noFill/>
          </a:ln>
        </p:spPr>
      </p:pic>
      <p:pic>
        <p:nvPicPr>
          <p:cNvPr id="302" name="Google Shape;302;p33"/>
          <p:cNvPicPr preferRelativeResize="0"/>
          <p:nvPr/>
        </p:nvPicPr>
        <p:blipFill>
          <a:blip r:embed="rId4">
            <a:alphaModFix/>
          </a:blip>
          <a:stretch>
            <a:fillRect/>
          </a:stretch>
        </p:blipFill>
        <p:spPr>
          <a:xfrm>
            <a:off x="6275687" y="3102550"/>
            <a:ext cx="2218382" cy="18109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Impact on Economy</a:t>
            </a:r>
            <a:endParaRPr/>
          </a:p>
        </p:txBody>
      </p:sp>
      <p:sp>
        <p:nvSpPr>
          <p:cNvPr id="308" name="Google Shape;308;p34"/>
          <p:cNvSpPr txBox="1"/>
          <p:nvPr>
            <p:ph idx="1" type="body"/>
          </p:nvPr>
        </p:nvSpPr>
        <p:spPr>
          <a:xfrm>
            <a:off x="1297500" y="876075"/>
            <a:ext cx="3403200" cy="3904200"/>
          </a:xfrm>
          <a:prstGeom prst="rect">
            <a:avLst/>
          </a:prstGeom>
        </p:spPr>
        <p:txBody>
          <a:bodyPr anchorCtr="0" anchor="t" bIns="91425" lIns="91425" spcFirstLastPara="1" rIns="91425" wrap="square" tIns="91425">
            <a:normAutofit lnSpcReduction="20000"/>
          </a:bodyPr>
          <a:lstStyle/>
          <a:p>
            <a:pPr indent="-311150" lvl="0" marL="457200" rtl="0" algn="l">
              <a:spcBef>
                <a:spcPts val="0"/>
              </a:spcBef>
              <a:spcAft>
                <a:spcPts val="0"/>
              </a:spcAft>
              <a:buSzPts val="1300"/>
              <a:buChar char="●"/>
            </a:pPr>
            <a:r>
              <a:rPr lang="en"/>
              <a:t>In 2020, for example, a team of researchers studied the nationwide impact of California’s 2018 wildfire season, and estimated that its economic damage totaled $148.5 billion.</a:t>
            </a:r>
            <a:endParaRPr/>
          </a:p>
          <a:p>
            <a:pPr indent="0" lvl="0" marL="457200" rtl="0" algn="l">
              <a:spcBef>
                <a:spcPts val="1200"/>
              </a:spcBef>
              <a:spcAft>
                <a:spcPts val="0"/>
              </a:spcAft>
              <a:buNone/>
            </a:pPr>
            <a:r>
              <a:t/>
            </a:r>
            <a:endParaRPr/>
          </a:p>
          <a:p>
            <a:pPr indent="-311150" lvl="0" marL="457200" rtl="0" algn="l">
              <a:spcBef>
                <a:spcPts val="1200"/>
              </a:spcBef>
              <a:spcAft>
                <a:spcPts val="0"/>
              </a:spcAft>
              <a:buSzPts val="1300"/>
              <a:buChar char="●"/>
            </a:pPr>
            <a:r>
              <a:rPr lang="en"/>
              <a:t>As rapidly spreading fires gotten to be a more noteworthy chance around the world, it's imperative to consider the ways that fires and fire season influence the economy. An financial think about has assessed that each extra day of smoke presentation from a rapidly spreading fire diminishes profit in a community by around 0.04% over two a long time</a:t>
            </a:r>
            <a:endParaRPr/>
          </a:p>
        </p:txBody>
      </p:sp>
      <p:pic>
        <p:nvPicPr>
          <p:cNvPr id="309" name="Google Shape;309;p34"/>
          <p:cNvPicPr preferRelativeResize="0"/>
          <p:nvPr/>
        </p:nvPicPr>
        <p:blipFill rotWithShape="1">
          <a:blip r:embed="rId3">
            <a:alphaModFix/>
          </a:blip>
          <a:srcRect b="14649" l="1419" r="0" t="6417"/>
          <a:stretch/>
        </p:blipFill>
        <p:spPr>
          <a:xfrm>
            <a:off x="4817175" y="94125"/>
            <a:ext cx="3969425" cy="2737550"/>
          </a:xfrm>
          <a:prstGeom prst="rect">
            <a:avLst/>
          </a:prstGeom>
          <a:noFill/>
          <a:ln>
            <a:noFill/>
          </a:ln>
        </p:spPr>
      </p:pic>
      <p:sp>
        <p:nvSpPr>
          <p:cNvPr id="310" name="Google Shape;310;p34"/>
          <p:cNvSpPr txBox="1"/>
          <p:nvPr/>
        </p:nvSpPr>
        <p:spPr>
          <a:xfrm>
            <a:off x="63200" y="4659600"/>
            <a:ext cx="222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Speaker: Rayan Hyder</a:t>
            </a:r>
            <a:endParaRPr>
              <a:solidFill>
                <a:schemeClr val="lt1"/>
              </a:solidFill>
              <a:latin typeface="Lato"/>
              <a:ea typeface="Lato"/>
              <a:cs typeface="Lato"/>
              <a:sym typeface="Lato"/>
            </a:endParaRPr>
          </a:p>
        </p:txBody>
      </p:sp>
      <p:pic>
        <p:nvPicPr>
          <p:cNvPr id="311" name="Google Shape;311;p34"/>
          <p:cNvPicPr preferRelativeResize="0"/>
          <p:nvPr/>
        </p:nvPicPr>
        <p:blipFill>
          <a:blip r:embed="rId4">
            <a:alphaModFix/>
          </a:blip>
          <a:stretch>
            <a:fillRect/>
          </a:stretch>
        </p:blipFill>
        <p:spPr>
          <a:xfrm>
            <a:off x="5050020" y="2880350"/>
            <a:ext cx="3286376" cy="21794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35"/>
          <p:cNvSpPr txBox="1"/>
          <p:nvPr>
            <p:ph type="title"/>
          </p:nvPr>
        </p:nvSpPr>
        <p:spPr>
          <a:xfrm>
            <a:off x="1459775" y="132700"/>
            <a:ext cx="7038900" cy="527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400"/>
              <a:buNone/>
            </a:pPr>
            <a:r>
              <a:rPr lang="en"/>
              <a:t>Technologies Used</a:t>
            </a:r>
            <a:endParaRPr/>
          </a:p>
        </p:txBody>
      </p:sp>
      <p:pic>
        <p:nvPicPr>
          <p:cNvPr id="317" name="Google Shape;317;p35"/>
          <p:cNvPicPr preferRelativeResize="0"/>
          <p:nvPr/>
        </p:nvPicPr>
        <p:blipFill rotWithShape="1">
          <a:blip r:embed="rId4">
            <a:alphaModFix/>
          </a:blip>
          <a:srcRect b="0" l="0" r="0" t="0"/>
          <a:stretch/>
        </p:blipFill>
        <p:spPr>
          <a:xfrm>
            <a:off x="3747970" y="1974955"/>
            <a:ext cx="1845075" cy="1845050"/>
          </a:xfrm>
          <a:prstGeom prst="rect">
            <a:avLst/>
          </a:prstGeom>
          <a:noFill/>
          <a:ln>
            <a:noFill/>
          </a:ln>
        </p:spPr>
      </p:pic>
      <p:pic>
        <p:nvPicPr>
          <p:cNvPr id="318" name="Google Shape;318;p35"/>
          <p:cNvPicPr preferRelativeResize="0"/>
          <p:nvPr/>
        </p:nvPicPr>
        <p:blipFill rotWithShape="1">
          <a:blip r:embed="rId5">
            <a:alphaModFix/>
          </a:blip>
          <a:srcRect b="0" l="0" r="0" t="0"/>
          <a:stretch/>
        </p:blipFill>
        <p:spPr>
          <a:xfrm>
            <a:off x="5737100" y="2096888"/>
            <a:ext cx="2632544" cy="1077349"/>
          </a:xfrm>
          <a:prstGeom prst="rect">
            <a:avLst/>
          </a:prstGeom>
          <a:noFill/>
          <a:ln>
            <a:noFill/>
          </a:ln>
        </p:spPr>
      </p:pic>
      <p:pic>
        <p:nvPicPr>
          <p:cNvPr id="319" name="Google Shape;319;p35"/>
          <p:cNvPicPr preferRelativeResize="0"/>
          <p:nvPr/>
        </p:nvPicPr>
        <p:blipFill rotWithShape="1">
          <a:blip r:embed="rId6">
            <a:alphaModFix/>
          </a:blip>
          <a:srcRect b="0" l="0" r="0" t="0"/>
          <a:stretch/>
        </p:blipFill>
        <p:spPr>
          <a:xfrm>
            <a:off x="1683250" y="659800"/>
            <a:ext cx="3111557" cy="1212075"/>
          </a:xfrm>
          <a:prstGeom prst="rect">
            <a:avLst/>
          </a:prstGeom>
          <a:noFill/>
          <a:ln>
            <a:noFill/>
          </a:ln>
        </p:spPr>
      </p:pic>
      <p:pic>
        <p:nvPicPr>
          <p:cNvPr id="320" name="Google Shape;320;p35"/>
          <p:cNvPicPr preferRelativeResize="0"/>
          <p:nvPr/>
        </p:nvPicPr>
        <p:blipFill rotWithShape="1">
          <a:blip r:embed="rId7">
            <a:alphaModFix/>
          </a:blip>
          <a:srcRect b="0" l="0" r="0" t="0"/>
          <a:stretch/>
        </p:blipFill>
        <p:spPr>
          <a:xfrm>
            <a:off x="2350410" y="1974938"/>
            <a:ext cx="1321251" cy="1321251"/>
          </a:xfrm>
          <a:prstGeom prst="rect">
            <a:avLst/>
          </a:prstGeom>
          <a:noFill/>
          <a:ln>
            <a:noFill/>
          </a:ln>
        </p:spPr>
      </p:pic>
      <p:pic>
        <p:nvPicPr>
          <p:cNvPr id="321" name="Google Shape;321;p35"/>
          <p:cNvPicPr preferRelativeResize="0"/>
          <p:nvPr/>
        </p:nvPicPr>
        <p:blipFill>
          <a:blip r:embed="rId8">
            <a:alphaModFix/>
          </a:blip>
          <a:stretch>
            <a:fillRect/>
          </a:stretch>
        </p:blipFill>
        <p:spPr>
          <a:xfrm>
            <a:off x="0" y="1498525"/>
            <a:ext cx="2274100" cy="2274100"/>
          </a:xfrm>
          <a:prstGeom prst="rect">
            <a:avLst/>
          </a:prstGeom>
          <a:noFill/>
          <a:ln>
            <a:noFill/>
          </a:ln>
        </p:spPr>
      </p:pic>
      <p:pic>
        <p:nvPicPr>
          <p:cNvPr id="322" name="Google Shape;322;p35"/>
          <p:cNvPicPr preferRelativeResize="0"/>
          <p:nvPr/>
        </p:nvPicPr>
        <p:blipFill>
          <a:blip r:embed="rId9">
            <a:alphaModFix/>
          </a:blip>
          <a:stretch>
            <a:fillRect/>
          </a:stretch>
        </p:blipFill>
        <p:spPr>
          <a:xfrm>
            <a:off x="1683250" y="3164500"/>
            <a:ext cx="2060826" cy="2060826"/>
          </a:xfrm>
          <a:prstGeom prst="rect">
            <a:avLst/>
          </a:prstGeom>
          <a:noFill/>
          <a:ln>
            <a:noFill/>
          </a:ln>
        </p:spPr>
      </p:pic>
      <p:pic>
        <p:nvPicPr>
          <p:cNvPr id="323" name="Google Shape;323;p35"/>
          <p:cNvPicPr preferRelativeResize="0"/>
          <p:nvPr/>
        </p:nvPicPr>
        <p:blipFill>
          <a:blip r:embed="rId10">
            <a:alphaModFix/>
          </a:blip>
          <a:stretch>
            <a:fillRect/>
          </a:stretch>
        </p:blipFill>
        <p:spPr>
          <a:xfrm>
            <a:off x="7297200" y="36725"/>
            <a:ext cx="1700501" cy="1661550"/>
          </a:xfrm>
          <a:prstGeom prst="rect">
            <a:avLst/>
          </a:prstGeom>
          <a:noFill/>
          <a:ln>
            <a:noFill/>
          </a:ln>
        </p:spPr>
      </p:pic>
      <p:pic>
        <p:nvPicPr>
          <p:cNvPr id="324" name="Google Shape;324;p35"/>
          <p:cNvPicPr preferRelativeResize="0"/>
          <p:nvPr/>
        </p:nvPicPr>
        <p:blipFill>
          <a:blip r:embed="rId11">
            <a:alphaModFix/>
          </a:blip>
          <a:stretch>
            <a:fillRect/>
          </a:stretch>
        </p:blipFill>
        <p:spPr>
          <a:xfrm>
            <a:off x="5238749" y="752800"/>
            <a:ext cx="1026057" cy="1026075"/>
          </a:xfrm>
          <a:prstGeom prst="rect">
            <a:avLst/>
          </a:prstGeom>
          <a:noFill/>
          <a:ln>
            <a:noFill/>
          </a:ln>
        </p:spPr>
      </p:pic>
      <p:pic>
        <p:nvPicPr>
          <p:cNvPr id="325" name="Google Shape;325;p35"/>
          <p:cNvPicPr preferRelativeResize="0"/>
          <p:nvPr/>
        </p:nvPicPr>
        <p:blipFill>
          <a:blip r:embed="rId12">
            <a:alphaModFix/>
          </a:blip>
          <a:stretch>
            <a:fillRect/>
          </a:stretch>
        </p:blipFill>
        <p:spPr>
          <a:xfrm>
            <a:off x="5349463" y="3364150"/>
            <a:ext cx="1661550" cy="1661550"/>
          </a:xfrm>
          <a:prstGeom prst="rect">
            <a:avLst/>
          </a:prstGeom>
          <a:noFill/>
          <a:ln>
            <a:noFill/>
          </a:ln>
        </p:spPr>
      </p:pic>
      <p:pic>
        <p:nvPicPr>
          <p:cNvPr id="326" name="Google Shape;326;p35"/>
          <p:cNvPicPr preferRelativeResize="0"/>
          <p:nvPr/>
        </p:nvPicPr>
        <p:blipFill>
          <a:blip r:embed="rId13">
            <a:alphaModFix/>
          </a:blip>
          <a:stretch>
            <a:fillRect/>
          </a:stretch>
        </p:blipFill>
        <p:spPr>
          <a:xfrm>
            <a:off x="7242038" y="3317088"/>
            <a:ext cx="1755675" cy="1755675"/>
          </a:xfrm>
          <a:prstGeom prst="rect">
            <a:avLst/>
          </a:prstGeom>
          <a:noFill/>
          <a:ln>
            <a:noFill/>
          </a:ln>
        </p:spPr>
      </p:pic>
      <p:sp>
        <p:nvSpPr>
          <p:cNvPr id="327" name="Google Shape;327;p35"/>
          <p:cNvSpPr txBox="1"/>
          <p:nvPr/>
        </p:nvSpPr>
        <p:spPr>
          <a:xfrm>
            <a:off x="232525" y="4631375"/>
            <a:ext cx="256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Speaker: </a:t>
            </a:r>
            <a:r>
              <a:rPr lang="en" sz="1300">
                <a:solidFill>
                  <a:schemeClr val="lt1"/>
                </a:solidFill>
                <a:latin typeface="Lato"/>
                <a:ea typeface="Lato"/>
                <a:cs typeface="Lato"/>
                <a:sym typeface="Lato"/>
              </a:rPr>
              <a:t>Funing Yang</a:t>
            </a:r>
            <a:endParaRPr>
              <a:solidFill>
                <a:schemeClr val="lt1"/>
              </a:solidFill>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36"/>
          <p:cNvSpPr txBox="1"/>
          <p:nvPr>
            <p:ph type="title"/>
          </p:nvPr>
        </p:nvSpPr>
        <p:spPr>
          <a:xfrm>
            <a:off x="1297500" y="460350"/>
            <a:ext cx="7038900" cy="91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rPr lang="en"/>
              <a:t>Achievements So Far</a:t>
            </a:r>
            <a:endParaRPr/>
          </a:p>
        </p:txBody>
      </p:sp>
      <p:sp>
        <p:nvSpPr>
          <p:cNvPr id="333" name="Google Shape;333;p36"/>
          <p:cNvSpPr txBox="1"/>
          <p:nvPr>
            <p:ph idx="1" type="body"/>
          </p:nvPr>
        </p:nvSpPr>
        <p:spPr>
          <a:xfrm>
            <a:off x="1456150" y="1291550"/>
            <a:ext cx="7038900" cy="2911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t>A website prototype:</a:t>
            </a:r>
            <a:endParaRPr b="1" sz="1800"/>
          </a:p>
          <a:p>
            <a:pPr indent="-342900" lvl="0" marL="457200" rtl="0" algn="l">
              <a:lnSpc>
                <a:spcPct val="115000"/>
              </a:lnSpc>
              <a:spcBef>
                <a:spcPts val="0"/>
              </a:spcBef>
              <a:spcAft>
                <a:spcPts val="0"/>
              </a:spcAft>
              <a:buSzPts val="1800"/>
              <a:buChar char="●"/>
            </a:pPr>
            <a:r>
              <a:rPr lang="en" sz="1800"/>
              <a:t>Tweets from wildfire-related media</a:t>
            </a:r>
            <a:endParaRPr sz="1800"/>
          </a:p>
          <a:p>
            <a:pPr indent="-342900" lvl="0" marL="457200" rtl="0" algn="l">
              <a:lnSpc>
                <a:spcPct val="115000"/>
              </a:lnSpc>
              <a:spcBef>
                <a:spcPts val="0"/>
              </a:spcBef>
              <a:spcAft>
                <a:spcPts val="0"/>
              </a:spcAft>
              <a:buSzPts val="1800"/>
              <a:buChar char="●"/>
            </a:pPr>
            <a:r>
              <a:rPr lang="en" sz="1800"/>
              <a:t>Wildfire map</a:t>
            </a:r>
            <a:endParaRPr sz="1800"/>
          </a:p>
          <a:p>
            <a:pPr indent="-342900" lvl="0" marL="457200" rtl="0" algn="l">
              <a:lnSpc>
                <a:spcPct val="115000"/>
              </a:lnSpc>
              <a:spcBef>
                <a:spcPts val="0"/>
              </a:spcBef>
              <a:spcAft>
                <a:spcPts val="0"/>
              </a:spcAft>
              <a:buSzPts val="1800"/>
              <a:buChar char="●"/>
            </a:pPr>
            <a:r>
              <a:rPr lang="en" sz="1800"/>
              <a:t>Information page with various ArcGIS maps - rain, heat, etc.</a:t>
            </a:r>
            <a:endParaRPr sz="1800"/>
          </a:p>
          <a:p>
            <a:pPr indent="-342900" lvl="0" marL="457200" rtl="0" algn="l">
              <a:lnSpc>
                <a:spcPct val="115000"/>
              </a:lnSpc>
              <a:spcBef>
                <a:spcPts val="0"/>
              </a:spcBef>
              <a:spcAft>
                <a:spcPts val="0"/>
              </a:spcAft>
              <a:buSzPts val="1800"/>
              <a:buChar char="●"/>
            </a:pPr>
            <a:r>
              <a:rPr lang="en" sz="1800"/>
              <a:t>Up-to-date News</a:t>
            </a:r>
            <a:endParaRPr sz="1800"/>
          </a:p>
          <a:p>
            <a:pPr indent="-342900" lvl="0" marL="457200" rtl="0" algn="l">
              <a:lnSpc>
                <a:spcPct val="115000"/>
              </a:lnSpc>
              <a:spcBef>
                <a:spcPts val="0"/>
              </a:spcBef>
              <a:spcAft>
                <a:spcPts val="0"/>
              </a:spcAft>
              <a:buSzPts val="1800"/>
              <a:buChar char="●"/>
            </a:pPr>
            <a:r>
              <a:rPr lang="en" sz="1800"/>
              <a:t>Subscribe to mailing list</a:t>
            </a:r>
            <a:endParaRPr sz="1800"/>
          </a:p>
        </p:txBody>
      </p:sp>
      <p:sp>
        <p:nvSpPr>
          <p:cNvPr id="334" name="Google Shape;334;p36"/>
          <p:cNvSpPr txBox="1"/>
          <p:nvPr/>
        </p:nvSpPr>
        <p:spPr>
          <a:xfrm>
            <a:off x="232525" y="4631375"/>
            <a:ext cx="2225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Speaker: </a:t>
            </a:r>
            <a:r>
              <a:rPr lang="en" sz="1300">
                <a:solidFill>
                  <a:schemeClr val="lt1"/>
                </a:solidFill>
                <a:latin typeface="Lato"/>
                <a:ea typeface="Lato"/>
                <a:cs typeface="Lato"/>
                <a:sym typeface="Lato"/>
              </a:rPr>
              <a:t>Funing Yang</a:t>
            </a:r>
            <a:endParaRPr sz="1300">
              <a:solidFill>
                <a:schemeClr val="lt1"/>
              </a:solidFill>
              <a:latin typeface="Lato"/>
              <a:ea typeface="Lato"/>
              <a:cs typeface="Lato"/>
              <a:sym typeface="Lato"/>
            </a:endParaRPr>
          </a:p>
          <a:p>
            <a:pPr indent="0" lvl="0" marL="0" rtl="0" algn="l">
              <a:spcBef>
                <a:spcPts val="0"/>
              </a:spcBef>
              <a:spcAft>
                <a:spcPts val="0"/>
              </a:spcAft>
              <a:buNone/>
            </a:pPr>
            <a:r>
              <a:t/>
            </a:r>
            <a:endParaRPr>
              <a:solidFill>
                <a:schemeClr val="lt1"/>
              </a:solidFill>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37"/>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Home Page </a:t>
            </a:r>
            <a:endParaRPr/>
          </a:p>
        </p:txBody>
      </p:sp>
      <p:pic>
        <p:nvPicPr>
          <p:cNvPr id="340" name="Google Shape;340;p37"/>
          <p:cNvPicPr preferRelativeResize="0"/>
          <p:nvPr/>
        </p:nvPicPr>
        <p:blipFill>
          <a:blip r:embed="rId3">
            <a:alphaModFix/>
          </a:blip>
          <a:stretch>
            <a:fillRect/>
          </a:stretch>
        </p:blipFill>
        <p:spPr>
          <a:xfrm>
            <a:off x="2307325" y="935675"/>
            <a:ext cx="4529349" cy="4046424"/>
          </a:xfrm>
          <a:prstGeom prst="rect">
            <a:avLst/>
          </a:prstGeom>
          <a:noFill/>
          <a:ln>
            <a:noFill/>
          </a:ln>
        </p:spPr>
      </p:pic>
      <p:sp>
        <p:nvSpPr>
          <p:cNvPr id="341" name="Google Shape;341;p37"/>
          <p:cNvSpPr txBox="1"/>
          <p:nvPr/>
        </p:nvSpPr>
        <p:spPr>
          <a:xfrm>
            <a:off x="232525" y="4631375"/>
            <a:ext cx="256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Speaker: </a:t>
            </a:r>
            <a:r>
              <a:rPr lang="en" sz="1300">
                <a:solidFill>
                  <a:schemeClr val="lt1"/>
                </a:solidFill>
                <a:latin typeface="Lato"/>
                <a:ea typeface="Lato"/>
                <a:cs typeface="Lato"/>
                <a:sym typeface="Lato"/>
              </a:rPr>
              <a:t>Funing Yang</a:t>
            </a:r>
            <a:endParaRPr>
              <a:solidFill>
                <a:schemeClr val="lt1"/>
              </a:solidFill>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38"/>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Mission Page</a:t>
            </a:r>
            <a:endParaRPr/>
          </a:p>
        </p:txBody>
      </p:sp>
      <p:pic>
        <p:nvPicPr>
          <p:cNvPr id="347" name="Google Shape;347;p38"/>
          <p:cNvPicPr preferRelativeResize="0"/>
          <p:nvPr/>
        </p:nvPicPr>
        <p:blipFill>
          <a:blip r:embed="rId3">
            <a:alphaModFix/>
          </a:blip>
          <a:stretch>
            <a:fillRect/>
          </a:stretch>
        </p:blipFill>
        <p:spPr>
          <a:xfrm>
            <a:off x="1908075" y="1161825"/>
            <a:ext cx="5327830" cy="3530852"/>
          </a:xfrm>
          <a:prstGeom prst="rect">
            <a:avLst/>
          </a:prstGeom>
          <a:noFill/>
          <a:ln>
            <a:noFill/>
          </a:ln>
        </p:spPr>
      </p:pic>
      <p:sp>
        <p:nvSpPr>
          <p:cNvPr id="348" name="Google Shape;348;p38"/>
          <p:cNvSpPr txBox="1"/>
          <p:nvPr/>
        </p:nvSpPr>
        <p:spPr>
          <a:xfrm>
            <a:off x="232525" y="4631375"/>
            <a:ext cx="256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Speaker: </a:t>
            </a:r>
            <a:r>
              <a:rPr lang="en" sz="1300">
                <a:solidFill>
                  <a:schemeClr val="lt1"/>
                </a:solidFill>
                <a:latin typeface="Lato"/>
                <a:ea typeface="Lato"/>
                <a:cs typeface="Lato"/>
                <a:sym typeface="Lato"/>
              </a:rPr>
              <a:t>Funing Yang</a:t>
            </a:r>
            <a:endParaRPr>
              <a:solidFill>
                <a:schemeClr val="lt1"/>
              </a:solidFill>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39"/>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Find WIldfires Page</a:t>
            </a:r>
            <a:endParaRPr/>
          </a:p>
        </p:txBody>
      </p:sp>
      <p:pic>
        <p:nvPicPr>
          <p:cNvPr id="354" name="Google Shape;354;p39"/>
          <p:cNvPicPr preferRelativeResize="0"/>
          <p:nvPr/>
        </p:nvPicPr>
        <p:blipFill>
          <a:blip r:embed="rId3">
            <a:alphaModFix/>
          </a:blip>
          <a:stretch>
            <a:fillRect/>
          </a:stretch>
        </p:blipFill>
        <p:spPr>
          <a:xfrm>
            <a:off x="2556413" y="1230300"/>
            <a:ext cx="4031182" cy="3530850"/>
          </a:xfrm>
          <a:prstGeom prst="rect">
            <a:avLst/>
          </a:prstGeom>
          <a:noFill/>
          <a:ln>
            <a:noFill/>
          </a:ln>
        </p:spPr>
      </p:pic>
      <p:sp>
        <p:nvSpPr>
          <p:cNvPr id="355" name="Google Shape;355;p39"/>
          <p:cNvSpPr txBox="1"/>
          <p:nvPr/>
        </p:nvSpPr>
        <p:spPr>
          <a:xfrm>
            <a:off x="232525" y="4631375"/>
            <a:ext cx="256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Speaker: </a:t>
            </a:r>
            <a:r>
              <a:rPr lang="en" sz="1300">
                <a:solidFill>
                  <a:schemeClr val="lt1"/>
                </a:solidFill>
                <a:latin typeface="Lato"/>
                <a:ea typeface="Lato"/>
                <a:cs typeface="Lato"/>
                <a:sym typeface="Lato"/>
              </a:rPr>
              <a:t>Funing Yang</a:t>
            </a:r>
            <a:endParaRPr>
              <a:solidFill>
                <a:schemeClr val="lt1"/>
              </a:solidFill>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40"/>
          <p:cNvSpPr txBox="1"/>
          <p:nvPr>
            <p:ph type="title"/>
          </p:nvPr>
        </p:nvSpPr>
        <p:spPr>
          <a:xfrm>
            <a:off x="1342850" y="225325"/>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Information Page</a:t>
            </a:r>
            <a:endParaRPr/>
          </a:p>
        </p:txBody>
      </p:sp>
      <p:sp>
        <p:nvSpPr>
          <p:cNvPr id="361" name="Google Shape;361;p40"/>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362" name="Google Shape;362;p40"/>
          <p:cNvPicPr preferRelativeResize="0"/>
          <p:nvPr/>
        </p:nvPicPr>
        <p:blipFill>
          <a:blip r:embed="rId4">
            <a:alphaModFix/>
          </a:blip>
          <a:stretch>
            <a:fillRect/>
          </a:stretch>
        </p:blipFill>
        <p:spPr>
          <a:xfrm>
            <a:off x="2190888" y="1011650"/>
            <a:ext cx="5342817" cy="3699275"/>
          </a:xfrm>
          <a:prstGeom prst="rect">
            <a:avLst/>
          </a:prstGeom>
          <a:noFill/>
          <a:ln>
            <a:noFill/>
          </a:ln>
        </p:spPr>
      </p:pic>
      <p:sp>
        <p:nvSpPr>
          <p:cNvPr id="363" name="Google Shape;363;p40"/>
          <p:cNvSpPr txBox="1"/>
          <p:nvPr/>
        </p:nvSpPr>
        <p:spPr>
          <a:xfrm>
            <a:off x="232525" y="4631375"/>
            <a:ext cx="256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Speaker: </a:t>
            </a:r>
            <a:r>
              <a:rPr lang="en" sz="1300">
                <a:solidFill>
                  <a:schemeClr val="lt1"/>
                </a:solidFill>
                <a:latin typeface="Lato"/>
                <a:ea typeface="Lato"/>
                <a:cs typeface="Lato"/>
                <a:sym typeface="Lato"/>
              </a:rPr>
              <a:t>Funing Yang</a:t>
            </a:r>
            <a:endParaRPr>
              <a:solidFill>
                <a:schemeClr val="lt1"/>
              </a:solidFill>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41"/>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News Page</a:t>
            </a:r>
            <a:endParaRPr/>
          </a:p>
        </p:txBody>
      </p:sp>
      <p:pic>
        <p:nvPicPr>
          <p:cNvPr id="369" name="Google Shape;369;p41"/>
          <p:cNvPicPr preferRelativeResize="0"/>
          <p:nvPr/>
        </p:nvPicPr>
        <p:blipFill>
          <a:blip r:embed="rId3">
            <a:alphaModFix/>
          </a:blip>
          <a:stretch>
            <a:fillRect/>
          </a:stretch>
        </p:blipFill>
        <p:spPr>
          <a:xfrm>
            <a:off x="2228775" y="1100525"/>
            <a:ext cx="4686444" cy="3530851"/>
          </a:xfrm>
          <a:prstGeom prst="rect">
            <a:avLst/>
          </a:prstGeom>
          <a:noFill/>
          <a:ln>
            <a:noFill/>
          </a:ln>
        </p:spPr>
      </p:pic>
      <p:sp>
        <p:nvSpPr>
          <p:cNvPr id="370" name="Google Shape;370;p41"/>
          <p:cNvSpPr txBox="1"/>
          <p:nvPr/>
        </p:nvSpPr>
        <p:spPr>
          <a:xfrm>
            <a:off x="232525" y="4631375"/>
            <a:ext cx="256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Speaker: </a:t>
            </a:r>
            <a:r>
              <a:rPr lang="en" sz="1300">
                <a:solidFill>
                  <a:schemeClr val="lt1"/>
                </a:solidFill>
                <a:latin typeface="Lato"/>
                <a:ea typeface="Lato"/>
                <a:cs typeface="Lato"/>
                <a:sym typeface="Lato"/>
              </a:rPr>
              <a:t>Funing Yang</a:t>
            </a:r>
            <a:endParaRPr>
              <a:solidFill>
                <a:schemeClr val="lt1"/>
              </a:solidFill>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42"/>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Subscribe to our mailing list​</a:t>
            </a:r>
            <a:endParaRPr/>
          </a:p>
        </p:txBody>
      </p:sp>
      <p:pic>
        <p:nvPicPr>
          <p:cNvPr id="376" name="Google Shape;376;p42"/>
          <p:cNvPicPr preferRelativeResize="0"/>
          <p:nvPr/>
        </p:nvPicPr>
        <p:blipFill>
          <a:blip r:embed="rId3">
            <a:alphaModFix/>
          </a:blip>
          <a:stretch>
            <a:fillRect/>
          </a:stretch>
        </p:blipFill>
        <p:spPr>
          <a:xfrm>
            <a:off x="1223162" y="1255225"/>
            <a:ext cx="6697675" cy="3376150"/>
          </a:xfrm>
          <a:prstGeom prst="rect">
            <a:avLst/>
          </a:prstGeom>
          <a:noFill/>
          <a:ln>
            <a:noFill/>
          </a:ln>
        </p:spPr>
      </p:pic>
      <p:sp>
        <p:nvSpPr>
          <p:cNvPr id="377" name="Google Shape;377;p42"/>
          <p:cNvSpPr txBox="1"/>
          <p:nvPr/>
        </p:nvSpPr>
        <p:spPr>
          <a:xfrm>
            <a:off x="232525" y="4631375"/>
            <a:ext cx="256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Speaker: </a:t>
            </a:r>
            <a:r>
              <a:rPr lang="en" sz="1300">
                <a:solidFill>
                  <a:schemeClr val="lt1"/>
                </a:solidFill>
                <a:latin typeface="Lato"/>
                <a:ea typeface="Lato"/>
                <a:cs typeface="Lato"/>
                <a:sym typeface="Lato"/>
              </a:rPr>
              <a:t>Funing Yang</a:t>
            </a:r>
            <a:endParaRPr>
              <a:solidFill>
                <a:schemeClr val="lt1"/>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1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Agenda/Table of content</a:t>
            </a:r>
            <a:endParaRPr/>
          </a:p>
        </p:txBody>
      </p:sp>
      <p:sp>
        <p:nvSpPr>
          <p:cNvPr id="151" name="Google Shape;151;p16"/>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AutoNum type="arabicPeriod"/>
            </a:pPr>
            <a:r>
              <a:rPr lang="en"/>
              <a:t>Definitions</a:t>
            </a:r>
            <a:endParaRPr/>
          </a:p>
          <a:p>
            <a:pPr indent="-311150" lvl="0" marL="457200" rtl="0" algn="l">
              <a:spcBef>
                <a:spcPts val="0"/>
              </a:spcBef>
              <a:spcAft>
                <a:spcPts val="0"/>
              </a:spcAft>
              <a:buSzPts val="1300"/>
              <a:buAutoNum type="arabicPeriod"/>
            </a:pPr>
            <a:r>
              <a:rPr lang="en"/>
              <a:t>Causes of wildfires</a:t>
            </a:r>
            <a:endParaRPr/>
          </a:p>
          <a:p>
            <a:pPr indent="-311150" lvl="0" marL="457200" rtl="0" algn="l">
              <a:spcBef>
                <a:spcPts val="0"/>
              </a:spcBef>
              <a:spcAft>
                <a:spcPts val="0"/>
              </a:spcAft>
              <a:buSzPts val="1300"/>
              <a:buAutoNum type="arabicPeriod"/>
            </a:pPr>
            <a:r>
              <a:rPr lang="en"/>
              <a:t>Recent wildfires</a:t>
            </a:r>
            <a:endParaRPr/>
          </a:p>
          <a:p>
            <a:pPr indent="-311150" lvl="0" marL="457200" rtl="0" algn="l">
              <a:spcBef>
                <a:spcPts val="0"/>
              </a:spcBef>
              <a:spcAft>
                <a:spcPts val="0"/>
              </a:spcAft>
              <a:buSzPts val="1300"/>
              <a:buAutoNum type="arabicPeriod"/>
            </a:pPr>
            <a:r>
              <a:rPr lang="en"/>
              <a:t>Significance</a:t>
            </a:r>
            <a:endParaRPr/>
          </a:p>
          <a:p>
            <a:pPr indent="-311150" lvl="0" marL="457200" rtl="0" algn="l">
              <a:spcBef>
                <a:spcPts val="0"/>
              </a:spcBef>
              <a:spcAft>
                <a:spcPts val="0"/>
              </a:spcAft>
              <a:buSzPts val="1300"/>
              <a:buAutoNum type="arabicPeriod"/>
            </a:pPr>
            <a:r>
              <a:rPr lang="en"/>
              <a:t>Goals of our project</a:t>
            </a:r>
            <a:endParaRPr/>
          </a:p>
          <a:p>
            <a:pPr indent="-311150" lvl="0" marL="457200" rtl="0" algn="l">
              <a:spcBef>
                <a:spcPts val="0"/>
              </a:spcBef>
              <a:spcAft>
                <a:spcPts val="0"/>
              </a:spcAft>
              <a:buSzPts val="1300"/>
              <a:buAutoNum type="arabicPeriod"/>
            </a:pPr>
            <a:r>
              <a:rPr lang="en"/>
              <a:t>Impacts</a:t>
            </a:r>
            <a:endParaRPr/>
          </a:p>
          <a:p>
            <a:pPr indent="-311150" lvl="0" marL="457200" rtl="0" algn="l">
              <a:spcBef>
                <a:spcPts val="0"/>
              </a:spcBef>
              <a:spcAft>
                <a:spcPts val="0"/>
              </a:spcAft>
              <a:buSzPts val="1300"/>
              <a:buAutoNum type="arabicPeriod"/>
            </a:pPr>
            <a:r>
              <a:rPr lang="en"/>
              <a:t>Achievements so far</a:t>
            </a:r>
            <a:endParaRPr/>
          </a:p>
          <a:p>
            <a:pPr indent="-311150" lvl="0" marL="457200" rtl="0" algn="l">
              <a:spcBef>
                <a:spcPts val="0"/>
              </a:spcBef>
              <a:spcAft>
                <a:spcPts val="0"/>
              </a:spcAft>
              <a:buSzPts val="1300"/>
              <a:buAutoNum type="arabicPeriod"/>
            </a:pPr>
            <a:r>
              <a:rPr lang="en"/>
              <a:t>Demo</a:t>
            </a:r>
            <a:endParaRPr/>
          </a:p>
          <a:p>
            <a:pPr indent="-311150" lvl="0" marL="457200" rtl="0" algn="l">
              <a:spcBef>
                <a:spcPts val="0"/>
              </a:spcBef>
              <a:spcAft>
                <a:spcPts val="0"/>
              </a:spcAft>
              <a:buSzPts val="1300"/>
              <a:buAutoNum type="arabicPeriod"/>
            </a:pPr>
            <a:r>
              <a:rPr lang="en"/>
              <a:t>Future goals</a:t>
            </a:r>
            <a:endParaRPr/>
          </a:p>
        </p:txBody>
      </p:sp>
      <p:pic>
        <p:nvPicPr>
          <p:cNvPr id="152" name="Google Shape;152;p16"/>
          <p:cNvPicPr preferRelativeResize="0"/>
          <p:nvPr/>
        </p:nvPicPr>
        <p:blipFill>
          <a:blip r:embed="rId3">
            <a:alphaModFix/>
          </a:blip>
          <a:stretch>
            <a:fillRect/>
          </a:stretch>
        </p:blipFill>
        <p:spPr>
          <a:xfrm>
            <a:off x="5005550" y="1307852"/>
            <a:ext cx="2861498" cy="29111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43"/>
          <p:cNvSpPr txBox="1"/>
          <p:nvPr>
            <p:ph type="title"/>
          </p:nvPr>
        </p:nvSpPr>
        <p:spPr>
          <a:xfrm>
            <a:off x="2935500" y="1966900"/>
            <a:ext cx="3273000" cy="1117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6000"/>
              <a:t>DEMO</a:t>
            </a:r>
            <a:endParaRPr sz="6000"/>
          </a:p>
        </p:txBody>
      </p:sp>
      <p:sp>
        <p:nvSpPr>
          <p:cNvPr id="383" name="Google Shape;383;p43"/>
          <p:cNvSpPr txBox="1"/>
          <p:nvPr/>
        </p:nvSpPr>
        <p:spPr>
          <a:xfrm>
            <a:off x="232525" y="4631375"/>
            <a:ext cx="222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Speaker</a:t>
            </a:r>
            <a:r>
              <a:rPr lang="en">
                <a:solidFill>
                  <a:schemeClr val="lt1"/>
                </a:solidFill>
                <a:latin typeface="Lato"/>
                <a:ea typeface="Lato"/>
                <a:cs typeface="Lato"/>
                <a:sym typeface="Lato"/>
              </a:rPr>
              <a:t>: Funing Yang </a:t>
            </a:r>
            <a:endParaRPr>
              <a:solidFill>
                <a:schemeClr val="lt1"/>
              </a:solidFill>
              <a:latin typeface="Lato"/>
              <a:ea typeface="Lato"/>
              <a:cs typeface="Lato"/>
              <a:sym typeface="La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44"/>
          <p:cNvSpPr txBox="1"/>
          <p:nvPr>
            <p:ph type="title"/>
          </p:nvPr>
        </p:nvSpPr>
        <p:spPr>
          <a:xfrm>
            <a:off x="1297500" y="393750"/>
            <a:ext cx="7038900" cy="91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rPr lang="en"/>
              <a:t>Future Goals (Web Application)</a:t>
            </a:r>
            <a:endParaRPr/>
          </a:p>
        </p:txBody>
      </p:sp>
      <p:sp>
        <p:nvSpPr>
          <p:cNvPr id="389" name="Google Shape;389;p44"/>
          <p:cNvSpPr txBox="1"/>
          <p:nvPr>
            <p:ph idx="1" type="body"/>
          </p:nvPr>
        </p:nvSpPr>
        <p:spPr>
          <a:xfrm>
            <a:off x="800300" y="1003650"/>
            <a:ext cx="7038900" cy="4071900"/>
          </a:xfrm>
          <a:prstGeom prst="rect">
            <a:avLst/>
          </a:prstGeom>
          <a:noFill/>
          <a:ln>
            <a:noFill/>
          </a:ln>
        </p:spPr>
        <p:txBody>
          <a:bodyPr anchorCtr="0" anchor="t" bIns="91425" lIns="91425" spcFirstLastPara="1" rIns="91425" wrap="square" tIns="91425">
            <a:noAutofit/>
          </a:bodyPr>
          <a:lstStyle/>
          <a:p>
            <a:pPr indent="-342900" lvl="1" marL="914400" rtl="0" algn="l">
              <a:lnSpc>
                <a:spcPct val="115000"/>
              </a:lnSpc>
              <a:spcBef>
                <a:spcPts val="0"/>
              </a:spcBef>
              <a:spcAft>
                <a:spcPts val="0"/>
              </a:spcAft>
              <a:buSzPts val="1800"/>
              <a:buChar char="○"/>
            </a:pPr>
            <a:r>
              <a:rPr lang="en" sz="1800"/>
              <a:t>Add more detailed maps</a:t>
            </a:r>
            <a:endParaRPr sz="1800"/>
          </a:p>
          <a:p>
            <a:pPr indent="-342900" lvl="2" marL="1371600" rtl="0" algn="l">
              <a:lnSpc>
                <a:spcPct val="115000"/>
              </a:lnSpc>
              <a:spcBef>
                <a:spcPts val="0"/>
              </a:spcBef>
              <a:spcAft>
                <a:spcPts val="0"/>
              </a:spcAft>
              <a:buSzPts val="1800"/>
              <a:buChar char="■"/>
            </a:pPr>
            <a:r>
              <a:rPr lang="en" sz="1800"/>
              <a:t>More functionality</a:t>
            </a:r>
            <a:endParaRPr sz="1800"/>
          </a:p>
          <a:p>
            <a:pPr indent="0" lvl="0" marL="1371600" rtl="0" algn="l">
              <a:lnSpc>
                <a:spcPct val="115000"/>
              </a:lnSpc>
              <a:spcBef>
                <a:spcPts val="1600"/>
              </a:spcBef>
              <a:spcAft>
                <a:spcPts val="0"/>
              </a:spcAft>
              <a:buSzPts val="1300"/>
              <a:buNone/>
            </a:pPr>
            <a:r>
              <a:t/>
            </a:r>
            <a:endParaRPr sz="1800"/>
          </a:p>
          <a:p>
            <a:pPr indent="-342900" lvl="1" marL="914400" rtl="0" algn="l">
              <a:lnSpc>
                <a:spcPct val="115000"/>
              </a:lnSpc>
              <a:spcBef>
                <a:spcPts val="1600"/>
              </a:spcBef>
              <a:spcAft>
                <a:spcPts val="0"/>
              </a:spcAft>
              <a:buSzPts val="1800"/>
              <a:buChar char="○"/>
            </a:pPr>
            <a:r>
              <a:rPr lang="en" sz="1800"/>
              <a:t>Add more data</a:t>
            </a:r>
            <a:endParaRPr sz="1800"/>
          </a:p>
          <a:p>
            <a:pPr indent="-342900" lvl="2" marL="1371600" rtl="0" algn="l">
              <a:lnSpc>
                <a:spcPct val="115000"/>
              </a:lnSpc>
              <a:spcBef>
                <a:spcPts val="0"/>
              </a:spcBef>
              <a:spcAft>
                <a:spcPts val="0"/>
              </a:spcAft>
              <a:buSzPts val="1800"/>
              <a:buChar char="■"/>
            </a:pPr>
            <a:r>
              <a:rPr lang="en" sz="1800"/>
              <a:t>Prediction data of air quality</a:t>
            </a:r>
            <a:endParaRPr sz="1800"/>
          </a:p>
          <a:p>
            <a:pPr indent="-342900" lvl="2" marL="1371600" rtl="0" algn="l">
              <a:lnSpc>
                <a:spcPct val="115000"/>
              </a:lnSpc>
              <a:spcBef>
                <a:spcPts val="0"/>
              </a:spcBef>
              <a:spcAft>
                <a:spcPts val="0"/>
              </a:spcAft>
              <a:buSzPts val="1800"/>
              <a:buChar char="■"/>
            </a:pPr>
            <a:r>
              <a:rPr lang="en" sz="1800"/>
              <a:t>More live data of air quality</a:t>
            </a:r>
            <a:endParaRPr sz="1800"/>
          </a:p>
          <a:p>
            <a:pPr indent="0" lvl="0" marL="914400" rtl="0" algn="l">
              <a:lnSpc>
                <a:spcPct val="115000"/>
              </a:lnSpc>
              <a:spcBef>
                <a:spcPts val="1600"/>
              </a:spcBef>
              <a:spcAft>
                <a:spcPts val="0"/>
              </a:spcAft>
              <a:buSzPts val="1300"/>
              <a:buNone/>
            </a:pPr>
            <a:r>
              <a:t/>
            </a:r>
            <a:endParaRPr/>
          </a:p>
          <a:p>
            <a:pPr indent="0" lvl="0" marL="0" rtl="0" algn="l">
              <a:lnSpc>
                <a:spcPct val="115000"/>
              </a:lnSpc>
              <a:spcBef>
                <a:spcPts val="1600"/>
              </a:spcBef>
              <a:spcAft>
                <a:spcPts val="0"/>
              </a:spcAft>
              <a:buSzPts val="1300"/>
              <a:buNone/>
            </a:pPr>
            <a:r>
              <a:t/>
            </a:r>
            <a:endParaRPr/>
          </a:p>
          <a:p>
            <a:pPr indent="0" lvl="0" marL="0" rtl="0" algn="l">
              <a:lnSpc>
                <a:spcPct val="115000"/>
              </a:lnSpc>
              <a:spcBef>
                <a:spcPts val="1600"/>
              </a:spcBef>
              <a:spcAft>
                <a:spcPts val="0"/>
              </a:spcAft>
              <a:buSzPts val="1300"/>
              <a:buNone/>
            </a:pPr>
            <a:r>
              <a:t/>
            </a:r>
            <a:endParaRPr/>
          </a:p>
          <a:p>
            <a:pPr indent="0" lvl="0" marL="1371600" rtl="0" algn="l">
              <a:lnSpc>
                <a:spcPct val="115000"/>
              </a:lnSpc>
              <a:spcBef>
                <a:spcPts val="1600"/>
              </a:spcBef>
              <a:spcAft>
                <a:spcPts val="0"/>
              </a:spcAft>
              <a:buSzPts val="1300"/>
              <a:buNone/>
            </a:pPr>
            <a:r>
              <a:t/>
            </a:r>
            <a:endParaRPr/>
          </a:p>
          <a:p>
            <a:pPr indent="0" lvl="0" marL="0" rtl="0" algn="l">
              <a:lnSpc>
                <a:spcPct val="115000"/>
              </a:lnSpc>
              <a:spcBef>
                <a:spcPts val="1600"/>
              </a:spcBef>
              <a:spcAft>
                <a:spcPts val="0"/>
              </a:spcAft>
              <a:buSzPts val="1300"/>
              <a:buNone/>
            </a:pPr>
            <a:r>
              <a:t/>
            </a:r>
            <a:endParaRPr/>
          </a:p>
          <a:p>
            <a:pPr indent="457200" lvl="0" marL="0" rtl="0" algn="l">
              <a:lnSpc>
                <a:spcPct val="115000"/>
              </a:lnSpc>
              <a:spcBef>
                <a:spcPts val="1600"/>
              </a:spcBef>
              <a:spcAft>
                <a:spcPts val="1600"/>
              </a:spcAft>
              <a:buSzPts val="1300"/>
              <a:buNone/>
            </a:pPr>
            <a:r>
              <a:t/>
            </a:r>
            <a:endParaRPr/>
          </a:p>
        </p:txBody>
      </p:sp>
      <p:pic>
        <p:nvPicPr>
          <p:cNvPr id="390" name="Google Shape;390;p44"/>
          <p:cNvPicPr preferRelativeResize="0"/>
          <p:nvPr/>
        </p:nvPicPr>
        <p:blipFill>
          <a:blip r:embed="rId3">
            <a:alphaModFix/>
          </a:blip>
          <a:stretch>
            <a:fillRect/>
          </a:stretch>
        </p:blipFill>
        <p:spPr>
          <a:xfrm>
            <a:off x="8001875" y="4163638"/>
            <a:ext cx="804975" cy="804975"/>
          </a:xfrm>
          <a:prstGeom prst="rect">
            <a:avLst/>
          </a:prstGeom>
          <a:noFill/>
          <a:ln>
            <a:noFill/>
          </a:ln>
        </p:spPr>
      </p:pic>
      <p:sp>
        <p:nvSpPr>
          <p:cNvPr id="391" name="Google Shape;391;p44"/>
          <p:cNvSpPr txBox="1"/>
          <p:nvPr/>
        </p:nvSpPr>
        <p:spPr>
          <a:xfrm>
            <a:off x="232525" y="4631375"/>
            <a:ext cx="222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Speaker: Victor Raj</a:t>
            </a:r>
            <a:endParaRPr>
              <a:solidFill>
                <a:schemeClr val="lt1"/>
              </a:solidFill>
              <a:latin typeface="Lato"/>
              <a:ea typeface="Lato"/>
              <a:cs typeface="Lato"/>
              <a:sym typeface="La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45"/>
          <p:cNvSpPr txBox="1"/>
          <p:nvPr>
            <p:ph type="title"/>
          </p:nvPr>
        </p:nvSpPr>
        <p:spPr>
          <a:xfrm>
            <a:off x="1297500" y="393750"/>
            <a:ext cx="7038900" cy="91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rPr lang="en"/>
              <a:t>Future Goals (Project - Long Term)</a:t>
            </a:r>
            <a:endParaRPr/>
          </a:p>
        </p:txBody>
      </p:sp>
      <p:sp>
        <p:nvSpPr>
          <p:cNvPr id="397" name="Google Shape;397;p45"/>
          <p:cNvSpPr txBox="1"/>
          <p:nvPr>
            <p:ph idx="1" type="body"/>
          </p:nvPr>
        </p:nvSpPr>
        <p:spPr>
          <a:xfrm>
            <a:off x="1018400" y="1175300"/>
            <a:ext cx="7038900" cy="4071900"/>
          </a:xfrm>
          <a:prstGeom prst="rect">
            <a:avLst/>
          </a:prstGeom>
          <a:noFill/>
          <a:ln>
            <a:noFill/>
          </a:ln>
        </p:spPr>
        <p:txBody>
          <a:bodyPr anchorCtr="0" anchor="t" bIns="91425" lIns="91425" spcFirstLastPara="1" rIns="91425" wrap="square" tIns="91425">
            <a:noAutofit/>
          </a:bodyPr>
          <a:lstStyle/>
          <a:p>
            <a:pPr indent="-342900" lvl="1" marL="914400" rtl="0" algn="l">
              <a:lnSpc>
                <a:spcPct val="115000"/>
              </a:lnSpc>
              <a:spcBef>
                <a:spcPts val="0"/>
              </a:spcBef>
              <a:spcAft>
                <a:spcPts val="0"/>
              </a:spcAft>
              <a:buSzPts val="1800"/>
              <a:buChar char="○"/>
            </a:pPr>
            <a:r>
              <a:rPr lang="en" sz="1800"/>
              <a:t>Add More GUI Elements:</a:t>
            </a:r>
            <a:endParaRPr sz="1800"/>
          </a:p>
          <a:p>
            <a:pPr indent="-342900" lvl="2" marL="1371600" rtl="0" algn="l">
              <a:lnSpc>
                <a:spcPct val="115000"/>
              </a:lnSpc>
              <a:spcBef>
                <a:spcPts val="0"/>
              </a:spcBef>
              <a:spcAft>
                <a:spcPts val="0"/>
              </a:spcAft>
              <a:buSzPts val="1800"/>
              <a:buChar char="■"/>
            </a:pPr>
            <a:r>
              <a:rPr lang="en" sz="1800"/>
              <a:t>Buttons for the different map information types (Ozone, PM 2.5, PM 10)</a:t>
            </a:r>
            <a:endParaRPr sz="1800"/>
          </a:p>
          <a:p>
            <a:pPr indent="-342900" lvl="2" marL="1371600" rtl="0" algn="l">
              <a:lnSpc>
                <a:spcPct val="115000"/>
              </a:lnSpc>
              <a:spcBef>
                <a:spcPts val="0"/>
              </a:spcBef>
              <a:spcAft>
                <a:spcPts val="0"/>
              </a:spcAft>
              <a:buSzPts val="1800"/>
              <a:buChar char="■"/>
            </a:pPr>
            <a:r>
              <a:rPr lang="en" sz="1800"/>
              <a:t>Real time data(both apps)</a:t>
            </a:r>
            <a:endParaRPr sz="1800"/>
          </a:p>
          <a:p>
            <a:pPr indent="-342900" lvl="1" marL="914400" rtl="0" algn="l">
              <a:lnSpc>
                <a:spcPct val="115000"/>
              </a:lnSpc>
              <a:spcBef>
                <a:spcPts val="0"/>
              </a:spcBef>
              <a:spcAft>
                <a:spcPts val="0"/>
              </a:spcAft>
              <a:buSzPts val="1800"/>
              <a:buChar char="○"/>
            </a:pPr>
            <a:r>
              <a:rPr lang="en" sz="1800"/>
              <a:t>App Data</a:t>
            </a:r>
            <a:endParaRPr sz="1800"/>
          </a:p>
          <a:p>
            <a:pPr indent="-342900" lvl="2" marL="1371600" rtl="0" algn="l">
              <a:lnSpc>
                <a:spcPct val="115000"/>
              </a:lnSpc>
              <a:spcBef>
                <a:spcPts val="0"/>
              </a:spcBef>
              <a:spcAft>
                <a:spcPts val="0"/>
              </a:spcAft>
              <a:buSzPts val="1800"/>
              <a:buChar char="■"/>
            </a:pPr>
            <a:r>
              <a:rPr lang="en" sz="1800"/>
              <a:t>Predictable air pollution (AI)</a:t>
            </a:r>
            <a:endParaRPr sz="1800"/>
          </a:p>
          <a:p>
            <a:pPr indent="-342900" lvl="2" marL="1371600" rtl="0" algn="l">
              <a:lnSpc>
                <a:spcPct val="115000"/>
              </a:lnSpc>
              <a:spcBef>
                <a:spcPts val="0"/>
              </a:spcBef>
              <a:spcAft>
                <a:spcPts val="0"/>
              </a:spcAft>
              <a:buSzPts val="1800"/>
              <a:buChar char="■"/>
            </a:pPr>
            <a:r>
              <a:rPr lang="en" sz="1800"/>
              <a:t>In Depth information guide of specific points</a:t>
            </a:r>
            <a:endParaRPr sz="1800"/>
          </a:p>
          <a:p>
            <a:pPr indent="-342900" lvl="1" marL="914400" rtl="0" algn="l">
              <a:lnSpc>
                <a:spcPct val="115000"/>
              </a:lnSpc>
              <a:spcBef>
                <a:spcPts val="0"/>
              </a:spcBef>
              <a:spcAft>
                <a:spcPts val="0"/>
              </a:spcAft>
              <a:buSzPts val="1800"/>
              <a:buChar char="○"/>
            </a:pPr>
            <a:r>
              <a:rPr lang="en" sz="1800"/>
              <a:t>Possible IOS implementation</a:t>
            </a:r>
            <a:endParaRPr sz="1800"/>
          </a:p>
          <a:p>
            <a:pPr indent="0" lvl="0" marL="0" rtl="0" algn="l">
              <a:lnSpc>
                <a:spcPct val="115000"/>
              </a:lnSpc>
              <a:spcBef>
                <a:spcPts val="1600"/>
              </a:spcBef>
              <a:spcAft>
                <a:spcPts val="0"/>
              </a:spcAft>
              <a:buSzPts val="1300"/>
              <a:buNone/>
            </a:pPr>
            <a:r>
              <a:t/>
            </a:r>
            <a:endParaRPr/>
          </a:p>
          <a:p>
            <a:pPr indent="0" lvl="0" marL="0" rtl="0" algn="l">
              <a:lnSpc>
                <a:spcPct val="115000"/>
              </a:lnSpc>
              <a:spcBef>
                <a:spcPts val="1600"/>
              </a:spcBef>
              <a:spcAft>
                <a:spcPts val="0"/>
              </a:spcAft>
              <a:buSzPts val="1300"/>
              <a:buNone/>
            </a:pPr>
            <a:r>
              <a:rPr lang="en"/>
              <a:t>	</a:t>
            </a:r>
            <a:endParaRPr/>
          </a:p>
          <a:p>
            <a:pPr indent="0" lvl="0" marL="0" rtl="0" algn="l">
              <a:lnSpc>
                <a:spcPct val="115000"/>
              </a:lnSpc>
              <a:spcBef>
                <a:spcPts val="1600"/>
              </a:spcBef>
              <a:spcAft>
                <a:spcPts val="0"/>
              </a:spcAft>
              <a:buSzPts val="1300"/>
              <a:buNone/>
            </a:pPr>
            <a:r>
              <a:t/>
            </a:r>
            <a:endParaRPr/>
          </a:p>
          <a:p>
            <a:pPr indent="0" lvl="0" marL="1371600" rtl="0" algn="l">
              <a:lnSpc>
                <a:spcPct val="115000"/>
              </a:lnSpc>
              <a:spcBef>
                <a:spcPts val="1600"/>
              </a:spcBef>
              <a:spcAft>
                <a:spcPts val="0"/>
              </a:spcAft>
              <a:buSzPts val="1300"/>
              <a:buNone/>
            </a:pPr>
            <a:r>
              <a:t/>
            </a:r>
            <a:endParaRPr/>
          </a:p>
          <a:p>
            <a:pPr indent="0" lvl="0" marL="0" rtl="0" algn="l">
              <a:lnSpc>
                <a:spcPct val="115000"/>
              </a:lnSpc>
              <a:spcBef>
                <a:spcPts val="1600"/>
              </a:spcBef>
              <a:spcAft>
                <a:spcPts val="0"/>
              </a:spcAft>
              <a:buSzPts val="1300"/>
              <a:buNone/>
            </a:pPr>
            <a:r>
              <a:t/>
            </a:r>
            <a:endParaRPr/>
          </a:p>
          <a:p>
            <a:pPr indent="457200" lvl="0" marL="0" rtl="0" algn="l">
              <a:lnSpc>
                <a:spcPct val="115000"/>
              </a:lnSpc>
              <a:spcBef>
                <a:spcPts val="1600"/>
              </a:spcBef>
              <a:spcAft>
                <a:spcPts val="1600"/>
              </a:spcAft>
              <a:buSzPts val="1300"/>
              <a:buNone/>
            </a:pPr>
            <a:r>
              <a:t/>
            </a:r>
            <a:endParaRPr/>
          </a:p>
        </p:txBody>
      </p:sp>
      <p:pic>
        <p:nvPicPr>
          <p:cNvPr id="398" name="Google Shape;398;p45"/>
          <p:cNvPicPr preferRelativeResize="0"/>
          <p:nvPr/>
        </p:nvPicPr>
        <p:blipFill rotWithShape="1">
          <a:blip r:embed="rId3">
            <a:alphaModFix/>
          </a:blip>
          <a:srcRect b="0" l="0" r="0" t="0"/>
          <a:stretch/>
        </p:blipFill>
        <p:spPr>
          <a:xfrm>
            <a:off x="7595899" y="393749"/>
            <a:ext cx="1175250" cy="1175250"/>
          </a:xfrm>
          <a:prstGeom prst="rect">
            <a:avLst/>
          </a:prstGeom>
          <a:noFill/>
          <a:ln>
            <a:noFill/>
          </a:ln>
        </p:spPr>
      </p:pic>
      <p:sp>
        <p:nvSpPr>
          <p:cNvPr id="399" name="Google Shape;399;p45"/>
          <p:cNvSpPr txBox="1"/>
          <p:nvPr/>
        </p:nvSpPr>
        <p:spPr>
          <a:xfrm>
            <a:off x="232525" y="4631375"/>
            <a:ext cx="222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Speaker: Victor Raj</a:t>
            </a:r>
            <a:endParaRPr>
              <a:solidFill>
                <a:schemeClr val="lt1"/>
              </a:solidFill>
              <a:latin typeface="Lato"/>
              <a:ea typeface="Lato"/>
              <a:cs typeface="Lato"/>
              <a:sym typeface="La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4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Links/Works Cited</a:t>
            </a:r>
            <a:endParaRPr/>
          </a:p>
        </p:txBody>
      </p:sp>
      <p:sp>
        <p:nvSpPr>
          <p:cNvPr id="405" name="Google Shape;405;p46"/>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u="sng">
                <a:solidFill>
                  <a:schemeClr val="hlink"/>
                </a:solidFill>
                <a:hlinkClick r:id="rId3"/>
              </a:rPr>
              <a:t>https://codesandbox.io/s/wildfire-map-koeg7</a:t>
            </a:r>
            <a:endParaRPr/>
          </a:p>
          <a:p>
            <a:pPr indent="-311150" lvl="0" marL="457200" rtl="0" algn="l">
              <a:spcBef>
                <a:spcPts val="0"/>
              </a:spcBef>
              <a:spcAft>
                <a:spcPts val="0"/>
              </a:spcAft>
              <a:buSzPts val="1300"/>
              <a:buChar char="●"/>
            </a:pPr>
            <a:r>
              <a:rPr lang="en" u="sng">
                <a:solidFill>
                  <a:schemeClr val="hlink"/>
                </a:solidFill>
                <a:hlinkClick r:id="rId4"/>
              </a:rPr>
              <a:t>https://idahofirewise.org/fire-ecology-and-management/wildfire-ignition-behavior-and-effects/</a:t>
            </a:r>
            <a:r>
              <a:rPr lang="en"/>
              <a:t> </a:t>
            </a:r>
            <a:endParaRPr/>
          </a:p>
          <a:p>
            <a:pPr indent="-311150" lvl="0" marL="457200" rtl="0" algn="l">
              <a:spcBef>
                <a:spcPts val="0"/>
              </a:spcBef>
              <a:spcAft>
                <a:spcPts val="0"/>
              </a:spcAft>
              <a:buSzPts val="1300"/>
              <a:buChar char="●"/>
            </a:pPr>
            <a:r>
              <a:rPr lang="en" u="sng">
                <a:solidFill>
                  <a:schemeClr val="hlink"/>
                </a:solidFill>
                <a:hlinkClick r:id="rId5"/>
              </a:rPr>
              <a:t>https://earthobservatory.nasa.gov/images/148789/climate-change-pushes-fires-to-higher-ground</a:t>
            </a:r>
            <a:endParaRPr/>
          </a:p>
          <a:p>
            <a:pPr indent="-311150" lvl="0" marL="457200" rtl="0" algn="l">
              <a:spcBef>
                <a:spcPts val="0"/>
              </a:spcBef>
              <a:spcAft>
                <a:spcPts val="0"/>
              </a:spcAft>
              <a:buSzPts val="1300"/>
              <a:buChar char="●"/>
            </a:pPr>
            <a:r>
              <a:rPr lang="en" u="sng">
                <a:solidFill>
                  <a:schemeClr val="hlink"/>
                </a:solidFill>
                <a:hlinkClick r:id="rId6"/>
              </a:rPr>
              <a:t>https://www.c2es.org/content/wildfires-and-climate-change/</a:t>
            </a:r>
            <a:endParaRPr/>
          </a:p>
          <a:p>
            <a:pPr indent="-311150" lvl="0" marL="457200" rtl="0" algn="l">
              <a:spcBef>
                <a:spcPts val="0"/>
              </a:spcBef>
              <a:spcAft>
                <a:spcPts val="0"/>
              </a:spcAft>
              <a:buSzPts val="1300"/>
              <a:buChar char="●"/>
            </a:pPr>
            <a:r>
              <a:rPr lang="en" u="sng">
                <a:solidFill>
                  <a:schemeClr val="hlink"/>
                </a:solidFill>
                <a:hlinkClick r:id="rId7"/>
              </a:rPr>
              <a:t>Wildfire Watchers website</a:t>
            </a:r>
            <a:endParaRPr/>
          </a:p>
          <a:p>
            <a:pPr indent="0" lvl="0" marL="457200" rtl="0" algn="l">
              <a:spcBef>
                <a:spcPts val="1200"/>
              </a:spcBef>
              <a:spcAft>
                <a:spcPts val="120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47"/>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Contact Info</a:t>
            </a:r>
            <a:endParaRPr/>
          </a:p>
        </p:txBody>
      </p:sp>
      <p:sp>
        <p:nvSpPr>
          <p:cNvPr id="411" name="Google Shape;411;p47"/>
          <p:cNvSpPr txBox="1"/>
          <p:nvPr/>
        </p:nvSpPr>
        <p:spPr>
          <a:xfrm>
            <a:off x="1107375" y="1307850"/>
            <a:ext cx="643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sp>
        <p:nvSpPr>
          <p:cNvPr id="412" name="Google Shape;412;p47"/>
          <p:cNvSpPr txBox="1"/>
          <p:nvPr>
            <p:ph idx="1" type="body"/>
          </p:nvPr>
        </p:nvSpPr>
        <p:spPr>
          <a:xfrm>
            <a:off x="2721450" y="4356100"/>
            <a:ext cx="4191000" cy="400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Discord: </a:t>
            </a:r>
            <a:r>
              <a:rPr lang="en" u="sng">
                <a:solidFill>
                  <a:schemeClr val="hlink"/>
                </a:solidFill>
                <a:hlinkClick r:id="rId3"/>
              </a:rPr>
              <a:t>https://discord.gg/NF5hTmhVAw</a:t>
            </a:r>
            <a:endParaRPr/>
          </a:p>
        </p:txBody>
      </p:sp>
      <p:pic>
        <p:nvPicPr>
          <p:cNvPr id="413" name="Google Shape;413;p47"/>
          <p:cNvPicPr preferRelativeResize="0"/>
          <p:nvPr/>
        </p:nvPicPr>
        <p:blipFill>
          <a:blip r:embed="rId4">
            <a:alphaModFix/>
          </a:blip>
          <a:stretch>
            <a:fillRect/>
          </a:stretch>
        </p:blipFill>
        <p:spPr>
          <a:xfrm>
            <a:off x="1513827" y="1392650"/>
            <a:ext cx="6116351" cy="28293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48"/>
          <p:cNvSpPr txBox="1"/>
          <p:nvPr>
            <p:ph type="title"/>
          </p:nvPr>
        </p:nvSpPr>
        <p:spPr>
          <a:xfrm>
            <a:off x="514225" y="3468325"/>
            <a:ext cx="6568800" cy="1300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THANK YOU!</a:t>
            </a:r>
            <a:endParaRPr/>
          </a:p>
        </p:txBody>
      </p:sp>
      <p:pic>
        <p:nvPicPr>
          <p:cNvPr id="419" name="Google Shape;419;p48"/>
          <p:cNvPicPr preferRelativeResize="0"/>
          <p:nvPr/>
        </p:nvPicPr>
        <p:blipFill>
          <a:blip r:embed="rId3">
            <a:alphaModFix/>
          </a:blip>
          <a:stretch>
            <a:fillRect/>
          </a:stretch>
        </p:blipFill>
        <p:spPr>
          <a:xfrm>
            <a:off x="1576600" y="695677"/>
            <a:ext cx="2861498" cy="29111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17"/>
          <p:cNvSpPr txBox="1"/>
          <p:nvPr>
            <p:ph idx="1" type="body"/>
          </p:nvPr>
        </p:nvSpPr>
        <p:spPr>
          <a:xfrm>
            <a:off x="1104000" y="326050"/>
            <a:ext cx="6936000" cy="523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2000"/>
              <a:t>Project/Faculty Advisor: </a:t>
            </a:r>
            <a:r>
              <a:rPr lang="en" sz="2000" u="sng">
                <a:solidFill>
                  <a:schemeClr val="accent5"/>
                </a:solidFill>
              </a:rPr>
              <a:t>Dr. </a:t>
            </a:r>
            <a:r>
              <a:rPr lang="en" sz="2000" u="sng">
                <a:solidFill>
                  <a:schemeClr val="accent5"/>
                </a:solidFill>
                <a:hlinkClick r:id="rId3">
                  <a:extLst>
                    <a:ext uri="{A12FA001-AC4F-418D-AE19-62706E023703}">
                      <ahyp:hlinkClr val="tx"/>
                    </a:ext>
                  </a:extLst>
                </a:hlinkClick>
              </a:rPr>
              <a:t>Mohammad Pourhomayoun</a:t>
            </a:r>
            <a:endParaRPr sz="2000" u="sng">
              <a:solidFill>
                <a:schemeClr val="accent5"/>
              </a:solidFill>
            </a:endParaRPr>
          </a:p>
        </p:txBody>
      </p:sp>
      <p:pic>
        <p:nvPicPr>
          <p:cNvPr id="158" name="Google Shape;158;p17"/>
          <p:cNvPicPr preferRelativeResize="0"/>
          <p:nvPr/>
        </p:nvPicPr>
        <p:blipFill>
          <a:blip r:embed="rId4">
            <a:alphaModFix/>
          </a:blip>
          <a:stretch>
            <a:fillRect/>
          </a:stretch>
        </p:blipFill>
        <p:spPr>
          <a:xfrm>
            <a:off x="3363750" y="1342524"/>
            <a:ext cx="2416500" cy="3050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8"/>
          <p:cNvSpPr txBox="1"/>
          <p:nvPr>
            <p:ph idx="1" type="body"/>
          </p:nvPr>
        </p:nvSpPr>
        <p:spPr>
          <a:xfrm>
            <a:off x="1104000" y="417275"/>
            <a:ext cx="6936000" cy="523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2000"/>
              <a:t>Sponsors: </a:t>
            </a:r>
            <a:r>
              <a:rPr lang="en" sz="2000" u="sng">
                <a:solidFill>
                  <a:schemeClr val="hlink"/>
                </a:solidFill>
                <a:hlinkClick r:id="rId3"/>
              </a:rPr>
              <a:t>NASA</a:t>
            </a:r>
            <a:r>
              <a:rPr lang="en" sz="2000"/>
              <a:t> &amp; </a:t>
            </a:r>
            <a:r>
              <a:rPr lang="en" sz="2000" u="sng">
                <a:solidFill>
                  <a:schemeClr val="hlink"/>
                </a:solidFill>
                <a:hlinkClick r:id="rId4"/>
              </a:rPr>
              <a:t>LA City</a:t>
            </a:r>
            <a:endParaRPr sz="2000"/>
          </a:p>
        </p:txBody>
      </p:sp>
      <p:pic>
        <p:nvPicPr>
          <p:cNvPr id="164" name="Google Shape;164;p18"/>
          <p:cNvPicPr preferRelativeResize="0"/>
          <p:nvPr/>
        </p:nvPicPr>
        <p:blipFill>
          <a:blip r:embed="rId5">
            <a:alphaModFix/>
          </a:blip>
          <a:stretch>
            <a:fillRect/>
          </a:stretch>
        </p:blipFill>
        <p:spPr>
          <a:xfrm>
            <a:off x="5463550" y="1322475"/>
            <a:ext cx="2750851" cy="2750851"/>
          </a:xfrm>
          <a:prstGeom prst="rect">
            <a:avLst/>
          </a:prstGeom>
          <a:noFill/>
          <a:ln>
            <a:noFill/>
          </a:ln>
        </p:spPr>
      </p:pic>
      <p:pic>
        <p:nvPicPr>
          <p:cNvPr id="165" name="Google Shape;165;p18"/>
          <p:cNvPicPr preferRelativeResize="0"/>
          <p:nvPr/>
        </p:nvPicPr>
        <p:blipFill>
          <a:blip r:embed="rId6">
            <a:alphaModFix/>
          </a:blip>
          <a:stretch>
            <a:fillRect/>
          </a:stretch>
        </p:blipFill>
        <p:spPr>
          <a:xfrm>
            <a:off x="921525" y="1391413"/>
            <a:ext cx="3351426" cy="27508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19"/>
          <p:cNvSpPr txBox="1"/>
          <p:nvPr>
            <p:ph type="title"/>
          </p:nvPr>
        </p:nvSpPr>
        <p:spPr>
          <a:xfrm>
            <a:off x="1242975" y="666250"/>
            <a:ext cx="7038900" cy="91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rPr lang="en"/>
              <a:t>Definitions</a:t>
            </a:r>
            <a:endParaRPr/>
          </a:p>
        </p:txBody>
      </p:sp>
      <p:sp>
        <p:nvSpPr>
          <p:cNvPr id="171" name="Google Shape;171;p19"/>
          <p:cNvSpPr txBox="1"/>
          <p:nvPr>
            <p:ph idx="1" type="body"/>
          </p:nvPr>
        </p:nvSpPr>
        <p:spPr>
          <a:xfrm>
            <a:off x="536650" y="1516125"/>
            <a:ext cx="4744800" cy="27012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u="sng"/>
              <a:t>Climate Change:</a:t>
            </a:r>
            <a:r>
              <a:rPr lang="en"/>
              <a:t> a change in global or regional climate patterns, in particular a change attributed largely to the increased levels of atmospheric carbon dioxide</a:t>
            </a:r>
            <a:endParaRPr/>
          </a:p>
          <a:p>
            <a:pPr indent="0" lvl="0" marL="914400" rtl="0" algn="l">
              <a:spcBef>
                <a:spcPts val="0"/>
              </a:spcBef>
              <a:spcAft>
                <a:spcPts val="0"/>
              </a:spcAft>
              <a:buNone/>
            </a:pPr>
            <a:r>
              <a:t/>
            </a:r>
            <a:endParaRPr/>
          </a:p>
          <a:p>
            <a:pPr indent="-311150" lvl="0" marL="457200" rtl="0" algn="l">
              <a:lnSpc>
                <a:spcPct val="115000"/>
              </a:lnSpc>
              <a:spcBef>
                <a:spcPts val="0"/>
              </a:spcBef>
              <a:spcAft>
                <a:spcPts val="0"/>
              </a:spcAft>
              <a:buSzPts val="1300"/>
              <a:buChar char="●"/>
            </a:pPr>
            <a:r>
              <a:rPr lang="en" u="sng"/>
              <a:t>Wildfire</a:t>
            </a:r>
            <a:r>
              <a:rPr lang="en"/>
              <a:t>: a large, destructive fire that spreads quickly over woodland or brush</a:t>
            </a:r>
            <a:endParaRPr/>
          </a:p>
          <a:p>
            <a:pPr indent="-311150" lvl="0" marL="457200" rtl="0" algn="l">
              <a:lnSpc>
                <a:spcPct val="115000"/>
              </a:lnSpc>
              <a:spcBef>
                <a:spcPts val="0"/>
              </a:spcBef>
              <a:spcAft>
                <a:spcPts val="0"/>
              </a:spcAft>
              <a:buSzPts val="1300"/>
              <a:buChar char="-"/>
            </a:pPr>
            <a:r>
              <a:rPr lang="en"/>
              <a:t>Factors to consider in spread of wildfires: wind, </a:t>
            </a:r>
            <a:r>
              <a:rPr lang="en"/>
              <a:t>temperature</a:t>
            </a:r>
            <a:r>
              <a:rPr lang="en"/>
              <a:t>, cloudiness, moisture, and air pressure </a:t>
            </a:r>
            <a:endParaRPr/>
          </a:p>
          <a:p>
            <a:pPr indent="0" lvl="0" marL="457200" rtl="0" algn="l">
              <a:lnSpc>
                <a:spcPct val="115000"/>
              </a:lnSpc>
              <a:spcBef>
                <a:spcPts val="0"/>
              </a:spcBef>
              <a:spcAft>
                <a:spcPts val="0"/>
              </a:spcAft>
              <a:buNone/>
            </a:pPr>
            <a:r>
              <a:t/>
            </a:r>
            <a:endParaRPr/>
          </a:p>
          <a:p>
            <a:pPr indent="0" lvl="0" marL="0" rtl="0" algn="l">
              <a:lnSpc>
                <a:spcPct val="115000"/>
              </a:lnSpc>
              <a:spcBef>
                <a:spcPts val="1600"/>
              </a:spcBef>
              <a:spcAft>
                <a:spcPts val="1600"/>
              </a:spcAft>
              <a:buSzPts val="1300"/>
              <a:buNone/>
            </a:pPr>
            <a:r>
              <a:t/>
            </a:r>
            <a:endParaRPr/>
          </a:p>
        </p:txBody>
      </p:sp>
      <p:sp>
        <p:nvSpPr>
          <p:cNvPr id="172" name="Google Shape;172;p19"/>
          <p:cNvSpPr txBox="1"/>
          <p:nvPr/>
        </p:nvSpPr>
        <p:spPr>
          <a:xfrm>
            <a:off x="232525" y="4631375"/>
            <a:ext cx="256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Speaker: Mazel</a:t>
            </a:r>
            <a:endParaRPr>
              <a:solidFill>
                <a:schemeClr val="lt1"/>
              </a:solidFill>
              <a:latin typeface="Lato"/>
              <a:ea typeface="Lato"/>
              <a:cs typeface="Lato"/>
              <a:sym typeface="Lato"/>
            </a:endParaRPr>
          </a:p>
        </p:txBody>
      </p:sp>
      <p:pic>
        <p:nvPicPr>
          <p:cNvPr id="173" name="Google Shape;173;p19"/>
          <p:cNvPicPr preferRelativeResize="0"/>
          <p:nvPr/>
        </p:nvPicPr>
        <p:blipFill>
          <a:blip r:embed="rId3">
            <a:alphaModFix/>
          </a:blip>
          <a:stretch>
            <a:fillRect/>
          </a:stretch>
        </p:blipFill>
        <p:spPr>
          <a:xfrm>
            <a:off x="5494425" y="510738"/>
            <a:ext cx="3279375" cy="41220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0"/>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Why are wildfires hard to extinguish?</a:t>
            </a:r>
            <a:endParaRPr/>
          </a:p>
        </p:txBody>
      </p:sp>
      <p:sp>
        <p:nvSpPr>
          <p:cNvPr id="179" name="Google Shape;179;p20"/>
          <p:cNvSpPr txBox="1"/>
          <p:nvPr>
            <p:ph idx="1" type="body"/>
          </p:nvPr>
        </p:nvSpPr>
        <p:spPr>
          <a:xfrm>
            <a:off x="5344325" y="1572925"/>
            <a:ext cx="3459900" cy="21804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Wildfire size makes it harder to control</a:t>
            </a:r>
            <a:endParaRPr/>
          </a:p>
          <a:p>
            <a:pPr indent="-311150" lvl="0" marL="457200" rtl="0" algn="l">
              <a:spcBef>
                <a:spcPts val="0"/>
              </a:spcBef>
              <a:spcAft>
                <a:spcPts val="0"/>
              </a:spcAft>
              <a:buSzPts val="1300"/>
              <a:buChar char="●"/>
            </a:pPr>
            <a:r>
              <a:rPr lang="en"/>
              <a:t>The </a:t>
            </a:r>
            <a:r>
              <a:rPr lang="en"/>
              <a:t>climate</a:t>
            </a:r>
            <a:r>
              <a:rPr lang="en"/>
              <a:t> in which fires start is incredibly dry (humidity is an enemy of forest fires)</a:t>
            </a:r>
            <a:endParaRPr/>
          </a:p>
          <a:p>
            <a:pPr indent="-311150" lvl="0" marL="457200" rtl="0" algn="l">
              <a:spcBef>
                <a:spcPts val="0"/>
              </a:spcBef>
              <a:spcAft>
                <a:spcPts val="0"/>
              </a:spcAft>
              <a:buSzPts val="1300"/>
              <a:buChar char="●"/>
            </a:pPr>
            <a:r>
              <a:rPr lang="en"/>
              <a:t>It is impossible to place firefighting crews in the middle of the blaze (think of it like a storm)</a:t>
            </a:r>
            <a:endParaRPr/>
          </a:p>
        </p:txBody>
      </p:sp>
      <p:pic>
        <p:nvPicPr>
          <p:cNvPr id="180" name="Google Shape;180;p20"/>
          <p:cNvPicPr preferRelativeResize="0"/>
          <p:nvPr/>
        </p:nvPicPr>
        <p:blipFill>
          <a:blip r:embed="rId3">
            <a:alphaModFix/>
          </a:blip>
          <a:stretch>
            <a:fillRect/>
          </a:stretch>
        </p:blipFill>
        <p:spPr>
          <a:xfrm>
            <a:off x="322300" y="1511127"/>
            <a:ext cx="4789898" cy="33234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1"/>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Beckwourth Complex Wildfires</a:t>
            </a:r>
            <a:endParaRPr/>
          </a:p>
          <a:p>
            <a:pPr indent="0" lvl="0" marL="0" rtl="0" algn="l">
              <a:spcBef>
                <a:spcPts val="0"/>
              </a:spcBef>
              <a:spcAft>
                <a:spcPts val="0"/>
              </a:spcAft>
              <a:buNone/>
            </a:pPr>
            <a:r>
              <a:t/>
            </a:r>
            <a:endParaRPr/>
          </a:p>
        </p:txBody>
      </p:sp>
      <p:pic>
        <p:nvPicPr>
          <p:cNvPr id="186" name="Google Shape;186;p21"/>
          <p:cNvPicPr preferRelativeResize="0"/>
          <p:nvPr/>
        </p:nvPicPr>
        <p:blipFill>
          <a:blip r:embed="rId3">
            <a:alphaModFix/>
          </a:blip>
          <a:stretch>
            <a:fillRect/>
          </a:stretch>
        </p:blipFill>
        <p:spPr>
          <a:xfrm>
            <a:off x="359800" y="1553643"/>
            <a:ext cx="4212198" cy="2803343"/>
          </a:xfrm>
          <a:prstGeom prst="rect">
            <a:avLst/>
          </a:prstGeom>
          <a:noFill/>
          <a:ln>
            <a:noFill/>
          </a:ln>
        </p:spPr>
      </p:pic>
      <p:pic>
        <p:nvPicPr>
          <p:cNvPr id="187" name="Google Shape;187;p21"/>
          <p:cNvPicPr preferRelativeResize="0"/>
          <p:nvPr/>
        </p:nvPicPr>
        <p:blipFill>
          <a:blip r:embed="rId4">
            <a:alphaModFix/>
          </a:blip>
          <a:stretch>
            <a:fillRect/>
          </a:stretch>
        </p:blipFill>
        <p:spPr>
          <a:xfrm>
            <a:off x="4776275" y="1553650"/>
            <a:ext cx="4043252" cy="2803325"/>
          </a:xfrm>
          <a:prstGeom prst="rect">
            <a:avLst/>
          </a:prstGeom>
          <a:noFill/>
          <a:ln>
            <a:noFill/>
          </a:ln>
        </p:spPr>
      </p:pic>
      <p:sp>
        <p:nvSpPr>
          <p:cNvPr id="188" name="Google Shape;188;p21"/>
          <p:cNvSpPr txBox="1"/>
          <p:nvPr/>
        </p:nvSpPr>
        <p:spPr>
          <a:xfrm>
            <a:off x="232525" y="4631375"/>
            <a:ext cx="256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Speaker: Mazel</a:t>
            </a:r>
            <a:endParaRPr>
              <a:solidFill>
                <a:schemeClr val="lt1"/>
              </a:solidFill>
              <a:latin typeface="Lato"/>
              <a:ea typeface="Lato"/>
              <a:cs typeface="Lato"/>
              <a:sym typeface="Lato"/>
            </a:endParaRPr>
          </a:p>
        </p:txBody>
      </p:sp>
      <p:sp>
        <p:nvSpPr>
          <p:cNvPr id="189" name="Google Shape;189;p21"/>
          <p:cNvSpPr txBox="1"/>
          <p:nvPr/>
        </p:nvSpPr>
        <p:spPr>
          <a:xfrm>
            <a:off x="3446550" y="4497850"/>
            <a:ext cx="225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Burned: 105,670	acres</a:t>
            </a:r>
            <a:endParaRPr>
              <a:solidFill>
                <a:schemeClr val="lt1"/>
              </a:solidFill>
              <a:latin typeface="Lato"/>
              <a:ea typeface="Lato"/>
              <a:cs typeface="Lato"/>
              <a:sym typeface="Lato"/>
            </a:endParaRPr>
          </a:p>
        </p:txBody>
      </p:sp>
      <p:sp>
        <p:nvSpPr>
          <p:cNvPr id="190" name="Google Shape;190;p21"/>
          <p:cNvSpPr txBox="1"/>
          <p:nvPr/>
        </p:nvSpPr>
        <p:spPr>
          <a:xfrm>
            <a:off x="1297500" y="1012575"/>
            <a:ext cx="3521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July 3, 2021 - September 22, 2021</a:t>
            </a:r>
            <a:endParaRPr>
              <a:solidFill>
                <a:schemeClr val="lt1"/>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2"/>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Dixie Wildfire</a:t>
            </a:r>
            <a:endParaRPr/>
          </a:p>
        </p:txBody>
      </p:sp>
      <p:pic>
        <p:nvPicPr>
          <p:cNvPr id="196" name="Google Shape;196;p22"/>
          <p:cNvPicPr preferRelativeResize="0"/>
          <p:nvPr/>
        </p:nvPicPr>
        <p:blipFill>
          <a:blip r:embed="rId3">
            <a:alphaModFix/>
          </a:blip>
          <a:stretch>
            <a:fillRect/>
          </a:stretch>
        </p:blipFill>
        <p:spPr>
          <a:xfrm>
            <a:off x="4345075" y="2380026"/>
            <a:ext cx="4414650" cy="2483250"/>
          </a:xfrm>
          <a:prstGeom prst="rect">
            <a:avLst/>
          </a:prstGeom>
          <a:noFill/>
          <a:ln>
            <a:noFill/>
          </a:ln>
        </p:spPr>
      </p:pic>
      <p:pic>
        <p:nvPicPr>
          <p:cNvPr id="197" name="Google Shape;197;p22"/>
          <p:cNvPicPr preferRelativeResize="0"/>
          <p:nvPr/>
        </p:nvPicPr>
        <p:blipFill>
          <a:blip r:embed="rId4">
            <a:alphaModFix/>
          </a:blip>
          <a:stretch>
            <a:fillRect/>
          </a:stretch>
        </p:blipFill>
        <p:spPr>
          <a:xfrm>
            <a:off x="5729938" y="227300"/>
            <a:ext cx="3029775" cy="1849675"/>
          </a:xfrm>
          <a:prstGeom prst="rect">
            <a:avLst/>
          </a:prstGeom>
          <a:noFill/>
          <a:ln>
            <a:noFill/>
          </a:ln>
        </p:spPr>
      </p:pic>
      <p:pic>
        <p:nvPicPr>
          <p:cNvPr id="198" name="Google Shape;198;p22"/>
          <p:cNvPicPr preferRelativeResize="0"/>
          <p:nvPr/>
        </p:nvPicPr>
        <p:blipFill>
          <a:blip r:embed="rId5">
            <a:alphaModFix/>
          </a:blip>
          <a:stretch>
            <a:fillRect/>
          </a:stretch>
        </p:blipFill>
        <p:spPr>
          <a:xfrm>
            <a:off x="381225" y="1583576"/>
            <a:ext cx="3455975" cy="2992900"/>
          </a:xfrm>
          <a:prstGeom prst="rect">
            <a:avLst/>
          </a:prstGeom>
          <a:noFill/>
          <a:ln>
            <a:noFill/>
          </a:ln>
        </p:spPr>
      </p:pic>
      <p:sp>
        <p:nvSpPr>
          <p:cNvPr id="199" name="Google Shape;199;p22"/>
          <p:cNvSpPr txBox="1"/>
          <p:nvPr/>
        </p:nvSpPr>
        <p:spPr>
          <a:xfrm>
            <a:off x="232525" y="4631375"/>
            <a:ext cx="256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Speaker: Mazel </a:t>
            </a:r>
            <a:endParaRPr>
              <a:solidFill>
                <a:schemeClr val="lt1"/>
              </a:solidFill>
              <a:latin typeface="Lato"/>
              <a:ea typeface="Lato"/>
              <a:cs typeface="Lato"/>
              <a:sym typeface="Lato"/>
            </a:endParaRPr>
          </a:p>
        </p:txBody>
      </p:sp>
      <p:sp>
        <p:nvSpPr>
          <p:cNvPr id="200" name="Google Shape;200;p22"/>
          <p:cNvSpPr txBox="1"/>
          <p:nvPr/>
        </p:nvSpPr>
        <p:spPr>
          <a:xfrm>
            <a:off x="3837200" y="19798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Burned: 963,309 acres</a:t>
            </a:r>
            <a:endParaRPr>
              <a:solidFill>
                <a:schemeClr val="lt1"/>
              </a:solidFill>
              <a:latin typeface="Lato"/>
              <a:ea typeface="Lato"/>
              <a:cs typeface="Lato"/>
              <a:sym typeface="Lato"/>
            </a:endParaRPr>
          </a:p>
        </p:txBody>
      </p:sp>
      <p:sp>
        <p:nvSpPr>
          <p:cNvPr id="201" name="Google Shape;201;p22"/>
          <p:cNvSpPr txBox="1"/>
          <p:nvPr/>
        </p:nvSpPr>
        <p:spPr>
          <a:xfrm>
            <a:off x="1176825" y="913075"/>
            <a:ext cx="4161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July 13, 2021 - October 25, 2021</a:t>
            </a:r>
            <a:endParaRPr>
              <a:solidFill>
                <a:schemeClr val="lt1"/>
              </a:solidFill>
              <a:latin typeface="Lato"/>
              <a:ea typeface="Lato"/>
              <a:cs typeface="Lato"/>
              <a:sym typeface="Lato"/>
            </a:endParaRPr>
          </a:p>
          <a:p>
            <a:pPr indent="0" lvl="0" marL="0" rtl="0" algn="l">
              <a:spcBef>
                <a:spcPts val="0"/>
              </a:spcBef>
              <a:spcAft>
                <a:spcPts val="0"/>
              </a:spcAft>
              <a:buNone/>
            </a:pPr>
            <a:r>
              <a:rPr lang="en">
                <a:solidFill>
                  <a:schemeClr val="lt1"/>
                </a:solidFill>
                <a:latin typeface="Lato"/>
                <a:ea typeface="Lato"/>
                <a:cs typeface="Lato"/>
                <a:sym typeface="Lato"/>
              </a:rPr>
              <a:t>(LARGEST in California’s history)</a:t>
            </a:r>
            <a:endParaRPr>
              <a:solidFill>
                <a:schemeClr val="lt1"/>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