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embeddedFontLst>
    <p:embeddedFont>
      <p:font typeface="Sorts Mill Goudy"/>
      <p:regular r:id="rId29"/>
      <p: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SortsMillGoud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SortsMillGoudy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2209800" y="3124200"/>
            <a:ext cx="6477000" cy="191414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2209800" y="5056632"/>
            <a:ext cx="6477000" cy="11740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8181"/>
              </a:lnSpc>
              <a:spcBef>
                <a:spcPts val="0"/>
              </a:spcBef>
              <a:buClr>
                <a:schemeClr val="dk1"/>
              </a:buClr>
              <a:buSzPts val="1980"/>
              <a:buFont typeface="Sorts Mill Goudy"/>
              <a:buNone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888888"/>
              </a:buClr>
              <a:buSzPts val="1980"/>
              <a:buFont typeface="Sorts Mill Goudy"/>
              <a:buNone/>
              <a:defRPr b="0" i="0" sz="22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888888"/>
              </a:buClr>
              <a:buSzPts val="1800"/>
              <a:buFont typeface="Sorts Mill Goudy"/>
              <a:buNone/>
              <a:defRPr b="0" i="0" sz="20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ctr">
              <a:spcBef>
                <a:spcPts val="60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00216"/>
            <a:ext cx="198424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959352" y="6300216"/>
            <a:ext cx="3813048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275320" y="6300216"/>
            <a:ext cx="685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 Content, Top and Bot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14400" y="1735138"/>
            <a:ext cx="73152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914400" y="3870960"/>
            <a:ext cx="731520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645152" y="1735138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2" type="body"/>
          </p:nvPr>
        </p:nvSpPr>
        <p:spPr>
          <a:xfrm>
            <a:off x="4645152" y="3870960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3" type="body"/>
          </p:nvPr>
        </p:nvSpPr>
        <p:spPr>
          <a:xfrm>
            <a:off x="914400" y="1735139"/>
            <a:ext cx="3566160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4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1735138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914400" y="3870960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3" type="body"/>
          </p:nvPr>
        </p:nvSpPr>
        <p:spPr>
          <a:xfrm>
            <a:off x="4645152" y="1735138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4" type="body"/>
          </p:nvPr>
        </p:nvSpPr>
        <p:spPr>
          <a:xfrm>
            <a:off x="4645152" y="3870960"/>
            <a:ext cx="3566160" cy="1920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icture with 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5017546" y="1524000"/>
            <a:ext cx="356616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dk1"/>
              </a:buClr>
              <a:buSzPts val="4200"/>
              <a:buFont typeface="Sorts Mill Goudy"/>
              <a:buNone/>
              <a:defRPr b="1" i="0" sz="4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5017544" y="2699982"/>
            <a:ext cx="3566160" cy="2163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None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080"/>
              <a:buFont typeface="Sorts Mill Goudy"/>
              <a:buNone/>
              <a:defRPr b="0" i="0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900"/>
              <a:buFont typeface="Sorts Mill Goudy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grpSp>
        <p:nvGrpSpPr>
          <p:cNvPr id="119" name="Shape 119"/>
          <p:cNvGrpSpPr/>
          <p:nvPr/>
        </p:nvGrpSpPr>
        <p:grpSpPr>
          <a:xfrm rot="-178369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20" name="Shape 120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sp>
        <p:nvSpPr>
          <p:cNvPr id="122" name="Shape 122"/>
          <p:cNvSpPr/>
          <p:nvPr>
            <p:ph idx="2" type="pic"/>
          </p:nvPr>
        </p:nvSpPr>
        <p:spPr>
          <a:xfrm rot="-178369">
            <a:off x="808793" y="667560"/>
            <a:ext cx="3468664" cy="512472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 Pictures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hape 124"/>
          <p:cNvGrpSpPr/>
          <p:nvPr/>
        </p:nvGrpSpPr>
        <p:grpSpPr>
          <a:xfrm rot="-385649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25" name="Shape 125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sp>
        <p:nvSpPr>
          <p:cNvPr id="127" name="Shape 127"/>
          <p:cNvSpPr/>
          <p:nvPr>
            <p:ph idx="2" type="pic"/>
          </p:nvPr>
        </p:nvSpPr>
        <p:spPr>
          <a:xfrm rot="-385649">
            <a:off x="491057" y="3682579"/>
            <a:ext cx="3704109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grpSp>
        <p:nvGrpSpPr>
          <p:cNvPr id="128" name="Shape 128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29" name="Shape 129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sp>
        <p:nvSpPr>
          <p:cNvPr id="131" name="Shape 131"/>
          <p:cNvSpPr/>
          <p:nvPr>
            <p:ph idx="3" type="pic"/>
          </p:nvPr>
        </p:nvSpPr>
        <p:spPr>
          <a:xfrm rot="232774">
            <a:off x="347129" y="403037"/>
            <a:ext cx="3704109" cy="269708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32" name="Shape 132"/>
          <p:cNvSpPr txBox="1"/>
          <p:nvPr>
            <p:ph type="title"/>
          </p:nvPr>
        </p:nvSpPr>
        <p:spPr>
          <a:xfrm>
            <a:off x="5013434" y="1524000"/>
            <a:ext cx="356616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dk1"/>
              </a:buClr>
              <a:buSzPts val="4200"/>
              <a:buFont typeface="Sorts Mill Goudy"/>
              <a:buNone/>
              <a:defRPr b="1" i="0" sz="4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5013432" y="2699982"/>
            <a:ext cx="3566160" cy="2163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None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080"/>
              <a:buFont typeface="Sorts Mill Goudy"/>
              <a:buNone/>
              <a:defRPr b="0" i="0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900"/>
              <a:buFont typeface="Sorts Mill Goudy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icture above Caption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914400" y="3762374"/>
            <a:ext cx="7315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27777"/>
              </a:lnSpc>
              <a:spcBef>
                <a:spcPts val="0"/>
              </a:spcBef>
              <a:buClr>
                <a:schemeClr val="dk1"/>
              </a:buClr>
              <a:buSzPts val="3600"/>
              <a:buFont typeface="Sorts Mill Goudy"/>
              <a:buNone/>
              <a:defRPr b="1" i="0" sz="3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grpSp>
        <p:nvGrpSpPr>
          <p:cNvPr id="139" name="Shape 139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40" name="Shape 140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sp>
        <p:nvSpPr>
          <p:cNvPr id="142" name="Shape 142"/>
          <p:cNvSpPr txBox="1"/>
          <p:nvPr>
            <p:ph idx="1" type="body"/>
          </p:nvPr>
        </p:nvSpPr>
        <p:spPr>
          <a:xfrm>
            <a:off x="914400" y="4928736"/>
            <a:ext cx="7315200" cy="9879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Sorts Mill Goudy"/>
              <a:buNone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080"/>
              <a:buFont typeface="Sorts Mill Goudy"/>
              <a:buNone/>
              <a:defRPr b="0" i="0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900"/>
              <a:buFont typeface="Sorts Mill Goudy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146" name="Shape 146"/>
          <p:cNvSpPr/>
          <p:nvPr>
            <p:ph idx="2" type="pic"/>
          </p:nvPr>
        </p:nvSpPr>
        <p:spPr>
          <a:xfrm rot="232774">
            <a:off x="2248157" y="564564"/>
            <a:ext cx="4653577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 Pictures above Ca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914400" y="3762374"/>
            <a:ext cx="7315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27777"/>
              </a:lnSpc>
              <a:spcBef>
                <a:spcPts val="0"/>
              </a:spcBef>
              <a:buClr>
                <a:schemeClr val="dk1"/>
              </a:buClr>
              <a:buSzPts val="3600"/>
              <a:buFont typeface="Sorts Mill Goudy"/>
              <a:buNone/>
              <a:defRPr b="1" i="0" sz="3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grpSp>
        <p:nvGrpSpPr>
          <p:cNvPr id="149" name="Shape 149"/>
          <p:cNvGrpSpPr/>
          <p:nvPr/>
        </p:nvGrpSpPr>
        <p:grpSpPr>
          <a:xfrm rot="-18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0" name="Shape 150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sp>
        <p:nvSpPr>
          <p:cNvPr id="152" name="Shape 152"/>
          <p:cNvSpPr/>
          <p:nvPr>
            <p:ph idx="2" type="pic"/>
          </p:nvPr>
        </p:nvSpPr>
        <p:spPr>
          <a:xfrm rot="-180000">
            <a:off x="299151" y="304998"/>
            <a:ext cx="3598455" cy="333423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grpSp>
        <p:nvGrpSpPr>
          <p:cNvPr id="153" name="Shape 153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54" name="Shape 154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sp>
        <p:nvSpPr>
          <p:cNvPr id="156" name="Shape 156"/>
          <p:cNvSpPr/>
          <p:nvPr>
            <p:ph idx="3" type="pic"/>
          </p:nvPr>
        </p:nvSpPr>
        <p:spPr>
          <a:xfrm rot="360000">
            <a:off x="4336486" y="507668"/>
            <a:ext cx="4432860" cy="307238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914400" y="4926106"/>
            <a:ext cx="73152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1800"/>
              <a:buFont typeface="Sorts Mill Goudy"/>
              <a:buNone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080"/>
              <a:buFont typeface="Sorts Mill Goudy"/>
              <a:buNone/>
              <a:defRPr b="0" i="0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900"/>
              <a:buFont typeface="Sorts Mill Goudy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 rot="5400000">
            <a:off x="2543176" y="106363"/>
            <a:ext cx="4056062" cy="7313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2639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Char char="•"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914400" y="1690048"/>
            <a:ext cx="3563938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dk1"/>
              </a:buClr>
              <a:buSzPts val="4200"/>
              <a:buFont typeface="Sorts Mill Goudy"/>
              <a:buNone/>
              <a:defRPr b="1" i="0" sz="4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667250" y="368490"/>
            <a:ext cx="3566160" cy="5627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30188" lvl="5" marL="2290763" marR="0" rtl="0" algn="l">
              <a:spcBef>
                <a:spcPts val="4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30188" lvl="6" marL="2290763" marR="0" rtl="0" algn="l">
              <a:spcBef>
                <a:spcPts val="4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30188" lvl="7" marL="2290763" marR="0" rtl="0" algn="l">
              <a:spcBef>
                <a:spcPts val="4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30188" lvl="8" marL="2290763" marR="0" rtl="0" algn="l">
              <a:spcBef>
                <a:spcPts val="4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914398" y="2866030"/>
            <a:ext cx="3563938" cy="2163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None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080"/>
              <a:buFont typeface="Sorts Mill Goudy"/>
              <a:buNone/>
              <a:defRPr b="0" i="0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900"/>
              <a:buFont typeface="Sorts Mill Goudy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 rot="5400000">
            <a:off x="5295817" y="2706715"/>
            <a:ext cx="5357812" cy="8460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 rot="5400000">
            <a:off x="1207294" y="157957"/>
            <a:ext cx="5357812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2639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Char char="•"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2639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Char char="•"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914400" y="1735139"/>
            <a:ext cx="3566160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48200" y="1735139"/>
            <a:ext cx="3566160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8" lvl="8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 with Watermar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1122215" y="3200400"/>
            <a:ext cx="8021782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39" name="Shape 39"/>
          <p:cNvSpPr txBox="1"/>
          <p:nvPr>
            <p:ph type="ctrTitle"/>
          </p:nvPr>
        </p:nvSpPr>
        <p:spPr>
          <a:xfrm>
            <a:off x="3960813" y="3833095"/>
            <a:ext cx="4724400" cy="120996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subTitle"/>
          </p:nvPr>
        </p:nvSpPr>
        <p:spPr>
          <a:xfrm>
            <a:off x="3960813" y="5056909"/>
            <a:ext cx="4724400" cy="1156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18181"/>
              </a:lnSpc>
              <a:spcBef>
                <a:spcPts val="0"/>
              </a:spcBef>
              <a:buClr>
                <a:schemeClr val="dk1"/>
              </a:buClr>
              <a:buSzPts val="1980"/>
              <a:buFont typeface="Sorts Mill Goudy"/>
              <a:buNone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ctr">
              <a:spcBef>
                <a:spcPts val="600"/>
              </a:spcBef>
              <a:buClr>
                <a:srgbClr val="888888"/>
              </a:buClr>
              <a:buSzPts val="1980"/>
              <a:buFont typeface="Sorts Mill Goudy"/>
              <a:buNone/>
              <a:defRPr b="0" i="0" sz="22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ctr">
              <a:spcBef>
                <a:spcPts val="600"/>
              </a:spcBef>
              <a:buClr>
                <a:srgbClr val="888888"/>
              </a:buClr>
              <a:buSzPts val="1800"/>
              <a:buFont typeface="Sorts Mill Goudy"/>
              <a:buNone/>
              <a:defRPr b="0" i="0" sz="20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ctr">
              <a:spcBef>
                <a:spcPts val="60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ctr">
              <a:spcBef>
                <a:spcPts val="60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ctr">
              <a:spcBef>
                <a:spcPts val="36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298744"/>
            <a:ext cx="19812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962400" y="6298744"/>
            <a:ext cx="3810000" cy="27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264856" y="6312392"/>
            <a:ext cx="6858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19456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1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3557016"/>
            <a:ext cx="7772400" cy="9875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1980"/>
              <a:buFont typeface="Sorts Mill Goudy"/>
              <a:buNone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888888"/>
              </a:buClr>
              <a:buSzPts val="1440"/>
              <a:buFont typeface="Sorts Mill Goudy"/>
              <a:buNone/>
              <a:defRPr b="0" i="0" sz="16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with Watermar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712693" y="1689847"/>
            <a:ext cx="8431303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SzPts val="10980"/>
              <a:buFont typeface="Impact"/>
              <a:buNone/>
              <a:defRPr b="0" i="0" sz="12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457201" y="2196353"/>
            <a:ext cx="53340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1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57200" y="3560618"/>
            <a:ext cx="5334000" cy="983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1980"/>
              <a:buFont typeface="Sorts Mill Goudy"/>
              <a:buNone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rgbClr val="888888"/>
              </a:buClr>
              <a:buSzPts val="1620"/>
              <a:buFont typeface="Sorts Mill Goudy"/>
              <a:buNone/>
              <a:defRPr b="0" i="0" sz="18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rgbClr val="888888"/>
              </a:buClr>
              <a:buSzPts val="1440"/>
              <a:buFont typeface="Sorts Mill Goudy"/>
              <a:buNone/>
              <a:defRPr b="0" i="0" sz="16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SzPts val="1260"/>
              <a:buFont typeface="Sorts Mill Goudy"/>
              <a:buNone/>
              <a:defRPr b="0" i="0" sz="1400" u="none" cap="none" strike="noStrike">
                <a:solidFill>
                  <a:srgbClr val="888888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with Picture">
    <p:bg>
      <p:bgPr>
        <a:blipFill rotWithShape="1">
          <a:blip r:embed="rId2">
            <a:alphaModFix/>
          </a:blip>
          <a:stretch>
            <a:fillRect b="-3999" l="0" r="0" t="-3999"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52775" y="4069804"/>
            <a:ext cx="5538788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1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grpSp>
        <p:nvGrpSpPr>
          <p:cNvPr id="59" name="Shape 59"/>
          <p:cNvGrpSpPr/>
          <p:nvPr/>
        </p:nvGrpSpPr>
        <p:grpSpPr>
          <a:xfrm rot="-36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60" name="Shape 60"/>
            <p:cNvSpPr/>
            <p:nvPr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>
              <a:gsLst>
                <a:gs pos="0">
                  <a:srgbClr val="D8D8D8"/>
                </a:gs>
                <a:gs pos="15000">
                  <a:srgbClr val="FFFFFF">
                    <a:alpha val="74901"/>
                  </a:srgbClr>
                </a:gs>
                <a:gs pos="100000">
                  <a:schemeClr val="lt1"/>
                </a:gs>
              </a:gsLst>
              <a:path path="circle">
                <a:fillToRect b="100%" r="100%"/>
              </a:path>
              <a:tileRect l="-100%" t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sp>
        <p:nvSpPr>
          <p:cNvPr id="62" name="Shape 62"/>
          <p:cNvSpPr/>
          <p:nvPr>
            <p:ph idx="2" type="pic"/>
          </p:nvPr>
        </p:nvSpPr>
        <p:spPr>
          <a:xfrm rot="-360000">
            <a:off x="857677" y="632632"/>
            <a:ext cx="5009597" cy="3255264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58117" y="5230906"/>
            <a:ext cx="5532958" cy="865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1980"/>
              <a:buFont typeface="Sorts Mill Goudy"/>
              <a:buNone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080"/>
              <a:buFont typeface="Sorts Mill Goudy"/>
              <a:buNone/>
              <a:defRPr b="0" i="0" sz="1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900"/>
              <a:buFont typeface="Sorts Mill Goudy"/>
              <a:buNone/>
              <a:defRPr b="0" i="0" sz="1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810"/>
              <a:buFont typeface="Sorts Mill Goudy"/>
              <a:buNone/>
              <a:defRPr b="0" i="0" sz="9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971326" y="1419366"/>
            <a:ext cx="3200400" cy="5840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B1A069"/>
              </a:buClr>
              <a:buSzPts val="1980"/>
              <a:buFont typeface="Impact"/>
              <a:buNone/>
              <a:defRPr b="0" i="0" sz="2200" u="none" cap="none" strike="noStrike">
                <a:solidFill>
                  <a:srgbClr val="B1A069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None/>
              <a:defRPr b="1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None/>
              <a:defRPr b="1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897367" y="2174875"/>
            <a:ext cx="3566160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49873" lvl="3" marL="1597025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49873" lvl="4" marL="1938338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53048" lvl="5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53048" lvl="6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53048" lvl="7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53048" lvl="8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3" type="body"/>
          </p:nvPr>
        </p:nvSpPr>
        <p:spPr>
          <a:xfrm>
            <a:off x="4930247" y="1419366"/>
            <a:ext cx="3200400" cy="58403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rgbClr val="B1A069"/>
              </a:buClr>
              <a:buSzPts val="1980"/>
              <a:buFont typeface="Impact"/>
              <a:buNone/>
              <a:defRPr b="0" i="0" sz="2200" u="none" cap="none" strike="noStrike">
                <a:solidFill>
                  <a:srgbClr val="B1A069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4572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None/>
              <a:defRPr b="1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None/>
              <a:defRPr b="1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None/>
              <a:defRPr b="1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4" type="body"/>
          </p:nvPr>
        </p:nvSpPr>
        <p:spPr>
          <a:xfrm>
            <a:off x="4646514" y="2174875"/>
            <a:ext cx="3566160" cy="3616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37820" lvl="0" marL="463550" marR="0" rtl="0" algn="l">
              <a:spcBef>
                <a:spcPts val="20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42900" lvl="1" marL="91440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38443" lvl="2" marL="1255713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49873" lvl="3" marL="1597025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49873" lvl="4" marL="1938338" marR="0" rtl="0" algn="l">
              <a:spcBef>
                <a:spcPts val="60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53048" lvl="5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53048" lvl="6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53048" lvl="7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53048" lvl="8" marL="2290763" marR="0" rtl="0" algn="l">
              <a:spcBef>
                <a:spcPts val="320"/>
              </a:spcBef>
              <a:buClr>
                <a:schemeClr val="dk1"/>
              </a:buClr>
              <a:buSzPts val="1440"/>
              <a:buFont typeface="Sorts Mill Goudy"/>
              <a:buChar char="•"/>
              <a:defRPr b="0" i="0" sz="1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sz="1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82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pic>
        <p:nvPicPr>
          <p:cNvPr descr="Comparison-Underline.png" id="76" name="Shape 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7039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ison-Underline.png" id="77" name="Shape 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5960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ison-Underline.png" id="78" name="Shape 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7039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rison-Underline.png" id="79" name="Shape 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5960" y="1897040"/>
            <a:ext cx="3228975" cy="14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2639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Char char="•"/>
              <a:defRPr b="0" i="0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31469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  <a:defRPr b="0" i="0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227012" lvl="2" marL="1255713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Char char="•"/>
              <a:defRPr b="0" i="0" sz="20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38443" lvl="3" marL="1597025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38443" lvl="4" marL="1938338" marR="0" rtl="0" algn="l">
              <a:spcBef>
                <a:spcPts val="60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41618" lvl="5" marL="229076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41618" lvl="6" marL="2625725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41618" lvl="7" marL="29702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41617" lvl="8" marL="3313113" marR="0" rtl="0" algn="l">
              <a:spcBef>
                <a:spcPts val="360"/>
              </a:spcBef>
              <a:buClr>
                <a:schemeClr val="dk1"/>
              </a:buClr>
              <a:buSzPts val="1620"/>
              <a:buFont typeface="Sorts Mill Goudy"/>
              <a:buChar char="•"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82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ctrTitle"/>
          </p:nvPr>
        </p:nvSpPr>
        <p:spPr>
          <a:xfrm>
            <a:off x="2394525" y="2585484"/>
            <a:ext cx="64770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wrap="square" tIns="0">
            <a:noAutofit/>
          </a:bodyPr>
          <a:lstStyle/>
          <a:p>
            <a:pPr indent="-292100" lvl="0" marL="0" marR="0" rtl="0" algn="l">
              <a:lnSpc>
                <a:spcPct val="108695"/>
              </a:lnSpc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lang="en-US">
                <a:highlight>
                  <a:srgbClr val="EEE8C7"/>
                </a:highlight>
              </a:rPr>
              <a:t>A Location-based Intelligent Forwarding Strategy for NDNWiFi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800" y="4736100"/>
            <a:ext cx="5219925" cy="201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-623221" y="834836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-341008" y="1951870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-787845" y="1987144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-423320" y="1293408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-458596" y="1528573"/>
            <a:ext cx="3868672" cy="874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3410075" y="4342225"/>
            <a:ext cx="2440200" cy="13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highlight>
                  <a:srgbClr val="EEE8C7"/>
                </a:highlight>
                <a:latin typeface="Sorts Mill Goudy"/>
                <a:ea typeface="Sorts Mill Goudy"/>
                <a:cs typeface="Sorts Mill Goudy"/>
                <a:sym typeface="Sorts Mill Goudy"/>
              </a:rPr>
              <a:t>Members: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highlight>
                  <a:srgbClr val="EEE8C7"/>
                </a:highlight>
                <a:latin typeface="Sorts Mill Goudy"/>
                <a:ea typeface="Sorts Mill Goudy"/>
                <a:cs typeface="Sorts Mill Goudy"/>
                <a:sym typeface="Sorts Mill Goudy"/>
              </a:rPr>
              <a:t>Antonio Garcia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EEE8C7"/>
                </a:highlight>
                <a:latin typeface="Sorts Mill Goudy"/>
                <a:ea typeface="Sorts Mill Goudy"/>
                <a:cs typeface="Sorts Mill Goudy"/>
                <a:sym typeface="Sorts Mill Goudy"/>
              </a:rPr>
              <a:t>Saba Mahbub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EEE8C7"/>
                </a:highlight>
                <a:latin typeface="Sorts Mill Goudy"/>
                <a:ea typeface="Sorts Mill Goudy"/>
                <a:cs typeface="Sorts Mill Goudy"/>
                <a:sym typeface="Sorts Mill Goudy"/>
              </a:rPr>
              <a:t>Michael Oceguera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EEE8C7"/>
                </a:highlight>
                <a:latin typeface="Sorts Mill Goudy"/>
                <a:ea typeface="Sorts Mill Goudy"/>
                <a:cs typeface="Sorts Mill Goudy"/>
                <a:sym typeface="Sorts Mill Goudy"/>
              </a:rPr>
              <a:t>Kevin Tong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EEE8C7"/>
                </a:highlight>
                <a:latin typeface="Sorts Mill Goudy"/>
                <a:ea typeface="Sorts Mill Goudy"/>
                <a:cs typeface="Sorts Mill Goudy"/>
                <a:sym typeface="Sorts Mill Goudy"/>
              </a:rPr>
              <a:t>Hieu Tran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967525" y="3838537"/>
            <a:ext cx="40485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highlight>
                  <a:srgbClr val="EEE8C7"/>
                </a:highlight>
                <a:latin typeface="Sorts Mill Goudy"/>
                <a:ea typeface="Sorts Mill Goudy"/>
                <a:cs typeface="Sorts Mill Goudy"/>
                <a:sym typeface="Sorts Mill Goudy"/>
              </a:rPr>
              <a:t>Faculty Advisor: Dr. Zilong Ye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0" y="1713125"/>
            <a:ext cx="5312100" cy="5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Embeds a software access point into any device that must support Wi-Fi Direct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When a device enters the range of the Direct host, it can connect to it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Soft APs can be as simple or complex as the task requires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Standard includes WPA2 security.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Wi-Fi Direct certified devices can connect one-to-one or one-to-many</a:t>
            </a:r>
          </a:p>
          <a:p>
            <a: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54" name="Shape 254"/>
          <p:cNvSpPr txBox="1"/>
          <p:nvPr>
            <p:ph type="title"/>
          </p:nvPr>
        </p:nvSpPr>
        <p:spPr>
          <a:xfrm>
            <a:off x="188602" y="503238"/>
            <a:ext cx="8955398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lang="en-US"/>
              <a:t>Background Technology</a:t>
            </a: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: Wi-Fi Direct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 b="0" l="11959" r="12681" t="0"/>
          <a:stretch/>
        </p:blipFill>
        <p:spPr>
          <a:xfrm>
            <a:off x="5513075" y="2222301"/>
            <a:ext cx="3466301" cy="30653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7741325" y="6404075"/>
            <a:ext cx="1402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Kevin Tong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914400" y="650463"/>
            <a:ext cx="7313700" cy="868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lang="en-US"/>
              <a:t>Wi-Fi Direct: How it works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294450" y="1518975"/>
            <a:ext cx="8624700" cy="452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SzPts val="2160"/>
              <a:buChar char="•"/>
            </a:pPr>
            <a:r>
              <a:rPr lang="en-US"/>
              <a:t>One person acts as leader/central connection</a:t>
            </a:r>
          </a:p>
          <a:p>
            <a:pPr lvl="0">
              <a:spcBef>
                <a:spcPts val="0"/>
              </a:spcBef>
              <a:buSzPts val="2160"/>
              <a:buChar char="•"/>
            </a:pPr>
            <a:r>
              <a:rPr lang="en-US"/>
              <a:t>Requests people around them to join leader’s group</a:t>
            </a:r>
          </a:p>
          <a:p>
            <a:pPr lvl="0">
              <a:spcBef>
                <a:spcPts val="0"/>
              </a:spcBef>
              <a:buSzPts val="2160"/>
              <a:buChar char="•"/>
            </a:pPr>
            <a:r>
              <a:rPr lang="en-US"/>
              <a:t>Connect to group</a:t>
            </a:r>
          </a:p>
          <a:p>
            <a:pPr lvl="0">
              <a:spcBef>
                <a:spcPts val="0"/>
              </a:spcBef>
              <a:buSzPts val="2160"/>
              <a:buChar char="•"/>
            </a:pPr>
            <a:r>
              <a:rPr lang="en-US"/>
              <a:t>Can send messages and files</a:t>
            </a:r>
          </a:p>
          <a:p>
            <a:pPr lvl="0">
              <a:spcBef>
                <a:spcPts val="0"/>
              </a:spcBef>
              <a:buSzPts val="2160"/>
              <a:buChar char="•"/>
            </a:pPr>
            <a:r>
              <a:rPr lang="en-US"/>
              <a:t>Downfall: If group leader is disconnected or loses their service, entire group is lost and disbanded</a:t>
            </a:r>
          </a:p>
          <a:p>
            <a:pPr lvl="0">
              <a:spcBef>
                <a:spcPts val="0"/>
              </a:spcBef>
              <a:buSzPts val="2160"/>
              <a:buChar char="•"/>
            </a:pPr>
            <a:r>
              <a:rPr lang="en-US"/>
              <a:t>MUST have a group leader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7741325" y="6404075"/>
            <a:ext cx="1402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Kevin Tong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Previous Three Forwarding Strategies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16096" y="1735138"/>
            <a:ext cx="8046972" cy="481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Sorts Mill Goudy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First-Fit, Flooding, and Hit-Aware-Multicast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Sorts Mill Goudy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(1) When a person wants to request information, they sent an interest to the closest NDN router.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If the NDN has the data,</a:t>
            </a:r>
            <a:r>
              <a:rPr lang="en-US" sz="2035"/>
              <a:t> </a:t>
            </a: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return to the customer immediately.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Else interest will be cached in its Interest Table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98"/>
              <a:buFont typeface="Sorts Mill Goudy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(2) Request/Send file through algorithm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998"/>
              <a:buFont typeface="Sorts Mill Goudy"/>
              <a:buChar char="•"/>
            </a:pPr>
            <a:r>
              <a:rPr b="0" i="0" lang="en-US" sz="222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(3) If no nearby user has the data needed, the interest is still kept in its cache. This accounts for the situations if there are limited internet connectivity/ unreliable wireless communication.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545025" y="6404075"/>
            <a:ext cx="1598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Saba Mahbub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915188" y="356013"/>
            <a:ext cx="7313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First-Fit </a:t>
            </a:r>
            <a:r>
              <a:rPr lang="en-US"/>
              <a:t>vs Flooding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92425" y="1400975"/>
            <a:ext cx="44346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 selective strategy using Depth First Search</a:t>
            </a:r>
          </a:p>
          <a:p>
            <a: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It iteratively </a:t>
            </a:r>
            <a:r>
              <a:rPr lang="en-US"/>
              <a:t>searches down the tree</a:t>
            </a: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 until the router finds the data. 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962" y="3668072"/>
            <a:ext cx="2949325" cy="301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/>
        </p:nvSpPr>
        <p:spPr>
          <a:xfrm>
            <a:off x="7545025" y="6404075"/>
            <a:ext cx="1598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Saba Mahbub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95700" y="1400975"/>
            <a:ext cx="47649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Flooding utilizes a Breadth-First Search forwarding strategy.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lang="en-US"/>
              <a:t>T</a:t>
            </a: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he request is sent to any available user in the range altogether.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5700" y="4005675"/>
            <a:ext cx="2814375" cy="26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914400" y="209282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Hit-Aware Multicast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529149" y="1217774"/>
            <a:ext cx="8039871" cy="5319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Hit-Aware-Multicast is the halfway point between First-Fit and Flooding.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In this approach, each router has a counter of hits and missed Interests.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In this case we send a request to the user based on their hit-rate determined by historical evidence(if they’ve been search before, etc.) and will more likely lead to</a:t>
            </a: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(1) someone who owns a rich set of cache or</a:t>
            </a:r>
          </a:p>
          <a:p>
            <a:pPr indent="-457200" lvl="1" marL="914400" marR="0" rtl="0" algn="l">
              <a:spcBef>
                <a:spcPts val="600"/>
              </a:spcBef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(2) has the shortest route between the NDN router, and the internet.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7545025" y="6404075"/>
            <a:ext cx="1598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Saba Mahbub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914400" y="503238"/>
            <a:ext cx="7313700" cy="868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Comparisons</a:t>
            </a:r>
          </a:p>
        </p:txBody>
      </p:sp>
      <p:pic>
        <p:nvPicPr>
          <p:cNvPr id="293" name="Shape 2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075" y="3422875"/>
            <a:ext cx="4577225" cy="26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75" y="1371750"/>
            <a:ext cx="4226000" cy="37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7545025" y="6404075"/>
            <a:ext cx="15987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Saba Mahbub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686500" y="1310400"/>
            <a:ext cx="4330500" cy="15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200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Flooding takes the most bandwidth but has least download time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15275" y="4919625"/>
            <a:ext cx="3852300" cy="1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200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Hit-Aware Multicast is the average of the three and is the best so far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Current Project Developments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Overall Goal: Develop a location-based intelligent forwarding strategy in NDN-WiFi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Aim for optimal performance</a:t>
            </a: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Bandwidth consumption</a:t>
            </a: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Information retrieval latency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Two main objectives for this current project</a:t>
            </a: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Location Discovery</a:t>
            </a: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Forward Based on Moving Direction</a:t>
            </a:r>
          </a:p>
          <a:p>
            <a: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7176975" y="6404075"/>
            <a:ext cx="1966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Michael Oceguera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Step 1: Location Discovery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32250" y="1735139"/>
            <a:ext cx="3566100" cy="40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New user G, in Fig. 1, initiates “hello” messages to at least three neighbors with assigned coordinates.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User G then receives information from neighbors B, D, E with their coordinates and transmission latency.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Alternatively, the user G’s location can now be discovered by other devices 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1832"/>
              <a:buFont typeface="Sorts Mill Goudy"/>
              <a:buNone/>
            </a:pPr>
            <a:r>
              <a:t/>
            </a:r>
            <a:endParaRPr b="0" i="0" sz="2035" u="none" cap="none" strike="noStrik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311" name="Shape 31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-715" r="-715" t="0"/>
          <a:stretch/>
        </p:blipFill>
        <p:spPr>
          <a:xfrm>
            <a:off x="4480560" y="2187036"/>
            <a:ext cx="4538502" cy="343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550" y="2187025"/>
            <a:ext cx="4538500" cy="343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7176975" y="6404075"/>
            <a:ext cx="1966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Michael Oceguera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0" y="503238"/>
            <a:ext cx="91440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Step 2: Forward Based on Moving Direction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784649" y="1704550"/>
            <a:ext cx="39291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Each user tracks of their current and previous location. </a:t>
            </a:r>
          </a:p>
          <a:p>
            <a:pPr indent="-463550" lvl="0" marL="463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lang="en-US" sz="2035"/>
              <a:t>D</a:t>
            </a: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etermines the user’s moving direction.</a:t>
            </a:r>
          </a:p>
          <a:p>
            <a:pPr indent="-463550" lvl="0" marL="463550" marR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lang="en-US" sz="2035"/>
              <a:t>I</a:t>
            </a: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ntelligent routing can be made.</a:t>
            </a:r>
          </a:p>
          <a:p>
            <a:pPr indent="-463550" lvl="0" marL="463550" marR="0" rtl="0" algn="l">
              <a:lnSpc>
                <a:spcPct val="80000"/>
              </a:lnSpc>
              <a:spcBef>
                <a:spcPts val="2000"/>
              </a:spcBef>
              <a:buClr>
                <a:schemeClr val="dk1"/>
              </a:buClr>
              <a:buSzPts val="1832"/>
              <a:buFont typeface="Sorts Mill Goudy"/>
              <a:buChar char="•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Ex: User A needs to send data to user D. Rather than send data to all users, A can send to user B who is moving towards D. </a:t>
            </a:r>
          </a:p>
        </p:txBody>
      </p:sp>
      <p:pic>
        <p:nvPicPr>
          <p:cNvPr id="320" name="Shape 32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2763" l="11774" r="43381" t="26241"/>
          <a:stretch/>
        </p:blipFill>
        <p:spPr>
          <a:xfrm>
            <a:off x="212088" y="2052612"/>
            <a:ext cx="4362118" cy="410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00" y="2052599"/>
            <a:ext cx="4362100" cy="41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7176975" y="6404075"/>
            <a:ext cx="1966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Michael Oceguera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915188" y="687263"/>
            <a:ext cx="7313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Current Project Developments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914363" y="2238128"/>
            <a:ext cx="7313700" cy="3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Location is found through GPS coordinates</a:t>
            </a: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Can calculate bird-eye distance through Haversine formula</a:t>
            </a:r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Can calculate angle/direction of movement through bearing formulas</a:t>
            </a:r>
          </a:p>
          <a:p>
            <a: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lang="en-US"/>
              <a:t>The use of the Multi-cast socket to send a user’s location to everyone in the group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7176975" y="6404075"/>
            <a:ext cx="1966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Michael Oceguera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914400" y="3166189"/>
            <a:ext cx="3414975" cy="5653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0">
            <a:noAutofit/>
          </a:bodyPr>
          <a:lstStyle/>
          <a:p>
            <a:pPr indent="-26670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dk1"/>
              </a:buClr>
              <a:buSzPts val="4200"/>
              <a:buFont typeface="Sorts Mill Goudy"/>
              <a:buNone/>
            </a:pPr>
            <a:r>
              <a:rPr b="1" i="0" lang="en-US" sz="4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Overview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651106" y="1911100"/>
            <a:ext cx="5036506" cy="3418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Introduction and Project Description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lang="en-US"/>
              <a:t>Background Technology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Algorithms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lang="en-US"/>
              <a:t>Location Detection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Current Project Development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6833475" y="6710775"/>
            <a:ext cx="70665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7361000" y="6404075"/>
            <a:ext cx="1782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Antonio Garcia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914400" y="503238"/>
            <a:ext cx="7313700" cy="868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 App: Location Discovery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50" y="5923103"/>
            <a:ext cx="8839198" cy="6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1225" y="1371738"/>
            <a:ext cx="2516125" cy="447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7625" y="1371750"/>
            <a:ext cx="2465751" cy="44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1011000" y="165163"/>
            <a:ext cx="7313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Current Project Developments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-1" y="1180351"/>
            <a:ext cx="40512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35" u="sng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Wifi-Direct Single Socket </a:t>
            </a:r>
          </a:p>
          <a:p>
            <a:pPr indent="-461549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ts Mill Goudy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Private chat</a:t>
            </a:r>
          </a:p>
          <a:p>
            <a:pPr indent="-461549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ts Mill Goudy"/>
              <a:buChar char="-"/>
            </a:pPr>
            <a:r>
              <a:rPr b="0" i="0" lang="en-US" sz="1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No more than 2 people in the chat</a:t>
            </a:r>
          </a:p>
          <a:p>
            <a:pPr indent="-461549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rts Mill Goudy"/>
              <a:buChar char="-"/>
            </a:pPr>
            <a:r>
              <a:rPr lang="en-US" sz="1800"/>
              <a:t>Must create multi socket first</a:t>
            </a:r>
          </a:p>
          <a:p>
            <a: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1832"/>
              <a:buFont typeface="Sorts Mill Goudy"/>
              <a:buNone/>
            </a:pPr>
            <a:r>
              <a:t/>
            </a:r>
            <a:endParaRPr b="0" i="0" sz="2035" u="none" cap="none" strike="noStrik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344" name="Shape 344"/>
          <p:cNvSpPr txBox="1"/>
          <p:nvPr>
            <p:ph idx="2" type="body"/>
          </p:nvPr>
        </p:nvSpPr>
        <p:spPr>
          <a:xfrm>
            <a:off x="5016375" y="1300476"/>
            <a:ext cx="4307700" cy="44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35" u="sng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Wifi-Direct Multi</a:t>
            </a:r>
            <a:r>
              <a:rPr lang="en-US" sz="2035" u="sng"/>
              <a:t>cast Socket</a:t>
            </a:r>
          </a:p>
          <a:p>
            <a:pPr indent="-116300" lvl="0" marL="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None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-       Allow more than 2 people in the group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-"/>
            </a:pPr>
            <a:r>
              <a:rPr lang="en-US" sz="2035"/>
              <a:t> </a:t>
            </a: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Need to be created first before user can use private chat</a:t>
            </a:r>
          </a:p>
          <a:p>
            <a:pPr indent="-463550" lvl="0" marL="463550" marR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32"/>
              <a:buFont typeface="Sorts Mill Goudy"/>
              <a:buChar char="-"/>
            </a:pPr>
            <a:r>
              <a:rPr lang="en-US" sz="2035"/>
              <a:t> </a:t>
            </a: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The main function of the app</a:t>
            </a:r>
          </a:p>
          <a:p>
            <a: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1832"/>
              <a:buFont typeface="Sorts Mill Goudy"/>
              <a:buChar char="-"/>
            </a:pPr>
            <a:r>
              <a:rPr b="0" i="0" lang="en-US" sz="2035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Allows user to create group</a:t>
            </a:r>
          </a:p>
          <a:p>
            <a:pPr indent="-476472" lvl="0" marL="463550" marR="0" rtl="0" algn="l">
              <a:spcBef>
                <a:spcPts val="2000"/>
              </a:spcBef>
              <a:buClr>
                <a:schemeClr val="dk1"/>
              </a:buClr>
              <a:buSzPts val="2035"/>
              <a:buFont typeface="Sorts Mill Goudy"/>
              <a:buChar char="-"/>
            </a:pPr>
            <a:r>
              <a:rPr lang="en-US" sz="2035"/>
              <a:t>one to many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7925350" y="6404075"/>
            <a:ext cx="1218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Hieu Tran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600" y="3268000"/>
            <a:ext cx="4919774" cy="358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type="title"/>
          </p:nvPr>
        </p:nvSpPr>
        <p:spPr>
          <a:xfrm>
            <a:off x="915138" y="261763"/>
            <a:ext cx="7313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Current Project Developments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0" y="1397075"/>
            <a:ext cx="8854200" cy="5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lang="en-US"/>
              <a:t>Send text messages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Sorts Mill Goudy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File Transfer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980"/>
              <a:buFont typeface="Arial"/>
              <a:buChar char="•"/>
            </a:pPr>
            <a:r>
              <a:rPr lang="en-US"/>
              <a:t>C</a:t>
            </a:r>
            <a:r>
              <a:rPr lang="en-US"/>
              <a:t>reate multi chat room</a:t>
            </a:r>
            <a:br>
              <a:rPr lang="en-US"/>
            </a:b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980"/>
              <a:buFont typeface="Arial"/>
              <a:buChar char="•"/>
            </a:pPr>
            <a:r>
              <a:rPr lang="en-US"/>
              <a:t>P</a:t>
            </a:r>
            <a:r>
              <a:rPr lang="en-US"/>
              <a:t>eriodically exchange location information through the chat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980"/>
              <a:buFont typeface="Arial"/>
              <a:buChar char="•"/>
            </a:pPr>
            <a:r>
              <a:rPr lang="en-US"/>
              <a:t>W</a:t>
            </a:r>
            <a:r>
              <a:rPr lang="en-US"/>
              <a:t>henever someone wants to contact anyone, has option to see who is closest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980"/>
              <a:buFont typeface="Arial"/>
              <a:buChar char="•"/>
            </a:pPr>
            <a:r>
              <a:rPr lang="en-US"/>
              <a:t>When chosen, create single socket between the two devices</a:t>
            </a:r>
            <a:br>
              <a:rPr lang="en-US"/>
            </a:br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/>
        </p:nvSpPr>
        <p:spPr>
          <a:xfrm>
            <a:off x="7925350" y="6404075"/>
            <a:ext cx="1218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Hieu Tran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475" y="4608200"/>
            <a:ext cx="4572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725" y="1397075"/>
            <a:ext cx="3729724" cy="20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644475" y="1039823"/>
            <a:ext cx="3564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rIns="91425" wrap="square" tIns="0">
            <a:noAutofit/>
          </a:bodyPr>
          <a:lstStyle/>
          <a:p>
            <a:pPr indent="-266700" lvl="0" marL="0" marR="0" rtl="0" algn="l">
              <a:lnSpc>
                <a:spcPct val="109523"/>
              </a:lnSpc>
              <a:spcBef>
                <a:spcPts val="0"/>
              </a:spcBef>
              <a:buClr>
                <a:schemeClr val="dk1"/>
              </a:buClr>
              <a:buSzPts val="4200"/>
              <a:buFont typeface="Sorts Mill Goudy"/>
              <a:buNone/>
            </a:pPr>
            <a:r>
              <a:rPr b="1" i="0" lang="en-US" sz="4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Future Goals</a:t>
            </a:r>
          </a:p>
        </p:txBody>
      </p:sp>
      <p:sp>
        <p:nvSpPr>
          <p:cNvPr id="361" name="Shape 361"/>
          <p:cNvSpPr txBox="1"/>
          <p:nvPr>
            <p:ph idx="2" type="body"/>
          </p:nvPr>
        </p:nvSpPr>
        <p:spPr>
          <a:xfrm>
            <a:off x="159500" y="2201725"/>
            <a:ext cx="4343100" cy="21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</a:pPr>
            <a:r>
              <a:rPr lang="en-US" sz="2800"/>
              <a:t>Set up experiment</a:t>
            </a:r>
          </a:p>
          <a:p>
            <a:pPr indent="-36068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Compare new algorithm with existing ones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Allow group leader to change</a:t>
            </a: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Make the app more </a:t>
            </a:r>
            <a:r>
              <a:rPr lang="en-US" sz="2800"/>
              <a:t>enjoyable</a:t>
            </a:r>
          </a:p>
          <a:p>
            <a:pPr indent="-114300" lvl="0" marL="0" marR="0" rtl="0" algn="l">
              <a:spcBef>
                <a:spcPts val="600"/>
              </a:spcBef>
              <a:buClr>
                <a:schemeClr val="dk1"/>
              </a:buClr>
              <a:buSzPts val="1800"/>
              <a:buFont typeface="Sorts Mill Goudy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descr="forests-why-matter_63516847.jpg" id="362" name="Shape 3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0993" r="30992" t="0"/>
          <a:stretch/>
        </p:blipFill>
        <p:spPr>
          <a:xfrm>
            <a:off x="4667250" y="368490"/>
            <a:ext cx="3566160" cy="562749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7925350" y="6404075"/>
            <a:ext cx="12183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Hieu Tran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915150" y="2994738"/>
            <a:ext cx="7313700" cy="8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914400" y="69057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Introduction: Scenario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23320" y="1053160"/>
            <a:ext cx="8419359" cy="2098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Many large outdoor areas don’t have Wi-Fi connectivity but you may need to get information from someone.</a:t>
            </a:r>
          </a:p>
          <a:p>
            <a:pPr indent="-463550" lvl="0" marL="463550" marR="0" rtl="0" algn="l">
              <a:spcBef>
                <a:spcPts val="2000"/>
              </a:spcBef>
              <a:buClr>
                <a:schemeClr val="dk1"/>
              </a:buClr>
              <a:buSzPts val="216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Our project aims to connect to the free wifi channels in the air so that in these situations, communication is still possible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3898" y="3266925"/>
            <a:ext cx="6087626" cy="342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7361000" y="6404075"/>
            <a:ext cx="1782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Antonio Garcia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798" y="3266923"/>
            <a:ext cx="2963175" cy="12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4775" y="3199975"/>
            <a:ext cx="752650" cy="7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914400" y="503238"/>
            <a:ext cx="7313700" cy="868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Project Requirement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53575" y="1735150"/>
            <a:ext cx="8004000" cy="405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C</a:t>
            </a:r>
            <a:r>
              <a:rPr lang="en-US"/>
              <a:t>reate a means of communication in communication challenged environments.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1586" y="3121125"/>
            <a:ext cx="4219326" cy="34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Project Description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Using the NDN and Wi-Fi Direct the previous project wanted to create forwarding strategies that reduced Bandwidth and File Transmission Latency.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Bandwidth = network resource consumption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File Transmission Latency = File Download time. </a:t>
            </a:r>
          </a:p>
          <a:p>
            <a: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7361000" y="6404075"/>
            <a:ext cx="1782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Antonio Garcia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Getting an Interest 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lang="en-US"/>
              <a:t>NDN(Named Data Networking) is getting information based on the name of a file rather than traditional internet usage where information is transferred through addresses.</a:t>
            </a:r>
            <a:br>
              <a:rPr lang="en-US"/>
            </a:br>
          </a:p>
          <a:p>
            <a:pPr indent="-463550" lvl="0" marL="4635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1" lang="en-US"/>
              <a:t>What</a:t>
            </a:r>
            <a:r>
              <a:rPr lang="en-US"/>
              <a:t> not </a:t>
            </a:r>
            <a:r>
              <a:rPr b="1" lang="en-US"/>
              <a:t>Where</a:t>
            </a:r>
          </a:p>
          <a:p>
            <a:pPr indent="0" lvl="0" marL="0" marR="0" rtl="0" algn="l">
              <a:spcBef>
                <a:spcPts val="200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/>
        </p:nvSpPr>
        <p:spPr>
          <a:xfrm>
            <a:off x="7361000" y="6404075"/>
            <a:ext cx="1782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Antonio Garcia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Project Timeline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7361000" y="6404075"/>
            <a:ext cx="17829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Antonio Garcia</a:t>
            </a:r>
          </a:p>
        </p:txBody>
      </p:sp>
      <p:cxnSp>
        <p:nvCxnSpPr>
          <p:cNvPr id="231" name="Shape 231"/>
          <p:cNvCxnSpPr/>
          <p:nvPr/>
        </p:nvCxnSpPr>
        <p:spPr>
          <a:xfrm flipH="1">
            <a:off x="1119125" y="1484413"/>
            <a:ext cx="3900" cy="4245600"/>
          </a:xfrm>
          <a:prstGeom prst="straightConnector1">
            <a:avLst/>
          </a:prstGeom>
          <a:noFill/>
          <a:ln cap="flat" cmpd="sng" w="1524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32" name="Shape 232"/>
          <p:cNvSpPr/>
          <p:nvPr/>
        </p:nvSpPr>
        <p:spPr>
          <a:xfrm>
            <a:off x="1388625" y="1766238"/>
            <a:ext cx="4502400" cy="650100"/>
          </a:xfrm>
          <a:prstGeom prst="wedgeRoundRectCallout">
            <a:avLst>
              <a:gd fmla="val -53815" name="adj1"/>
              <a:gd fmla="val -21693" name="adj2"/>
              <a:gd fmla="val 0" name="adj3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Remove router centralized location</a:t>
            </a:r>
          </a:p>
        </p:txBody>
      </p:sp>
      <p:sp>
        <p:nvSpPr>
          <p:cNvPr id="233" name="Shape 233"/>
          <p:cNvSpPr/>
          <p:nvPr/>
        </p:nvSpPr>
        <p:spPr>
          <a:xfrm>
            <a:off x="1388625" y="2748550"/>
            <a:ext cx="5284800" cy="564000"/>
          </a:xfrm>
          <a:prstGeom prst="wedgeRoundRectCallout">
            <a:avLst>
              <a:gd fmla="val -53815" name="adj1"/>
              <a:gd fmla="val -21693" name="adj2"/>
              <a:gd fmla="val 0" name="adj3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Implement peer-to-peer communication</a:t>
            </a:r>
          </a:p>
        </p:txBody>
      </p:sp>
      <p:sp>
        <p:nvSpPr>
          <p:cNvPr id="234" name="Shape 234"/>
          <p:cNvSpPr/>
          <p:nvPr/>
        </p:nvSpPr>
        <p:spPr>
          <a:xfrm>
            <a:off x="1462050" y="3578572"/>
            <a:ext cx="6469800" cy="692100"/>
          </a:xfrm>
          <a:prstGeom prst="wedgeRoundRectCallout">
            <a:avLst>
              <a:gd fmla="val -53815" name="adj1"/>
              <a:gd fmla="val -21693" name="adj2"/>
              <a:gd fmla="val 0" name="adj3"/>
            </a:avLst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Determine location detection as specific as possible</a:t>
            </a:r>
          </a:p>
        </p:txBody>
      </p:sp>
      <p:sp>
        <p:nvSpPr>
          <p:cNvPr id="235" name="Shape 235"/>
          <p:cNvSpPr/>
          <p:nvPr/>
        </p:nvSpPr>
        <p:spPr>
          <a:xfrm>
            <a:off x="1462050" y="4536688"/>
            <a:ext cx="6141300" cy="868500"/>
          </a:xfrm>
          <a:prstGeom prst="wedgeRoundRectCallout">
            <a:avLst>
              <a:gd fmla="val -53815" name="adj1"/>
              <a:gd fmla="val -21693" name="adj2"/>
              <a:gd fmla="val 0" name="adj3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Implement forwarding strategy based on location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914400" y="503238"/>
            <a:ext cx="7313700" cy="868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lang="en-US"/>
              <a:t>Background Technology: Wi-Fi Direct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914400" y="1735138"/>
            <a:ext cx="7313700" cy="4056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Wi-Fi Direct is a Wi-Fi standard enabling devices to connect to each other</a:t>
            </a:r>
          </a:p>
          <a:p>
            <a:pPr indent="-36576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/>
              <a:t>Allows two devices to establish a direct connection without requiring a wireless router</a:t>
            </a:r>
          </a:p>
          <a:p>
            <a:pPr indent="-36576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/>
              <a:t>Single radio hop communication, not multihop</a:t>
            </a:r>
          </a:p>
          <a:p>
            <a:pPr indent="-36576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160"/>
              <a:buChar char="•"/>
            </a:pPr>
            <a:r>
              <a:rPr lang="en-US"/>
              <a:t>Useful for everything from browsing the internet to file transfers and also to communicate with one or more devices at usual Wi-Fi speeds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88602" y="503238"/>
            <a:ext cx="8955398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92100" lvl="0" marL="0" marR="0" rtl="0" algn="ctr">
              <a:spcBef>
                <a:spcPts val="0"/>
              </a:spcBef>
              <a:buClr>
                <a:schemeClr val="dk1"/>
              </a:buClr>
              <a:buSzPts val="4600"/>
              <a:buFont typeface="Sorts Mill Goudy"/>
              <a:buNone/>
            </a:pPr>
            <a:r>
              <a:rPr lang="en-US"/>
              <a:t>Background Technology</a:t>
            </a:r>
            <a:r>
              <a:rPr b="0" i="0" lang="en-US" sz="46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: Wi-Fi Direct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88650" y="2110150"/>
            <a:ext cx="8955300" cy="44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Conventional Wi-Fi networks are usually based on WAPs which provides various services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Typical home networks have various devices connected</a:t>
            </a:r>
            <a:r>
              <a:rPr lang="en-US"/>
              <a:t> </a:t>
            </a:r>
            <a:r>
              <a:rPr b="0" i="0" lang="en-US" sz="22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where the AP acts as a central hub 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Sorts Mill Goudy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Wi-Fi Direct devices allow devices to communicate with each other without ever requiring a dedicated WAP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ts val="2160"/>
              <a:buFont typeface="Sorts Mill Goudy"/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7741325" y="6404075"/>
            <a:ext cx="14025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Sorts Mill Goudy"/>
                <a:ea typeface="Sorts Mill Goudy"/>
                <a:cs typeface="Sorts Mill Goudy"/>
                <a:sym typeface="Sorts Mill Goudy"/>
              </a:rPr>
              <a:t>Kevin Tong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kwell">
  <a:themeElements>
    <a:clrScheme name="Inkwell">
      <a:dk1>
        <a:srgbClr val="000000"/>
      </a:dk1>
      <a:lt1>
        <a:srgbClr val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