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aleway"/>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slide" Target="slides/slide20.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Daniel </a:t>
            </a:r>
            <a:endParaRPr/>
          </a:p>
          <a:p>
            <a:pPr indent="-298450" lvl="0" marL="457200" rtl="0" algn="l">
              <a:spcBef>
                <a:spcPts val="0"/>
              </a:spcBef>
              <a:spcAft>
                <a:spcPts val="0"/>
              </a:spcAft>
              <a:buSzPts val="1100"/>
              <a:buChar char="●"/>
            </a:pPr>
            <a:r>
              <a:rPr lang="en"/>
              <a:t>Our group’s project initially started as Box.com/eDefender integration and we later pivoted to develop a separate application titled Document Tag Parser. We will be discussing each of them in separate sections, starting with the Box integration.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2790527e8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2790527e8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Raul</a:t>
            </a:r>
            <a:endParaRPr/>
          </a:p>
          <a:p>
            <a:pPr indent="-298450" lvl="0" marL="457200" rtl="0" algn="l">
              <a:spcBef>
                <a:spcPts val="0"/>
              </a:spcBef>
              <a:spcAft>
                <a:spcPts val="0"/>
              </a:spcAft>
              <a:buSzPts val="1100"/>
              <a:buChar char="●"/>
            </a:pPr>
            <a:r>
              <a:rPr lang="en"/>
              <a:t>Hello. In order to accomplish the goals set out for us we had to establish some requirements that our program would ultimately complete. </a:t>
            </a:r>
            <a:endParaRPr/>
          </a:p>
          <a:p>
            <a:pPr indent="-298450" lvl="0" marL="457200" rtl="0" algn="l">
              <a:spcBef>
                <a:spcPts val="0"/>
              </a:spcBef>
              <a:spcAft>
                <a:spcPts val="0"/>
              </a:spcAft>
              <a:buSzPts val="1100"/>
              <a:buChar char="●"/>
            </a:pPr>
            <a:r>
              <a:rPr lang="en"/>
              <a:t>The process is relatively simple:</a:t>
            </a:r>
            <a:r>
              <a:rPr lang="en"/>
              <a:t> Take a file of any size, if there’s more than one document in the file it needs to be sequentially ordered, and we need to read and write from directories.</a:t>
            </a:r>
            <a:endParaRPr/>
          </a:p>
          <a:p>
            <a:pPr indent="-298450" lvl="0" marL="457200" rtl="0" algn="l">
              <a:spcBef>
                <a:spcPts val="0"/>
              </a:spcBef>
              <a:spcAft>
                <a:spcPts val="0"/>
              </a:spcAft>
              <a:buSzPts val="1100"/>
              <a:buChar char="●"/>
            </a:pPr>
            <a:r>
              <a:rPr lang="en"/>
              <a:t>The program had to be prototyped and developed while not knowing how the data that we would be processing looked</a:t>
            </a:r>
            <a:endParaRPr/>
          </a:p>
          <a:p>
            <a:pPr indent="-298450" lvl="0" marL="457200" rtl="0" algn="l">
              <a:spcBef>
                <a:spcPts val="0"/>
              </a:spcBef>
              <a:spcAft>
                <a:spcPts val="0"/>
              </a:spcAft>
              <a:buSzPts val="1100"/>
              <a:buChar char="●"/>
            </a:pPr>
            <a:r>
              <a:rPr lang="en"/>
              <a:t>Our v</a:t>
            </a:r>
            <a:r>
              <a:rPr lang="en"/>
              <a:t>ision included automating the process, and creating a completion log with any errors </a:t>
            </a:r>
            <a:r>
              <a:rPr lang="en"/>
              <a:t>found. </a:t>
            </a:r>
            <a:endParaRPr/>
          </a:p>
          <a:p>
            <a:pPr indent="-298450" lvl="0" marL="457200" rtl="0" algn="l">
              <a:spcBef>
                <a:spcPts val="0"/>
              </a:spcBef>
              <a:spcAft>
                <a:spcPts val="0"/>
              </a:spcAft>
              <a:buSzPts val="1100"/>
              <a:buChar char="●"/>
            </a:pPr>
            <a:r>
              <a:rPr lang="en"/>
              <a:t>For our approach and libraries used I would like to introduce Marco</a:t>
            </a:r>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br>
              <a:rPr lang="en"/>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4672c05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4672c05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Marco</a:t>
            </a:r>
            <a:endParaRPr/>
          </a:p>
          <a:p>
            <a:pPr indent="-298450" lvl="0" marL="457200" rtl="0" algn="l">
              <a:spcBef>
                <a:spcPts val="0"/>
              </a:spcBef>
              <a:spcAft>
                <a:spcPts val="0"/>
              </a:spcAft>
              <a:buSzPts val="1100"/>
              <a:buChar char="-"/>
            </a:pPr>
            <a:r>
              <a:rPr lang="en"/>
              <a:t>Hello, I</a:t>
            </a:r>
            <a:r>
              <a:rPr lang="en"/>
              <a:t>'ll</a:t>
            </a:r>
            <a:r>
              <a:rPr lang="en"/>
              <a:t> be going over the technologies used for our Document Tag Parser App, such as the chosen </a:t>
            </a:r>
            <a:r>
              <a:rPr lang="en"/>
              <a:t>programming</a:t>
            </a:r>
            <a:r>
              <a:rPr lang="en"/>
              <a:t> language, and the libraries we used.</a:t>
            </a:r>
            <a:endParaRPr/>
          </a:p>
          <a:p>
            <a:pPr indent="-298450" lvl="0" marL="457200" rtl="0" algn="l">
              <a:spcBef>
                <a:spcPts val="0"/>
              </a:spcBef>
              <a:spcAft>
                <a:spcPts val="0"/>
              </a:spcAft>
              <a:buSzPts val="1100"/>
              <a:buChar char="-"/>
            </a:pPr>
            <a:r>
              <a:rPr lang="en"/>
              <a:t>Python is an easy to use object-oriented, high level programming language with built-in GUI support and extensive library and module support.</a:t>
            </a:r>
            <a:endParaRPr/>
          </a:p>
          <a:p>
            <a:pPr indent="-298450" lvl="0" marL="457200" rtl="0" algn="l">
              <a:spcBef>
                <a:spcPts val="0"/>
              </a:spcBef>
              <a:spcAft>
                <a:spcPts val="0"/>
              </a:spcAft>
              <a:buSzPts val="1100"/>
              <a:buChar char="-"/>
            </a:pPr>
            <a:r>
              <a:rPr lang="en"/>
              <a:t>Python-tesseract is an optical character recognition tool (or OCR tool) for Python. </a:t>
            </a:r>
            <a:r>
              <a:rPr lang="en">
                <a:solidFill>
                  <a:schemeClr val="dk1"/>
                </a:solidFill>
              </a:rPr>
              <a:t>Python-tesseract is a wrapper for Google’s Tesseract-OCR Engine</a:t>
            </a:r>
            <a:r>
              <a:rPr lang="en"/>
              <a:t> and is used to read characters in an image (eg. jpeg, png, gif, bmp, tiff, etc.)</a:t>
            </a:r>
            <a:endParaRPr/>
          </a:p>
          <a:p>
            <a:pPr indent="-298450" lvl="0" marL="457200" rtl="0" algn="l">
              <a:spcBef>
                <a:spcPts val="0"/>
              </a:spcBef>
              <a:spcAft>
                <a:spcPts val="0"/>
              </a:spcAft>
              <a:buSzPts val="1100"/>
              <a:buChar char="-"/>
            </a:pPr>
            <a:r>
              <a:rPr lang="en"/>
              <a:t>Pdf2image is a module that wraps pdftoppm and pdftocairo to convert PDFs to a PIL(Python Imaging Library) Image objects which is then converted to images for </a:t>
            </a:r>
            <a:r>
              <a:rPr lang="en">
                <a:solidFill>
                  <a:schemeClr val="dk1"/>
                </a:solidFill>
              </a:rPr>
              <a:t>Python-tesseract to read from.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Tkinter is a graphical user interface (GUI) module for Python that makes creating desktop apps easy with Python. With Tkinter, we are able to refine our desktop app window size, buttons, text and images amongst other things.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2790527e8_8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2790527e8_8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Dang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4672c059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4672c05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Shaocheng Thanks you Dang. Good Morning, everybody, My name is Shaocheng Shi. I am the UI lead of our team. I will be introducing the UI part of our program. Since it’s a file parser tool, we want to make sure our tool is easy to understand and use. Therefore, we basically used two GUI tools that are very common on the market. One is pyqt5, which gives us the drag and drop application, and the other is Tkinter, which is Python's in-fact standard GUI. As you can see, the head image of our UI is Santa Barbara Public Defender logo because it’s a program sponsored by them. </a:t>
            </a:r>
            <a:r>
              <a:rPr lang="en">
                <a:solidFill>
                  <a:schemeClr val="dk1"/>
                </a:solidFill>
              </a:rPr>
              <a:t>Our CSULA logo is on the bottom right.</a:t>
            </a:r>
            <a:r>
              <a:rPr lang="en"/>
              <a:t>The file types our program supports are pdf, jpg and png. If you are using other types file, our program would generate an error log that tells you the file type is wrong. Under the santa barbara logo, there are four fields and 4 buttons that do functions. The first one is input directory, where you want to find the files. </a:t>
            </a:r>
            <a:r>
              <a:rPr lang="en">
                <a:solidFill>
                  <a:schemeClr val="dk1"/>
                </a:solidFill>
              </a:rPr>
              <a:t>The second one is output directory, where you want to put the files.</a:t>
            </a:r>
            <a:r>
              <a:rPr lang="en"/>
              <a:t> The third one is individual files, which files you want to select. And the last one is the process button. Once you click it, our program starts doing its job. </a:t>
            </a:r>
            <a:r>
              <a:rPr lang="en">
                <a:solidFill>
                  <a:schemeClr val="dk1"/>
                </a:solidFill>
              </a:rPr>
              <a:t>The disc# is also applicable if you want to use. When our program is processing the files, a loading bar will appear under the bottom as an indicator. It tells you when the process is finished. Now when we are processing the files, our gui for some reason would stop responding. To fix that, we use a separate single thread for the gui part so that it is responsive always. That’s pretty much about it. Thank you, ball to Sergio.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Thanks you Dang. Good Morning, everybody, My name is Shaocheng Shi. I am the UI lead of our team. I will be introducing the UI part of our program. Since it’s a tool for file parsing, we want to make sure our tool is easy to understand and use. Therefore, we basically used two GUI tools that are very common on the market. One is pyqt5, which gives us the drag and drop application, and the other is Tkinter, which is Python's in-fact standard GUI. As you can see, the head image of our UI is Santa Barbara Public Defender logo because it’s a program sponsored by them. BTW, Our CSULA logo is on the bottom right. Under the santa barbara logo, there are four fields and 4 buttons that implement the functions. The first one is input directory, where you want to find the files. The second one is output directory, where you want to put the files. The third one is individual files, which files you want to select. And the last one is the process button. Once you click it, our program starts doing its job. The disc# is also applicable if you want to use. The file types our program supports are pdf, jpg and png. If you are processing other types file, our program would generate an error log that tells you the file type you are giving is wrong. When our program is processing the files, a loading bar will appear under the bottom as an indicator. It tells you when the process is finished. Now when we are processing the files, our gui for some reason would stop responding. To fix that, we use a separate single thread for the gui part so that it is responsive always. That’s pretty much about it. Thank you, ball to Sergio.</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2790527e8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2790527e8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Sergio</a:t>
            </a:r>
            <a:endParaRPr>
              <a:solidFill>
                <a:schemeClr val="dk1"/>
              </a:solidFill>
              <a:latin typeface="Times New Roman"/>
              <a:ea typeface="Times New Roman"/>
              <a:cs typeface="Times New Roman"/>
              <a:sym typeface="Times New Roman"/>
            </a:endParaRPr>
          </a:p>
          <a:p>
            <a:pPr indent="-298450" lvl="0" marL="457200" rtl="0" algn="l">
              <a:spcBef>
                <a:spcPts val="0"/>
              </a:spcBef>
              <a:spcAft>
                <a:spcPts val="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(Script Rough Draft) - (Say Thanks to Shaocheng) Good Morning everybody, my name is Sergio Tapia and I will be covering the backend of our program.</a:t>
            </a:r>
            <a:endParaRPr>
              <a:solidFill>
                <a:schemeClr val="dk1"/>
              </a:solidFill>
              <a:latin typeface="Times New Roman"/>
              <a:ea typeface="Times New Roman"/>
              <a:cs typeface="Times New Roman"/>
              <a:sym typeface="Times New Roman"/>
            </a:endParaRPr>
          </a:p>
          <a:p>
            <a:pPr indent="-311150" lvl="0" marL="457200" rtl="0" algn="l">
              <a:lnSpc>
                <a:spcPct val="115000"/>
              </a:lnSpc>
              <a:spcBef>
                <a:spcPts val="0"/>
              </a:spcBef>
              <a:spcAft>
                <a:spcPts val="0"/>
              </a:spcAft>
              <a:buClr>
                <a:schemeClr val="dk1"/>
              </a:buClr>
              <a:buSzPts val="1300"/>
              <a:buFont typeface="Comic Sans MS"/>
              <a:buChar char="●"/>
            </a:pPr>
            <a:r>
              <a:rPr lang="en" sz="1300">
                <a:solidFill>
                  <a:schemeClr val="dk1"/>
                </a:solidFill>
                <a:latin typeface="Comic Sans MS"/>
                <a:ea typeface="Comic Sans MS"/>
                <a:cs typeface="Comic Sans MS"/>
                <a:sym typeface="Comic Sans MS"/>
              </a:rPr>
              <a:t>The way our program was designed is intended to speed up the process of doing tedious work done by the people at the office of Santa Barbara. We were given a task to help speed up the way in which the employees rename their files within their system. Normally, they would each have to open pdf files which contain bate stamp numbers which are found within the pdf files  and are needed in order to rename the file correctly. However, given the fact that the Office of Santa Barbara receives a large amount of files everyday this task can take up a good chunk of  their time. Our program fortunately was able to solve this issue. We came up with an algorithm that converts the PDF’s into images then into text files and then converts them back to a pdf. We were able to do this by implementing four processes to evenly divide the workload. The reason behind this is so we can accurately find the bate stamp numbers needed so that when we convert back to a pdf we will include the bate stamp number that was found in the newly renamed file. We did take much precautions as to not just overriding the original pdf and so when the application is run, the output directory in which the user selects is the location of where the files will be. In other words we kept the original files and made copies but renamed them properly in accordance to how the office of Santa Barbara wanted. With lots of testing done we finally had a very consistent working program however we noticed a few issues in terms of speed and so the team decided to implement Multithreading, which allowed for the processing of multiple files to be quick and efficient.</a:t>
            </a:r>
            <a:endParaRPr sz="1300">
              <a:solidFill>
                <a:schemeClr val="dk1"/>
              </a:solidFill>
              <a:latin typeface="Comic Sans MS"/>
              <a:ea typeface="Comic Sans MS"/>
              <a:cs typeface="Comic Sans MS"/>
              <a:sym typeface="Comic Sans MS"/>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649b13c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649b13c5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Luke</a:t>
            </a:r>
            <a:endParaRPr/>
          </a:p>
          <a:p>
            <a:pPr indent="-298450" lvl="0" marL="457200" rtl="0" algn="l">
              <a:spcBef>
                <a:spcPts val="0"/>
              </a:spcBef>
              <a:spcAft>
                <a:spcPts val="0"/>
              </a:spcAft>
              <a:buSzPts val="1100"/>
              <a:buChar char="●"/>
            </a:pPr>
            <a:r>
              <a:rPr lang="en"/>
              <a:t>For deployment, we initially we used a library called pyinstaller. This allows a developer to compile a python application into a windows exe using a command-line shell.</a:t>
            </a:r>
            <a:endParaRPr/>
          </a:p>
          <a:p>
            <a:pPr indent="-298450" lvl="0" marL="457200" rtl="0" algn="l">
              <a:spcBef>
                <a:spcPts val="0"/>
              </a:spcBef>
              <a:spcAft>
                <a:spcPts val="0"/>
              </a:spcAft>
              <a:buSzPts val="1100"/>
              <a:buChar char="●"/>
            </a:pPr>
            <a:r>
              <a:rPr lang="en"/>
              <a:t>W</a:t>
            </a:r>
            <a:r>
              <a:rPr lang="en"/>
              <a:t>e had created a working desktop GUI application that could be downloaded and then started by clicking a shortcut. </a:t>
            </a:r>
            <a:endParaRPr/>
          </a:p>
          <a:p>
            <a:pPr indent="-298450" lvl="0" marL="457200" rtl="0" algn="l">
              <a:spcBef>
                <a:spcPts val="0"/>
              </a:spcBef>
              <a:spcAft>
                <a:spcPts val="0"/>
              </a:spcAft>
              <a:buSzPts val="1100"/>
              <a:buChar char="●"/>
            </a:pPr>
            <a:r>
              <a:rPr lang="en"/>
              <a:t>However, we wanted to improve on this for our beta release. In the windows taskbar and the file explorer, we wanted to use our own custom icons</a:t>
            </a:r>
            <a:endParaRPr/>
          </a:p>
          <a:p>
            <a:pPr indent="-298450" lvl="0" marL="457200" rtl="0" algn="l">
              <a:spcBef>
                <a:spcPts val="0"/>
              </a:spcBef>
              <a:spcAft>
                <a:spcPts val="0"/>
              </a:spcAft>
              <a:buSzPts val="1100"/>
              <a:buChar char="●"/>
            </a:pPr>
            <a:r>
              <a:rPr lang="en"/>
              <a:t>To solve this issue, we used auto-py-to-exe, which handled attached icons to the exe and application window. </a:t>
            </a:r>
            <a:endParaRPr/>
          </a:p>
          <a:p>
            <a:pPr indent="-298450" lvl="0" marL="457200" rtl="0" algn="l">
              <a:spcBef>
                <a:spcPts val="0"/>
              </a:spcBef>
              <a:spcAft>
                <a:spcPts val="0"/>
              </a:spcAft>
              <a:buSzPts val="1100"/>
              <a:buChar char="●"/>
            </a:pPr>
            <a:r>
              <a:rPr lang="en"/>
              <a:t>However, users still had to manually create an application shortcut and place our application in their program files directory. For our final release, we used another application called InnoSetup, which allowed us to create a typical step by step installer that most windows users would be familiar with.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2790527e8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2790527e8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Daniel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22790527e8_8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22790527e8_8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Daniel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2790527e8_8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2790527e8_8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2649b13c5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2649b13c5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2790527e8_8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2790527e8_8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Joshua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649b13c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649b13c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17893349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17893349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Joshua</a:t>
            </a:r>
            <a:endParaRPr/>
          </a:p>
          <a:p>
            <a:pPr indent="0" lvl="0" marL="0" rtl="0" algn="l">
              <a:spcBef>
                <a:spcPts val="0"/>
              </a:spcBef>
              <a:spcAft>
                <a:spcPts val="0"/>
              </a:spcAft>
              <a:buNone/>
            </a:pPr>
            <a:r>
              <a:rPr lang="en"/>
              <a:t>1. SBPD wanted a way for their attorneys to conveniently review video and audio files. It is likely that those reviewing a file would need to refer to it multiple times. The ability to quickly jump to the most important parts of the file would save a lot of time and help build a stronger case for their clients.  </a:t>
            </a:r>
            <a:endParaRPr/>
          </a:p>
          <a:p>
            <a:pPr indent="0" lvl="0" marL="0" rtl="0" algn="l">
              <a:spcBef>
                <a:spcPts val="0"/>
              </a:spcBef>
              <a:spcAft>
                <a:spcPts val="0"/>
              </a:spcAft>
              <a:buNone/>
            </a:pPr>
            <a:r>
              <a:rPr lang="en"/>
              <a:t>2. In 2020, another senior design team created a Box Skill application which performed the same task. Part of our goal was to add on to that project and adapt it for SBPD’s purposes.</a:t>
            </a:r>
            <a:endParaRPr/>
          </a:p>
          <a:p>
            <a:pPr indent="0" lvl="0" marL="0" rtl="0" algn="l">
              <a:spcBef>
                <a:spcPts val="0"/>
              </a:spcBef>
              <a:spcAft>
                <a:spcPts val="0"/>
              </a:spcAft>
              <a:buNone/>
            </a:pPr>
            <a:r>
              <a:rPr lang="en"/>
              <a:t>3. They use a case management system called eDefender. All relevant details to each case can be accessed through this platform. Another important goal was to make eDefender a “one stop shop” for all relevant case material. This would mean sending an alert from Box to eDefender when new case discovery is uploaded. </a:t>
            </a:r>
            <a:endParaRPr/>
          </a:p>
          <a:p>
            <a:pPr indent="0" lvl="0" marL="0" rtl="0" algn="l">
              <a:spcBef>
                <a:spcPts val="0"/>
              </a:spcBef>
              <a:spcAft>
                <a:spcPts val="0"/>
              </a:spcAft>
              <a:buNone/>
            </a:pPr>
            <a:r>
              <a:rPr lang="en"/>
              <a:t>4. Our final goal was to deploy the application within SBPD’s environment and ensure it is functioning properly with all dependencies.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2790527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2790527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Joshua</a:t>
            </a:r>
            <a:endParaRPr/>
          </a:p>
          <a:p>
            <a:pPr indent="-298450" lvl="0" marL="457200" rtl="0" algn="l">
              <a:spcBef>
                <a:spcPts val="0"/>
              </a:spcBef>
              <a:spcAft>
                <a:spcPts val="0"/>
              </a:spcAft>
              <a:buSzPts val="1100"/>
              <a:buChar char="●"/>
            </a:pPr>
            <a:r>
              <a:rPr lang="en"/>
              <a:t>Box.com is a cloud storage provider which also provides additional features for users who wish to tailor their experience for their specific business needs.</a:t>
            </a:r>
            <a:endParaRPr/>
          </a:p>
          <a:p>
            <a:pPr indent="-298450" lvl="0" marL="457200" rtl="0" algn="l">
              <a:spcBef>
                <a:spcPts val="0"/>
              </a:spcBef>
              <a:spcAft>
                <a:spcPts val="0"/>
              </a:spcAft>
              <a:buSzPts val="1100"/>
              <a:buChar char="●"/>
            </a:pPr>
            <a:r>
              <a:rPr lang="en"/>
              <a:t>A box skill app is a small, lightweight application that runs in the background and performs custom processing for files uploaded to the cloud</a:t>
            </a:r>
            <a:endParaRPr/>
          </a:p>
          <a:p>
            <a:pPr indent="-298450" lvl="0" marL="457200" rtl="0" algn="l">
              <a:spcBef>
                <a:spcPts val="0"/>
              </a:spcBef>
              <a:spcAft>
                <a:spcPts val="0"/>
              </a:spcAft>
              <a:buSzPts val="1100"/>
              <a:buChar char="●"/>
            </a:pPr>
            <a:r>
              <a:rPr lang="en"/>
              <a:t>The box API is available in multiple programming languages, and provides a convenient framework for interacting with Box. It is designed to be used in code that is deployed as a serverless instance, such as a google cloud function or AWS lambda function. </a:t>
            </a:r>
            <a:endParaRPr/>
          </a:p>
          <a:p>
            <a:pPr indent="-298450" lvl="0" marL="457200" rtl="0" algn="l">
              <a:spcBef>
                <a:spcPts val="0"/>
              </a:spcBef>
              <a:spcAft>
                <a:spcPts val="0"/>
              </a:spcAft>
              <a:buSzPts val="1100"/>
              <a:buChar char="●"/>
            </a:pPr>
            <a:r>
              <a:rPr lang="en"/>
              <a:t>It is typically triggered by a file upload. A user can specify a folder or set of folders which are tied to the application. The processing it </a:t>
            </a:r>
            <a:r>
              <a:rPr lang="en"/>
              <a:t>performs</a:t>
            </a:r>
            <a:r>
              <a:rPr lang="en"/>
              <a:t> does not modify the file and is perfect for processing metadata on the file. </a:t>
            </a:r>
            <a:endParaRPr/>
          </a:p>
          <a:p>
            <a:pPr indent="-298450" lvl="0" marL="457200" rtl="0" algn="l">
              <a:spcBef>
                <a:spcPts val="0"/>
              </a:spcBef>
              <a:spcAft>
                <a:spcPts val="0"/>
              </a:spcAft>
              <a:buSzPts val="1100"/>
              <a:buChar char="●"/>
            </a:pPr>
            <a:r>
              <a:rPr lang="en"/>
              <a:t>In our case, that metadata is used to build a user </a:t>
            </a:r>
            <a:r>
              <a:rPr lang="en"/>
              <a:t>interface</a:t>
            </a:r>
            <a:r>
              <a:rPr lang="en"/>
              <a:t> in box which allows a user to </a:t>
            </a:r>
            <a:r>
              <a:rPr lang="en"/>
              <a:t>easily</a:t>
            </a:r>
            <a:r>
              <a:rPr lang="en"/>
              <a:t> navigate a video or audio file that is tied to a specific case. </a:t>
            </a:r>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17893349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17893349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33333"/>
              </a:buClr>
              <a:buSzPts val="1200"/>
              <a:buChar char="●"/>
            </a:pPr>
            <a:r>
              <a:rPr lang="en" sz="1200">
                <a:solidFill>
                  <a:srgbClr val="333333"/>
                </a:solidFill>
              </a:rPr>
              <a:t>Chuangh</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To account for the </a:t>
            </a:r>
            <a:r>
              <a:rPr lang="en" sz="1200">
                <a:solidFill>
                  <a:srgbClr val="333333"/>
                </a:solidFill>
              </a:rPr>
              <a:t>additional</a:t>
            </a:r>
            <a:r>
              <a:rPr lang="en" sz="1200">
                <a:solidFill>
                  <a:srgbClr val="333333"/>
                </a:solidFill>
              </a:rPr>
              <a:t> eDefender alert system requirement, the design was revised as shown in the picture here. In the next slide, we will go over the results of the processing. For now let’s take about how these separate pieces fit together. </a:t>
            </a:r>
            <a:endParaRPr sz="1200">
              <a:solidFill>
                <a:srgbClr val="333333"/>
              </a:solidFill>
            </a:endParaRPr>
          </a:p>
          <a:p>
            <a:pPr indent="0" lvl="0" marL="0" rtl="0" algn="l">
              <a:lnSpc>
                <a:spcPct val="115000"/>
              </a:lnSpc>
              <a:spcBef>
                <a:spcPts val="0"/>
              </a:spcBef>
              <a:spcAft>
                <a:spcPts val="0"/>
              </a:spcAft>
              <a:buNone/>
            </a:pPr>
            <a:r>
              <a:t/>
            </a:r>
            <a:endParaRPr sz="1000">
              <a:solidFill>
                <a:srgbClr val="333333"/>
              </a:solidFill>
            </a:endParaRPr>
          </a:p>
          <a:p>
            <a:pPr indent="-298450" lvl="0" marL="457200" rtl="0" algn="l">
              <a:lnSpc>
                <a:spcPct val="115000"/>
              </a:lnSpc>
              <a:spcBef>
                <a:spcPts val="1200"/>
              </a:spcBef>
              <a:spcAft>
                <a:spcPts val="0"/>
              </a:spcAft>
              <a:buClr>
                <a:srgbClr val="333333"/>
              </a:buClr>
              <a:buSzPts val="1100"/>
              <a:buAutoNum type="arabicPeriod"/>
            </a:pPr>
            <a:r>
              <a:rPr lang="en" sz="1200">
                <a:solidFill>
                  <a:schemeClr val="dk1"/>
                </a:solidFill>
              </a:rPr>
              <a:t>A user uploads a media file to a case folder within Box</a:t>
            </a:r>
            <a:endParaRPr sz="1200">
              <a:solidFill>
                <a:schemeClr val="dk1"/>
              </a:solidFill>
            </a:endParaRPr>
          </a:p>
          <a:p>
            <a:pPr indent="-298450" lvl="0" marL="457200" rtl="0" algn="l">
              <a:lnSpc>
                <a:spcPct val="115000"/>
              </a:lnSpc>
              <a:spcBef>
                <a:spcPts val="0"/>
              </a:spcBef>
              <a:spcAft>
                <a:spcPts val="0"/>
              </a:spcAft>
              <a:buClr>
                <a:srgbClr val="333333"/>
              </a:buClr>
              <a:buSzPts val="1100"/>
              <a:buAutoNum type="arabicPeriod"/>
            </a:pPr>
            <a:r>
              <a:rPr lang="en" sz="1200">
                <a:solidFill>
                  <a:schemeClr val="dk1"/>
                </a:solidFill>
              </a:rPr>
              <a:t>The Box Skill</a:t>
            </a:r>
            <a:r>
              <a:rPr lang="en" sz="1200">
                <a:solidFill>
                  <a:schemeClr val="dk1"/>
                </a:solidFill>
              </a:rPr>
              <a:t>s service</a:t>
            </a:r>
            <a:r>
              <a:rPr lang="en" sz="1200">
                <a:solidFill>
                  <a:schemeClr val="dk1"/>
                </a:solidFill>
              </a:rPr>
              <a:t> sends an event request to the AWS API gateway with the access token, and triggers the lambda function</a:t>
            </a:r>
            <a:endParaRPr sz="1200">
              <a:solidFill>
                <a:schemeClr val="dk1"/>
              </a:solidFill>
            </a:endParaRPr>
          </a:p>
          <a:p>
            <a:pPr indent="-298450" lvl="0" marL="457200" rtl="0" algn="l">
              <a:lnSpc>
                <a:spcPct val="115000"/>
              </a:lnSpc>
              <a:spcBef>
                <a:spcPts val="0"/>
              </a:spcBef>
              <a:spcAft>
                <a:spcPts val="0"/>
              </a:spcAft>
              <a:buClr>
                <a:srgbClr val="333333"/>
              </a:buClr>
              <a:buSzPts val="1100"/>
              <a:buAutoNum type="arabicPeriod"/>
            </a:pPr>
            <a:r>
              <a:rPr lang="en" sz="1200">
                <a:solidFill>
                  <a:schemeClr val="dk1"/>
                </a:solidFill>
              </a:rPr>
              <a:t>From within lambda, the Box skill app runs and provides the </a:t>
            </a:r>
            <a:r>
              <a:rPr lang="en" sz="1200">
                <a:solidFill>
                  <a:schemeClr val="dk1"/>
                </a:solidFill>
              </a:rPr>
              <a:t>access</a:t>
            </a:r>
            <a:r>
              <a:rPr lang="en" sz="1200">
                <a:solidFill>
                  <a:schemeClr val="dk1"/>
                </a:solidFill>
              </a:rPr>
              <a:t> token from box skills service to Azure Video Analyzer so it can retrieve the file directly from box. The Box skill app does not handle the file directly. </a:t>
            </a:r>
            <a:endParaRPr sz="1200">
              <a:solidFill>
                <a:schemeClr val="dk1"/>
              </a:solidFill>
            </a:endParaRPr>
          </a:p>
          <a:p>
            <a:pPr indent="-298450" lvl="0" marL="457200" rtl="0" algn="l">
              <a:lnSpc>
                <a:spcPct val="115000"/>
              </a:lnSpc>
              <a:spcBef>
                <a:spcPts val="0"/>
              </a:spcBef>
              <a:spcAft>
                <a:spcPts val="0"/>
              </a:spcAft>
              <a:buClr>
                <a:srgbClr val="333333"/>
              </a:buClr>
              <a:buSzPts val="1100"/>
              <a:buAutoNum type="arabicPeriod"/>
            </a:pPr>
            <a:r>
              <a:rPr lang="en" sz="1200">
                <a:solidFill>
                  <a:schemeClr val="dk1"/>
                </a:solidFill>
              </a:rPr>
              <a:t>Azure Video Analyzer returns its analysis to the Lambda function, and the skill app then generates metadata based on that analysis using skill cards. </a:t>
            </a:r>
            <a:endParaRPr sz="1200">
              <a:solidFill>
                <a:schemeClr val="dk1"/>
              </a:solidFill>
            </a:endParaRPr>
          </a:p>
          <a:p>
            <a:pPr indent="-298450" lvl="0" marL="457200" rtl="0" algn="l">
              <a:lnSpc>
                <a:spcPct val="115000"/>
              </a:lnSpc>
              <a:spcBef>
                <a:spcPts val="0"/>
              </a:spcBef>
              <a:spcAft>
                <a:spcPts val="0"/>
              </a:spcAft>
              <a:buClr>
                <a:srgbClr val="333333"/>
              </a:buClr>
              <a:buSzPts val="1100"/>
              <a:buAutoNum type="arabicPeriod"/>
            </a:pPr>
            <a:r>
              <a:rPr lang="en" sz="1200">
                <a:solidFill>
                  <a:schemeClr val="dk1"/>
                </a:solidFill>
              </a:rPr>
              <a:t>Lambda then returns a response </a:t>
            </a:r>
            <a:r>
              <a:rPr lang="en" sz="1200">
                <a:solidFill>
                  <a:schemeClr val="dk1"/>
                </a:solidFill>
              </a:rPr>
              <a:t>containing</a:t>
            </a:r>
            <a:r>
              <a:rPr lang="en" sz="1200">
                <a:solidFill>
                  <a:schemeClr val="dk1"/>
                </a:solidFill>
              </a:rPr>
              <a:t> that metadata to box.com, which includes a success message indicating that the process was completed</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rabicPeriod"/>
            </a:pPr>
            <a:r>
              <a:rPr lang="en" sz="1200">
                <a:solidFill>
                  <a:schemeClr val="dk1"/>
                </a:solidFill>
              </a:rPr>
              <a:t>The Box skill app also sends an alert to eDefender letting the </a:t>
            </a:r>
            <a:r>
              <a:rPr lang="en" sz="1200">
                <a:solidFill>
                  <a:schemeClr val="dk1"/>
                </a:solidFill>
              </a:rPr>
              <a:t>user know that a file had been processed. </a:t>
            </a:r>
            <a:endParaRPr sz="1200">
              <a:solidFill>
                <a:schemeClr val="dk1"/>
              </a:solidFill>
            </a:endParaRPr>
          </a:p>
          <a:p>
            <a:pPr indent="0" lvl="0" marL="0" rtl="0" algn="l">
              <a:lnSpc>
                <a:spcPct val="115000"/>
              </a:lnSpc>
              <a:spcBef>
                <a:spcPts val="1200"/>
              </a:spcBef>
              <a:spcAft>
                <a:spcPts val="0"/>
              </a:spcAft>
              <a:buNone/>
            </a:pPr>
            <a:r>
              <a:t/>
            </a:r>
            <a:endParaRPr sz="1000">
              <a:solidFill>
                <a:srgbClr val="333333"/>
              </a:solidFill>
            </a:endParaRPr>
          </a:p>
          <a:p>
            <a:pPr indent="0" lvl="0" marL="0" rtl="0" algn="l">
              <a:lnSpc>
                <a:spcPct val="115000"/>
              </a:lnSpc>
              <a:spcBef>
                <a:spcPts val="1100"/>
              </a:spcBef>
              <a:spcAft>
                <a:spcPts val="0"/>
              </a:spcAft>
              <a:buNone/>
            </a:pPr>
            <a:r>
              <a:t/>
            </a:r>
            <a:endParaRPr sz="1000">
              <a:solidFill>
                <a:srgbClr val="333333"/>
              </a:solidFill>
            </a:endParaRPr>
          </a:p>
          <a:p>
            <a:pPr indent="0" lvl="0" marL="457200" rtl="0" algn="l">
              <a:lnSpc>
                <a:spcPct val="115000"/>
              </a:lnSpc>
              <a:spcBef>
                <a:spcPts val="1100"/>
              </a:spcBef>
              <a:spcAft>
                <a:spcPts val="1100"/>
              </a:spcAft>
              <a:buNone/>
            </a:pPr>
            <a:r>
              <a:t/>
            </a:r>
            <a:endParaRPr sz="1000">
              <a:solidFill>
                <a:srgbClr val="33333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536f982d4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536f982d4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Luke</a:t>
            </a:r>
            <a:endParaRPr/>
          </a:p>
          <a:p>
            <a:pPr indent="-298450" lvl="0" marL="457200" rtl="0" algn="l">
              <a:spcBef>
                <a:spcPts val="0"/>
              </a:spcBef>
              <a:spcAft>
                <a:spcPts val="0"/>
              </a:spcAft>
              <a:buSzPts val="1100"/>
              <a:buChar char="●"/>
            </a:pPr>
            <a:r>
              <a:rPr lang="en"/>
              <a:t>Here is a screenshot of one of the test videos we uploaded. After dragging and dropping in the file in Box, and a brief waiting period, the UI shown on the right will appear whenever a user clicks on the file.</a:t>
            </a:r>
            <a:endParaRPr/>
          </a:p>
          <a:p>
            <a:pPr indent="-298450" lvl="0" marL="457200" rtl="0" algn="l">
              <a:spcBef>
                <a:spcPts val="0"/>
              </a:spcBef>
              <a:spcAft>
                <a:spcPts val="0"/>
              </a:spcAft>
              <a:buSzPts val="1100"/>
              <a:buChar char="●"/>
            </a:pPr>
            <a:r>
              <a:rPr lang="en"/>
              <a:t>This UI was created from the metadata served to Box from the skill application. The primary purpose of the Box Skill app is to enable Azure Video Analyzer’s machine learning technology to provide facial recognition as well as transcription.</a:t>
            </a:r>
            <a:endParaRPr/>
          </a:p>
          <a:p>
            <a:pPr indent="-298450" lvl="0" marL="457200" rtl="0" algn="l">
              <a:spcBef>
                <a:spcPts val="0"/>
              </a:spcBef>
              <a:spcAft>
                <a:spcPts val="0"/>
              </a:spcAft>
              <a:buSzPts val="1100"/>
              <a:buChar char="●"/>
            </a:pPr>
            <a:r>
              <a:rPr lang="en"/>
              <a:t>This is a video about how Cal State LA sets up its students for a prosperous career. Under topics, you will see keywords such as economic </a:t>
            </a:r>
            <a:r>
              <a:rPr lang="en"/>
              <a:t>mobility, csula, and so forth.</a:t>
            </a:r>
            <a:r>
              <a:rPr lang="en"/>
              <a:t> You can imagine how this might be useful as an attorney. Under transcript, you will see a timeline and a few sentences related to what was spoken at that particular point in the video. </a:t>
            </a:r>
            <a:endParaRPr/>
          </a:p>
          <a:p>
            <a:pPr indent="-298450" lvl="0" marL="457200" rtl="0" algn="l">
              <a:spcBef>
                <a:spcPts val="0"/>
              </a:spcBef>
              <a:spcAft>
                <a:spcPts val="0"/>
              </a:spcAft>
              <a:buSzPts val="1100"/>
              <a:buChar char="●"/>
            </a:pPr>
            <a:r>
              <a:rPr lang="en"/>
              <a:t>Finally, the faces heading gives a quick overview of the people who appear in the video. For the purpose of legal evidence, this can be used to quickly identify if and when a client is present in the video.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17893349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17893349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Luke</a:t>
            </a:r>
            <a:endParaRPr>
              <a:solidFill>
                <a:schemeClr val="dk1"/>
              </a:solidFill>
            </a:endParaRPr>
          </a:p>
          <a:p>
            <a:pPr indent="-304800" lvl="0" marL="457200" rtl="0" algn="l">
              <a:spcBef>
                <a:spcPts val="0"/>
              </a:spcBef>
              <a:spcAft>
                <a:spcPts val="0"/>
              </a:spcAft>
              <a:buClr>
                <a:srgbClr val="485156"/>
              </a:buClr>
              <a:buSzPts val="1200"/>
              <a:buFont typeface="Lato"/>
              <a:buChar char="●"/>
            </a:pPr>
            <a:r>
              <a:rPr lang="en">
                <a:solidFill>
                  <a:schemeClr val="dk1"/>
                </a:solidFill>
              </a:rPr>
              <a:t>To achieve the result we just presented, we used SBPD’s existing Box instance as well as our own AWS and Azure Video Analyzer accounts.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Given our results, we were confident they could be replicated with any Azure and AWS account.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then moved onto designing the eDefender Alert System. </a:t>
            </a:r>
            <a:r>
              <a:rPr lang="en">
                <a:solidFill>
                  <a:schemeClr val="dk1"/>
                </a:solidFill>
              </a:rPr>
              <a:t>We initially met with our sponsor’s lead developer Josh Gill.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were not familiar with eDefender, but we understood the Box API. After some discussion, the</a:t>
            </a:r>
            <a:r>
              <a:rPr lang="en">
                <a:solidFill>
                  <a:schemeClr val="dk1"/>
                </a:solidFill>
              </a:rPr>
              <a:t> initial design was to have the Box skill app make an API call directly to eDefender. This proved challenging, since eDefender was better suited to make http requests, rather than receive them.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reviewing the Box API and discussing our options with Josh, we decided that a good back up plan would be to query Box for recent files that had their ‘transcript’ property set. This would indicate a file had been processed and was ready for review.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the meantime, we wanted to move forward and assist</a:t>
            </a:r>
            <a:r>
              <a:rPr lang="en">
                <a:solidFill>
                  <a:schemeClr val="dk1"/>
                </a:solidFill>
              </a:rPr>
              <a:t> SBPD with deploying the application using their own AWS and Azure accounts. However, a contract had not yet been finalized with the vendors and the public defender’s office.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Given that time was running out, we discussed our options with our sponsor and we decided to </a:t>
            </a:r>
            <a:r>
              <a:rPr lang="en">
                <a:solidFill>
                  <a:schemeClr val="dk1"/>
                </a:solidFill>
              </a:rPr>
              <a:t>pivot to a separate stand alone application, </a:t>
            </a:r>
            <a:r>
              <a:rPr lang="en">
                <a:solidFill>
                  <a:schemeClr val="dk1"/>
                </a:solidFill>
              </a:rPr>
              <a:t>which would also improve the </a:t>
            </a:r>
            <a:r>
              <a:rPr lang="en">
                <a:solidFill>
                  <a:schemeClr val="dk1"/>
                </a:solidFill>
              </a:rPr>
              <a:t>efficiency</a:t>
            </a:r>
            <a:r>
              <a:rPr lang="en">
                <a:solidFill>
                  <a:schemeClr val="dk1"/>
                </a:solidFill>
              </a:rPr>
              <a:t> of case review. We will discuss that application next.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536f982d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536f982d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Daniel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536f982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536f982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Jesica</a:t>
            </a:r>
            <a:endParaRPr/>
          </a:p>
          <a:p>
            <a:pPr indent="-298450" lvl="0" marL="457200" rtl="0" algn="l">
              <a:spcBef>
                <a:spcPts val="0"/>
              </a:spcBef>
              <a:spcAft>
                <a:spcPts val="0"/>
              </a:spcAft>
              <a:buSzPts val="1100"/>
              <a:buChar char="●"/>
            </a:pPr>
            <a:r>
              <a:rPr lang="en"/>
              <a:t>Thank you Daniel. Hi, I will go over why we created the Document Tag Parser app.</a:t>
            </a:r>
            <a:endParaRPr/>
          </a:p>
          <a:p>
            <a:pPr indent="-298450" lvl="0" marL="457200" rtl="0" algn="l">
              <a:spcBef>
                <a:spcPts val="0"/>
              </a:spcBef>
              <a:spcAft>
                <a:spcPts val="0"/>
              </a:spcAft>
              <a:buSzPts val="1100"/>
              <a:buChar char="●"/>
            </a:pPr>
            <a:r>
              <a:rPr lang="en"/>
              <a:t>So SBPD </a:t>
            </a:r>
            <a:r>
              <a:rPr lang="en"/>
              <a:t>receives</a:t>
            </a:r>
            <a:r>
              <a:rPr lang="en"/>
              <a:t> files in various formats including pdf, jpg, and png</a:t>
            </a:r>
            <a:endParaRPr/>
          </a:p>
          <a:p>
            <a:pPr indent="-298450" lvl="0" marL="457200" rtl="0" algn="l">
              <a:spcBef>
                <a:spcPts val="0"/>
              </a:spcBef>
              <a:spcAft>
                <a:spcPts val="0"/>
              </a:spcAft>
              <a:buSzPts val="1100"/>
              <a:buChar char="●"/>
            </a:pPr>
            <a:r>
              <a:rPr lang="en"/>
              <a:t>These files are typically already bate stamped by a 6 digit number as can be seen on the file icon</a:t>
            </a:r>
            <a:endParaRPr/>
          </a:p>
          <a:p>
            <a:pPr indent="-298450" lvl="0" marL="457200" rtl="0" algn="l">
              <a:spcBef>
                <a:spcPts val="0"/>
              </a:spcBef>
              <a:spcAft>
                <a:spcPts val="0"/>
              </a:spcAft>
              <a:buSzPts val="1100"/>
              <a:buChar char="●"/>
            </a:pPr>
            <a:r>
              <a:rPr lang="en"/>
              <a:t>The size of the files can range from 1 page to hundreds of pages and each page </a:t>
            </a:r>
            <a:r>
              <a:rPr lang="en"/>
              <a:t>receives</a:t>
            </a:r>
            <a:r>
              <a:rPr lang="en"/>
              <a:t> a bate stamp</a:t>
            </a:r>
            <a:endParaRPr/>
          </a:p>
          <a:p>
            <a:pPr indent="-298450" lvl="0" marL="457200" rtl="0" algn="l">
              <a:spcBef>
                <a:spcPts val="0"/>
              </a:spcBef>
              <a:spcAft>
                <a:spcPts val="0"/>
              </a:spcAft>
              <a:buSzPts val="1100"/>
              <a:buChar char="●"/>
            </a:pPr>
            <a:r>
              <a:rPr lang="en"/>
              <a:t>SBPD spend approximately 1,000 hours yearly manually renaming these files based on the bate stamp range on each file</a:t>
            </a:r>
            <a:endParaRPr/>
          </a:p>
          <a:p>
            <a:pPr indent="-298450" lvl="0" marL="457200" rtl="0" algn="l">
              <a:spcBef>
                <a:spcPts val="0"/>
              </a:spcBef>
              <a:spcAft>
                <a:spcPts val="0"/>
              </a:spcAft>
              <a:buSzPts val="1100"/>
              <a:buChar char="●"/>
            </a:pPr>
            <a:r>
              <a:rPr lang="en">
                <a:solidFill>
                  <a:schemeClr val="dk1"/>
                </a:solidFill>
              </a:rPr>
              <a:t>Bates-stamps are used to help identify documents that have been produced and to refer to them in legal proceedings</a:t>
            </a:r>
            <a:endParaRPr/>
          </a:p>
          <a:p>
            <a:pPr indent="-298450" lvl="0" marL="457200" rtl="0" algn="l">
              <a:spcBef>
                <a:spcPts val="0"/>
              </a:spcBef>
              <a:spcAft>
                <a:spcPts val="0"/>
              </a:spcAft>
              <a:buSzPts val="1100"/>
              <a:buChar char="●"/>
            </a:pPr>
            <a:r>
              <a:rPr lang="en"/>
              <a:t>We identified a standard process that was used to rename these files and believed we could create an app to automate this process</a:t>
            </a:r>
            <a:endParaRPr/>
          </a:p>
          <a:p>
            <a:pPr indent="-298450" lvl="1" marL="914400" rtl="0" algn="l">
              <a:spcBef>
                <a:spcPts val="0"/>
              </a:spcBef>
              <a:spcAft>
                <a:spcPts val="0"/>
              </a:spcAft>
              <a:buSzPts val="1100"/>
              <a:buChar char="○"/>
            </a:pPr>
            <a:r>
              <a:rPr lang="en"/>
              <a:t>This will be further explained in the next slide by Raul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438775" y="1317625"/>
            <a:ext cx="8520600" cy="936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100">
                <a:solidFill>
                  <a:schemeClr val="accent2"/>
                </a:solidFill>
              </a:rPr>
              <a:t>Box.com/eDefender Integration &amp; Document Tag Parser</a:t>
            </a:r>
            <a:endParaRPr sz="3100">
              <a:solidFill>
                <a:schemeClr val="accent2"/>
              </a:solidFill>
            </a:endParaRPr>
          </a:p>
        </p:txBody>
      </p:sp>
      <p:sp>
        <p:nvSpPr>
          <p:cNvPr id="87" name="Google Shape;87;p13"/>
          <p:cNvSpPr txBox="1"/>
          <p:nvPr>
            <p:ph idx="1" type="subTitle"/>
          </p:nvPr>
        </p:nvSpPr>
        <p:spPr>
          <a:xfrm>
            <a:off x="1375075" y="2417000"/>
            <a:ext cx="6035400" cy="23223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275"/>
              <a:buNone/>
            </a:pPr>
            <a:r>
              <a:rPr b="1" lang="en" sz="1262">
                <a:solidFill>
                  <a:srgbClr val="000000"/>
                </a:solidFill>
              </a:rPr>
              <a:t> Team Members: Daniel Guevara-Dominguez | Jesica Lopez De Leon | Luke Williams | Sergio Tapia | Shaocheng Shi | Chuang Huang | Marco De La Torre | Joshua Cabrera | Raul Gallegos | Dang Le</a:t>
            </a:r>
            <a:endParaRPr b="1" sz="1262">
              <a:solidFill>
                <a:srgbClr val="000000"/>
              </a:solidFill>
            </a:endParaRPr>
          </a:p>
          <a:p>
            <a:pPr indent="0" lvl="0" marL="0" rtl="0" algn="ctr">
              <a:lnSpc>
                <a:spcPct val="95000"/>
              </a:lnSpc>
              <a:spcBef>
                <a:spcPts val="0"/>
              </a:spcBef>
              <a:spcAft>
                <a:spcPts val="0"/>
              </a:spcAft>
              <a:buSzPts val="275"/>
              <a:buNone/>
            </a:pPr>
            <a:r>
              <a:t/>
            </a:r>
            <a:endParaRPr b="1" sz="1262">
              <a:solidFill>
                <a:srgbClr val="000000"/>
              </a:solidFill>
            </a:endParaRPr>
          </a:p>
          <a:p>
            <a:pPr indent="0" lvl="0" marL="0" rtl="0" algn="ctr">
              <a:lnSpc>
                <a:spcPct val="95000"/>
              </a:lnSpc>
              <a:spcBef>
                <a:spcPts val="0"/>
              </a:spcBef>
              <a:spcAft>
                <a:spcPts val="0"/>
              </a:spcAft>
              <a:buSzPts val="275"/>
              <a:buNone/>
            </a:pPr>
            <a:r>
              <a:rPr b="1" lang="en" sz="1262">
                <a:solidFill>
                  <a:srgbClr val="000000"/>
                </a:solidFill>
              </a:rPr>
              <a:t>Faculty Advisor: Dr. Lim</a:t>
            </a:r>
            <a:endParaRPr b="1" sz="1262">
              <a:solidFill>
                <a:srgbClr val="000000"/>
              </a:solidFill>
            </a:endParaRPr>
          </a:p>
          <a:p>
            <a:pPr indent="0" lvl="0" marL="0" rtl="0" algn="ctr">
              <a:lnSpc>
                <a:spcPct val="95000"/>
              </a:lnSpc>
              <a:spcBef>
                <a:spcPts val="0"/>
              </a:spcBef>
              <a:spcAft>
                <a:spcPts val="0"/>
              </a:spcAft>
              <a:buSzPts val="275"/>
              <a:buNone/>
            </a:pPr>
            <a:r>
              <a:t/>
            </a:r>
            <a:endParaRPr b="1" sz="1262">
              <a:solidFill>
                <a:srgbClr val="000000"/>
              </a:solidFill>
            </a:endParaRPr>
          </a:p>
          <a:p>
            <a:pPr indent="0" lvl="0" marL="0" rtl="0" algn="ctr">
              <a:lnSpc>
                <a:spcPct val="95000"/>
              </a:lnSpc>
              <a:spcBef>
                <a:spcPts val="0"/>
              </a:spcBef>
              <a:spcAft>
                <a:spcPts val="0"/>
              </a:spcAft>
              <a:buSzPts val="275"/>
              <a:buNone/>
            </a:pPr>
            <a:r>
              <a:rPr b="1" lang="en" sz="1262">
                <a:solidFill>
                  <a:srgbClr val="000000"/>
                </a:solidFill>
              </a:rPr>
              <a:t> Santa Barbara Public Defender Office: Deepak Budwani | Angella Stokke | Bryan Burzon | Sarah Rothschild | Aidan Bassett</a:t>
            </a:r>
            <a:endParaRPr b="1" sz="1262">
              <a:solidFill>
                <a:srgbClr val="000000"/>
              </a:solidFill>
            </a:endParaRPr>
          </a:p>
          <a:p>
            <a:pPr indent="0" lvl="0" marL="0" rtl="0" algn="ctr">
              <a:lnSpc>
                <a:spcPct val="95000"/>
              </a:lnSpc>
              <a:spcBef>
                <a:spcPts val="0"/>
              </a:spcBef>
              <a:spcAft>
                <a:spcPts val="0"/>
              </a:spcAft>
              <a:buSzPts val="275"/>
              <a:buNone/>
            </a:pPr>
            <a:r>
              <a:t/>
            </a:r>
            <a:endParaRPr b="1" sz="1262">
              <a:solidFill>
                <a:srgbClr val="000000"/>
              </a:solidFill>
            </a:endParaRPr>
          </a:p>
          <a:p>
            <a:pPr indent="0" lvl="0" marL="0" rtl="0" algn="ctr">
              <a:lnSpc>
                <a:spcPct val="95000"/>
              </a:lnSpc>
              <a:spcBef>
                <a:spcPts val="0"/>
              </a:spcBef>
              <a:spcAft>
                <a:spcPts val="0"/>
              </a:spcAft>
              <a:buSzPts val="275"/>
              <a:buNone/>
            </a:pPr>
            <a:r>
              <a:rPr b="1" lang="en" sz="1262">
                <a:solidFill>
                  <a:srgbClr val="000000"/>
                </a:solidFill>
              </a:rPr>
              <a:t>Department of Computer Science</a:t>
            </a:r>
            <a:endParaRPr b="1" sz="1262">
              <a:solidFill>
                <a:srgbClr val="000000"/>
              </a:solidFill>
            </a:endParaRPr>
          </a:p>
          <a:p>
            <a:pPr indent="0" lvl="0" marL="0" rtl="0" algn="ctr">
              <a:lnSpc>
                <a:spcPct val="95000"/>
              </a:lnSpc>
              <a:spcBef>
                <a:spcPts val="0"/>
              </a:spcBef>
              <a:spcAft>
                <a:spcPts val="0"/>
              </a:spcAft>
              <a:buSzPts val="275"/>
              <a:buNone/>
            </a:pPr>
            <a:r>
              <a:rPr b="1" lang="en" sz="1262">
                <a:solidFill>
                  <a:srgbClr val="000000"/>
                </a:solidFill>
              </a:rPr>
              <a:t>College of Engineering, Computer Science, and Technology</a:t>
            </a:r>
            <a:endParaRPr b="1" sz="1262">
              <a:solidFill>
                <a:srgbClr val="000000"/>
              </a:solidFill>
            </a:endParaRPr>
          </a:p>
          <a:p>
            <a:pPr indent="0" lvl="0" marL="0" rtl="0" algn="ctr">
              <a:lnSpc>
                <a:spcPct val="95000"/>
              </a:lnSpc>
              <a:spcBef>
                <a:spcPts val="0"/>
              </a:spcBef>
              <a:spcAft>
                <a:spcPts val="0"/>
              </a:spcAft>
              <a:buSzPts val="275"/>
              <a:buNone/>
            </a:pPr>
            <a:r>
              <a:rPr b="1" lang="en" sz="1262">
                <a:solidFill>
                  <a:srgbClr val="000000"/>
                </a:solidFill>
              </a:rPr>
              <a:t>California State University, Los Angeles</a:t>
            </a:r>
            <a:endParaRPr b="1" sz="1262">
              <a:solidFill>
                <a:srgbClr val="000000"/>
              </a:solidFill>
            </a:endParaRPr>
          </a:p>
          <a:p>
            <a:pPr indent="0" lvl="0" marL="0" rtl="0" algn="l">
              <a:lnSpc>
                <a:spcPct val="95000"/>
              </a:lnSpc>
              <a:spcBef>
                <a:spcPts val="0"/>
              </a:spcBef>
              <a:spcAft>
                <a:spcPts val="0"/>
              </a:spcAft>
              <a:buSzPts val="275"/>
              <a:buNone/>
            </a:pPr>
            <a:r>
              <a:t/>
            </a:r>
            <a:endParaRPr b="1" sz="962">
              <a:solidFill>
                <a:srgbClr val="000000"/>
              </a:solidFill>
            </a:endParaRPr>
          </a:p>
          <a:p>
            <a:pPr indent="0" lvl="0" marL="0" rtl="0" algn="l">
              <a:lnSpc>
                <a:spcPct val="95000"/>
              </a:lnSpc>
              <a:spcBef>
                <a:spcPts val="0"/>
              </a:spcBef>
              <a:spcAft>
                <a:spcPts val="0"/>
              </a:spcAft>
              <a:buSzPts val="275"/>
              <a:buNone/>
            </a:pPr>
            <a:r>
              <a:t/>
            </a:r>
            <a:endParaRPr b="1" sz="962">
              <a:solidFill>
                <a:srgbClr val="000000"/>
              </a:solidFill>
            </a:endParaRPr>
          </a:p>
          <a:p>
            <a:pPr indent="0" lvl="0" marL="0" rtl="0" algn="l">
              <a:lnSpc>
                <a:spcPct val="95000"/>
              </a:lnSpc>
              <a:spcBef>
                <a:spcPts val="0"/>
              </a:spcBef>
              <a:spcAft>
                <a:spcPts val="0"/>
              </a:spcAft>
              <a:buSzPts val="275"/>
              <a:buNone/>
            </a:pPr>
            <a:r>
              <a:t/>
            </a:r>
            <a:endParaRPr sz="962">
              <a:solidFill>
                <a:srgbClr val="000000"/>
              </a:solidFill>
              <a:highlight>
                <a:schemeClr val="lt1"/>
              </a:highlight>
            </a:endParaRPr>
          </a:p>
          <a:p>
            <a:pPr indent="0" lvl="0" marL="0" rtl="0" algn="l">
              <a:lnSpc>
                <a:spcPct val="80000"/>
              </a:lnSpc>
              <a:spcBef>
                <a:spcPts val="0"/>
              </a:spcBef>
              <a:spcAft>
                <a:spcPts val="0"/>
              </a:spcAft>
              <a:buSzPts val="275"/>
              <a:buNone/>
            </a:pPr>
            <a:r>
              <a:t/>
            </a:r>
            <a:endParaRPr sz="700"/>
          </a:p>
        </p:txBody>
      </p:sp>
      <p:pic>
        <p:nvPicPr>
          <p:cNvPr id="88" name="Google Shape;88;p13"/>
          <p:cNvPicPr preferRelativeResize="0"/>
          <p:nvPr/>
        </p:nvPicPr>
        <p:blipFill>
          <a:blip r:embed="rId3">
            <a:alphaModFix/>
          </a:blip>
          <a:stretch>
            <a:fillRect/>
          </a:stretch>
        </p:blipFill>
        <p:spPr>
          <a:xfrm>
            <a:off x="438775" y="3614137"/>
            <a:ext cx="936300" cy="1125163"/>
          </a:xfrm>
          <a:prstGeom prst="rect">
            <a:avLst/>
          </a:prstGeom>
          <a:noFill/>
          <a:ln>
            <a:noFill/>
          </a:ln>
        </p:spPr>
      </p:pic>
      <p:pic>
        <p:nvPicPr>
          <p:cNvPr id="89" name="Google Shape;89;p13"/>
          <p:cNvPicPr preferRelativeResize="0"/>
          <p:nvPr/>
        </p:nvPicPr>
        <p:blipFill>
          <a:blip r:embed="rId4">
            <a:alphaModFix/>
          </a:blip>
          <a:stretch>
            <a:fillRect/>
          </a:stretch>
        </p:blipFill>
        <p:spPr>
          <a:xfrm>
            <a:off x="7784475" y="3614127"/>
            <a:ext cx="1047825" cy="104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40">
                <a:solidFill>
                  <a:schemeClr val="dk1"/>
                </a:solidFill>
              </a:rPr>
              <a:t>Document Tag Parser Requirements</a:t>
            </a:r>
            <a:endParaRPr sz="2540">
              <a:solidFill>
                <a:schemeClr val="dk1"/>
              </a:solidFill>
            </a:endParaRPr>
          </a:p>
        </p:txBody>
      </p:sp>
      <p:sp>
        <p:nvSpPr>
          <p:cNvPr id="145" name="Google Shape;145;p22"/>
          <p:cNvSpPr txBox="1"/>
          <p:nvPr>
            <p:ph idx="1" type="body"/>
          </p:nvPr>
        </p:nvSpPr>
        <p:spPr>
          <a:xfrm>
            <a:off x="729450" y="1912575"/>
            <a:ext cx="7545900" cy="226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a:t>
            </a:r>
            <a:r>
              <a:rPr lang="en" sz="2000"/>
              <a:t>rocess</a:t>
            </a:r>
            <a:r>
              <a:rPr lang="en" sz="2000"/>
              <a:t> pdf files (text based/image based) of any size.</a:t>
            </a:r>
            <a:endParaRPr sz="2000"/>
          </a:p>
          <a:p>
            <a:pPr indent="-355600" lvl="0" marL="457200" rtl="0" algn="l">
              <a:spcBef>
                <a:spcPts val="0"/>
              </a:spcBef>
              <a:spcAft>
                <a:spcPts val="0"/>
              </a:spcAft>
              <a:buSzPts val="2000"/>
              <a:buChar char="●"/>
            </a:pPr>
            <a:r>
              <a:rPr lang="en" sz="2000"/>
              <a:t>Files (should) include sequentially ordered bate stamps</a:t>
            </a:r>
            <a:endParaRPr sz="2000"/>
          </a:p>
          <a:p>
            <a:pPr indent="-355600" lvl="0" marL="457200" rtl="0" algn="l">
              <a:spcBef>
                <a:spcPts val="0"/>
              </a:spcBef>
              <a:spcAft>
                <a:spcPts val="0"/>
              </a:spcAft>
              <a:buSzPts val="2000"/>
              <a:buChar char="●"/>
            </a:pPr>
            <a:r>
              <a:rPr lang="en" sz="2000"/>
              <a:t>Rename files with a standardized naming convention</a:t>
            </a:r>
            <a:endParaRPr sz="2000"/>
          </a:p>
          <a:p>
            <a:pPr indent="-355600" lvl="0" marL="457200" rtl="0" algn="l">
              <a:spcBef>
                <a:spcPts val="0"/>
              </a:spcBef>
              <a:spcAft>
                <a:spcPts val="0"/>
              </a:spcAft>
              <a:buSzPts val="2000"/>
              <a:buChar char="●"/>
            </a:pPr>
            <a:r>
              <a:rPr lang="en" sz="2000"/>
              <a:t>Process</a:t>
            </a:r>
            <a:r>
              <a:rPr lang="en" sz="2000"/>
              <a:t> files within a selected folder or individual file(s).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40">
                <a:solidFill>
                  <a:schemeClr val="dk1"/>
                </a:solidFill>
              </a:rPr>
              <a:t>Technologies Used</a:t>
            </a:r>
            <a:endParaRPr sz="2540">
              <a:solidFill>
                <a:schemeClr val="dk1"/>
              </a:solidFill>
            </a:endParaRPr>
          </a:p>
        </p:txBody>
      </p:sp>
      <p:sp>
        <p:nvSpPr>
          <p:cNvPr id="151" name="Google Shape;151;p23"/>
          <p:cNvSpPr txBox="1"/>
          <p:nvPr>
            <p:ph idx="1" type="body"/>
          </p:nvPr>
        </p:nvSpPr>
        <p:spPr>
          <a:xfrm>
            <a:off x="729450" y="1915925"/>
            <a:ext cx="5268900" cy="2424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Python</a:t>
            </a:r>
            <a:endParaRPr sz="2000"/>
          </a:p>
          <a:p>
            <a:pPr indent="-355600" lvl="0" marL="457200" rtl="0" algn="l">
              <a:spcBef>
                <a:spcPts val="0"/>
              </a:spcBef>
              <a:spcAft>
                <a:spcPts val="0"/>
              </a:spcAft>
              <a:buSzPts val="2000"/>
              <a:buChar char="●"/>
            </a:pPr>
            <a:r>
              <a:rPr lang="en" sz="2000"/>
              <a:t>Pytesseract OCR Library</a:t>
            </a:r>
            <a:endParaRPr sz="2000"/>
          </a:p>
          <a:p>
            <a:pPr indent="-355600" lvl="0" marL="457200" rtl="0" algn="l">
              <a:spcBef>
                <a:spcPts val="0"/>
              </a:spcBef>
              <a:spcAft>
                <a:spcPts val="0"/>
              </a:spcAft>
              <a:buSzPts val="2000"/>
              <a:buChar char="●"/>
            </a:pPr>
            <a:r>
              <a:rPr lang="en" sz="2000"/>
              <a:t>Pdf2image library</a:t>
            </a:r>
            <a:endParaRPr sz="2000"/>
          </a:p>
          <a:p>
            <a:pPr indent="-355600" lvl="0" marL="457200" rtl="0" algn="l">
              <a:spcBef>
                <a:spcPts val="0"/>
              </a:spcBef>
              <a:spcAft>
                <a:spcPts val="0"/>
              </a:spcAft>
              <a:buSzPts val="2000"/>
              <a:buChar char="●"/>
            </a:pPr>
            <a:r>
              <a:rPr lang="en" sz="2000"/>
              <a:t>Tkinter GUI toolkit</a:t>
            </a:r>
            <a:endParaRPr sz="2000"/>
          </a:p>
        </p:txBody>
      </p:sp>
      <p:pic>
        <p:nvPicPr>
          <p:cNvPr id="152" name="Google Shape;152;p23"/>
          <p:cNvPicPr preferRelativeResize="0"/>
          <p:nvPr/>
        </p:nvPicPr>
        <p:blipFill>
          <a:blip r:embed="rId3">
            <a:alphaModFix/>
          </a:blip>
          <a:stretch>
            <a:fillRect/>
          </a:stretch>
        </p:blipFill>
        <p:spPr>
          <a:xfrm>
            <a:off x="4402600" y="1221375"/>
            <a:ext cx="2124626" cy="1195099"/>
          </a:xfrm>
          <a:prstGeom prst="rect">
            <a:avLst/>
          </a:prstGeom>
          <a:noFill/>
          <a:ln>
            <a:noFill/>
          </a:ln>
        </p:spPr>
      </p:pic>
      <p:pic>
        <p:nvPicPr>
          <p:cNvPr id="153" name="Google Shape;153;p23"/>
          <p:cNvPicPr preferRelativeResize="0"/>
          <p:nvPr/>
        </p:nvPicPr>
        <p:blipFill rotWithShape="1">
          <a:blip r:embed="rId4">
            <a:alphaModFix/>
          </a:blip>
          <a:srcRect b="13748" l="31951" r="26357" t="26499"/>
          <a:stretch/>
        </p:blipFill>
        <p:spPr>
          <a:xfrm>
            <a:off x="6671411" y="1001475"/>
            <a:ext cx="2028814" cy="1634924"/>
          </a:xfrm>
          <a:prstGeom prst="rect">
            <a:avLst/>
          </a:prstGeom>
          <a:noFill/>
          <a:ln>
            <a:noFill/>
          </a:ln>
        </p:spPr>
      </p:pic>
      <p:pic>
        <p:nvPicPr>
          <p:cNvPr id="154" name="Google Shape;154;p23"/>
          <p:cNvPicPr preferRelativeResize="0"/>
          <p:nvPr/>
        </p:nvPicPr>
        <p:blipFill>
          <a:blip r:embed="rId5">
            <a:alphaModFix/>
          </a:blip>
          <a:stretch>
            <a:fillRect/>
          </a:stretch>
        </p:blipFill>
        <p:spPr>
          <a:xfrm>
            <a:off x="5093800" y="2793075"/>
            <a:ext cx="3324349" cy="1807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34975" y="100375"/>
            <a:ext cx="1859700" cy="1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en" sz="1566"/>
              <a:t>Document Tag </a:t>
            </a:r>
            <a:endParaRPr sz="1566"/>
          </a:p>
          <a:p>
            <a:pPr indent="0" lvl="0" marL="0" rtl="0" algn="l">
              <a:spcBef>
                <a:spcPts val="0"/>
              </a:spcBef>
              <a:spcAft>
                <a:spcPts val="0"/>
              </a:spcAft>
              <a:buSzPts val="891"/>
              <a:buNone/>
            </a:pPr>
            <a:r>
              <a:rPr lang="en" sz="1566"/>
              <a:t>Parser FlowChart</a:t>
            </a:r>
            <a:endParaRPr sz="1566"/>
          </a:p>
        </p:txBody>
      </p:sp>
      <p:pic>
        <p:nvPicPr>
          <p:cNvPr id="160" name="Google Shape;160;p24"/>
          <p:cNvPicPr preferRelativeResize="0"/>
          <p:nvPr/>
        </p:nvPicPr>
        <p:blipFill>
          <a:blip r:embed="rId3">
            <a:alphaModFix/>
          </a:blip>
          <a:stretch>
            <a:fillRect/>
          </a:stretch>
        </p:blipFill>
        <p:spPr>
          <a:xfrm>
            <a:off x="2462750" y="100375"/>
            <a:ext cx="5098273" cy="49976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Front End</a:t>
            </a:r>
            <a:endParaRPr>
              <a:solidFill>
                <a:schemeClr val="dk1"/>
              </a:solidFill>
            </a:endParaRPr>
          </a:p>
        </p:txBody>
      </p:sp>
      <p:sp>
        <p:nvSpPr>
          <p:cNvPr id="166" name="Google Shape;166;p25"/>
          <p:cNvSpPr txBox="1"/>
          <p:nvPr>
            <p:ph idx="1" type="body"/>
          </p:nvPr>
        </p:nvSpPr>
        <p:spPr>
          <a:xfrm>
            <a:off x="729450" y="1886450"/>
            <a:ext cx="4541700" cy="2453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Used </a:t>
            </a:r>
            <a:r>
              <a:rPr b="1" lang="en"/>
              <a:t>PyQT5</a:t>
            </a:r>
            <a:r>
              <a:rPr lang="en"/>
              <a:t>(drag and drop application) and </a:t>
            </a:r>
            <a:r>
              <a:rPr b="1" lang="en"/>
              <a:t>Tkinter</a:t>
            </a:r>
            <a:r>
              <a:rPr lang="en"/>
              <a:t> for design</a:t>
            </a:r>
            <a:endParaRPr/>
          </a:p>
          <a:p>
            <a:pPr indent="-311150" lvl="0" marL="457200" rtl="0" algn="l">
              <a:spcBef>
                <a:spcPts val="0"/>
              </a:spcBef>
              <a:spcAft>
                <a:spcPts val="0"/>
              </a:spcAft>
              <a:buSzPts val="1300"/>
              <a:buChar char="●"/>
            </a:pPr>
            <a:r>
              <a:rPr lang="en"/>
              <a:t>Input fields/buttons(images used for buttons)</a:t>
            </a:r>
            <a:endParaRPr/>
          </a:p>
          <a:p>
            <a:pPr indent="-311150" lvl="0" marL="457200" rtl="0" algn="l">
              <a:spcBef>
                <a:spcPts val="0"/>
              </a:spcBef>
              <a:spcAft>
                <a:spcPts val="0"/>
              </a:spcAft>
              <a:buSzPts val="1300"/>
              <a:buChar char="●"/>
            </a:pPr>
            <a:r>
              <a:rPr lang="en"/>
              <a:t>Input directory/selected files</a:t>
            </a:r>
            <a:endParaRPr/>
          </a:p>
          <a:p>
            <a:pPr indent="-311150" lvl="0" marL="457200" rtl="0" algn="l">
              <a:spcBef>
                <a:spcPts val="0"/>
              </a:spcBef>
              <a:spcAft>
                <a:spcPts val="0"/>
              </a:spcAft>
              <a:buSzPts val="1300"/>
              <a:buChar char="●"/>
            </a:pPr>
            <a:r>
              <a:rPr lang="en"/>
              <a:t>Output directory</a:t>
            </a:r>
            <a:endParaRPr/>
          </a:p>
          <a:p>
            <a:pPr indent="-311150" lvl="0" marL="457200" rtl="0" algn="l">
              <a:spcBef>
                <a:spcPts val="0"/>
              </a:spcBef>
              <a:spcAft>
                <a:spcPts val="0"/>
              </a:spcAft>
              <a:buSzPts val="1300"/>
              <a:buChar char="●"/>
            </a:pPr>
            <a:r>
              <a:rPr lang="en"/>
              <a:t>Loading bar</a:t>
            </a:r>
            <a:endParaRPr/>
          </a:p>
          <a:p>
            <a:pPr indent="-311150" lvl="0" marL="457200" rtl="0" algn="l">
              <a:spcBef>
                <a:spcPts val="0"/>
              </a:spcBef>
              <a:spcAft>
                <a:spcPts val="0"/>
              </a:spcAft>
              <a:buSzPts val="1300"/>
              <a:buChar char="●"/>
            </a:pPr>
            <a:r>
              <a:rPr lang="en"/>
              <a:t>Single </a:t>
            </a:r>
            <a:r>
              <a:rPr b="1" lang="en"/>
              <a:t>thread</a:t>
            </a:r>
            <a:r>
              <a:rPr lang="en"/>
              <a:t> to keep </a:t>
            </a:r>
            <a:r>
              <a:rPr b="1" lang="en"/>
              <a:t>GUI responding.</a:t>
            </a:r>
            <a:endParaRPr b="1"/>
          </a:p>
        </p:txBody>
      </p:sp>
      <p:pic>
        <p:nvPicPr>
          <p:cNvPr id="167" name="Google Shape;167;p25"/>
          <p:cNvPicPr preferRelativeResize="0"/>
          <p:nvPr/>
        </p:nvPicPr>
        <p:blipFill>
          <a:blip r:embed="rId3">
            <a:alphaModFix/>
          </a:blip>
          <a:stretch>
            <a:fillRect/>
          </a:stretch>
        </p:blipFill>
        <p:spPr>
          <a:xfrm>
            <a:off x="2900403" y="3562350"/>
            <a:ext cx="1061225" cy="1194225"/>
          </a:xfrm>
          <a:prstGeom prst="rect">
            <a:avLst/>
          </a:prstGeom>
          <a:noFill/>
          <a:ln>
            <a:noFill/>
          </a:ln>
        </p:spPr>
      </p:pic>
      <p:pic>
        <p:nvPicPr>
          <p:cNvPr id="168" name="Google Shape;168;p25"/>
          <p:cNvPicPr preferRelativeResize="0"/>
          <p:nvPr/>
        </p:nvPicPr>
        <p:blipFill>
          <a:blip r:embed="rId4">
            <a:alphaModFix/>
          </a:blip>
          <a:stretch>
            <a:fillRect/>
          </a:stretch>
        </p:blipFill>
        <p:spPr>
          <a:xfrm>
            <a:off x="5433375" y="1188575"/>
            <a:ext cx="3299323" cy="3401574"/>
          </a:xfrm>
          <a:prstGeom prst="rect">
            <a:avLst/>
          </a:prstGeom>
          <a:noFill/>
          <a:ln>
            <a:noFill/>
          </a:ln>
        </p:spPr>
      </p:pic>
      <p:pic>
        <p:nvPicPr>
          <p:cNvPr id="169" name="Google Shape;169;p25"/>
          <p:cNvPicPr preferRelativeResize="0"/>
          <p:nvPr/>
        </p:nvPicPr>
        <p:blipFill>
          <a:blip r:embed="rId5">
            <a:alphaModFix/>
          </a:blip>
          <a:stretch>
            <a:fillRect/>
          </a:stretch>
        </p:blipFill>
        <p:spPr>
          <a:xfrm>
            <a:off x="1297800" y="3562350"/>
            <a:ext cx="1145024" cy="1194224"/>
          </a:xfrm>
          <a:prstGeom prst="rect">
            <a:avLst/>
          </a:prstGeom>
          <a:noFill/>
          <a:ln>
            <a:noFill/>
          </a:ln>
        </p:spPr>
      </p:pic>
      <p:pic>
        <p:nvPicPr>
          <p:cNvPr id="170" name="Google Shape;170;p25"/>
          <p:cNvPicPr preferRelativeResize="0"/>
          <p:nvPr/>
        </p:nvPicPr>
        <p:blipFill>
          <a:blip r:embed="rId6">
            <a:alphaModFix/>
          </a:blip>
          <a:stretch>
            <a:fillRect/>
          </a:stretch>
        </p:blipFill>
        <p:spPr>
          <a:xfrm>
            <a:off x="5433375" y="4693149"/>
            <a:ext cx="3299324" cy="265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7276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Backend</a:t>
            </a:r>
            <a:endParaRPr>
              <a:solidFill>
                <a:schemeClr val="dk1"/>
              </a:solidFill>
            </a:endParaRPr>
          </a:p>
        </p:txBody>
      </p:sp>
      <p:sp>
        <p:nvSpPr>
          <p:cNvPr id="176" name="Google Shape;176;p26"/>
          <p:cNvSpPr txBox="1"/>
          <p:nvPr>
            <p:ph idx="1" type="body"/>
          </p:nvPr>
        </p:nvSpPr>
        <p:spPr>
          <a:xfrm>
            <a:off x="729450" y="2078875"/>
            <a:ext cx="4243200" cy="2783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 </a:t>
            </a:r>
            <a:r>
              <a:rPr b="1" lang="en" sz="1500"/>
              <a:t>Stored</a:t>
            </a:r>
            <a:r>
              <a:rPr b="1" lang="en" sz="1500"/>
              <a:t> procedures</a:t>
            </a:r>
            <a:r>
              <a:rPr lang="en" sz="1500"/>
              <a:t> that provide the functions needed for the application.</a:t>
            </a:r>
            <a:endParaRPr sz="1500"/>
          </a:p>
          <a:p>
            <a:pPr indent="-323850" lvl="0" marL="457200" rtl="0" algn="l">
              <a:spcBef>
                <a:spcPts val="0"/>
              </a:spcBef>
              <a:spcAft>
                <a:spcPts val="0"/>
              </a:spcAft>
              <a:buSzPts val="1500"/>
              <a:buChar char="●"/>
            </a:pPr>
            <a:r>
              <a:rPr lang="en" sz="1500"/>
              <a:t> A </a:t>
            </a:r>
            <a:r>
              <a:rPr b="1" lang="en" sz="1500"/>
              <a:t>main algorithm</a:t>
            </a:r>
            <a:r>
              <a:rPr lang="en" sz="1500"/>
              <a:t> which detects the bate stamp numbers within a file.</a:t>
            </a:r>
            <a:endParaRPr sz="1500"/>
          </a:p>
          <a:p>
            <a:pPr indent="-323850" lvl="0" marL="457200" rtl="0" algn="l">
              <a:spcBef>
                <a:spcPts val="0"/>
              </a:spcBef>
              <a:spcAft>
                <a:spcPts val="0"/>
              </a:spcAft>
              <a:buSzPts val="1500"/>
              <a:buChar char="●"/>
            </a:pPr>
            <a:r>
              <a:rPr b="1" lang="en" sz="1500"/>
              <a:t>Multithreading</a:t>
            </a:r>
            <a:r>
              <a:rPr lang="en" sz="1500"/>
              <a:t> to allow for the processing of multiple files to be quick and efficient.</a:t>
            </a:r>
            <a:endParaRPr sz="1500"/>
          </a:p>
          <a:p>
            <a:pPr indent="-323850" lvl="0" marL="457200" rtl="0" algn="l">
              <a:spcBef>
                <a:spcPts val="0"/>
              </a:spcBef>
              <a:spcAft>
                <a:spcPts val="0"/>
              </a:spcAft>
              <a:buSzPts val="1500"/>
              <a:buChar char="●"/>
            </a:pPr>
            <a:r>
              <a:rPr b="1" lang="en" sz="1500"/>
              <a:t>Four processes</a:t>
            </a:r>
            <a:r>
              <a:rPr lang="en" sz="1500"/>
              <a:t> to evenly divide workload. </a:t>
            </a:r>
            <a:endParaRPr sz="1500"/>
          </a:p>
        </p:txBody>
      </p:sp>
      <p:pic>
        <p:nvPicPr>
          <p:cNvPr id="177" name="Google Shape;177;p26"/>
          <p:cNvPicPr preferRelativeResize="0"/>
          <p:nvPr/>
        </p:nvPicPr>
        <p:blipFill>
          <a:blip r:embed="rId3">
            <a:alphaModFix/>
          </a:blip>
          <a:stretch>
            <a:fillRect/>
          </a:stretch>
        </p:blipFill>
        <p:spPr>
          <a:xfrm>
            <a:off x="5115752" y="1318650"/>
            <a:ext cx="3533775" cy="1504950"/>
          </a:xfrm>
          <a:prstGeom prst="rect">
            <a:avLst/>
          </a:prstGeom>
          <a:noFill/>
          <a:ln>
            <a:noFill/>
          </a:ln>
        </p:spPr>
      </p:pic>
      <p:pic>
        <p:nvPicPr>
          <p:cNvPr id="178" name="Google Shape;178;p26"/>
          <p:cNvPicPr preferRelativeResize="0"/>
          <p:nvPr/>
        </p:nvPicPr>
        <p:blipFill>
          <a:blip r:embed="rId4">
            <a:alphaModFix/>
          </a:blip>
          <a:stretch>
            <a:fillRect/>
          </a:stretch>
        </p:blipFill>
        <p:spPr>
          <a:xfrm>
            <a:off x="5115750" y="3400850"/>
            <a:ext cx="3533775" cy="150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Deployment</a:t>
            </a:r>
            <a:endParaRPr>
              <a:solidFill>
                <a:schemeClr val="dk1"/>
              </a:solidFill>
            </a:endParaRPr>
          </a:p>
        </p:txBody>
      </p:sp>
      <p:sp>
        <p:nvSpPr>
          <p:cNvPr id="184" name="Google Shape;184;p27"/>
          <p:cNvSpPr txBox="1"/>
          <p:nvPr>
            <p:ph idx="1" type="body"/>
          </p:nvPr>
        </p:nvSpPr>
        <p:spPr>
          <a:xfrm>
            <a:off x="729450" y="1970400"/>
            <a:ext cx="3757800" cy="2596800"/>
          </a:xfrm>
          <a:prstGeom prst="rect">
            <a:avLst/>
          </a:prstGeom>
        </p:spPr>
        <p:txBody>
          <a:bodyPr anchorCtr="0" anchor="t" bIns="91425" lIns="91425" spcFirstLastPara="1" rIns="91425" wrap="square" tIns="91425">
            <a:normAutofit lnSpcReduction="20000"/>
          </a:bodyPr>
          <a:lstStyle/>
          <a:p>
            <a:pPr indent="-400050" lvl="0" marL="457200" rtl="0" algn="l">
              <a:spcBef>
                <a:spcPts val="0"/>
              </a:spcBef>
              <a:spcAft>
                <a:spcPts val="0"/>
              </a:spcAft>
              <a:buSzPts val="2700"/>
              <a:buChar char="●"/>
            </a:pPr>
            <a:r>
              <a:rPr lang="en" sz="2700"/>
              <a:t>Release testing tools</a:t>
            </a:r>
            <a:endParaRPr sz="2700"/>
          </a:p>
          <a:p>
            <a:pPr indent="-400050" lvl="0" marL="457200" rtl="0" algn="l">
              <a:spcBef>
                <a:spcPts val="0"/>
              </a:spcBef>
              <a:spcAft>
                <a:spcPts val="0"/>
              </a:spcAft>
              <a:buSzPts val="2700"/>
              <a:buChar char="●"/>
            </a:pPr>
            <a:r>
              <a:rPr lang="en" sz="2700"/>
              <a:t>What is pyinstaller?</a:t>
            </a:r>
            <a:endParaRPr sz="2700"/>
          </a:p>
          <a:p>
            <a:pPr indent="-400050" lvl="0" marL="457200" rtl="0" algn="l">
              <a:spcBef>
                <a:spcPts val="0"/>
              </a:spcBef>
              <a:spcAft>
                <a:spcPts val="0"/>
              </a:spcAft>
              <a:buSzPts val="2700"/>
              <a:buChar char="●"/>
            </a:pPr>
            <a:r>
              <a:rPr lang="en" sz="2700"/>
              <a:t>What is auto py to exe?</a:t>
            </a:r>
            <a:endParaRPr sz="2700"/>
          </a:p>
          <a:p>
            <a:pPr indent="-400050" lvl="0" marL="457200" rtl="0" algn="l">
              <a:spcBef>
                <a:spcPts val="0"/>
              </a:spcBef>
              <a:spcAft>
                <a:spcPts val="0"/>
              </a:spcAft>
              <a:buSzPts val="2700"/>
              <a:buChar char="●"/>
            </a:pPr>
            <a:r>
              <a:rPr lang="en" sz="2700"/>
              <a:t>Final release and InnoSetup </a:t>
            </a:r>
            <a:endParaRPr sz="2700"/>
          </a:p>
        </p:txBody>
      </p:sp>
      <p:pic>
        <p:nvPicPr>
          <p:cNvPr id="185" name="Google Shape;185;p27"/>
          <p:cNvPicPr preferRelativeResize="0"/>
          <p:nvPr/>
        </p:nvPicPr>
        <p:blipFill>
          <a:blip r:embed="rId3">
            <a:alphaModFix/>
          </a:blip>
          <a:stretch>
            <a:fillRect/>
          </a:stretch>
        </p:blipFill>
        <p:spPr>
          <a:xfrm>
            <a:off x="4628300" y="1172675"/>
            <a:ext cx="2984850" cy="2984850"/>
          </a:xfrm>
          <a:prstGeom prst="rect">
            <a:avLst/>
          </a:prstGeom>
          <a:noFill/>
          <a:ln>
            <a:noFill/>
          </a:ln>
        </p:spPr>
      </p:pic>
      <p:pic>
        <p:nvPicPr>
          <p:cNvPr id="186" name="Google Shape;186;p27"/>
          <p:cNvPicPr preferRelativeResize="0"/>
          <p:nvPr/>
        </p:nvPicPr>
        <p:blipFill>
          <a:blip r:embed="rId4">
            <a:alphaModFix/>
          </a:blip>
          <a:stretch>
            <a:fillRect/>
          </a:stretch>
        </p:blipFill>
        <p:spPr>
          <a:xfrm>
            <a:off x="5591575" y="2248025"/>
            <a:ext cx="3260050" cy="2526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Technical Challenges</a:t>
            </a:r>
            <a:endParaRPr>
              <a:solidFill>
                <a:schemeClr val="dk1"/>
              </a:solidFill>
            </a:endParaRPr>
          </a:p>
        </p:txBody>
      </p:sp>
      <p:sp>
        <p:nvSpPr>
          <p:cNvPr id="192" name="Google Shape;192;p28"/>
          <p:cNvSpPr txBox="1"/>
          <p:nvPr>
            <p:ph idx="1" type="body"/>
          </p:nvPr>
        </p:nvSpPr>
        <p:spPr>
          <a:xfrm>
            <a:off x="729450" y="2078875"/>
            <a:ext cx="4440000" cy="2729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Learning new technologies.</a:t>
            </a:r>
            <a:endParaRPr sz="1900"/>
          </a:p>
          <a:p>
            <a:pPr indent="-349250" lvl="0" marL="457200" rtl="0" algn="l">
              <a:spcBef>
                <a:spcPts val="0"/>
              </a:spcBef>
              <a:spcAft>
                <a:spcPts val="0"/>
              </a:spcAft>
              <a:buSzPts val="1900"/>
              <a:buChar char="●"/>
            </a:pPr>
            <a:r>
              <a:rPr lang="en" sz="1900"/>
              <a:t>Incorporating different libraries.</a:t>
            </a:r>
            <a:endParaRPr sz="1900"/>
          </a:p>
          <a:p>
            <a:pPr indent="-349250" lvl="0" marL="457200" rtl="0" algn="l">
              <a:spcBef>
                <a:spcPts val="0"/>
              </a:spcBef>
              <a:spcAft>
                <a:spcPts val="0"/>
              </a:spcAft>
              <a:buSzPts val="1900"/>
              <a:buChar char="●"/>
            </a:pPr>
            <a:r>
              <a:rPr lang="en" sz="1900"/>
              <a:t>Debugging and identifying best solutions.</a:t>
            </a:r>
            <a:endParaRPr sz="1900"/>
          </a:p>
          <a:p>
            <a:pPr indent="-349250" lvl="0" marL="457200" rtl="0" algn="l">
              <a:spcBef>
                <a:spcPts val="0"/>
              </a:spcBef>
              <a:spcAft>
                <a:spcPts val="0"/>
              </a:spcAft>
              <a:buSzPts val="1900"/>
              <a:buChar char="●"/>
            </a:pPr>
            <a:r>
              <a:rPr lang="en" sz="1900"/>
              <a:t>Developing and launching application.</a:t>
            </a:r>
            <a:endParaRPr sz="1900"/>
          </a:p>
          <a:p>
            <a:pPr indent="0" lvl="0" marL="0" rtl="0" algn="l">
              <a:spcBef>
                <a:spcPts val="1200"/>
              </a:spcBef>
              <a:spcAft>
                <a:spcPts val="0"/>
              </a:spcAft>
              <a:buNone/>
            </a:pPr>
            <a:r>
              <a:t/>
            </a:r>
            <a:endParaRPr sz="1900"/>
          </a:p>
          <a:p>
            <a:pPr indent="0" lvl="0" marL="457200" rtl="0" algn="l">
              <a:spcBef>
                <a:spcPts val="1200"/>
              </a:spcBef>
              <a:spcAft>
                <a:spcPts val="1200"/>
              </a:spcAft>
              <a:buNone/>
            </a:pPr>
            <a:r>
              <a:t/>
            </a:r>
            <a:endParaRPr sz="1900"/>
          </a:p>
        </p:txBody>
      </p:sp>
      <p:pic>
        <p:nvPicPr>
          <p:cNvPr id="193" name="Google Shape;193;p28"/>
          <p:cNvPicPr preferRelativeResize="0"/>
          <p:nvPr/>
        </p:nvPicPr>
        <p:blipFill>
          <a:blip r:embed="rId3">
            <a:alphaModFix/>
          </a:blip>
          <a:stretch>
            <a:fillRect/>
          </a:stretch>
        </p:blipFill>
        <p:spPr>
          <a:xfrm>
            <a:off x="5229100" y="1441200"/>
            <a:ext cx="3402988" cy="2261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Document Tag Parser Accomplishments</a:t>
            </a:r>
            <a:endParaRPr>
              <a:solidFill>
                <a:schemeClr val="dk1"/>
              </a:solidFill>
            </a:endParaRPr>
          </a:p>
        </p:txBody>
      </p:sp>
      <p:sp>
        <p:nvSpPr>
          <p:cNvPr id="199" name="Google Shape;199;p29"/>
          <p:cNvSpPr txBox="1"/>
          <p:nvPr>
            <p:ph idx="1" type="body"/>
          </p:nvPr>
        </p:nvSpPr>
        <p:spPr>
          <a:xfrm>
            <a:off x="729450" y="2078875"/>
            <a:ext cx="7886400" cy="2552400"/>
          </a:xfrm>
          <a:prstGeom prst="rect">
            <a:avLst/>
          </a:prstGeom>
        </p:spPr>
        <p:txBody>
          <a:bodyPr anchorCtr="0" anchor="t" bIns="91425" lIns="91425" spcFirstLastPara="1" rIns="91425" wrap="square" tIns="91425">
            <a:normAutofit lnSpcReduction="20000"/>
          </a:bodyPr>
          <a:lstStyle/>
          <a:p>
            <a:pPr indent="-349250" lvl="0" marL="457200" rtl="0" algn="l">
              <a:spcBef>
                <a:spcPts val="0"/>
              </a:spcBef>
              <a:spcAft>
                <a:spcPts val="0"/>
              </a:spcAft>
              <a:buSzPts val="1900"/>
              <a:buChar char="●"/>
            </a:pPr>
            <a:r>
              <a:rPr b="1" lang="en" sz="1900"/>
              <a:t>Full software application </a:t>
            </a:r>
            <a:r>
              <a:rPr lang="en" sz="1900"/>
              <a:t>was launched for Santa Barbara Public Defender’s office.</a:t>
            </a:r>
            <a:endParaRPr sz="1900"/>
          </a:p>
          <a:p>
            <a:pPr indent="-349250" lvl="0" marL="457200" rtl="0" algn="l">
              <a:spcBef>
                <a:spcPts val="0"/>
              </a:spcBef>
              <a:spcAft>
                <a:spcPts val="0"/>
              </a:spcAft>
              <a:buSzPts val="1900"/>
              <a:buChar char="●"/>
            </a:pPr>
            <a:r>
              <a:rPr lang="en" sz="1900"/>
              <a:t>Able to </a:t>
            </a:r>
            <a:r>
              <a:rPr lang="en" sz="1900"/>
              <a:t>process</a:t>
            </a:r>
            <a:r>
              <a:rPr lang="en" sz="1900"/>
              <a:t> folders/file(s) </a:t>
            </a:r>
            <a:r>
              <a:rPr b="1" lang="en" sz="1900"/>
              <a:t>in under one minute</a:t>
            </a:r>
            <a:r>
              <a:rPr lang="en" sz="1900"/>
              <a:t>.</a:t>
            </a:r>
            <a:endParaRPr sz="1900"/>
          </a:p>
          <a:p>
            <a:pPr indent="-349250" lvl="0" marL="457200" rtl="0" algn="l">
              <a:spcBef>
                <a:spcPts val="0"/>
              </a:spcBef>
              <a:spcAft>
                <a:spcPts val="0"/>
              </a:spcAft>
              <a:buSzPts val="1900"/>
              <a:buChar char="●"/>
            </a:pPr>
            <a:r>
              <a:rPr lang="en" sz="1900"/>
              <a:t>Around </a:t>
            </a:r>
            <a:r>
              <a:rPr b="1" lang="en" sz="1900"/>
              <a:t>99.99% accurate</a:t>
            </a:r>
            <a:r>
              <a:rPr lang="en" sz="1900"/>
              <a:t>.</a:t>
            </a:r>
            <a:endParaRPr sz="1900"/>
          </a:p>
          <a:p>
            <a:pPr indent="-349250" lvl="0" marL="457200" rtl="0" algn="l">
              <a:spcBef>
                <a:spcPts val="0"/>
              </a:spcBef>
              <a:spcAft>
                <a:spcPts val="0"/>
              </a:spcAft>
              <a:buSzPts val="1900"/>
              <a:buChar char="●"/>
            </a:pPr>
            <a:r>
              <a:rPr lang="en" sz="1900"/>
              <a:t>Accuracy rate is higher </a:t>
            </a:r>
            <a:r>
              <a:rPr b="1" lang="en" sz="1900"/>
              <a:t>preventing human error.</a:t>
            </a:r>
            <a:endParaRPr b="1" sz="1900"/>
          </a:p>
          <a:p>
            <a:pPr indent="-349250" lvl="0" marL="457200" rtl="0" algn="l">
              <a:spcBef>
                <a:spcPts val="0"/>
              </a:spcBef>
              <a:spcAft>
                <a:spcPts val="0"/>
              </a:spcAft>
              <a:buSzPts val="1900"/>
              <a:buChar char="●"/>
            </a:pPr>
            <a:r>
              <a:rPr lang="en" sz="1900"/>
              <a:t>Created an error log that easily allows the team to review files.</a:t>
            </a:r>
            <a:endParaRPr sz="1900"/>
          </a:p>
          <a:p>
            <a:pPr indent="-349250" lvl="0" marL="457200" rtl="0" algn="l">
              <a:spcBef>
                <a:spcPts val="0"/>
              </a:spcBef>
              <a:spcAft>
                <a:spcPts val="0"/>
              </a:spcAft>
              <a:buSzPts val="1900"/>
              <a:buChar char="●"/>
            </a:pPr>
            <a:r>
              <a:rPr lang="en" sz="1900"/>
              <a:t>Saves Santa Barbara Public Defender’s office roughly </a:t>
            </a:r>
            <a:r>
              <a:rPr b="1" lang="en" sz="1900"/>
              <a:t>20+ hours per week.</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3" name="Shape 203"/>
        <p:cNvGrpSpPr/>
        <p:nvPr/>
      </p:nvGrpSpPr>
      <p:grpSpPr>
        <a:xfrm>
          <a:off x="0" y="0"/>
          <a:ext cx="0" cy="0"/>
          <a:chOff x="0" y="0"/>
          <a:chExt cx="0" cy="0"/>
        </a:xfrm>
      </p:grpSpPr>
      <p:sp>
        <p:nvSpPr>
          <p:cNvPr id="204" name="Google Shape;204;p30"/>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Live Demo</a:t>
            </a:r>
            <a:endParaRPr/>
          </a:p>
        </p:txBody>
      </p:sp>
      <p:sp>
        <p:nvSpPr>
          <p:cNvPr id="205" name="Google Shape;205;p30"/>
          <p:cNvSpPr txBox="1"/>
          <p:nvPr/>
        </p:nvSpPr>
        <p:spPr>
          <a:xfrm>
            <a:off x="1207350" y="3083100"/>
            <a:ext cx="7138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0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9" name="Shape 209"/>
        <p:cNvGrpSpPr/>
        <p:nvPr/>
      </p:nvGrpSpPr>
      <p:grpSpPr>
        <a:xfrm>
          <a:off x="0" y="0"/>
          <a:ext cx="0" cy="0"/>
          <a:chOff x="0" y="0"/>
          <a:chExt cx="0" cy="0"/>
        </a:xfrm>
      </p:grpSpPr>
      <p:sp>
        <p:nvSpPr>
          <p:cNvPr id="210" name="Google Shape;210;p3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 &amp;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729450" y="864300"/>
            <a:ext cx="78144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Box.com/eDefender Integration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740850" y="796400"/>
            <a:ext cx="7662300" cy="2604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Big thanks to the staff at the Santa Barbara Public Defender’s Office: </a:t>
            </a:r>
            <a:endParaRPr/>
          </a:p>
          <a:p>
            <a:pPr indent="0" lvl="0" marL="0" rtl="0" algn="ctr">
              <a:spcBef>
                <a:spcPts val="0"/>
              </a:spcBef>
              <a:spcAft>
                <a:spcPts val="0"/>
              </a:spcAft>
              <a:buNone/>
            </a:pPr>
            <a:r>
              <a:rPr lang="en"/>
              <a:t> </a:t>
            </a:r>
            <a:endParaRPr/>
          </a:p>
        </p:txBody>
      </p:sp>
      <p:sp>
        <p:nvSpPr>
          <p:cNvPr id="216" name="Google Shape;216;p32"/>
          <p:cNvSpPr txBox="1"/>
          <p:nvPr/>
        </p:nvSpPr>
        <p:spPr>
          <a:xfrm>
            <a:off x="1817400" y="2804550"/>
            <a:ext cx="5509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lt1"/>
                </a:solidFill>
                <a:latin typeface="Raleway"/>
                <a:ea typeface="Raleway"/>
                <a:cs typeface="Raleway"/>
                <a:sym typeface="Raleway"/>
              </a:rPr>
              <a:t>Deepak Budwani, Angella Stokke, Sarah Rothschild, Bryan Burzon, Aiden Bassett, and Josh Gill </a:t>
            </a:r>
            <a:endParaRPr sz="26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8001000" cy="535200"/>
          </a:xfrm>
          <a:prstGeom prst="rect">
            <a:avLst/>
          </a:prstGeom>
        </p:spPr>
        <p:txBody>
          <a:bodyPr anchorCtr="0" anchor="t" bIns="91425" lIns="91425" spcFirstLastPara="1" rIns="91425" wrap="square" tIns="91425">
            <a:noAutofit/>
          </a:bodyPr>
          <a:lstStyle/>
          <a:p>
            <a:pPr indent="0" lvl="0" marL="0" rtl="0" algn="l">
              <a:lnSpc>
                <a:spcPct val="130434"/>
              </a:lnSpc>
              <a:spcBef>
                <a:spcPts val="800"/>
              </a:spcBef>
              <a:spcAft>
                <a:spcPts val="800"/>
              </a:spcAft>
              <a:buClr>
                <a:schemeClr val="dk1"/>
              </a:buClr>
              <a:buSzPts val="1100"/>
              <a:buFont typeface="Arial"/>
              <a:buNone/>
            </a:pPr>
            <a:r>
              <a:rPr lang="en" sz="2550">
                <a:solidFill>
                  <a:schemeClr val="accent3"/>
                </a:solidFill>
                <a:highlight>
                  <a:schemeClr val="lt1"/>
                </a:highlight>
              </a:rPr>
              <a:t>Project Goals for Box.com/eDefender integration</a:t>
            </a:r>
            <a:endParaRPr sz="4000">
              <a:solidFill>
                <a:schemeClr val="accent3"/>
              </a:solidFill>
              <a:highlight>
                <a:schemeClr val="lt1"/>
              </a:highlight>
            </a:endParaRPr>
          </a:p>
        </p:txBody>
      </p:sp>
      <p:sp>
        <p:nvSpPr>
          <p:cNvPr id="100" name="Google Shape;100;p15"/>
          <p:cNvSpPr txBox="1"/>
          <p:nvPr>
            <p:ph idx="1" type="body"/>
          </p:nvPr>
        </p:nvSpPr>
        <p:spPr>
          <a:xfrm>
            <a:off x="648011" y="2066405"/>
            <a:ext cx="7688700" cy="2949600"/>
          </a:xfrm>
          <a:prstGeom prst="rect">
            <a:avLst/>
          </a:prstGeom>
        </p:spPr>
        <p:txBody>
          <a:bodyPr anchorCtr="0" anchor="t" bIns="91425" lIns="91425" spcFirstLastPara="1" rIns="91425" wrap="square" tIns="91425">
            <a:normAutofit fontScale="32500" lnSpcReduction="10000"/>
          </a:bodyPr>
          <a:lstStyle/>
          <a:p>
            <a:pPr indent="-358566" lvl="0" marL="457200" rtl="0" algn="l">
              <a:lnSpc>
                <a:spcPct val="100000"/>
              </a:lnSpc>
              <a:spcBef>
                <a:spcPts val="0"/>
              </a:spcBef>
              <a:spcAft>
                <a:spcPts val="0"/>
              </a:spcAft>
              <a:buSzPct val="100000"/>
              <a:buChar char="●"/>
            </a:pPr>
            <a:r>
              <a:rPr lang="en" sz="6297">
                <a:highlight>
                  <a:schemeClr val="lt1"/>
                </a:highlight>
              </a:rPr>
              <a:t>Provide a method for transcribing both video and audio files</a:t>
            </a:r>
            <a:endParaRPr sz="6297">
              <a:highlight>
                <a:schemeClr val="lt1"/>
              </a:highlight>
            </a:endParaRPr>
          </a:p>
          <a:p>
            <a:pPr indent="-358566" lvl="0" marL="457200" rtl="0" algn="l">
              <a:lnSpc>
                <a:spcPct val="100000"/>
              </a:lnSpc>
              <a:spcBef>
                <a:spcPts val="0"/>
              </a:spcBef>
              <a:spcAft>
                <a:spcPts val="0"/>
              </a:spcAft>
              <a:buSzPct val="100000"/>
              <a:buChar char="●"/>
            </a:pPr>
            <a:r>
              <a:rPr lang="en" sz="6297">
                <a:highlight>
                  <a:schemeClr val="lt1"/>
                </a:highlight>
              </a:rPr>
              <a:t>Adapt the existing Box skill application to function within our sponsor’s environment</a:t>
            </a:r>
            <a:endParaRPr sz="6297">
              <a:highlight>
                <a:schemeClr val="lt1"/>
              </a:highlight>
            </a:endParaRPr>
          </a:p>
          <a:p>
            <a:pPr indent="-358566" lvl="0" marL="457200" rtl="0" algn="l">
              <a:lnSpc>
                <a:spcPct val="100000"/>
              </a:lnSpc>
              <a:spcBef>
                <a:spcPts val="0"/>
              </a:spcBef>
              <a:spcAft>
                <a:spcPts val="0"/>
              </a:spcAft>
              <a:buSzPct val="100000"/>
              <a:buChar char="●"/>
            </a:pPr>
            <a:r>
              <a:rPr lang="en" sz="6297">
                <a:highlight>
                  <a:schemeClr val="lt1"/>
                </a:highlight>
              </a:rPr>
              <a:t>Collaborate with our sponsor’s developers to add an alert system to the app</a:t>
            </a:r>
            <a:endParaRPr sz="6297">
              <a:highlight>
                <a:schemeClr val="lt1"/>
              </a:highlight>
            </a:endParaRPr>
          </a:p>
          <a:p>
            <a:pPr indent="-358566" lvl="0" marL="457200" rtl="0" algn="l">
              <a:lnSpc>
                <a:spcPct val="100000"/>
              </a:lnSpc>
              <a:spcBef>
                <a:spcPts val="0"/>
              </a:spcBef>
              <a:spcAft>
                <a:spcPts val="0"/>
              </a:spcAft>
              <a:buSzPct val="100000"/>
              <a:buChar char="●"/>
            </a:pPr>
            <a:r>
              <a:rPr lang="en" sz="6297">
                <a:highlight>
                  <a:schemeClr val="lt1"/>
                </a:highlight>
              </a:rPr>
              <a:t>Test the application to ensure it functions as expected with all external dependencies</a:t>
            </a:r>
            <a:endParaRPr sz="6297">
              <a:highlight>
                <a:schemeClr val="lt1"/>
              </a:highlight>
            </a:endParaRPr>
          </a:p>
          <a:p>
            <a:pPr indent="0" lvl="0" marL="914400" rtl="0" algn="l">
              <a:lnSpc>
                <a:spcPct val="100000"/>
              </a:lnSpc>
              <a:spcBef>
                <a:spcPts val="0"/>
              </a:spcBef>
              <a:spcAft>
                <a:spcPts val="0"/>
              </a:spcAft>
              <a:buNone/>
            </a:pPr>
            <a:r>
              <a:t/>
            </a:r>
            <a:endParaRPr sz="2410">
              <a:highlight>
                <a:schemeClr val="lt1"/>
              </a:highlight>
            </a:endParaRPr>
          </a:p>
          <a:p>
            <a:pPr indent="0" lvl="0" marL="0" rtl="0" algn="l">
              <a:lnSpc>
                <a:spcPct val="100000"/>
              </a:lnSpc>
              <a:spcBef>
                <a:spcPts val="0"/>
              </a:spcBef>
              <a:spcAft>
                <a:spcPts val="0"/>
              </a:spcAft>
              <a:buNone/>
            </a:pPr>
            <a:r>
              <a:t/>
            </a:r>
            <a:endParaRPr sz="2410">
              <a:highlight>
                <a:schemeClr val="lt1"/>
              </a:highlight>
            </a:endParaRPr>
          </a:p>
          <a:p>
            <a:pPr indent="0" lvl="0" marL="457200" rtl="0" algn="l">
              <a:lnSpc>
                <a:spcPct val="100000"/>
              </a:lnSpc>
              <a:spcBef>
                <a:spcPts val="0"/>
              </a:spcBef>
              <a:spcAft>
                <a:spcPts val="0"/>
              </a:spcAft>
              <a:buNone/>
            </a:pPr>
            <a:r>
              <a:t/>
            </a:r>
            <a:endParaRPr sz="3610">
              <a:highlight>
                <a:schemeClr val="lt1"/>
              </a:highlight>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1" type="body"/>
          </p:nvPr>
        </p:nvSpPr>
        <p:spPr>
          <a:xfrm>
            <a:off x="367900" y="2078875"/>
            <a:ext cx="5023500" cy="2880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Small, lightweight application </a:t>
            </a:r>
            <a:endParaRPr sz="2000"/>
          </a:p>
          <a:p>
            <a:pPr indent="-355600" lvl="0" marL="457200" rtl="0" algn="l">
              <a:spcBef>
                <a:spcPts val="0"/>
              </a:spcBef>
              <a:spcAft>
                <a:spcPts val="0"/>
              </a:spcAft>
              <a:buSzPts val="2000"/>
              <a:buChar char="●"/>
            </a:pPr>
            <a:r>
              <a:rPr lang="en" sz="2000"/>
              <a:t>How does it function?</a:t>
            </a:r>
            <a:endParaRPr sz="2000"/>
          </a:p>
          <a:p>
            <a:pPr indent="-355600" lvl="0" marL="457200" rtl="0" algn="l">
              <a:spcBef>
                <a:spcPts val="0"/>
              </a:spcBef>
              <a:spcAft>
                <a:spcPts val="0"/>
              </a:spcAft>
              <a:buSzPts val="2000"/>
              <a:buChar char="●"/>
            </a:pPr>
            <a:r>
              <a:rPr lang="en" sz="2000"/>
              <a:t>In what environment is it designed to function?</a:t>
            </a:r>
            <a:endParaRPr sz="2000"/>
          </a:p>
          <a:p>
            <a:pPr indent="-355600" lvl="0" marL="457200" rtl="0" algn="l">
              <a:spcBef>
                <a:spcPts val="0"/>
              </a:spcBef>
              <a:spcAft>
                <a:spcPts val="0"/>
              </a:spcAft>
              <a:buSzPts val="2000"/>
              <a:buChar char="●"/>
            </a:pPr>
            <a:r>
              <a:rPr lang="en" sz="2000"/>
              <a:t>What output does it produce? </a:t>
            </a:r>
            <a:endParaRPr sz="2000"/>
          </a:p>
        </p:txBody>
      </p:sp>
      <p:sp>
        <p:nvSpPr>
          <p:cNvPr id="106" name="Google Shape;106;p16"/>
          <p:cNvSpPr txBox="1"/>
          <p:nvPr>
            <p:ph type="title"/>
          </p:nvPr>
        </p:nvSpPr>
        <p:spPr>
          <a:xfrm>
            <a:off x="729450" y="1318650"/>
            <a:ext cx="8001000" cy="535200"/>
          </a:xfrm>
          <a:prstGeom prst="rect">
            <a:avLst/>
          </a:prstGeom>
        </p:spPr>
        <p:txBody>
          <a:bodyPr anchorCtr="0" anchor="t" bIns="91425" lIns="91425" spcFirstLastPara="1" rIns="91425" wrap="square" tIns="91425">
            <a:noAutofit/>
          </a:bodyPr>
          <a:lstStyle/>
          <a:p>
            <a:pPr indent="0" lvl="0" marL="0" rtl="0" algn="l">
              <a:lnSpc>
                <a:spcPct val="130434"/>
              </a:lnSpc>
              <a:spcBef>
                <a:spcPts val="800"/>
              </a:spcBef>
              <a:spcAft>
                <a:spcPts val="800"/>
              </a:spcAft>
              <a:buClr>
                <a:schemeClr val="dk1"/>
              </a:buClr>
              <a:buSzPts val="1100"/>
              <a:buFont typeface="Arial"/>
              <a:buNone/>
            </a:pPr>
            <a:r>
              <a:rPr lang="en" sz="2550">
                <a:solidFill>
                  <a:schemeClr val="accent3"/>
                </a:solidFill>
                <a:highlight>
                  <a:schemeClr val="lt1"/>
                </a:highlight>
              </a:rPr>
              <a:t>What is a Box Skill Application?</a:t>
            </a:r>
            <a:endParaRPr sz="4000">
              <a:solidFill>
                <a:schemeClr val="accent3"/>
              </a:solidFill>
              <a:highlight>
                <a:schemeClr val="lt1"/>
              </a:highlight>
            </a:endParaRPr>
          </a:p>
        </p:txBody>
      </p:sp>
      <p:pic>
        <p:nvPicPr>
          <p:cNvPr id="107" name="Google Shape;107;p16"/>
          <p:cNvPicPr preferRelativeResize="0"/>
          <p:nvPr/>
        </p:nvPicPr>
        <p:blipFill>
          <a:blip r:embed="rId3">
            <a:alphaModFix/>
          </a:blip>
          <a:stretch>
            <a:fillRect/>
          </a:stretch>
        </p:blipFill>
        <p:spPr>
          <a:xfrm>
            <a:off x="6004262" y="2493075"/>
            <a:ext cx="2151038" cy="112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96925" y="1281825"/>
            <a:ext cx="4551600" cy="4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 sz="2500">
                <a:solidFill>
                  <a:schemeClr val="accent3"/>
                </a:solidFill>
              </a:rPr>
              <a:t>Integration Architecture</a:t>
            </a:r>
            <a:endParaRPr sz="2500">
              <a:solidFill>
                <a:schemeClr val="accent3"/>
              </a:solidFill>
            </a:endParaRPr>
          </a:p>
          <a:p>
            <a:pPr indent="0" lvl="0" marL="0" rtl="0" algn="l">
              <a:spcBef>
                <a:spcPts val="0"/>
              </a:spcBef>
              <a:spcAft>
                <a:spcPts val="0"/>
              </a:spcAft>
              <a:buNone/>
            </a:pPr>
            <a:r>
              <a:t/>
            </a:r>
            <a:endParaRPr sz="2500">
              <a:solidFill>
                <a:srgbClr val="FF9900"/>
              </a:solidFill>
            </a:endParaRPr>
          </a:p>
          <a:p>
            <a:pPr indent="0" lvl="0" marL="0" rtl="0" algn="l">
              <a:spcBef>
                <a:spcPts val="0"/>
              </a:spcBef>
              <a:spcAft>
                <a:spcPts val="0"/>
              </a:spcAft>
              <a:buNone/>
            </a:pPr>
            <a:r>
              <a:t/>
            </a:r>
            <a:endParaRPr sz="2500"/>
          </a:p>
        </p:txBody>
      </p:sp>
      <p:sp>
        <p:nvSpPr>
          <p:cNvPr id="113" name="Google Shape;113;p17"/>
          <p:cNvSpPr txBox="1"/>
          <p:nvPr>
            <p:ph idx="1" type="body"/>
          </p:nvPr>
        </p:nvSpPr>
        <p:spPr>
          <a:xfrm>
            <a:off x="325500" y="1836150"/>
            <a:ext cx="5022900" cy="3196800"/>
          </a:xfrm>
          <a:prstGeom prst="rect">
            <a:avLst/>
          </a:prstGeom>
        </p:spPr>
        <p:txBody>
          <a:bodyPr anchorCtr="0" anchor="t" bIns="91425" lIns="91425" spcFirstLastPara="1" rIns="91425" wrap="square" tIns="91425">
            <a:normAutofit fontScale="25000" lnSpcReduction="20000"/>
          </a:bodyPr>
          <a:lstStyle/>
          <a:p>
            <a:pPr indent="-342900" lvl="0" marL="457200" rtl="0" algn="l">
              <a:spcBef>
                <a:spcPts val="1100"/>
              </a:spcBef>
              <a:spcAft>
                <a:spcPts val="0"/>
              </a:spcAft>
              <a:buClr>
                <a:schemeClr val="accent1"/>
              </a:buClr>
              <a:buSzPct val="100000"/>
              <a:buFont typeface="Arial"/>
              <a:buAutoNum type="arabicPeriod"/>
            </a:pPr>
            <a:r>
              <a:rPr lang="en" sz="7200">
                <a:latin typeface="Arial"/>
                <a:ea typeface="Arial"/>
                <a:cs typeface="Arial"/>
                <a:sym typeface="Arial"/>
              </a:rPr>
              <a:t>The user uploads a media/audio file</a:t>
            </a:r>
            <a:endParaRPr sz="7200">
              <a:latin typeface="Arial"/>
              <a:ea typeface="Arial"/>
              <a:cs typeface="Arial"/>
              <a:sym typeface="Arial"/>
            </a:endParaRPr>
          </a:p>
          <a:p>
            <a:pPr indent="-342900" lvl="0" marL="457200" rtl="0" algn="l">
              <a:spcBef>
                <a:spcPts val="0"/>
              </a:spcBef>
              <a:spcAft>
                <a:spcPts val="0"/>
              </a:spcAft>
              <a:buClr>
                <a:schemeClr val="accent1"/>
              </a:buClr>
              <a:buSzPct val="100000"/>
              <a:buFont typeface="Arial"/>
              <a:buAutoNum type="arabicPeriod"/>
            </a:pPr>
            <a:r>
              <a:rPr lang="en" sz="7200">
                <a:latin typeface="Arial"/>
                <a:ea typeface="Arial"/>
                <a:cs typeface="Arial"/>
                <a:sym typeface="Arial"/>
              </a:rPr>
              <a:t>The Box Skills service invokes the lambda func</a:t>
            </a:r>
            <a:endParaRPr sz="7200">
              <a:latin typeface="Arial"/>
              <a:ea typeface="Arial"/>
              <a:cs typeface="Arial"/>
              <a:sym typeface="Arial"/>
            </a:endParaRPr>
          </a:p>
          <a:p>
            <a:pPr indent="-342900" lvl="0" marL="457200" rtl="0" algn="l">
              <a:spcBef>
                <a:spcPts val="0"/>
              </a:spcBef>
              <a:spcAft>
                <a:spcPts val="0"/>
              </a:spcAft>
              <a:buClr>
                <a:schemeClr val="accent1"/>
              </a:buClr>
              <a:buSzPct val="100000"/>
              <a:buFont typeface="Arial"/>
              <a:buAutoNum type="arabicPeriod"/>
            </a:pPr>
            <a:r>
              <a:rPr lang="en" sz="7200">
                <a:latin typeface="Arial"/>
                <a:ea typeface="Arial"/>
                <a:cs typeface="Arial"/>
                <a:sym typeface="Arial"/>
              </a:rPr>
              <a:t>Lambda connects to </a:t>
            </a:r>
            <a:r>
              <a:rPr lang="en" sz="7200">
                <a:latin typeface="Arial"/>
                <a:ea typeface="Arial"/>
                <a:cs typeface="Arial"/>
                <a:sym typeface="Arial"/>
              </a:rPr>
              <a:t>Azure Video Analyze</a:t>
            </a:r>
            <a:r>
              <a:rPr lang="en" sz="7200">
                <a:latin typeface="Arial"/>
                <a:ea typeface="Arial"/>
                <a:cs typeface="Arial"/>
                <a:sym typeface="Arial"/>
              </a:rPr>
              <a:t>r which retrieves the file directly from Box. </a:t>
            </a:r>
            <a:endParaRPr sz="7200">
              <a:latin typeface="Arial"/>
              <a:ea typeface="Arial"/>
              <a:cs typeface="Arial"/>
              <a:sym typeface="Arial"/>
            </a:endParaRPr>
          </a:p>
          <a:p>
            <a:pPr indent="-342900" lvl="0" marL="457200" rtl="0" algn="l">
              <a:spcBef>
                <a:spcPts val="0"/>
              </a:spcBef>
              <a:spcAft>
                <a:spcPts val="0"/>
              </a:spcAft>
              <a:buClr>
                <a:schemeClr val="accent1"/>
              </a:buClr>
              <a:buSzPct val="100000"/>
              <a:buFont typeface="Arial"/>
              <a:buAutoNum type="arabicPeriod"/>
            </a:pPr>
            <a:r>
              <a:rPr lang="en" sz="7200">
                <a:latin typeface="Arial"/>
                <a:ea typeface="Arial"/>
                <a:cs typeface="Arial"/>
                <a:sym typeface="Arial"/>
              </a:rPr>
              <a:t>Azure Video Analyzer </a:t>
            </a:r>
            <a:r>
              <a:rPr lang="en" sz="7200">
                <a:latin typeface="Arial"/>
                <a:ea typeface="Arial"/>
                <a:cs typeface="Arial"/>
                <a:sym typeface="Arial"/>
              </a:rPr>
              <a:t>returns its analysis to the Lambda function</a:t>
            </a:r>
            <a:endParaRPr sz="7200">
              <a:latin typeface="Arial"/>
              <a:ea typeface="Arial"/>
              <a:cs typeface="Arial"/>
              <a:sym typeface="Arial"/>
            </a:endParaRPr>
          </a:p>
          <a:p>
            <a:pPr indent="-342900" lvl="0" marL="457200" rtl="0" algn="l">
              <a:spcBef>
                <a:spcPts val="0"/>
              </a:spcBef>
              <a:spcAft>
                <a:spcPts val="0"/>
              </a:spcAft>
              <a:buClr>
                <a:schemeClr val="accent1"/>
              </a:buClr>
              <a:buSzPct val="100000"/>
              <a:buFont typeface="Arial"/>
              <a:buAutoNum type="arabicPeriod"/>
            </a:pPr>
            <a:r>
              <a:rPr lang="en" sz="7200">
                <a:latin typeface="Arial"/>
                <a:ea typeface="Arial"/>
                <a:cs typeface="Arial"/>
                <a:sym typeface="Arial"/>
              </a:rPr>
              <a:t>Lambda sends the metadata to box, as well as a success message once the process is completed</a:t>
            </a:r>
            <a:endParaRPr sz="7200">
              <a:latin typeface="Arial"/>
              <a:ea typeface="Arial"/>
              <a:cs typeface="Arial"/>
              <a:sym typeface="Arial"/>
            </a:endParaRPr>
          </a:p>
          <a:p>
            <a:pPr indent="0" lvl="0" marL="0" rtl="0" algn="l">
              <a:spcBef>
                <a:spcPts val="1100"/>
              </a:spcBef>
              <a:spcAft>
                <a:spcPts val="0"/>
              </a:spcAft>
              <a:buNone/>
            </a:pPr>
            <a:r>
              <a:rPr lang="en" sz="1200">
                <a:latin typeface="Arial"/>
                <a:ea typeface="Arial"/>
                <a:cs typeface="Arial"/>
                <a:sym typeface="Arial"/>
              </a:rPr>
              <a:t>. </a:t>
            </a:r>
            <a:endParaRPr sz="1200">
              <a:latin typeface="Arial"/>
              <a:ea typeface="Arial"/>
              <a:cs typeface="Arial"/>
              <a:sym typeface="Arial"/>
            </a:endParaRPr>
          </a:p>
          <a:p>
            <a:pPr indent="0" lvl="0" marL="0" rtl="0" algn="l">
              <a:spcBef>
                <a:spcPts val="1200"/>
              </a:spcBef>
              <a:spcAft>
                <a:spcPts val="0"/>
              </a:spcAft>
              <a:buNone/>
            </a:pPr>
            <a:r>
              <a:t/>
            </a:r>
            <a:endParaRPr sz="1200">
              <a:latin typeface="Arial"/>
              <a:ea typeface="Arial"/>
              <a:cs typeface="Arial"/>
              <a:sym typeface="Arial"/>
            </a:endParaRPr>
          </a:p>
          <a:p>
            <a:pPr indent="0" lvl="0" marL="0" rtl="0" algn="l">
              <a:spcBef>
                <a:spcPts val="1200"/>
              </a:spcBef>
              <a:spcAft>
                <a:spcPts val="1200"/>
              </a:spcAft>
              <a:buNone/>
            </a:pPr>
            <a:r>
              <a:t/>
            </a:r>
            <a:endParaRPr sz="1200">
              <a:latin typeface="Arial"/>
              <a:ea typeface="Arial"/>
              <a:cs typeface="Arial"/>
              <a:sym typeface="Arial"/>
            </a:endParaRPr>
          </a:p>
        </p:txBody>
      </p:sp>
      <p:pic>
        <p:nvPicPr>
          <p:cNvPr id="114" name="Google Shape;114;p17"/>
          <p:cNvPicPr preferRelativeResize="0"/>
          <p:nvPr/>
        </p:nvPicPr>
        <p:blipFill>
          <a:blip r:embed="rId3">
            <a:alphaModFix/>
          </a:blip>
          <a:stretch>
            <a:fillRect/>
          </a:stretch>
        </p:blipFill>
        <p:spPr>
          <a:xfrm>
            <a:off x="5348525" y="771200"/>
            <a:ext cx="3609500" cy="421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2498050" y="52125"/>
            <a:ext cx="37926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3"/>
                </a:solidFill>
              </a:rPr>
              <a:t>Box Transcription Results </a:t>
            </a:r>
            <a:endParaRPr>
              <a:solidFill>
                <a:schemeClr val="accent3"/>
              </a:solidFill>
            </a:endParaRPr>
          </a:p>
        </p:txBody>
      </p:sp>
      <p:pic>
        <p:nvPicPr>
          <p:cNvPr id="120" name="Google Shape;120;p18"/>
          <p:cNvPicPr preferRelativeResize="0"/>
          <p:nvPr/>
        </p:nvPicPr>
        <p:blipFill>
          <a:blip r:embed="rId3">
            <a:alphaModFix/>
          </a:blip>
          <a:stretch>
            <a:fillRect/>
          </a:stretch>
        </p:blipFill>
        <p:spPr>
          <a:xfrm>
            <a:off x="1623375" y="587325"/>
            <a:ext cx="5541950" cy="4323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729450" y="1318650"/>
            <a:ext cx="8031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40">
                <a:solidFill>
                  <a:schemeClr val="accent3"/>
                </a:solidFill>
              </a:rPr>
              <a:t>eDefender Integration and Project Results</a:t>
            </a:r>
            <a:endParaRPr sz="2540">
              <a:solidFill>
                <a:schemeClr val="accent3"/>
              </a:solidFill>
            </a:endParaRPr>
          </a:p>
        </p:txBody>
      </p:sp>
      <p:sp>
        <p:nvSpPr>
          <p:cNvPr id="126" name="Google Shape;126;p19"/>
          <p:cNvSpPr txBox="1"/>
          <p:nvPr>
            <p:ph idx="1" type="body"/>
          </p:nvPr>
        </p:nvSpPr>
        <p:spPr>
          <a:xfrm>
            <a:off x="729450" y="1853850"/>
            <a:ext cx="6153600" cy="2582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Testing was completed using our own AWS and Azure accounts</a:t>
            </a:r>
            <a:endParaRPr sz="2000"/>
          </a:p>
          <a:p>
            <a:pPr indent="-355600" lvl="0" marL="457200" rtl="0" algn="l">
              <a:spcBef>
                <a:spcPts val="0"/>
              </a:spcBef>
              <a:spcAft>
                <a:spcPts val="0"/>
              </a:spcAft>
              <a:buSzPts val="2000"/>
              <a:buChar char="●"/>
            </a:pPr>
            <a:r>
              <a:rPr lang="en" sz="2000"/>
              <a:t>Santa Barbara PD’s existing Box instance was used for uploading</a:t>
            </a:r>
            <a:endParaRPr sz="2000"/>
          </a:p>
          <a:p>
            <a:pPr indent="-355600" lvl="0" marL="457200" rtl="0" algn="l">
              <a:spcBef>
                <a:spcPts val="0"/>
              </a:spcBef>
              <a:spcAft>
                <a:spcPts val="0"/>
              </a:spcAft>
              <a:buSzPts val="2000"/>
              <a:buChar char="●"/>
            </a:pPr>
            <a:r>
              <a:rPr lang="en" sz="2000"/>
              <a:t>Collaboration with SBPD regarding the eDefender alert system </a:t>
            </a:r>
            <a:endParaRPr sz="2000"/>
          </a:p>
          <a:p>
            <a:pPr indent="-355600" lvl="0" marL="457200" rtl="0" algn="l">
              <a:spcBef>
                <a:spcPts val="0"/>
              </a:spcBef>
              <a:spcAft>
                <a:spcPts val="0"/>
              </a:spcAft>
              <a:buSzPts val="2000"/>
              <a:buChar char="●"/>
            </a:pPr>
            <a:r>
              <a:rPr lang="en" sz="2000"/>
              <a:t>Result of the Box.com/eDefender Project and future plans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sp>
        <p:nvSpPr>
          <p:cNvPr id="131" name="Google Shape;131;p20"/>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Document Tag Parser App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lnSpc>
                <a:spcPct val="130434"/>
              </a:lnSpc>
              <a:spcBef>
                <a:spcPts val="800"/>
              </a:spcBef>
              <a:spcAft>
                <a:spcPts val="800"/>
              </a:spcAft>
              <a:buNone/>
            </a:pPr>
            <a:r>
              <a:rPr lang="en" sz="2400">
                <a:solidFill>
                  <a:schemeClr val="dk1"/>
                </a:solidFill>
                <a:highlight>
                  <a:schemeClr val="lt1"/>
                </a:highlight>
              </a:rPr>
              <a:t>Project Goals for Document Tag Parser</a:t>
            </a:r>
            <a:endParaRPr sz="2400">
              <a:solidFill>
                <a:schemeClr val="dk1"/>
              </a:solidFill>
            </a:endParaRPr>
          </a:p>
        </p:txBody>
      </p:sp>
      <p:sp>
        <p:nvSpPr>
          <p:cNvPr id="137" name="Google Shape;137;p21"/>
          <p:cNvSpPr txBox="1"/>
          <p:nvPr>
            <p:ph idx="1" type="body"/>
          </p:nvPr>
        </p:nvSpPr>
        <p:spPr>
          <a:xfrm>
            <a:off x="729450" y="1921675"/>
            <a:ext cx="5350800" cy="22611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chemeClr val="accent1"/>
              </a:buClr>
              <a:buSzPts val="2000"/>
              <a:buFont typeface="Arial"/>
              <a:buChar char="●"/>
            </a:pPr>
            <a:r>
              <a:rPr lang="en" sz="2000">
                <a:highlight>
                  <a:schemeClr val="lt1"/>
                </a:highlight>
              </a:rPr>
              <a:t>Build a software application that can automate the process of renaming files.</a:t>
            </a:r>
            <a:endParaRPr sz="2000">
              <a:highlight>
                <a:schemeClr val="lt1"/>
              </a:highlight>
            </a:endParaRPr>
          </a:p>
          <a:p>
            <a:pPr indent="-355600" lvl="0" marL="457200" rtl="0" algn="l">
              <a:spcBef>
                <a:spcPts val="0"/>
              </a:spcBef>
              <a:spcAft>
                <a:spcPts val="0"/>
              </a:spcAft>
              <a:buClr>
                <a:schemeClr val="accent1"/>
              </a:buClr>
              <a:buSzPts val="2000"/>
              <a:buFont typeface="Arial"/>
              <a:buChar char="●"/>
            </a:pPr>
            <a:r>
              <a:rPr lang="en" sz="2000">
                <a:highlight>
                  <a:schemeClr val="lt1"/>
                </a:highlight>
              </a:rPr>
              <a:t>Utilize machine learning and multi-threading to assist in processing of documents</a:t>
            </a:r>
            <a:endParaRPr sz="2000">
              <a:highlight>
                <a:schemeClr val="lt1"/>
              </a:highlight>
            </a:endParaRPr>
          </a:p>
          <a:p>
            <a:pPr indent="-355600" lvl="0" marL="457200" rtl="0" algn="l">
              <a:spcBef>
                <a:spcPts val="0"/>
              </a:spcBef>
              <a:spcAft>
                <a:spcPts val="0"/>
              </a:spcAft>
              <a:buClr>
                <a:schemeClr val="accent1"/>
              </a:buClr>
              <a:buSzPts val="2000"/>
              <a:buFont typeface="Arial"/>
              <a:buChar char="●"/>
            </a:pPr>
            <a:r>
              <a:rPr lang="en" sz="2000">
                <a:highlight>
                  <a:schemeClr val="lt1"/>
                </a:highlight>
              </a:rPr>
              <a:t>Provide a results report to the user once the process is complete.</a:t>
            </a:r>
            <a:endParaRPr sz="2000">
              <a:highlight>
                <a:schemeClr val="lt1"/>
              </a:highlight>
            </a:endParaRPr>
          </a:p>
          <a:p>
            <a:pPr indent="-355600" lvl="0" marL="457200" rtl="0" algn="l">
              <a:spcBef>
                <a:spcPts val="0"/>
              </a:spcBef>
              <a:spcAft>
                <a:spcPts val="0"/>
              </a:spcAft>
              <a:buClr>
                <a:schemeClr val="accent1"/>
              </a:buClr>
              <a:buSzPts val="2000"/>
              <a:buFont typeface="Arial"/>
              <a:buChar char="●"/>
            </a:pPr>
            <a:r>
              <a:rPr lang="en" sz="2000">
                <a:highlight>
                  <a:schemeClr val="lt1"/>
                </a:highlight>
              </a:rPr>
              <a:t>Save time spent on manual labor.</a:t>
            </a:r>
            <a:endParaRPr sz="2000">
              <a:highlight>
                <a:schemeClr val="lt1"/>
              </a:highlight>
            </a:endParaRPr>
          </a:p>
          <a:p>
            <a:pPr indent="0" lvl="0" marL="914400" rtl="0" algn="l">
              <a:lnSpc>
                <a:spcPct val="100000"/>
              </a:lnSpc>
              <a:spcBef>
                <a:spcPts val="1200"/>
              </a:spcBef>
              <a:spcAft>
                <a:spcPts val="0"/>
              </a:spcAft>
              <a:buNone/>
            </a:pPr>
            <a:r>
              <a:t/>
            </a:r>
            <a:endParaRPr sz="2000">
              <a:highlight>
                <a:schemeClr val="lt1"/>
              </a:highlight>
            </a:endParaRPr>
          </a:p>
        </p:txBody>
      </p:sp>
      <p:pic>
        <p:nvPicPr>
          <p:cNvPr id="138" name="Google Shape;138;p21"/>
          <p:cNvPicPr preferRelativeResize="0"/>
          <p:nvPr/>
        </p:nvPicPr>
        <p:blipFill>
          <a:blip r:embed="rId3">
            <a:alphaModFix/>
          </a:blip>
          <a:stretch>
            <a:fillRect/>
          </a:stretch>
        </p:blipFill>
        <p:spPr>
          <a:xfrm>
            <a:off x="6216175" y="1921675"/>
            <a:ext cx="2526450" cy="2526450"/>
          </a:xfrm>
          <a:prstGeom prst="rect">
            <a:avLst/>
          </a:prstGeom>
          <a:noFill/>
          <a:ln>
            <a:noFill/>
          </a:ln>
        </p:spPr>
      </p:pic>
      <p:pic>
        <p:nvPicPr>
          <p:cNvPr id="139" name="Google Shape;139;p21"/>
          <p:cNvPicPr preferRelativeResize="0"/>
          <p:nvPr/>
        </p:nvPicPr>
        <p:blipFill>
          <a:blip r:embed="rId4">
            <a:alphaModFix/>
          </a:blip>
          <a:stretch>
            <a:fillRect/>
          </a:stretch>
        </p:blipFill>
        <p:spPr>
          <a:xfrm>
            <a:off x="7619275" y="2139300"/>
            <a:ext cx="609600" cy="18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