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Average" panose="020B0604020202020204" charset="0"/>
      <p:regular r:id="rId21"/>
    </p:embeddedFont>
    <p:embeddedFont>
      <p:font typeface="Oswald"/>
      <p:regular r:id="rId22"/>
      <p:bold r:id="rId23"/>
    </p:embeddedFont>
    <p:embeddedFont>
      <p:font typeface="Ubuntu"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44"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The purpose of Optical Character Recognition (OCR) is to make form filling more efficient for the user.</a:t>
            </a:r>
          </a:p>
          <a:p>
            <a:pPr lvl="0" rtl="0">
              <a:spcBef>
                <a:spcPts val="0"/>
              </a:spcBef>
              <a:buNone/>
            </a:pPr>
            <a:endParaRPr/>
          </a:p>
          <a:p>
            <a:pPr lvl="0" rtl="0">
              <a:spcBef>
                <a:spcPts val="0"/>
              </a:spcBef>
              <a:buNone/>
            </a:pPr>
            <a:r>
              <a:rPr lang="en"/>
              <a:t>OCR takes an image as input from either the user’s phone or computer.</a:t>
            </a:r>
          </a:p>
          <a:p>
            <a:pPr lvl="0" rtl="0">
              <a:spcBef>
                <a:spcPts val="0"/>
              </a:spcBef>
              <a:buNone/>
            </a:pPr>
            <a:r>
              <a:rPr lang="en"/>
              <a:t>If they are using their phone, OCR will access their phone’s camera.</a:t>
            </a:r>
          </a:p>
          <a:p>
            <a:pPr lvl="0" rtl="0">
              <a:spcBef>
                <a:spcPts val="0"/>
              </a:spcBef>
              <a:buNone/>
            </a:pPr>
            <a:r>
              <a:rPr lang="en"/>
              <a:t>If they are using their computer, OCR will accept an image upload in various file types.</a:t>
            </a:r>
          </a:p>
          <a:p>
            <a:pPr lvl="0" rtl="0">
              <a:spcBef>
                <a:spcPts val="0"/>
              </a:spcBef>
              <a:buNone/>
            </a:pPr>
            <a:endParaRPr/>
          </a:p>
          <a:p>
            <a:pPr lvl="0" rtl="0">
              <a:spcBef>
                <a:spcPts val="0"/>
              </a:spcBef>
              <a:buNone/>
            </a:pPr>
            <a:r>
              <a:rPr lang="en"/>
              <a:t>Tesseract is a google sponsored OCR engine made by HP.</a:t>
            </a:r>
          </a:p>
          <a:p>
            <a:pPr lvl="0" rtl="0">
              <a:spcBef>
                <a:spcPts val="0"/>
              </a:spcBef>
              <a:buNone/>
            </a:pPr>
            <a:r>
              <a:rPr lang="en"/>
              <a:t>Tesseract is an open source library with training data supporting many languages. </a:t>
            </a:r>
          </a:p>
          <a:p>
            <a:pPr lvl="0" rtl="0">
              <a:spcBef>
                <a:spcPts val="0"/>
              </a:spcBef>
              <a:buNone/>
            </a:pPr>
            <a:r>
              <a:rPr lang="en"/>
              <a:t>Tesseract can be installed on Windows, Mac, and Linux however most testing and documentation is for Windows and Ubuntu.</a:t>
            </a:r>
          </a:p>
          <a:p>
            <a:pPr lvl="0" rtl="0">
              <a:spcBef>
                <a:spcPts val="0"/>
              </a:spcBef>
              <a:buNone/>
            </a:pPr>
            <a:endParaRPr/>
          </a:p>
          <a:p>
            <a:pPr lvl="0" rtl="0">
              <a:spcBef>
                <a:spcPts val="0"/>
              </a:spcBef>
              <a:buNone/>
            </a:pPr>
            <a:r>
              <a:rPr lang="en"/>
              <a:t>After an image is uploaded, OCR will send the image to Tesseract</a:t>
            </a:r>
          </a:p>
          <a:p>
            <a:pPr lvl="0" rtl="0">
              <a:spcBef>
                <a:spcPts val="0"/>
              </a:spcBef>
              <a:buNone/>
            </a:pPr>
            <a:r>
              <a:rPr lang="en"/>
              <a:t>Tesseract then processes the image and extract all text from the image.</a:t>
            </a:r>
          </a:p>
          <a:p>
            <a:pPr lvl="0" rtl="0">
              <a:spcBef>
                <a:spcPts val="0"/>
              </a:spcBef>
              <a:buNone/>
            </a:pPr>
            <a:endParaRPr/>
          </a:p>
          <a:p>
            <a:pPr lvl="0" rtl="0">
              <a:spcBef>
                <a:spcPts val="0"/>
              </a:spcBef>
              <a:buNone/>
            </a:pPr>
            <a:r>
              <a:rPr lang="en"/>
              <a:t>OCR receives the text information and determines which field each segment of the text belongs to and fills in the form.</a:t>
            </a:r>
          </a:p>
          <a:p>
            <a:pPr lvl="0" rtl="0">
              <a:spcBef>
                <a:spcPts val="0"/>
              </a:spcBef>
              <a:buNone/>
            </a:pPr>
            <a:endParaRPr/>
          </a:p>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Purpose</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Make it a fun experience boring form</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Chat bot experience</a:t>
            </a:r>
          </a:p>
          <a:p>
            <a:pPr marL="457200" lvl="0"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Who is it for?</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Aside from experience, we want it to be easy for visually impaired</a:t>
            </a:r>
          </a:p>
          <a:p>
            <a:pPr marL="457200" lvl="0"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How will it be built?</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Rest API </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backend services</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socket</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google cloud speech</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Conversation</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Current state</a:t>
            </a:r>
          </a:p>
          <a:p>
            <a:pPr marL="1371600" lvl="2"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web browser api</a:t>
            </a:r>
          </a:p>
          <a:p>
            <a:pPr marL="1371600" lvl="2"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autofill user voice</a:t>
            </a:r>
          </a:p>
          <a:p>
            <a:pPr marL="1371600" lvl="2"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works in chrome</a:t>
            </a:r>
          </a:p>
          <a:p>
            <a:pPr marL="457200" lvl="0"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Technologies</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Google Cloud Speech API</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Python DJANGO backend rest api</a:t>
            </a:r>
          </a:p>
          <a:p>
            <a:pPr marL="457200" lvl="0"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Challenges</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Browser compatibility</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Implementing server side technologies</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Client side technologies</a:t>
            </a:r>
          </a:p>
          <a:p>
            <a:pPr marL="914400" lvl="1"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Network quality on mobile devices</a:t>
            </a:r>
          </a:p>
          <a:p>
            <a:pPr marL="457200" lvl="0" indent="-292100" rtl="0">
              <a:lnSpc>
                <a:spcPct val="115000"/>
              </a:lnSpc>
              <a:spcBef>
                <a:spcPts val="0"/>
              </a:spcBef>
              <a:spcAft>
                <a:spcPts val="1600"/>
              </a:spcAft>
              <a:buClr>
                <a:schemeClr val="dk1"/>
              </a:buClr>
              <a:buSzPts val="1000"/>
              <a:buFont typeface="Ubuntu"/>
              <a:buChar char="●"/>
            </a:pPr>
            <a:r>
              <a:rPr lang="en" sz="1000">
                <a:solidFill>
                  <a:schemeClr val="dk1"/>
                </a:solidFill>
                <a:latin typeface="Ubuntu"/>
                <a:ea typeface="Ubuntu"/>
                <a:cs typeface="Ubuntu"/>
                <a:sym typeface="Ubuntu"/>
              </a:rPr>
              <a:t>MAURICE</a:t>
            </a:r>
          </a:p>
          <a:p>
            <a:pPr lvl="0" rtl="0">
              <a:spcBef>
                <a:spcPts val="0"/>
              </a:spcBef>
              <a:buNone/>
            </a:pPr>
            <a:endParaRPr sz="1000">
              <a:latin typeface="Ubuntu"/>
              <a:ea typeface="Ubuntu"/>
              <a:cs typeface="Ubuntu"/>
              <a:sym typeface="Ubuntu"/>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The LA County Library has decided to move online with their library card registration page. This will include 87 libraries throughout the LA County. This project is to ease that transition and create a web portal customers can sign up for a library card on a desktop or mobile device. We will be looking into OCR for scanning driver licenses, spam reduction, and email verification. We hope is that we make the library card registration system fast and easy to use for the average customer.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wrap="square" lIns="91425" tIns="91425" rIns="91425" bIns="91425" anchor="b" anchorCtr="0"/>
          <a:lstStyle>
            <a:lvl1pPr lvl="0" algn="ctr">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wrap="square" lIns="91425" tIns="91425" rIns="91425" bIns="91425" anchor="ctr" anchorCtr="0"/>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3000"/>
              <a:buFont typeface="Oswald"/>
              <a:buNone/>
              <a:defRPr sz="3000">
                <a:solidFill>
                  <a:schemeClr val="dk1"/>
                </a:solidFill>
                <a:latin typeface="Oswald"/>
                <a:ea typeface="Oswald"/>
                <a:cs typeface="Oswald"/>
                <a:sym typeface="Oswald"/>
              </a:defRPr>
            </a:lvl1pPr>
            <a:lvl2pPr lvl="1">
              <a:spcBef>
                <a:spcPts val="0"/>
              </a:spcBef>
              <a:buClr>
                <a:schemeClr val="dk1"/>
              </a:buClr>
              <a:buSzPts val="3000"/>
              <a:buFont typeface="Oswald"/>
              <a:buNone/>
              <a:defRPr sz="3000">
                <a:solidFill>
                  <a:schemeClr val="dk1"/>
                </a:solidFill>
                <a:latin typeface="Oswald"/>
                <a:ea typeface="Oswald"/>
                <a:cs typeface="Oswald"/>
                <a:sym typeface="Oswald"/>
              </a:defRPr>
            </a:lvl2pPr>
            <a:lvl3pPr lvl="2">
              <a:spcBef>
                <a:spcPts val="0"/>
              </a:spcBef>
              <a:buClr>
                <a:schemeClr val="dk1"/>
              </a:buClr>
              <a:buSzPts val="3000"/>
              <a:buFont typeface="Oswald"/>
              <a:buNone/>
              <a:defRPr sz="3000">
                <a:solidFill>
                  <a:schemeClr val="dk1"/>
                </a:solidFill>
                <a:latin typeface="Oswald"/>
                <a:ea typeface="Oswald"/>
                <a:cs typeface="Oswald"/>
                <a:sym typeface="Oswald"/>
              </a:defRPr>
            </a:lvl3pPr>
            <a:lvl4pPr lvl="3">
              <a:spcBef>
                <a:spcPts val="0"/>
              </a:spcBef>
              <a:buClr>
                <a:schemeClr val="dk1"/>
              </a:buClr>
              <a:buSzPts val="3000"/>
              <a:buFont typeface="Oswald"/>
              <a:buNone/>
              <a:defRPr sz="3000">
                <a:solidFill>
                  <a:schemeClr val="dk1"/>
                </a:solidFill>
                <a:latin typeface="Oswald"/>
                <a:ea typeface="Oswald"/>
                <a:cs typeface="Oswald"/>
                <a:sym typeface="Oswald"/>
              </a:defRPr>
            </a:lvl4pPr>
            <a:lvl5pPr lvl="4">
              <a:spcBef>
                <a:spcPts val="0"/>
              </a:spcBef>
              <a:buClr>
                <a:schemeClr val="dk1"/>
              </a:buClr>
              <a:buSzPts val="3000"/>
              <a:buFont typeface="Oswald"/>
              <a:buNone/>
              <a:defRPr sz="3000">
                <a:solidFill>
                  <a:schemeClr val="dk1"/>
                </a:solidFill>
                <a:latin typeface="Oswald"/>
                <a:ea typeface="Oswald"/>
                <a:cs typeface="Oswald"/>
                <a:sym typeface="Oswald"/>
              </a:defRPr>
            </a:lvl5pPr>
            <a:lvl6pPr lvl="5">
              <a:spcBef>
                <a:spcPts val="0"/>
              </a:spcBef>
              <a:buClr>
                <a:schemeClr val="dk1"/>
              </a:buClr>
              <a:buSzPts val="3000"/>
              <a:buFont typeface="Oswald"/>
              <a:buNone/>
              <a:defRPr sz="3000">
                <a:solidFill>
                  <a:schemeClr val="dk1"/>
                </a:solidFill>
                <a:latin typeface="Oswald"/>
                <a:ea typeface="Oswald"/>
                <a:cs typeface="Oswald"/>
                <a:sym typeface="Oswald"/>
              </a:defRPr>
            </a:lvl6pPr>
            <a:lvl7pPr lvl="6">
              <a:spcBef>
                <a:spcPts val="0"/>
              </a:spcBef>
              <a:buClr>
                <a:schemeClr val="dk1"/>
              </a:buClr>
              <a:buSzPts val="3000"/>
              <a:buFont typeface="Oswald"/>
              <a:buNone/>
              <a:defRPr sz="3000">
                <a:solidFill>
                  <a:schemeClr val="dk1"/>
                </a:solidFill>
                <a:latin typeface="Oswald"/>
                <a:ea typeface="Oswald"/>
                <a:cs typeface="Oswald"/>
                <a:sym typeface="Oswald"/>
              </a:defRPr>
            </a:lvl7pPr>
            <a:lvl8pPr lvl="7">
              <a:spcBef>
                <a:spcPts val="0"/>
              </a:spcBef>
              <a:buClr>
                <a:schemeClr val="dk1"/>
              </a:buClr>
              <a:buSzPts val="3000"/>
              <a:buFont typeface="Oswald"/>
              <a:buNone/>
              <a:defRPr sz="3000">
                <a:solidFill>
                  <a:schemeClr val="dk1"/>
                </a:solidFill>
                <a:latin typeface="Oswald"/>
                <a:ea typeface="Oswald"/>
                <a:cs typeface="Oswald"/>
                <a:sym typeface="Oswald"/>
              </a:defRPr>
            </a:lvl8pPr>
            <a:lvl9pPr lvl="8">
              <a:spcBef>
                <a:spcPts val="0"/>
              </a:spcBef>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3"/>
              </a:buClr>
              <a:buSzPts val="18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p:cNvPicPr preferRelativeResize="0"/>
          <p:nvPr/>
        </p:nvPicPr>
        <p:blipFill rotWithShape="1">
          <a:blip r:embed="rId3">
            <a:alphaModFix amt="8000"/>
          </a:blip>
          <a:srcRect r="38469" b="25898"/>
          <a:stretch/>
        </p:blipFill>
        <p:spPr>
          <a:xfrm>
            <a:off x="6065850" y="549000"/>
            <a:ext cx="3078150" cy="4594500"/>
          </a:xfrm>
          <a:prstGeom prst="rect">
            <a:avLst/>
          </a:prstGeom>
          <a:noFill/>
          <a:ln>
            <a:noFill/>
          </a:ln>
        </p:spPr>
      </p:pic>
      <p:sp>
        <p:nvSpPr>
          <p:cNvPr id="60" name="Shape 60"/>
          <p:cNvSpPr/>
          <p:nvPr/>
        </p:nvSpPr>
        <p:spPr>
          <a:xfrm>
            <a:off x="3191775" y="1807950"/>
            <a:ext cx="2544900" cy="2005500"/>
          </a:xfrm>
          <a:prstGeom prst="rect">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61" name="Shape 61"/>
          <p:cNvSpPr txBox="1">
            <a:spLocks noGrp="1"/>
          </p:cNvSpPr>
          <p:nvPr>
            <p:ph type="ctrTitle"/>
          </p:nvPr>
        </p:nvSpPr>
        <p:spPr>
          <a:xfrm>
            <a:off x="671258" y="662700"/>
            <a:ext cx="7801500" cy="1730100"/>
          </a:xfrm>
          <a:prstGeom prst="rect">
            <a:avLst/>
          </a:prstGeom>
        </p:spPr>
        <p:txBody>
          <a:bodyPr wrap="square" lIns="91425" tIns="91425" rIns="91425" bIns="91425" anchor="b" anchorCtr="0">
            <a:noAutofit/>
          </a:bodyPr>
          <a:lstStyle/>
          <a:p>
            <a:pPr lvl="0" rtl="0">
              <a:spcBef>
                <a:spcPts val="0"/>
              </a:spcBef>
              <a:buNone/>
            </a:pPr>
            <a:r>
              <a:rPr lang="en"/>
              <a:t>Library Card</a:t>
            </a:r>
          </a:p>
          <a:p>
            <a:pPr lvl="0" rtl="0">
              <a:spcBef>
                <a:spcPts val="0"/>
              </a:spcBef>
              <a:buNone/>
            </a:pPr>
            <a:r>
              <a:rPr lang="en"/>
              <a:t>Registration System</a:t>
            </a:r>
          </a:p>
        </p:txBody>
      </p:sp>
      <p:sp>
        <p:nvSpPr>
          <p:cNvPr id="62" name="Shape 62"/>
          <p:cNvSpPr txBox="1">
            <a:spLocks noGrp="1"/>
          </p:cNvSpPr>
          <p:nvPr>
            <p:ph type="subTitle" idx="1"/>
          </p:nvPr>
        </p:nvSpPr>
        <p:spPr>
          <a:xfrm>
            <a:off x="671250" y="2731651"/>
            <a:ext cx="7801500" cy="792600"/>
          </a:xfrm>
          <a:prstGeom prst="rect">
            <a:avLst/>
          </a:prstGeom>
        </p:spPr>
        <p:txBody>
          <a:bodyPr wrap="square" lIns="91425" tIns="91425" rIns="91425" bIns="91425" anchor="t" anchorCtr="0">
            <a:noAutofit/>
          </a:bodyPr>
          <a:lstStyle/>
          <a:p>
            <a:pPr lvl="0">
              <a:spcBef>
                <a:spcPts val="0"/>
              </a:spcBef>
              <a:buNone/>
            </a:pPr>
            <a:r>
              <a:rPr lang="en">
                <a:solidFill>
                  <a:srgbClr val="FFFFFF"/>
                </a:solidFill>
              </a:rPr>
              <a:t>Maurice Mejia, Alvin Tsui, Christopher Lee</a:t>
            </a:r>
          </a:p>
          <a:p>
            <a:pPr lvl="0">
              <a:lnSpc>
                <a:spcPct val="150000"/>
              </a:lnSpc>
              <a:spcBef>
                <a:spcPts val="0"/>
              </a:spcBef>
              <a:buNone/>
            </a:pPr>
            <a:r>
              <a:rPr lang="en" dirty="0">
                <a:solidFill>
                  <a:srgbClr val="FFFFFF"/>
                </a:solidFill>
              </a:rPr>
              <a:t>Brent Hamada, Jose Aparicio</a:t>
            </a:r>
          </a:p>
          <a:p>
            <a:pPr lvl="0">
              <a:spcBef>
                <a:spcPts val="0"/>
              </a:spcBef>
              <a:buNone/>
            </a:pPr>
            <a:r>
              <a:rPr lang="en" dirty="0">
                <a:solidFill>
                  <a:schemeClr val="dk1"/>
                </a:solidFill>
              </a:rPr>
              <a:t>Advisor: John Hurley</a:t>
            </a:r>
          </a:p>
          <a:p>
            <a:pPr lvl="0">
              <a:spcBef>
                <a:spcPts val="0"/>
              </a:spcBef>
              <a:buNone/>
            </a:pPr>
            <a:r>
              <a:rPr lang="en" dirty="0">
                <a:solidFill>
                  <a:schemeClr val="dk1"/>
                </a:solidFill>
              </a:rPr>
              <a:t>Liaisons: Michael Oey, Allan Padilla</a:t>
            </a:r>
          </a:p>
          <a:p>
            <a:pPr lvl="0" rtl="0">
              <a:spcBef>
                <a:spcPts val="0"/>
              </a:spcBef>
              <a:buNone/>
            </a:pPr>
            <a:endParaRPr dirty="0">
              <a:solidFill>
                <a:srgbClr val="FFFFFF"/>
              </a:solidFill>
            </a:endParaRPr>
          </a:p>
        </p:txBody>
      </p:sp>
      <p:pic>
        <p:nvPicPr>
          <p:cNvPr id="63" name="Shape 63"/>
          <p:cNvPicPr preferRelativeResize="0"/>
          <p:nvPr/>
        </p:nvPicPr>
        <p:blipFill>
          <a:blip r:embed="rId3">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87900" y="445025"/>
            <a:ext cx="3999900" cy="572700"/>
          </a:xfrm>
          <a:prstGeom prst="rect">
            <a:avLst/>
          </a:prstGeom>
        </p:spPr>
        <p:txBody>
          <a:bodyPr wrap="square" lIns="91425" tIns="91425" rIns="91425" bIns="91425" anchor="t" anchorCtr="0">
            <a:noAutofit/>
          </a:bodyPr>
          <a:lstStyle/>
          <a:p>
            <a:pPr lvl="0" rtl="0">
              <a:spcBef>
                <a:spcPts val="0"/>
              </a:spcBef>
              <a:buNone/>
            </a:pPr>
            <a:r>
              <a:rPr lang="en"/>
              <a:t>State of GUI</a:t>
            </a:r>
          </a:p>
        </p:txBody>
      </p:sp>
      <p:sp>
        <p:nvSpPr>
          <p:cNvPr id="135" name="Shape 135"/>
          <p:cNvSpPr txBox="1">
            <a:spLocks noGrp="1"/>
          </p:cNvSpPr>
          <p:nvPr>
            <p:ph type="body" idx="1"/>
          </p:nvPr>
        </p:nvSpPr>
        <p:spPr>
          <a:xfrm>
            <a:off x="387900" y="1152475"/>
            <a:ext cx="3999900" cy="18060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sz="1800">
                <a:solidFill>
                  <a:srgbClr val="FFFFFF"/>
                </a:solidFill>
              </a:rPr>
              <a:t>Current Progress</a:t>
            </a:r>
          </a:p>
          <a:p>
            <a:pPr marL="914400" lvl="1" indent="-342900" rtl="0">
              <a:spcBef>
                <a:spcPts val="0"/>
              </a:spcBef>
              <a:spcAft>
                <a:spcPts val="0"/>
              </a:spcAft>
              <a:buClr>
                <a:schemeClr val="dk1"/>
              </a:buClr>
              <a:buSzPts val="1800"/>
              <a:buChar char="○"/>
            </a:pPr>
            <a:r>
              <a:rPr lang="en" sz="1800">
                <a:solidFill>
                  <a:schemeClr val="dk1"/>
                </a:solidFill>
              </a:rPr>
              <a:t>Completed client-side functionalities</a:t>
            </a:r>
          </a:p>
          <a:p>
            <a:pPr marL="914400" lvl="1" indent="-342900" rtl="0">
              <a:spcBef>
                <a:spcPts val="0"/>
              </a:spcBef>
              <a:buClr>
                <a:schemeClr val="dk1"/>
              </a:buClr>
              <a:buSzPts val="1800"/>
              <a:buChar char="○"/>
            </a:pPr>
            <a:r>
              <a:rPr lang="en" sz="1800">
                <a:solidFill>
                  <a:schemeClr val="dk1"/>
                </a:solidFill>
              </a:rPr>
              <a:t>Completed basic overlay</a:t>
            </a:r>
          </a:p>
        </p:txBody>
      </p:sp>
      <p:sp>
        <p:nvSpPr>
          <p:cNvPr id="136" name="Shape 136"/>
          <p:cNvSpPr txBox="1">
            <a:spLocks noGrp="1"/>
          </p:cNvSpPr>
          <p:nvPr>
            <p:ph type="body" idx="1"/>
          </p:nvPr>
        </p:nvSpPr>
        <p:spPr>
          <a:xfrm>
            <a:off x="4387800" y="1152475"/>
            <a:ext cx="3999900" cy="20697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sz="1800">
                <a:solidFill>
                  <a:srgbClr val="FFFFFF"/>
                </a:solidFill>
              </a:rPr>
              <a:t>Goals</a:t>
            </a:r>
          </a:p>
          <a:p>
            <a:pPr marL="914400" lvl="1" indent="-342900" rtl="0">
              <a:spcBef>
                <a:spcPts val="0"/>
              </a:spcBef>
              <a:spcAft>
                <a:spcPts val="0"/>
              </a:spcAft>
              <a:buClr>
                <a:schemeClr val="dk1"/>
              </a:buClr>
              <a:buSzPts val="1800"/>
              <a:buChar char="○"/>
            </a:pPr>
            <a:r>
              <a:rPr lang="en" sz="1800">
                <a:solidFill>
                  <a:schemeClr val="dk1"/>
                </a:solidFill>
              </a:rPr>
              <a:t>Improve visuals</a:t>
            </a:r>
          </a:p>
          <a:p>
            <a:pPr marL="914400" lvl="1" indent="-342900" rtl="0">
              <a:spcBef>
                <a:spcPts val="0"/>
              </a:spcBef>
              <a:buClr>
                <a:schemeClr val="dk1"/>
              </a:buClr>
              <a:buSzPts val="1800"/>
              <a:buChar char="○"/>
            </a:pPr>
            <a:r>
              <a:rPr lang="en" sz="1800">
                <a:solidFill>
                  <a:schemeClr val="dk1"/>
                </a:solidFill>
              </a:rPr>
              <a:t>Multiple languages</a:t>
            </a:r>
          </a:p>
        </p:txBody>
      </p:sp>
      <p:pic>
        <p:nvPicPr>
          <p:cNvPr id="137" name="Shape 137"/>
          <p:cNvPicPr preferRelativeResize="0"/>
          <p:nvPr/>
        </p:nvPicPr>
        <p:blipFill>
          <a:blip r:embed="rId3">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Email Confirmation</a:t>
            </a:r>
          </a:p>
        </p:txBody>
      </p:sp>
      <p:sp>
        <p:nvSpPr>
          <p:cNvPr id="143" name="Shape 14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74650" rtl="0">
              <a:spcBef>
                <a:spcPts val="0"/>
              </a:spcBef>
              <a:spcAft>
                <a:spcPts val="0"/>
              </a:spcAft>
              <a:buClr>
                <a:schemeClr val="dk1"/>
              </a:buClr>
              <a:buSzPts val="2300"/>
              <a:buChar char="●"/>
            </a:pPr>
            <a:r>
              <a:rPr lang="en" sz="2300">
                <a:solidFill>
                  <a:schemeClr val="dk1"/>
                </a:solidFill>
              </a:rPr>
              <a:t>Purpose</a:t>
            </a:r>
          </a:p>
          <a:p>
            <a:pPr marL="457200" lvl="0" indent="-374650" rtl="0">
              <a:spcBef>
                <a:spcPts val="0"/>
              </a:spcBef>
              <a:spcAft>
                <a:spcPts val="0"/>
              </a:spcAft>
              <a:buClr>
                <a:schemeClr val="dk1"/>
              </a:buClr>
              <a:buSzPts val="2300"/>
              <a:buChar char="●"/>
            </a:pPr>
            <a:r>
              <a:rPr lang="en" sz="2300">
                <a:solidFill>
                  <a:schemeClr val="dk1"/>
                </a:solidFill>
              </a:rPr>
              <a:t>How it works</a:t>
            </a:r>
          </a:p>
          <a:p>
            <a:pPr marL="457200" lvl="0" indent="-374650" rtl="0">
              <a:spcBef>
                <a:spcPts val="0"/>
              </a:spcBef>
              <a:spcAft>
                <a:spcPts val="0"/>
              </a:spcAft>
              <a:buClr>
                <a:schemeClr val="dk1"/>
              </a:buClr>
              <a:buSzPts val="2300"/>
              <a:buChar char="●"/>
            </a:pPr>
            <a:r>
              <a:rPr lang="en" sz="2300">
                <a:solidFill>
                  <a:schemeClr val="dk1"/>
                </a:solidFill>
              </a:rPr>
              <a:t>Challenges</a:t>
            </a:r>
          </a:p>
          <a:p>
            <a:pPr marL="914400" lvl="1" indent="-342900" rtl="0">
              <a:spcBef>
                <a:spcPts val="0"/>
              </a:spcBef>
              <a:spcAft>
                <a:spcPts val="0"/>
              </a:spcAft>
              <a:buClr>
                <a:schemeClr val="dk1"/>
              </a:buClr>
              <a:buSzPts val="1800"/>
              <a:buChar char="○"/>
            </a:pPr>
            <a:r>
              <a:rPr lang="en" sz="1800">
                <a:solidFill>
                  <a:schemeClr val="dk1"/>
                </a:solidFill>
              </a:rPr>
              <a:t>Integrating email service into Django</a:t>
            </a:r>
          </a:p>
          <a:p>
            <a:pPr marL="914400" lvl="1" indent="-342900" rtl="0">
              <a:spcBef>
                <a:spcPts val="0"/>
              </a:spcBef>
              <a:spcAft>
                <a:spcPts val="0"/>
              </a:spcAft>
              <a:buClr>
                <a:schemeClr val="dk1"/>
              </a:buClr>
              <a:buSzPts val="1800"/>
              <a:buChar char="○"/>
            </a:pPr>
            <a:r>
              <a:rPr lang="en" sz="1800">
                <a:solidFill>
                  <a:schemeClr val="dk1"/>
                </a:solidFill>
              </a:rPr>
              <a:t>New webpage for email confirmation</a:t>
            </a:r>
          </a:p>
          <a:p>
            <a:pPr marL="457200" lvl="0" indent="-374650" rtl="0">
              <a:spcBef>
                <a:spcPts val="0"/>
              </a:spcBef>
              <a:buClr>
                <a:schemeClr val="dk1"/>
              </a:buClr>
              <a:buSzPts val="2300"/>
              <a:buChar char="●"/>
            </a:pPr>
            <a:r>
              <a:rPr lang="en" sz="2300">
                <a:solidFill>
                  <a:schemeClr val="dk1"/>
                </a:solidFill>
              </a:rPr>
              <a:t>Progress</a:t>
            </a:r>
          </a:p>
        </p:txBody>
      </p:sp>
      <p:pic>
        <p:nvPicPr>
          <p:cNvPr id="144" name="Shape 144"/>
          <p:cNvPicPr preferRelativeResize="0"/>
          <p:nvPr/>
        </p:nvPicPr>
        <p:blipFill>
          <a:blip r:embed="rId3">
            <a:alphaModFix/>
          </a:blip>
          <a:stretch>
            <a:fillRect/>
          </a:stretch>
        </p:blipFill>
        <p:spPr>
          <a:xfrm>
            <a:off x="5999275" y="1542340"/>
            <a:ext cx="2310650" cy="1750074"/>
          </a:xfrm>
          <a:prstGeom prst="rect">
            <a:avLst/>
          </a:prstGeom>
          <a:noFill/>
          <a:ln>
            <a:noFill/>
          </a:ln>
        </p:spPr>
      </p:pic>
      <p:pic>
        <p:nvPicPr>
          <p:cNvPr id="145" name="Shape 145"/>
          <p:cNvPicPr preferRelativeResize="0"/>
          <p:nvPr/>
        </p:nvPicPr>
        <p:blipFill>
          <a:blip r:embed="rId4">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Optical Character Recognition (OCR)</a:t>
            </a:r>
          </a:p>
        </p:txBody>
      </p:sp>
      <p:sp>
        <p:nvSpPr>
          <p:cNvPr id="151" name="Shape 15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marR="0" lvl="0" indent="-342900" algn="l" rtl="0">
              <a:lnSpc>
                <a:spcPct val="115000"/>
              </a:lnSpc>
              <a:spcBef>
                <a:spcPts val="0"/>
              </a:spcBef>
              <a:spcAft>
                <a:spcPts val="0"/>
              </a:spcAft>
              <a:buClr>
                <a:schemeClr val="dk1"/>
              </a:buClr>
              <a:buSzPts val="1800"/>
              <a:buFont typeface="Average"/>
              <a:buChar char="●"/>
            </a:pPr>
            <a:r>
              <a:rPr lang="en">
                <a:solidFill>
                  <a:schemeClr val="dk1"/>
                </a:solidFill>
              </a:rPr>
              <a:t>Functionality to autocomplete fields</a:t>
            </a:r>
          </a:p>
          <a:p>
            <a:pPr marL="914400" marR="0" lvl="1" indent="-317500" algn="l" rtl="0">
              <a:lnSpc>
                <a:spcPct val="115000"/>
              </a:lnSpc>
              <a:spcBef>
                <a:spcPts val="0"/>
              </a:spcBef>
              <a:spcAft>
                <a:spcPts val="0"/>
              </a:spcAft>
              <a:buClr>
                <a:schemeClr val="dk1"/>
              </a:buClr>
              <a:buSzPts val="1400"/>
              <a:buFont typeface="Average"/>
              <a:buChar char="○"/>
            </a:pPr>
            <a:r>
              <a:rPr lang="en">
                <a:solidFill>
                  <a:schemeClr val="dk1"/>
                </a:solidFill>
              </a:rPr>
              <a:t>Scans image of text</a:t>
            </a:r>
          </a:p>
          <a:p>
            <a:pPr marL="914400" marR="0" lvl="1" indent="-317500" algn="l" rtl="0">
              <a:lnSpc>
                <a:spcPct val="115000"/>
              </a:lnSpc>
              <a:spcBef>
                <a:spcPts val="0"/>
              </a:spcBef>
              <a:spcAft>
                <a:spcPts val="0"/>
              </a:spcAft>
              <a:buClr>
                <a:schemeClr val="dk1"/>
              </a:buClr>
              <a:buSzPts val="1400"/>
              <a:buChar char="○"/>
            </a:pPr>
            <a:r>
              <a:rPr lang="en">
                <a:solidFill>
                  <a:schemeClr val="dk1"/>
                </a:solidFill>
              </a:rPr>
              <a:t>Fills corresponding application field</a:t>
            </a:r>
          </a:p>
          <a:p>
            <a:pPr marL="457200" lvl="0" indent="-342900" rtl="0">
              <a:spcBef>
                <a:spcPts val="0"/>
              </a:spcBef>
              <a:spcAft>
                <a:spcPts val="0"/>
              </a:spcAft>
              <a:buClr>
                <a:schemeClr val="dk1"/>
              </a:buClr>
              <a:buSzPts val="1800"/>
              <a:buChar char="●"/>
            </a:pPr>
            <a:r>
              <a:rPr lang="en">
                <a:solidFill>
                  <a:schemeClr val="dk1"/>
                </a:solidFill>
              </a:rPr>
              <a:t>Technologies</a:t>
            </a:r>
          </a:p>
          <a:p>
            <a:pPr marL="914400" lvl="1" indent="-317500" rtl="0">
              <a:spcBef>
                <a:spcPts val="0"/>
              </a:spcBef>
              <a:spcAft>
                <a:spcPts val="0"/>
              </a:spcAft>
              <a:buClr>
                <a:schemeClr val="dk1"/>
              </a:buClr>
              <a:buSzPts val="1400"/>
              <a:buChar char="○"/>
            </a:pPr>
            <a:r>
              <a:rPr lang="en">
                <a:solidFill>
                  <a:schemeClr val="dk1"/>
                </a:solidFill>
              </a:rPr>
              <a:t>Tesseract - OCR engine made by HP</a:t>
            </a:r>
          </a:p>
          <a:p>
            <a:pPr marL="457200" lvl="0" indent="-342900" rtl="0">
              <a:spcBef>
                <a:spcPts val="0"/>
              </a:spcBef>
              <a:spcAft>
                <a:spcPts val="0"/>
              </a:spcAft>
              <a:buClr>
                <a:schemeClr val="dk1"/>
              </a:buClr>
              <a:buSzPts val="1800"/>
              <a:buChar char="●"/>
            </a:pPr>
            <a:r>
              <a:rPr lang="en">
                <a:solidFill>
                  <a:schemeClr val="dk1"/>
                </a:solidFill>
              </a:rPr>
              <a:t>Challenges</a:t>
            </a:r>
          </a:p>
          <a:p>
            <a:pPr marL="914400" lvl="1" indent="-317500" rtl="0">
              <a:spcBef>
                <a:spcPts val="0"/>
              </a:spcBef>
              <a:spcAft>
                <a:spcPts val="0"/>
              </a:spcAft>
              <a:buClr>
                <a:schemeClr val="dk1"/>
              </a:buClr>
              <a:buSzPts val="1400"/>
              <a:buChar char="○"/>
            </a:pPr>
            <a:r>
              <a:rPr lang="en">
                <a:solidFill>
                  <a:schemeClr val="dk1"/>
                </a:solidFill>
              </a:rPr>
              <a:t>Image Quality</a:t>
            </a:r>
          </a:p>
          <a:p>
            <a:pPr marL="914400" lvl="1" indent="-317500" rtl="0">
              <a:spcBef>
                <a:spcPts val="0"/>
              </a:spcBef>
              <a:spcAft>
                <a:spcPts val="0"/>
              </a:spcAft>
              <a:buClr>
                <a:schemeClr val="dk1"/>
              </a:buClr>
              <a:buSzPts val="1400"/>
              <a:buChar char="○"/>
            </a:pPr>
            <a:r>
              <a:rPr lang="en">
                <a:solidFill>
                  <a:schemeClr val="dk1"/>
                </a:solidFill>
              </a:rPr>
              <a:t>Watermarks</a:t>
            </a:r>
          </a:p>
          <a:p>
            <a:pPr marL="914400" lvl="1" indent="-317500" rtl="0">
              <a:spcBef>
                <a:spcPts val="0"/>
              </a:spcBef>
              <a:spcAft>
                <a:spcPts val="0"/>
              </a:spcAft>
              <a:buClr>
                <a:schemeClr val="dk1"/>
              </a:buClr>
              <a:buSzPts val="1400"/>
              <a:buChar char="○"/>
            </a:pPr>
            <a:r>
              <a:rPr lang="en">
                <a:solidFill>
                  <a:schemeClr val="dk1"/>
                </a:solidFill>
              </a:rPr>
              <a:t>Running everything on web environment</a:t>
            </a:r>
          </a:p>
          <a:p>
            <a:pPr marL="914400" lvl="1" indent="-317500" rtl="0">
              <a:spcBef>
                <a:spcPts val="0"/>
              </a:spcBef>
              <a:buClr>
                <a:schemeClr val="dk1"/>
              </a:buClr>
              <a:buSzPts val="1400"/>
              <a:buChar char="○"/>
            </a:pPr>
            <a:r>
              <a:rPr lang="en">
                <a:solidFill>
                  <a:schemeClr val="dk1"/>
                </a:solidFill>
              </a:rPr>
              <a:t>Bandwidth optimization for image uploads</a:t>
            </a:r>
          </a:p>
        </p:txBody>
      </p:sp>
      <p:grpSp>
        <p:nvGrpSpPr>
          <p:cNvPr id="152" name="Shape 152"/>
          <p:cNvGrpSpPr/>
          <p:nvPr/>
        </p:nvGrpSpPr>
        <p:grpSpPr>
          <a:xfrm>
            <a:off x="5786525" y="1152475"/>
            <a:ext cx="2912299" cy="3658475"/>
            <a:chOff x="5489725" y="1152475"/>
            <a:chExt cx="2912299" cy="3658475"/>
          </a:xfrm>
        </p:grpSpPr>
        <p:pic>
          <p:nvPicPr>
            <p:cNvPr id="153" name="Shape 153"/>
            <p:cNvPicPr preferRelativeResize="0"/>
            <p:nvPr/>
          </p:nvPicPr>
          <p:blipFill rotWithShape="1">
            <a:blip r:embed="rId3">
              <a:alphaModFix/>
            </a:blip>
            <a:srcRect l="34008" t="17702" r="30260" b="11173"/>
            <a:stretch/>
          </p:blipFill>
          <p:spPr>
            <a:xfrm>
              <a:off x="5489725" y="1152475"/>
              <a:ext cx="2912299" cy="3658475"/>
            </a:xfrm>
            <a:prstGeom prst="rect">
              <a:avLst/>
            </a:prstGeom>
            <a:noFill/>
            <a:ln>
              <a:noFill/>
            </a:ln>
          </p:spPr>
        </p:pic>
        <p:sp>
          <p:nvSpPr>
            <p:cNvPr id="154" name="Shape 154"/>
            <p:cNvSpPr/>
            <p:nvPr/>
          </p:nvSpPr>
          <p:spPr>
            <a:xfrm>
              <a:off x="5624775" y="2835450"/>
              <a:ext cx="1844700" cy="190500"/>
            </a:xfrm>
            <a:prstGeom prst="rect">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5" name="Shape 155"/>
            <p:cNvSpPr/>
            <p:nvPr/>
          </p:nvSpPr>
          <p:spPr>
            <a:xfrm>
              <a:off x="5624776" y="3025953"/>
              <a:ext cx="2446500" cy="190500"/>
            </a:xfrm>
            <a:prstGeom prst="rect">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87900" y="445025"/>
            <a:ext cx="3999900" cy="572700"/>
          </a:xfrm>
          <a:prstGeom prst="rect">
            <a:avLst/>
          </a:prstGeom>
        </p:spPr>
        <p:txBody>
          <a:bodyPr wrap="square" lIns="91425" tIns="91425" rIns="91425" bIns="91425" anchor="t" anchorCtr="0">
            <a:noAutofit/>
          </a:bodyPr>
          <a:lstStyle/>
          <a:p>
            <a:pPr lvl="0" rtl="0">
              <a:spcBef>
                <a:spcPts val="0"/>
              </a:spcBef>
              <a:buNone/>
            </a:pPr>
            <a:r>
              <a:rPr lang="en"/>
              <a:t>State of OCR</a:t>
            </a:r>
          </a:p>
        </p:txBody>
      </p:sp>
      <p:sp>
        <p:nvSpPr>
          <p:cNvPr id="161" name="Shape 161"/>
          <p:cNvSpPr txBox="1">
            <a:spLocks noGrp="1"/>
          </p:cNvSpPr>
          <p:nvPr>
            <p:ph type="body" idx="1"/>
          </p:nvPr>
        </p:nvSpPr>
        <p:spPr>
          <a:xfrm>
            <a:off x="387900" y="1152475"/>
            <a:ext cx="3999900" cy="18060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sz="1800">
                <a:solidFill>
                  <a:srgbClr val="FFFFFF"/>
                </a:solidFill>
              </a:rPr>
              <a:t>Current Progress</a:t>
            </a:r>
          </a:p>
          <a:p>
            <a:pPr marL="914400" lvl="1" indent="-342900" rtl="0">
              <a:spcBef>
                <a:spcPts val="0"/>
              </a:spcBef>
              <a:spcAft>
                <a:spcPts val="0"/>
              </a:spcAft>
              <a:buClr>
                <a:schemeClr val="dk1"/>
              </a:buClr>
              <a:buSzPts val="1800"/>
              <a:buChar char="○"/>
            </a:pPr>
            <a:r>
              <a:rPr lang="en" sz="1800">
                <a:solidFill>
                  <a:srgbClr val="FFFFFF"/>
                </a:solidFill>
              </a:rPr>
              <a:t>Accepts and processes images</a:t>
            </a:r>
          </a:p>
          <a:p>
            <a:pPr marL="914400" lvl="1" indent="-342900" rtl="0">
              <a:spcBef>
                <a:spcPts val="0"/>
              </a:spcBef>
              <a:buClr>
                <a:srgbClr val="FFFFFF"/>
              </a:buClr>
              <a:buSzPts val="1800"/>
              <a:buChar char="○"/>
            </a:pPr>
            <a:r>
              <a:rPr lang="en" sz="1800">
                <a:solidFill>
                  <a:srgbClr val="FFFFFF"/>
                </a:solidFill>
              </a:rPr>
              <a:t>Returns text</a:t>
            </a:r>
          </a:p>
        </p:txBody>
      </p:sp>
      <p:sp>
        <p:nvSpPr>
          <p:cNvPr id="162" name="Shape 162"/>
          <p:cNvSpPr txBox="1">
            <a:spLocks noGrp="1"/>
          </p:cNvSpPr>
          <p:nvPr>
            <p:ph type="body" idx="1"/>
          </p:nvPr>
        </p:nvSpPr>
        <p:spPr>
          <a:xfrm>
            <a:off x="4387800" y="1152475"/>
            <a:ext cx="3999900" cy="20697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sz="1800">
                <a:solidFill>
                  <a:srgbClr val="FFFFFF"/>
                </a:solidFill>
              </a:rPr>
              <a:t>Goals</a:t>
            </a:r>
          </a:p>
          <a:p>
            <a:pPr marL="914400" lvl="1" indent="-342900" rtl="0">
              <a:spcBef>
                <a:spcPts val="0"/>
              </a:spcBef>
              <a:spcAft>
                <a:spcPts val="0"/>
              </a:spcAft>
              <a:buClr>
                <a:schemeClr val="dk1"/>
              </a:buClr>
              <a:buSzPts val="1800"/>
              <a:buChar char="○"/>
            </a:pPr>
            <a:r>
              <a:rPr lang="en" sz="1800">
                <a:solidFill>
                  <a:srgbClr val="FFFFFF"/>
                </a:solidFill>
              </a:rPr>
              <a:t>Integrate with GUI</a:t>
            </a:r>
          </a:p>
          <a:p>
            <a:pPr marL="914400" lvl="1" indent="-342900" rtl="0">
              <a:spcBef>
                <a:spcPts val="0"/>
              </a:spcBef>
              <a:spcAft>
                <a:spcPts val="0"/>
              </a:spcAft>
              <a:buClr>
                <a:srgbClr val="FFFFFF"/>
              </a:buClr>
              <a:buSzPts val="1800"/>
              <a:buChar char="○"/>
            </a:pPr>
            <a:r>
              <a:rPr lang="en" sz="1800">
                <a:solidFill>
                  <a:srgbClr val="FFFFFF"/>
                </a:solidFill>
              </a:rPr>
              <a:t>Higher accuracy</a:t>
            </a:r>
          </a:p>
          <a:p>
            <a:pPr marL="914400" lvl="1" indent="-342900" rtl="0">
              <a:spcBef>
                <a:spcPts val="0"/>
              </a:spcBef>
              <a:buClr>
                <a:srgbClr val="FFFFFF"/>
              </a:buClr>
              <a:buSzPts val="1800"/>
              <a:buChar char="○"/>
            </a:pPr>
            <a:r>
              <a:rPr lang="en" sz="1800">
                <a:solidFill>
                  <a:srgbClr val="FFFFFF"/>
                </a:solidFill>
              </a:rPr>
              <a:t>Image compression</a:t>
            </a:r>
          </a:p>
        </p:txBody>
      </p:sp>
      <p:pic>
        <p:nvPicPr>
          <p:cNvPr id="163" name="Shape 163"/>
          <p:cNvPicPr preferRelativeResize="0"/>
          <p:nvPr/>
        </p:nvPicPr>
        <p:blipFill>
          <a:blip r:embed="rId3">
            <a:alphaModFix amt="70000"/>
          </a:blip>
          <a:stretch>
            <a:fillRect/>
          </a:stretch>
        </p:blipFill>
        <p:spPr>
          <a:xfrm>
            <a:off x="7818649" y="3576375"/>
            <a:ext cx="1153625" cy="1429825"/>
          </a:xfrm>
          <a:prstGeom prst="rect">
            <a:avLst/>
          </a:prstGeom>
          <a:noFill/>
          <a:ln>
            <a:noFill/>
          </a:ln>
        </p:spPr>
      </p:pic>
      <p:pic>
        <p:nvPicPr>
          <p:cNvPr id="164" name="Shape 164"/>
          <p:cNvPicPr preferRelativeResize="0"/>
          <p:nvPr/>
        </p:nvPicPr>
        <p:blipFill>
          <a:blip r:embed="rId4">
            <a:alphaModFix/>
          </a:blip>
          <a:stretch>
            <a:fillRect/>
          </a:stretch>
        </p:blipFill>
        <p:spPr>
          <a:xfrm>
            <a:off x="3889100" y="3093225"/>
            <a:ext cx="3785745" cy="1880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Voice Assist </a:t>
            </a:r>
          </a:p>
        </p:txBody>
      </p:sp>
      <p:sp>
        <p:nvSpPr>
          <p:cNvPr id="170" name="Shape 170"/>
          <p:cNvSpPr txBox="1">
            <a:spLocks noGrp="1"/>
          </p:cNvSpPr>
          <p:nvPr>
            <p:ph type="body" idx="1"/>
          </p:nvPr>
        </p:nvSpPr>
        <p:spPr>
          <a:xfrm>
            <a:off x="311700" y="1152475"/>
            <a:ext cx="3986100" cy="3416400"/>
          </a:xfrm>
          <a:prstGeom prst="rect">
            <a:avLst/>
          </a:prstGeom>
        </p:spPr>
        <p:txBody>
          <a:bodyPr wrap="square" lIns="91425" tIns="91425" rIns="91425" bIns="91425" anchor="t" anchorCtr="0">
            <a:noAutofit/>
          </a:bodyPr>
          <a:lstStyle/>
          <a:p>
            <a:pPr marL="457200" lvl="0" indent="-374650" rtl="0">
              <a:spcBef>
                <a:spcPts val="0"/>
              </a:spcBef>
              <a:spcAft>
                <a:spcPts val="0"/>
              </a:spcAft>
              <a:buClr>
                <a:schemeClr val="dk1"/>
              </a:buClr>
              <a:buSzPts val="2300"/>
              <a:buChar char="●"/>
            </a:pPr>
            <a:r>
              <a:rPr lang="en" sz="2300">
                <a:solidFill>
                  <a:schemeClr val="dk1"/>
                </a:solidFill>
              </a:rPr>
              <a:t>Intended Users</a:t>
            </a:r>
          </a:p>
          <a:p>
            <a:pPr marL="457200" marR="0" lvl="0" indent="-374650" algn="l" rtl="0">
              <a:lnSpc>
                <a:spcPct val="115000"/>
              </a:lnSpc>
              <a:spcBef>
                <a:spcPts val="0"/>
              </a:spcBef>
              <a:spcAft>
                <a:spcPts val="0"/>
              </a:spcAft>
              <a:buClr>
                <a:schemeClr val="dk1"/>
              </a:buClr>
              <a:buSzPts val="2300"/>
              <a:buFont typeface="Average"/>
              <a:buChar char="●"/>
            </a:pPr>
            <a:r>
              <a:rPr lang="en" sz="2300">
                <a:solidFill>
                  <a:schemeClr val="dk1"/>
                </a:solidFill>
              </a:rPr>
              <a:t>Implementation </a:t>
            </a:r>
          </a:p>
          <a:p>
            <a:pPr marL="457200" lvl="0" indent="-374650" rtl="0">
              <a:spcBef>
                <a:spcPts val="0"/>
              </a:spcBef>
              <a:spcAft>
                <a:spcPts val="0"/>
              </a:spcAft>
              <a:buClr>
                <a:schemeClr val="dk1"/>
              </a:buClr>
              <a:buSzPts val="2300"/>
              <a:buChar char="●"/>
            </a:pPr>
            <a:r>
              <a:rPr lang="en" sz="2300">
                <a:solidFill>
                  <a:schemeClr val="dk1"/>
                </a:solidFill>
              </a:rPr>
              <a:t>Technologies</a:t>
            </a:r>
          </a:p>
          <a:p>
            <a:pPr marL="457200" lvl="0" indent="-374650" rtl="0">
              <a:spcBef>
                <a:spcPts val="0"/>
              </a:spcBef>
              <a:spcAft>
                <a:spcPts val="0"/>
              </a:spcAft>
              <a:buClr>
                <a:schemeClr val="dk1"/>
              </a:buClr>
              <a:buSzPts val="2300"/>
              <a:buChar char="●"/>
            </a:pPr>
            <a:r>
              <a:rPr lang="en" sz="2300">
                <a:solidFill>
                  <a:schemeClr val="dk1"/>
                </a:solidFill>
              </a:rPr>
              <a:t>Challenges</a:t>
            </a:r>
          </a:p>
          <a:p>
            <a:pPr marL="914400" lvl="1" indent="-317500" rtl="0">
              <a:spcBef>
                <a:spcPts val="0"/>
              </a:spcBef>
              <a:spcAft>
                <a:spcPts val="0"/>
              </a:spcAft>
              <a:buClr>
                <a:schemeClr val="dk1"/>
              </a:buClr>
              <a:buSzPts val="1400"/>
              <a:buChar char="○"/>
            </a:pPr>
            <a:r>
              <a:rPr lang="en">
                <a:solidFill>
                  <a:schemeClr val="dk1"/>
                </a:solidFill>
              </a:rPr>
              <a:t>Browser compatibility</a:t>
            </a:r>
          </a:p>
          <a:p>
            <a:pPr marL="914400" lvl="1" indent="-317500" rtl="0">
              <a:spcBef>
                <a:spcPts val="0"/>
              </a:spcBef>
              <a:spcAft>
                <a:spcPts val="0"/>
              </a:spcAft>
              <a:buClr>
                <a:schemeClr val="dk1"/>
              </a:buClr>
              <a:buSzPts val="1400"/>
              <a:buChar char="○"/>
            </a:pPr>
            <a:r>
              <a:rPr lang="en">
                <a:solidFill>
                  <a:schemeClr val="dk1"/>
                </a:solidFill>
              </a:rPr>
              <a:t>Incorporating technologies</a:t>
            </a:r>
          </a:p>
          <a:p>
            <a:pPr marL="914400" lvl="1" indent="-317500" rtl="0">
              <a:spcBef>
                <a:spcPts val="0"/>
              </a:spcBef>
              <a:buClr>
                <a:schemeClr val="dk1"/>
              </a:buClr>
              <a:buSzPts val="1400"/>
              <a:buChar char="○"/>
            </a:pPr>
            <a:r>
              <a:rPr lang="en">
                <a:solidFill>
                  <a:schemeClr val="dk1"/>
                </a:solidFill>
              </a:rPr>
              <a:t>Network quality</a:t>
            </a:r>
          </a:p>
        </p:txBody>
      </p:sp>
      <p:pic>
        <p:nvPicPr>
          <p:cNvPr id="171" name="Shape 171"/>
          <p:cNvPicPr preferRelativeResize="0"/>
          <p:nvPr/>
        </p:nvPicPr>
        <p:blipFill>
          <a:blip r:embed="rId3">
            <a:alphaModFix/>
          </a:blip>
          <a:stretch>
            <a:fillRect/>
          </a:stretch>
        </p:blipFill>
        <p:spPr>
          <a:xfrm>
            <a:off x="4297788" y="445028"/>
            <a:ext cx="3600213" cy="2058955"/>
          </a:xfrm>
          <a:prstGeom prst="rect">
            <a:avLst/>
          </a:prstGeom>
          <a:noFill/>
          <a:ln>
            <a:noFill/>
          </a:ln>
        </p:spPr>
      </p:pic>
      <p:pic>
        <p:nvPicPr>
          <p:cNvPr id="172" name="Shape 172"/>
          <p:cNvPicPr preferRelativeResize="0"/>
          <p:nvPr/>
        </p:nvPicPr>
        <p:blipFill>
          <a:blip r:embed="rId4">
            <a:alphaModFix/>
          </a:blip>
          <a:stretch>
            <a:fillRect/>
          </a:stretch>
        </p:blipFill>
        <p:spPr>
          <a:xfrm>
            <a:off x="4297800" y="2876125"/>
            <a:ext cx="1990550" cy="1321525"/>
          </a:xfrm>
          <a:prstGeom prst="rect">
            <a:avLst/>
          </a:prstGeom>
          <a:noFill/>
          <a:ln>
            <a:noFill/>
          </a:ln>
        </p:spPr>
      </p:pic>
      <p:pic>
        <p:nvPicPr>
          <p:cNvPr id="173" name="Shape 173"/>
          <p:cNvPicPr preferRelativeResize="0"/>
          <p:nvPr/>
        </p:nvPicPr>
        <p:blipFill>
          <a:blip r:embed="rId5">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87900" y="445025"/>
            <a:ext cx="3999900" cy="572700"/>
          </a:xfrm>
          <a:prstGeom prst="rect">
            <a:avLst/>
          </a:prstGeom>
        </p:spPr>
        <p:txBody>
          <a:bodyPr wrap="square" lIns="91425" tIns="91425" rIns="91425" bIns="91425" anchor="t" anchorCtr="0">
            <a:noAutofit/>
          </a:bodyPr>
          <a:lstStyle/>
          <a:p>
            <a:pPr lvl="0" rtl="0">
              <a:spcBef>
                <a:spcPts val="0"/>
              </a:spcBef>
              <a:buNone/>
            </a:pPr>
            <a:r>
              <a:rPr lang="en"/>
              <a:t>State of Voice Assist</a:t>
            </a:r>
          </a:p>
        </p:txBody>
      </p:sp>
      <p:sp>
        <p:nvSpPr>
          <p:cNvPr id="179" name="Shape 179"/>
          <p:cNvSpPr txBox="1">
            <a:spLocks noGrp="1"/>
          </p:cNvSpPr>
          <p:nvPr>
            <p:ph type="body" idx="1"/>
          </p:nvPr>
        </p:nvSpPr>
        <p:spPr>
          <a:xfrm>
            <a:off x="387900" y="1152475"/>
            <a:ext cx="3999900" cy="18060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sz="1800">
                <a:solidFill>
                  <a:srgbClr val="FFFFFF"/>
                </a:solidFill>
              </a:rPr>
              <a:t>Current Progress</a:t>
            </a:r>
          </a:p>
          <a:p>
            <a:pPr marL="914400" lvl="1" indent="-342900" rtl="0">
              <a:spcBef>
                <a:spcPts val="0"/>
              </a:spcBef>
              <a:spcAft>
                <a:spcPts val="0"/>
              </a:spcAft>
              <a:buClr>
                <a:srgbClr val="FFFFFF"/>
              </a:buClr>
              <a:buSzPts val="1800"/>
              <a:buChar char="○"/>
            </a:pPr>
            <a:r>
              <a:rPr lang="en" sz="1800">
                <a:solidFill>
                  <a:srgbClr val="FFFFFF"/>
                </a:solidFill>
              </a:rPr>
              <a:t>Web Speech Integration</a:t>
            </a:r>
          </a:p>
          <a:p>
            <a:pPr marL="914400" lvl="1" indent="-342900" rtl="0">
              <a:spcBef>
                <a:spcPts val="0"/>
              </a:spcBef>
              <a:spcAft>
                <a:spcPts val="0"/>
              </a:spcAft>
              <a:buClr>
                <a:srgbClr val="FFFFFF"/>
              </a:buClr>
              <a:buSzPts val="1800"/>
              <a:buChar char="○"/>
            </a:pPr>
            <a:r>
              <a:rPr lang="en" sz="1800">
                <a:solidFill>
                  <a:srgbClr val="FFFFFF"/>
                </a:solidFill>
              </a:rPr>
              <a:t>Auto-Fill</a:t>
            </a:r>
          </a:p>
          <a:p>
            <a:pPr marL="914400" lvl="1" indent="-342900" rtl="0">
              <a:spcBef>
                <a:spcPts val="0"/>
              </a:spcBef>
              <a:buClr>
                <a:srgbClr val="FFFFFF"/>
              </a:buClr>
              <a:buSzPts val="1800"/>
              <a:buChar char="○"/>
            </a:pPr>
            <a:r>
              <a:rPr lang="en" sz="1800">
                <a:solidFill>
                  <a:srgbClr val="FFFFFF"/>
                </a:solidFill>
              </a:rPr>
              <a:t>Basic Integration</a:t>
            </a:r>
          </a:p>
        </p:txBody>
      </p:sp>
      <p:sp>
        <p:nvSpPr>
          <p:cNvPr id="180" name="Shape 180"/>
          <p:cNvSpPr txBox="1">
            <a:spLocks noGrp="1"/>
          </p:cNvSpPr>
          <p:nvPr>
            <p:ph type="body" idx="1"/>
          </p:nvPr>
        </p:nvSpPr>
        <p:spPr>
          <a:xfrm>
            <a:off x="4387800" y="1152475"/>
            <a:ext cx="3999900" cy="20697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sz="1800">
                <a:solidFill>
                  <a:srgbClr val="FFFFFF"/>
                </a:solidFill>
              </a:rPr>
              <a:t>Goals</a:t>
            </a:r>
          </a:p>
          <a:p>
            <a:pPr marL="914400" lvl="1" indent="-342900" rtl="0">
              <a:spcBef>
                <a:spcPts val="0"/>
              </a:spcBef>
              <a:spcAft>
                <a:spcPts val="0"/>
              </a:spcAft>
              <a:buClr>
                <a:srgbClr val="FFFFFF"/>
              </a:buClr>
              <a:buSzPts val="1800"/>
              <a:buChar char="○"/>
            </a:pPr>
            <a:r>
              <a:rPr lang="en" sz="1800">
                <a:solidFill>
                  <a:srgbClr val="FFFFFF"/>
                </a:solidFill>
              </a:rPr>
              <a:t>Conversational</a:t>
            </a:r>
          </a:p>
          <a:p>
            <a:pPr marL="914400" lvl="1" indent="-342900" rtl="0">
              <a:spcBef>
                <a:spcPts val="0"/>
              </a:spcBef>
              <a:spcAft>
                <a:spcPts val="0"/>
              </a:spcAft>
              <a:buClr>
                <a:srgbClr val="FFFFFF"/>
              </a:buClr>
              <a:buSzPts val="1800"/>
              <a:buChar char="○"/>
            </a:pPr>
            <a:r>
              <a:rPr lang="en" sz="1800">
                <a:solidFill>
                  <a:srgbClr val="FFFFFF"/>
                </a:solidFill>
              </a:rPr>
              <a:t>Validation</a:t>
            </a:r>
          </a:p>
          <a:p>
            <a:pPr marL="914400" lvl="1" indent="-342900" rtl="0">
              <a:spcBef>
                <a:spcPts val="0"/>
              </a:spcBef>
              <a:spcAft>
                <a:spcPts val="0"/>
              </a:spcAft>
              <a:buClr>
                <a:srgbClr val="FFFFFF"/>
              </a:buClr>
              <a:buSzPts val="1800"/>
              <a:buChar char="○"/>
            </a:pPr>
            <a:r>
              <a:rPr lang="en" sz="1800">
                <a:solidFill>
                  <a:srgbClr val="FFFFFF"/>
                </a:solidFill>
              </a:rPr>
              <a:t>Speech-to-text Libraries/Services</a:t>
            </a:r>
          </a:p>
          <a:p>
            <a:pPr marL="914400" lvl="1" indent="-342900" rtl="0">
              <a:spcBef>
                <a:spcPts val="0"/>
              </a:spcBef>
              <a:buClr>
                <a:srgbClr val="FFFFFF"/>
              </a:buClr>
              <a:buSzPts val="1800"/>
              <a:buChar char="○"/>
            </a:pPr>
            <a:r>
              <a:rPr lang="en" sz="1800">
                <a:solidFill>
                  <a:srgbClr val="FFFFFF"/>
                </a:solidFill>
              </a:rPr>
              <a:t>Client/Server API</a:t>
            </a:r>
          </a:p>
        </p:txBody>
      </p:sp>
      <p:pic>
        <p:nvPicPr>
          <p:cNvPr id="181" name="Shape 181"/>
          <p:cNvPicPr preferRelativeResize="0"/>
          <p:nvPr/>
        </p:nvPicPr>
        <p:blipFill>
          <a:blip r:embed="rId3">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Accomplishments</a:t>
            </a:r>
          </a:p>
        </p:txBody>
      </p:sp>
      <p:sp>
        <p:nvSpPr>
          <p:cNvPr id="187" name="Shape 18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74650" rtl="0">
              <a:spcBef>
                <a:spcPts val="0"/>
              </a:spcBef>
              <a:spcAft>
                <a:spcPts val="0"/>
              </a:spcAft>
              <a:buClr>
                <a:schemeClr val="dk1"/>
              </a:buClr>
              <a:buSzPts val="2300"/>
              <a:buChar char="●"/>
            </a:pPr>
            <a:r>
              <a:rPr lang="en" sz="2300">
                <a:solidFill>
                  <a:schemeClr val="dk1"/>
                </a:solidFill>
              </a:rPr>
              <a:t>Basic Application</a:t>
            </a:r>
          </a:p>
          <a:p>
            <a:pPr marL="457200" lvl="0" indent="-374650" rtl="0">
              <a:spcBef>
                <a:spcPts val="0"/>
              </a:spcBef>
              <a:spcAft>
                <a:spcPts val="0"/>
              </a:spcAft>
              <a:buClr>
                <a:schemeClr val="dk1"/>
              </a:buClr>
              <a:buSzPts val="2300"/>
              <a:buChar char="●"/>
            </a:pPr>
            <a:r>
              <a:rPr lang="en" sz="2300">
                <a:solidFill>
                  <a:schemeClr val="dk1"/>
                </a:solidFill>
              </a:rPr>
              <a:t>Additional Scripts for GUI</a:t>
            </a:r>
          </a:p>
          <a:p>
            <a:pPr marL="914400" lvl="1" indent="-349250" rtl="0">
              <a:spcBef>
                <a:spcPts val="0"/>
              </a:spcBef>
              <a:spcAft>
                <a:spcPts val="0"/>
              </a:spcAft>
              <a:buClr>
                <a:schemeClr val="dk1"/>
              </a:buClr>
              <a:buSzPts val="1900"/>
              <a:buChar char="○"/>
            </a:pPr>
            <a:r>
              <a:rPr lang="en" sz="1900">
                <a:solidFill>
                  <a:schemeClr val="dk1"/>
                </a:solidFill>
              </a:rPr>
              <a:t>Google Address Autocomplete</a:t>
            </a:r>
          </a:p>
          <a:p>
            <a:pPr marL="914400" lvl="1" indent="-349250" rtl="0">
              <a:spcBef>
                <a:spcPts val="0"/>
              </a:spcBef>
              <a:spcAft>
                <a:spcPts val="0"/>
              </a:spcAft>
              <a:buClr>
                <a:schemeClr val="dk1"/>
              </a:buClr>
              <a:buSzPts val="1900"/>
              <a:buChar char="○"/>
            </a:pPr>
            <a:r>
              <a:rPr lang="en" sz="1900">
                <a:solidFill>
                  <a:schemeClr val="dk1"/>
                </a:solidFill>
              </a:rPr>
              <a:t>Checking for minors</a:t>
            </a:r>
          </a:p>
          <a:p>
            <a:pPr marL="914400" lvl="1" indent="-349250" rtl="0">
              <a:spcBef>
                <a:spcPts val="0"/>
              </a:spcBef>
              <a:spcAft>
                <a:spcPts val="0"/>
              </a:spcAft>
              <a:buClr>
                <a:schemeClr val="dk1"/>
              </a:buClr>
              <a:buSzPts val="1900"/>
              <a:buChar char="○"/>
            </a:pPr>
            <a:r>
              <a:rPr lang="en" sz="1900">
                <a:solidFill>
                  <a:schemeClr val="dk1"/>
                </a:solidFill>
              </a:rPr>
              <a:t>reCAPTCHA</a:t>
            </a:r>
          </a:p>
          <a:p>
            <a:pPr marL="457200" lvl="0" indent="-374650" rtl="0">
              <a:spcBef>
                <a:spcPts val="0"/>
              </a:spcBef>
              <a:buClr>
                <a:schemeClr val="dk1"/>
              </a:buClr>
              <a:buSzPts val="2300"/>
              <a:buChar char="●"/>
            </a:pPr>
            <a:r>
              <a:rPr lang="en" sz="2300">
                <a:solidFill>
                  <a:schemeClr val="dk1"/>
                </a:solidFill>
              </a:rPr>
              <a:t>Speech-to-Text</a:t>
            </a:r>
          </a:p>
        </p:txBody>
      </p:sp>
      <p:pic>
        <p:nvPicPr>
          <p:cNvPr id="188" name="Shape 188"/>
          <p:cNvPicPr preferRelativeResize="0"/>
          <p:nvPr/>
        </p:nvPicPr>
        <p:blipFill>
          <a:blip r:embed="rId3">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Future Goals</a:t>
            </a:r>
          </a:p>
        </p:txBody>
      </p:sp>
      <p:sp>
        <p:nvSpPr>
          <p:cNvPr id="194" name="Shape 19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74650" rtl="0">
              <a:spcBef>
                <a:spcPts val="0"/>
              </a:spcBef>
              <a:spcAft>
                <a:spcPts val="0"/>
              </a:spcAft>
              <a:buClr>
                <a:srgbClr val="FFFFFF"/>
              </a:buClr>
              <a:buSzPts val="2300"/>
              <a:buChar char="●"/>
            </a:pPr>
            <a:r>
              <a:rPr lang="en" sz="2300">
                <a:solidFill>
                  <a:srgbClr val="FFFFFF"/>
                </a:solidFill>
              </a:rPr>
              <a:t>Email Confirmation</a:t>
            </a:r>
          </a:p>
          <a:p>
            <a:pPr marL="457200" lvl="0" indent="-374650" rtl="0">
              <a:spcBef>
                <a:spcPts val="0"/>
              </a:spcBef>
              <a:spcAft>
                <a:spcPts val="0"/>
              </a:spcAft>
              <a:buClr>
                <a:srgbClr val="FFFFFF"/>
              </a:buClr>
              <a:buSzPts val="2300"/>
              <a:buChar char="●"/>
            </a:pPr>
            <a:r>
              <a:rPr lang="en" sz="2300">
                <a:solidFill>
                  <a:srgbClr val="FFFFFF"/>
                </a:solidFill>
              </a:rPr>
              <a:t>Conversational Voice Assist</a:t>
            </a:r>
          </a:p>
          <a:p>
            <a:pPr marL="457200" lvl="0" indent="-374650" rtl="0">
              <a:spcBef>
                <a:spcPts val="0"/>
              </a:spcBef>
              <a:spcAft>
                <a:spcPts val="0"/>
              </a:spcAft>
              <a:buClr>
                <a:srgbClr val="FFFFFF"/>
              </a:buClr>
              <a:buSzPts val="2300"/>
              <a:buChar char="●"/>
            </a:pPr>
            <a:r>
              <a:rPr lang="en" sz="2300">
                <a:solidFill>
                  <a:srgbClr val="FFFFFF"/>
                </a:solidFill>
              </a:rPr>
              <a:t>OCR</a:t>
            </a:r>
          </a:p>
          <a:p>
            <a:pPr marL="457200" lvl="0" indent="-374650" rtl="0">
              <a:spcBef>
                <a:spcPts val="0"/>
              </a:spcBef>
              <a:buClr>
                <a:srgbClr val="FFFFFF"/>
              </a:buClr>
              <a:buSzPts val="2300"/>
              <a:buChar char="●"/>
            </a:pPr>
            <a:r>
              <a:rPr lang="en" sz="2300">
                <a:solidFill>
                  <a:srgbClr val="FFFFFF"/>
                </a:solidFill>
              </a:rPr>
              <a:t>Maintainability</a:t>
            </a:r>
          </a:p>
          <a:p>
            <a:pPr lvl="0" rtl="0">
              <a:spcBef>
                <a:spcPts val="0"/>
              </a:spcBef>
              <a:buNone/>
            </a:pPr>
            <a:endParaRPr sz="2300"/>
          </a:p>
        </p:txBody>
      </p:sp>
      <p:pic>
        <p:nvPicPr>
          <p:cNvPr id="195" name="Shape 195"/>
          <p:cNvPicPr preferRelativeResize="0"/>
          <p:nvPr/>
        </p:nvPicPr>
        <p:blipFill>
          <a:blip r:embed="rId3">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p:nvPr/>
        </p:nvSpPr>
        <p:spPr>
          <a:xfrm>
            <a:off x="2417888" y="967750"/>
            <a:ext cx="4240800" cy="38784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201" name="Shape 201"/>
          <p:cNvSpPr txBox="1">
            <a:spLocks noGrp="1"/>
          </p:cNvSpPr>
          <p:nvPr>
            <p:ph type="title"/>
          </p:nvPr>
        </p:nvSpPr>
        <p:spPr>
          <a:xfrm>
            <a:off x="311700" y="297350"/>
            <a:ext cx="8520600" cy="572700"/>
          </a:xfrm>
          <a:prstGeom prst="rect">
            <a:avLst/>
          </a:prstGeom>
        </p:spPr>
        <p:txBody>
          <a:bodyPr wrap="square" lIns="91425" tIns="91425" rIns="91425" bIns="91425" anchor="t" anchorCtr="0">
            <a:noAutofit/>
          </a:bodyPr>
          <a:lstStyle/>
          <a:p>
            <a:pPr lvl="0" algn="ctr">
              <a:spcBef>
                <a:spcPts val="0"/>
              </a:spcBef>
              <a:buNone/>
            </a:pPr>
            <a:r>
              <a:rPr lang="en"/>
              <a:t>Thank You</a:t>
            </a:r>
          </a:p>
        </p:txBody>
      </p:sp>
      <p:pic>
        <p:nvPicPr>
          <p:cNvPr id="202" name="Shape 202"/>
          <p:cNvPicPr preferRelativeResize="0"/>
          <p:nvPr/>
        </p:nvPicPr>
        <p:blipFill>
          <a:blip r:embed="rId3">
            <a:alphaModFix/>
          </a:blip>
          <a:stretch>
            <a:fillRect/>
          </a:stretch>
        </p:blipFill>
        <p:spPr>
          <a:xfrm>
            <a:off x="2417888" y="996463"/>
            <a:ext cx="4308213" cy="382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Agenda</a:t>
            </a:r>
          </a:p>
        </p:txBody>
      </p:sp>
      <p:sp>
        <p:nvSpPr>
          <p:cNvPr id="69" name="Shape 6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74650" rtl="0">
              <a:spcBef>
                <a:spcPts val="0"/>
              </a:spcBef>
              <a:spcAft>
                <a:spcPts val="0"/>
              </a:spcAft>
              <a:buClr>
                <a:srgbClr val="FFFFFF"/>
              </a:buClr>
              <a:buSzPts val="2300"/>
              <a:buAutoNum type="arabicPeriod"/>
            </a:pPr>
            <a:r>
              <a:rPr lang="en" sz="2300">
                <a:solidFill>
                  <a:srgbClr val="FFFFFF"/>
                </a:solidFill>
              </a:rPr>
              <a:t>Introduction &amp; Overview</a:t>
            </a:r>
          </a:p>
          <a:p>
            <a:pPr marL="457200" lvl="0" indent="-374650" rtl="0">
              <a:spcBef>
                <a:spcPts val="0"/>
              </a:spcBef>
              <a:spcAft>
                <a:spcPts val="0"/>
              </a:spcAft>
              <a:buClr>
                <a:srgbClr val="FFFFFF"/>
              </a:buClr>
              <a:buSzPts val="2300"/>
              <a:buAutoNum type="arabicPeriod"/>
            </a:pPr>
            <a:r>
              <a:rPr lang="en" sz="2300">
                <a:solidFill>
                  <a:srgbClr val="FFFFFF"/>
                </a:solidFill>
              </a:rPr>
              <a:t>Project Requirements</a:t>
            </a:r>
          </a:p>
          <a:p>
            <a:pPr marL="457200" lvl="0" indent="-374650" rtl="0">
              <a:spcBef>
                <a:spcPts val="0"/>
              </a:spcBef>
              <a:spcAft>
                <a:spcPts val="0"/>
              </a:spcAft>
              <a:buClr>
                <a:srgbClr val="FFFFFF"/>
              </a:buClr>
              <a:buSzPts val="2300"/>
              <a:buAutoNum type="arabicPeriod"/>
            </a:pPr>
            <a:r>
              <a:rPr lang="en" sz="2300">
                <a:solidFill>
                  <a:srgbClr val="FFFFFF"/>
                </a:solidFill>
              </a:rPr>
              <a:t>Modules &amp; Services</a:t>
            </a:r>
          </a:p>
          <a:p>
            <a:pPr marL="457200" lvl="0" indent="-374650" rtl="0">
              <a:spcBef>
                <a:spcPts val="0"/>
              </a:spcBef>
              <a:buClr>
                <a:srgbClr val="FFFFFF"/>
              </a:buClr>
              <a:buSzPts val="2300"/>
              <a:buAutoNum type="arabicPeriod"/>
            </a:pPr>
            <a:r>
              <a:rPr lang="en" sz="2300">
                <a:solidFill>
                  <a:srgbClr val="FFFFFF"/>
                </a:solidFill>
              </a:rPr>
              <a:t>Accomplishments &amp; </a:t>
            </a:r>
            <a:r>
              <a:rPr lang="en" sz="2300">
                <a:solidFill>
                  <a:schemeClr val="dk1"/>
                </a:solidFill>
              </a:rPr>
              <a:t>Future Goals </a:t>
            </a:r>
          </a:p>
          <a:p>
            <a:pPr lvl="0" rtl="0">
              <a:spcBef>
                <a:spcPts val="0"/>
              </a:spcBef>
              <a:buNone/>
            </a:pPr>
            <a:endParaRPr sz="2300">
              <a:solidFill>
                <a:srgbClr val="FFFFFF"/>
              </a:solidFill>
            </a:endParaRPr>
          </a:p>
        </p:txBody>
      </p:sp>
      <p:pic>
        <p:nvPicPr>
          <p:cNvPr id="70" name="Shape 70"/>
          <p:cNvPicPr preferRelativeResize="0"/>
          <p:nvPr/>
        </p:nvPicPr>
        <p:blipFill>
          <a:blip r:embed="rId3">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Introduction</a:t>
            </a:r>
          </a:p>
        </p:txBody>
      </p:sp>
      <p:sp>
        <p:nvSpPr>
          <p:cNvPr id="76" name="Shape 76"/>
          <p:cNvSpPr txBox="1">
            <a:spLocks noGrp="1"/>
          </p:cNvSpPr>
          <p:nvPr>
            <p:ph type="body" idx="1"/>
          </p:nvPr>
        </p:nvSpPr>
        <p:spPr>
          <a:xfrm>
            <a:off x="311700" y="1152475"/>
            <a:ext cx="8520600" cy="3416400"/>
          </a:xfrm>
          <a:prstGeom prst="rect">
            <a:avLst/>
          </a:prstGeom>
          <a:ln>
            <a:noFill/>
          </a:ln>
        </p:spPr>
        <p:txBody>
          <a:bodyPr wrap="square" lIns="91425" tIns="91425" rIns="91425" bIns="91425" anchor="t" anchorCtr="0">
            <a:noAutofit/>
          </a:bodyPr>
          <a:lstStyle/>
          <a:p>
            <a:pPr marL="457200" lvl="0" indent="-374650" rtl="0">
              <a:spcBef>
                <a:spcPts val="0"/>
              </a:spcBef>
              <a:spcAft>
                <a:spcPts val="0"/>
              </a:spcAft>
              <a:buClr>
                <a:schemeClr val="dk1"/>
              </a:buClr>
              <a:buSzPts val="2300"/>
              <a:buChar char="●"/>
            </a:pPr>
            <a:r>
              <a:rPr lang="en" sz="2300">
                <a:solidFill>
                  <a:schemeClr val="dk1"/>
                </a:solidFill>
              </a:rPr>
              <a:t>About County of Los Angeles Public Library</a:t>
            </a:r>
          </a:p>
          <a:p>
            <a:pPr marL="457200" lvl="0" indent="-374650" rtl="0">
              <a:spcBef>
                <a:spcPts val="0"/>
              </a:spcBef>
              <a:spcAft>
                <a:spcPts val="0"/>
              </a:spcAft>
              <a:buClr>
                <a:schemeClr val="dk1"/>
              </a:buClr>
              <a:buSzPts val="2300"/>
              <a:buChar char="●"/>
            </a:pPr>
            <a:r>
              <a:rPr lang="en" sz="2300">
                <a:solidFill>
                  <a:schemeClr val="dk1"/>
                </a:solidFill>
              </a:rPr>
              <a:t>Transition to the future</a:t>
            </a:r>
          </a:p>
          <a:p>
            <a:pPr marL="457200" lvl="0" indent="-374650" rtl="0">
              <a:spcBef>
                <a:spcPts val="0"/>
              </a:spcBef>
              <a:spcAft>
                <a:spcPts val="0"/>
              </a:spcAft>
              <a:buClr>
                <a:schemeClr val="dk1"/>
              </a:buClr>
              <a:buSzPts val="2300"/>
              <a:buChar char="●"/>
            </a:pPr>
            <a:r>
              <a:rPr lang="en" sz="2300">
                <a:solidFill>
                  <a:schemeClr val="dk1"/>
                </a:solidFill>
              </a:rPr>
              <a:t>What they need from us</a:t>
            </a:r>
          </a:p>
          <a:p>
            <a:pPr marL="457200" lvl="0" indent="-374650" rtl="0">
              <a:spcBef>
                <a:spcPts val="0"/>
              </a:spcBef>
              <a:buClr>
                <a:schemeClr val="dk1"/>
              </a:buClr>
              <a:buSzPts val="2300"/>
              <a:buChar char="●"/>
            </a:pPr>
            <a:r>
              <a:rPr lang="en" sz="2300">
                <a:solidFill>
                  <a:schemeClr val="dk1"/>
                </a:solidFill>
              </a:rPr>
              <a:t>How we’re going to help</a:t>
            </a:r>
          </a:p>
        </p:txBody>
      </p:sp>
      <p:pic>
        <p:nvPicPr>
          <p:cNvPr id="77" name="Shape 77"/>
          <p:cNvPicPr preferRelativeResize="0"/>
          <p:nvPr/>
        </p:nvPicPr>
        <p:blipFill>
          <a:blip r:embed="rId3">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Workflow Tools</a:t>
            </a:r>
          </a:p>
        </p:txBody>
      </p:sp>
      <p:sp>
        <p:nvSpPr>
          <p:cNvPr id="83" name="Shape 8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93700" rtl="0">
              <a:spcBef>
                <a:spcPts val="0"/>
              </a:spcBef>
              <a:spcAft>
                <a:spcPts val="0"/>
              </a:spcAft>
              <a:buClr>
                <a:schemeClr val="dk1"/>
              </a:buClr>
              <a:buSzPts val="2600"/>
              <a:buChar char="●"/>
            </a:pPr>
            <a:r>
              <a:rPr lang="en" sz="2600">
                <a:solidFill>
                  <a:schemeClr val="dk1"/>
                </a:solidFill>
              </a:rPr>
              <a:t>Github - All the code is saved here</a:t>
            </a:r>
          </a:p>
          <a:p>
            <a:pPr marL="457200" lvl="0" indent="-393700" rtl="0">
              <a:spcBef>
                <a:spcPts val="0"/>
              </a:spcBef>
              <a:spcAft>
                <a:spcPts val="0"/>
              </a:spcAft>
              <a:buClr>
                <a:schemeClr val="dk1"/>
              </a:buClr>
              <a:buSzPts val="2600"/>
              <a:buChar char="●"/>
            </a:pPr>
            <a:r>
              <a:rPr lang="en" sz="2600">
                <a:solidFill>
                  <a:schemeClr val="dk1"/>
                </a:solidFill>
              </a:rPr>
              <a:t>Google Drive - All the documentation is shared here</a:t>
            </a:r>
          </a:p>
          <a:p>
            <a:pPr marL="457200" lvl="0" indent="-393700" rtl="0">
              <a:spcBef>
                <a:spcPts val="0"/>
              </a:spcBef>
              <a:spcAft>
                <a:spcPts val="0"/>
              </a:spcAft>
              <a:buClr>
                <a:schemeClr val="dk1"/>
              </a:buClr>
              <a:buSzPts val="2600"/>
              <a:buChar char="●"/>
            </a:pPr>
            <a:r>
              <a:rPr lang="en" sz="2600">
                <a:solidFill>
                  <a:schemeClr val="dk1"/>
                </a:solidFill>
              </a:rPr>
              <a:t>Slack - Group team collaboration tools and services</a:t>
            </a:r>
          </a:p>
          <a:p>
            <a:pPr marL="457200" lvl="0" indent="-393700">
              <a:spcBef>
                <a:spcPts val="0"/>
              </a:spcBef>
              <a:buClr>
                <a:schemeClr val="dk1"/>
              </a:buClr>
              <a:buSzPts val="2600"/>
              <a:buChar char="●"/>
            </a:pPr>
            <a:r>
              <a:rPr lang="en" sz="2600">
                <a:solidFill>
                  <a:schemeClr val="dk1"/>
                </a:solidFill>
              </a:rPr>
              <a:t>Zoom - Conference call application with the liaisons</a:t>
            </a:r>
          </a:p>
        </p:txBody>
      </p:sp>
      <p:pic>
        <p:nvPicPr>
          <p:cNvPr id="84" name="Shape 84"/>
          <p:cNvPicPr preferRelativeResize="0"/>
          <p:nvPr/>
        </p:nvPicPr>
        <p:blipFill>
          <a:blip r:embed="rId3">
            <a:alphaModFix/>
          </a:blip>
          <a:stretch>
            <a:fillRect/>
          </a:stretch>
        </p:blipFill>
        <p:spPr>
          <a:xfrm>
            <a:off x="-88750" y="3038075"/>
            <a:ext cx="3081150" cy="1971925"/>
          </a:xfrm>
          <a:prstGeom prst="rect">
            <a:avLst/>
          </a:prstGeom>
          <a:noFill/>
          <a:ln>
            <a:noFill/>
          </a:ln>
        </p:spPr>
      </p:pic>
      <p:pic>
        <p:nvPicPr>
          <p:cNvPr id="85" name="Shape 85"/>
          <p:cNvPicPr preferRelativeResize="0"/>
          <p:nvPr/>
        </p:nvPicPr>
        <p:blipFill>
          <a:blip r:embed="rId4">
            <a:alphaModFix/>
          </a:blip>
          <a:stretch>
            <a:fillRect/>
          </a:stretch>
        </p:blipFill>
        <p:spPr>
          <a:xfrm>
            <a:off x="2672700" y="3038075"/>
            <a:ext cx="1971925" cy="1971925"/>
          </a:xfrm>
          <a:prstGeom prst="rect">
            <a:avLst/>
          </a:prstGeom>
          <a:noFill/>
          <a:ln>
            <a:noFill/>
          </a:ln>
        </p:spPr>
      </p:pic>
      <p:pic>
        <p:nvPicPr>
          <p:cNvPr id="86" name="Shape 86"/>
          <p:cNvPicPr preferRelativeResize="0"/>
          <p:nvPr/>
        </p:nvPicPr>
        <p:blipFill>
          <a:blip r:embed="rId5">
            <a:alphaModFix/>
          </a:blip>
          <a:stretch>
            <a:fillRect/>
          </a:stretch>
        </p:blipFill>
        <p:spPr>
          <a:xfrm>
            <a:off x="4881188" y="3128100"/>
            <a:ext cx="1791850" cy="1791850"/>
          </a:xfrm>
          <a:prstGeom prst="rect">
            <a:avLst/>
          </a:prstGeom>
          <a:noFill/>
          <a:ln>
            <a:noFill/>
          </a:ln>
        </p:spPr>
      </p:pic>
      <p:pic>
        <p:nvPicPr>
          <p:cNvPr id="87" name="Shape 87"/>
          <p:cNvPicPr preferRelativeResize="0"/>
          <p:nvPr/>
        </p:nvPicPr>
        <p:blipFill>
          <a:blip r:embed="rId6">
            <a:alphaModFix/>
          </a:blip>
          <a:stretch>
            <a:fillRect/>
          </a:stretch>
        </p:blipFill>
        <p:spPr>
          <a:xfrm>
            <a:off x="6909591" y="3128100"/>
            <a:ext cx="1867080" cy="1791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Project Challenges</a:t>
            </a:r>
          </a:p>
        </p:txBody>
      </p:sp>
      <p:sp>
        <p:nvSpPr>
          <p:cNvPr id="93" name="Shape 93"/>
          <p:cNvSpPr txBox="1">
            <a:spLocks noGrp="1"/>
          </p:cNvSpPr>
          <p:nvPr>
            <p:ph type="body" idx="1"/>
          </p:nvPr>
        </p:nvSpPr>
        <p:spPr>
          <a:xfrm>
            <a:off x="311700" y="1152475"/>
            <a:ext cx="8520600" cy="3416400"/>
          </a:xfrm>
          <a:prstGeom prst="rect">
            <a:avLst/>
          </a:prstGeom>
          <a:ln>
            <a:noFill/>
          </a:ln>
        </p:spPr>
        <p:txBody>
          <a:bodyPr wrap="square" lIns="91425" tIns="91425" rIns="91425" bIns="91425" anchor="t" anchorCtr="0">
            <a:noAutofit/>
          </a:bodyPr>
          <a:lstStyle/>
          <a:p>
            <a:pPr marL="457200" lvl="0" indent="-374650" rtl="0">
              <a:spcBef>
                <a:spcPts val="0"/>
              </a:spcBef>
              <a:spcAft>
                <a:spcPts val="0"/>
              </a:spcAft>
              <a:buClr>
                <a:schemeClr val="dk1"/>
              </a:buClr>
              <a:buSzPts val="2300"/>
              <a:buChar char="●"/>
            </a:pPr>
            <a:r>
              <a:rPr lang="en" sz="2300">
                <a:solidFill>
                  <a:schemeClr val="dk1"/>
                </a:solidFill>
              </a:rPr>
              <a:t>Building the application so it’s accessible to everyone</a:t>
            </a:r>
          </a:p>
          <a:p>
            <a:pPr marL="914400" lvl="1" indent="-374650" rtl="0">
              <a:spcBef>
                <a:spcPts val="0"/>
              </a:spcBef>
              <a:spcAft>
                <a:spcPts val="0"/>
              </a:spcAft>
              <a:buClr>
                <a:schemeClr val="dk1"/>
              </a:buClr>
              <a:buSzPts val="2300"/>
              <a:buChar char="○"/>
            </a:pPr>
            <a:r>
              <a:rPr lang="en" sz="2300">
                <a:solidFill>
                  <a:schemeClr val="dk1"/>
                </a:solidFill>
              </a:rPr>
              <a:t>Voice Assist</a:t>
            </a:r>
          </a:p>
          <a:p>
            <a:pPr marL="914400" lvl="1" indent="-374650" rtl="0">
              <a:spcBef>
                <a:spcPts val="0"/>
              </a:spcBef>
              <a:spcAft>
                <a:spcPts val="0"/>
              </a:spcAft>
              <a:buClr>
                <a:schemeClr val="dk1"/>
              </a:buClr>
              <a:buSzPts val="2300"/>
              <a:buChar char="○"/>
            </a:pPr>
            <a:r>
              <a:rPr lang="en" sz="2300">
                <a:solidFill>
                  <a:schemeClr val="dk1"/>
                </a:solidFill>
              </a:rPr>
              <a:t>Optical Character Recognition (OCR)</a:t>
            </a:r>
          </a:p>
          <a:p>
            <a:pPr marL="457200" lvl="0" indent="-374650" rtl="0">
              <a:spcBef>
                <a:spcPts val="0"/>
              </a:spcBef>
              <a:spcAft>
                <a:spcPts val="0"/>
              </a:spcAft>
              <a:buClr>
                <a:schemeClr val="dk1"/>
              </a:buClr>
              <a:buSzPts val="2300"/>
              <a:buChar char="●"/>
            </a:pPr>
            <a:r>
              <a:rPr lang="en" sz="2300">
                <a:solidFill>
                  <a:schemeClr val="dk1"/>
                </a:solidFill>
              </a:rPr>
              <a:t>Data validation</a:t>
            </a:r>
          </a:p>
          <a:p>
            <a:pPr marL="914400" lvl="1" indent="-374650" rtl="0">
              <a:spcBef>
                <a:spcPts val="0"/>
              </a:spcBef>
              <a:spcAft>
                <a:spcPts val="0"/>
              </a:spcAft>
              <a:buClr>
                <a:schemeClr val="dk1"/>
              </a:buClr>
              <a:buSzPts val="2300"/>
              <a:buChar char="○"/>
            </a:pPr>
            <a:r>
              <a:rPr lang="en" sz="2300">
                <a:solidFill>
                  <a:schemeClr val="dk1"/>
                </a:solidFill>
              </a:rPr>
              <a:t>Customer Street Address</a:t>
            </a:r>
          </a:p>
          <a:p>
            <a:pPr marL="457200" lvl="0" indent="-374650" rtl="0">
              <a:spcBef>
                <a:spcPts val="0"/>
              </a:spcBef>
              <a:buClr>
                <a:schemeClr val="dk1"/>
              </a:buClr>
              <a:buSzPts val="2300"/>
              <a:buChar char="●"/>
            </a:pPr>
            <a:r>
              <a:rPr lang="en" sz="2300">
                <a:solidFill>
                  <a:schemeClr val="dk1"/>
                </a:solidFill>
              </a:rPr>
              <a:t>Security</a:t>
            </a:r>
          </a:p>
        </p:txBody>
      </p:sp>
      <p:pic>
        <p:nvPicPr>
          <p:cNvPr id="94" name="Shape 94"/>
          <p:cNvPicPr preferRelativeResize="0"/>
          <p:nvPr/>
        </p:nvPicPr>
        <p:blipFill>
          <a:blip r:embed="rId3">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38700"/>
            <a:ext cx="8520600" cy="572700"/>
          </a:xfrm>
          <a:prstGeom prst="rect">
            <a:avLst/>
          </a:prstGeom>
        </p:spPr>
        <p:txBody>
          <a:bodyPr wrap="square" lIns="91425" tIns="91425" rIns="91425" bIns="91425" anchor="t" anchorCtr="0">
            <a:noAutofit/>
          </a:bodyPr>
          <a:lstStyle/>
          <a:p>
            <a:pPr lvl="0">
              <a:spcBef>
                <a:spcPts val="0"/>
              </a:spcBef>
              <a:buNone/>
            </a:pPr>
            <a:r>
              <a:rPr lang="en"/>
              <a:t>Program Technologies</a:t>
            </a:r>
          </a:p>
        </p:txBody>
      </p:sp>
      <p:sp>
        <p:nvSpPr>
          <p:cNvPr id="100" name="Shape 100"/>
          <p:cNvSpPr txBox="1">
            <a:spLocks noGrp="1"/>
          </p:cNvSpPr>
          <p:nvPr>
            <p:ph type="body" idx="1"/>
          </p:nvPr>
        </p:nvSpPr>
        <p:spPr>
          <a:xfrm>
            <a:off x="311700" y="1152475"/>
            <a:ext cx="8520600" cy="3416400"/>
          </a:xfrm>
          <a:prstGeom prst="rect">
            <a:avLst/>
          </a:prstGeom>
          <a:ln>
            <a:noFill/>
          </a:ln>
        </p:spPr>
        <p:txBody>
          <a:bodyPr wrap="square" lIns="91425" tIns="91425" rIns="91425" bIns="91425" anchor="t" anchorCtr="0">
            <a:noAutofit/>
          </a:bodyPr>
          <a:lstStyle/>
          <a:p>
            <a:pPr marL="457200" lvl="0" indent="-374650" rtl="0">
              <a:spcBef>
                <a:spcPts val="0"/>
              </a:spcBef>
              <a:spcAft>
                <a:spcPts val="0"/>
              </a:spcAft>
              <a:buClr>
                <a:schemeClr val="dk1"/>
              </a:buClr>
              <a:buSzPts val="2300"/>
              <a:buChar char="●"/>
            </a:pPr>
            <a:r>
              <a:rPr lang="en" sz="2300">
                <a:solidFill>
                  <a:schemeClr val="dk1"/>
                </a:solidFill>
              </a:rPr>
              <a:t>Django (Python Based Web Programming Framework) </a:t>
            </a:r>
          </a:p>
          <a:p>
            <a:pPr marL="457200" lvl="0" indent="-374650" rtl="0">
              <a:spcBef>
                <a:spcPts val="0"/>
              </a:spcBef>
              <a:spcAft>
                <a:spcPts val="0"/>
              </a:spcAft>
              <a:buClr>
                <a:schemeClr val="dk1"/>
              </a:buClr>
              <a:buSzPts val="2300"/>
              <a:buChar char="●"/>
            </a:pPr>
            <a:r>
              <a:rPr lang="en" sz="2300">
                <a:solidFill>
                  <a:schemeClr val="dk1"/>
                </a:solidFill>
              </a:rPr>
              <a:t>HTML, CSS, Javascript</a:t>
            </a:r>
          </a:p>
          <a:p>
            <a:pPr marL="457200" lvl="0" indent="-374650" rtl="0">
              <a:spcBef>
                <a:spcPts val="0"/>
              </a:spcBef>
              <a:spcAft>
                <a:spcPts val="0"/>
              </a:spcAft>
              <a:buClr>
                <a:schemeClr val="dk1"/>
              </a:buClr>
              <a:buSzPts val="2300"/>
              <a:buChar char="●"/>
            </a:pPr>
            <a:r>
              <a:rPr lang="en" sz="2300">
                <a:solidFill>
                  <a:schemeClr val="dk1"/>
                </a:solidFill>
              </a:rPr>
              <a:t>Google APIs </a:t>
            </a:r>
          </a:p>
          <a:p>
            <a:pPr marL="914400" lvl="1" indent="-342900" rtl="0">
              <a:spcBef>
                <a:spcPts val="0"/>
              </a:spcBef>
              <a:spcAft>
                <a:spcPts val="0"/>
              </a:spcAft>
              <a:buClr>
                <a:schemeClr val="dk1"/>
              </a:buClr>
              <a:buSzPts val="1800"/>
              <a:buChar char="○"/>
            </a:pPr>
            <a:r>
              <a:rPr lang="en" sz="1800">
                <a:solidFill>
                  <a:schemeClr val="dk1"/>
                </a:solidFill>
              </a:rPr>
              <a:t>Maps</a:t>
            </a:r>
          </a:p>
          <a:p>
            <a:pPr marL="914400" lvl="1" indent="-342900" rtl="0">
              <a:spcBef>
                <a:spcPts val="0"/>
              </a:spcBef>
              <a:spcAft>
                <a:spcPts val="0"/>
              </a:spcAft>
              <a:buClr>
                <a:schemeClr val="dk1"/>
              </a:buClr>
              <a:buSzPts val="1800"/>
              <a:buChar char="○"/>
            </a:pPr>
            <a:r>
              <a:rPr lang="en" sz="1800">
                <a:solidFill>
                  <a:schemeClr val="dk1"/>
                </a:solidFill>
              </a:rPr>
              <a:t>Cloud Speech</a:t>
            </a:r>
          </a:p>
          <a:p>
            <a:pPr marL="914400" lvl="1" indent="-342900" rtl="0">
              <a:spcBef>
                <a:spcPts val="0"/>
              </a:spcBef>
              <a:spcAft>
                <a:spcPts val="0"/>
              </a:spcAft>
              <a:buClr>
                <a:schemeClr val="dk1"/>
              </a:buClr>
              <a:buSzPts val="1800"/>
              <a:buChar char="○"/>
            </a:pPr>
            <a:r>
              <a:rPr lang="en" sz="1800">
                <a:solidFill>
                  <a:schemeClr val="dk1"/>
                </a:solidFill>
              </a:rPr>
              <a:t>reCAPTCHA</a:t>
            </a:r>
          </a:p>
          <a:p>
            <a:pPr marL="457200" lvl="0" indent="-374650" rtl="0">
              <a:spcBef>
                <a:spcPts val="0"/>
              </a:spcBef>
              <a:spcAft>
                <a:spcPts val="0"/>
              </a:spcAft>
              <a:buClr>
                <a:schemeClr val="dk1"/>
              </a:buClr>
              <a:buSzPts val="2300"/>
              <a:buChar char="●"/>
            </a:pPr>
            <a:r>
              <a:rPr lang="en" sz="2300">
                <a:solidFill>
                  <a:schemeClr val="dk1"/>
                </a:solidFill>
              </a:rPr>
              <a:t>MySQL</a:t>
            </a:r>
          </a:p>
          <a:p>
            <a:pPr marL="457200" lvl="0" indent="-374650" rtl="0">
              <a:spcBef>
                <a:spcPts val="0"/>
              </a:spcBef>
              <a:buClr>
                <a:schemeClr val="dk1"/>
              </a:buClr>
              <a:buSzPts val="2300"/>
              <a:buChar char="●"/>
            </a:pPr>
            <a:r>
              <a:rPr lang="en" sz="2300">
                <a:solidFill>
                  <a:schemeClr val="dk1"/>
                </a:solidFill>
              </a:rPr>
              <a:t>Tesseract</a:t>
            </a:r>
          </a:p>
          <a:p>
            <a:pPr lvl="0" rtl="0">
              <a:spcBef>
                <a:spcPts val="0"/>
              </a:spcBef>
              <a:buNone/>
            </a:pPr>
            <a:endParaRPr sz="2300">
              <a:solidFill>
                <a:schemeClr val="dk1"/>
              </a:solidFill>
            </a:endParaRPr>
          </a:p>
        </p:txBody>
      </p:sp>
      <p:pic>
        <p:nvPicPr>
          <p:cNvPr id="101" name="Shape 101"/>
          <p:cNvPicPr preferRelativeResize="0"/>
          <p:nvPr/>
        </p:nvPicPr>
        <p:blipFill>
          <a:blip r:embed="rId3">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Shape 106"/>
          <p:cNvGrpSpPr/>
          <p:nvPr/>
        </p:nvGrpSpPr>
        <p:grpSpPr>
          <a:xfrm>
            <a:off x="477750" y="411217"/>
            <a:ext cx="8188500" cy="3712333"/>
            <a:chOff x="477750" y="411217"/>
            <a:chExt cx="8188500" cy="3712333"/>
          </a:xfrm>
        </p:grpSpPr>
        <p:sp>
          <p:nvSpPr>
            <p:cNvPr id="107" name="Shape 107"/>
            <p:cNvSpPr/>
            <p:nvPr/>
          </p:nvSpPr>
          <p:spPr>
            <a:xfrm>
              <a:off x="585150" y="1765591"/>
              <a:ext cx="1962043" cy="665160"/>
            </a:xfrm>
            <a:prstGeom prst="flowChartProcess">
              <a:avLst/>
            </a:prstGeom>
            <a:solidFill>
              <a:srgbClr val="CFE2F3"/>
            </a:solidFill>
            <a:ln w="9525" cap="flat" cmpd="sng">
              <a:solidFill>
                <a:srgbClr val="000000"/>
              </a:solidFill>
              <a:prstDash val="solid"/>
              <a:round/>
              <a:headEnd type="none" w="med" len="med"/>
              <a:tailEnd type="none" w="med" len="med"/>
            </a:ln>
          </p:spPr>
          <p:txBody>
            <a:bodyPr wrap="square" lIns="152375" tIns="152375" rIns="152375" bIns="152375" anchor="ctr" anchorCtr="0">
              <a:noAutofit/>
            </a:bodyPr>
            <a:lstStyle/>
            <a:p>
              <a:pPr lvl="0" algn="ctr" rtl="0">
                <a:spcBef>
                  <a:spcPts val="0"/>
                </a:spcBef>
                <a:buNone/>
              </a:pPr>
              <a:r>
                <a:rPr lang="en"/>
                <a:t>User</a:t>
              </a:r>
            </a:p>
          </p:txBody>
        </p:sp>
        <p:sp>
          <p:nvSpPr>
            <p:cNvPr id="108" name="Shape 108"/>
            <p:cNvSpPr/>
            <p:nvPr/>
          </p:nvSpPr>
          <p:spPr>
            <a:xfrm>
              <a:off x="3433125" y="1765550"/>
              <a:ext cx="2277750" cy="2358000"/>
            </a:xfrm>
            <a:prstGeom prst="flowChartProcess">
              <a:avLst/>
            </a:prstGeom>
            <a:solidFill>
              <a:srgbClr val="CFE2F3"/>
            </a:solidFill>
            <a:ln w="9525" cap="flat" cmpd="sng">
              <a:solidFill>
                <a:srgbClr val="000000"/>
              </a:solidFill>
              <a:prstDash val="solid"/>
              <a:round/>
              <a:headEnd type="none" w="med" len="med"/>
              <a:tailEnd type="none" w="med" len="med"/>
            </a:ln>
          </p:spPr>
          <p:txBody>
            <a:bodyPr wrap="square" lIns="152375" tIns="152375" rIns="152375" bIns="152375" anchor="ctr" anchorCtr="0">
              <a:noAutofit/>
            </a:bodyPr>
            <a:lstStyle/>
            <a:p>
              <a:pPr lvl="0" algn="ctr" rtl="0">
                <a:spcBef>
                  <a:spcPts val="0"/>
                </a:spcBef>
                <a:buNone/>
              </a:pPr>
              <a:r>
                <a:rPr lang="en" b="1"/>
                <a:t>Library Card Registration System</a:t>
              </a:r>
            </a:p>
            <a:p>
              <a:pPr lvl="0" algn="ctr" rtl="0">
                <a:spcBef>
                  <a:spcPts val="0"/>
                </a:spcBef>
                <a:buNone/>
              </a:pPr>
              <a:r>
                <a:rPr lang="en"/>
                <a:t>(LCRS)</a:t>
              </a:r>
            </a:p>
            <a:p>
              <a:pPr lvl="0" algn="ctr" rtl="0">
                <a:spcBef>
                  <a:spcPts val="0"/>
                </a:spcBef>
                <a:buNone/>
              </a:pPr>
              <a:endParaRPr sz="1200"/>
            </a:p>
            <a:p>
              <a:pPr marL="457200" lvl="0" indent="-304800" rtl="0">
                <a:spcBef>
                  <a:spcPts val="0"/>
                </a:spcBef>
                <a:spcAft>
                  <a:spcPts val="0"/>
                </a:spcAft>
                <a:buSzPts val="1200"/>
                <a:buChar char="●"/>
              </a:pPr>
              <a:r>
                <a:rPr lang="en" sz="1200"/>
                <a:t>GUI</a:t>
              </a:r>
            </a:p>
            <a:p>
              <a:pPr marL="457200" lvl="0" indent="-304800" rtl="0">
                <a:spcBef>
                  <a:spcPts val="0"/>
                </a:spcBef>
                <a:spcAft>
                  <a:spcPts val="0"/>
                </a:spcAft>
                <a:buSzPts val="1200"/>
                <a:buChar char="●"/>
              </a:pPr>
              <a:r>
                <a:rPr lang="en" sz="1200"/>
                <a:t>Email Confirmation</a:t>
              </a:r>
            </a:p>
            <a:p>
              <a:pPr marL="457200" lvl="0" indent="-304800" rtl="0">
                <a:spcBef>
                  <a:spcPts val="0"/>
                </a:spcBef>
                <a:spcAft>
                  <a:spcPts val="0"/>
                </a:spcAft>
                <a:buSzPts val="1200"/>
                <a:buChar char="●"/>
              </a:pPr>
              <a:r>
                <a:rPr lang="en" sz="1200"/>
                <a:t>OCR</a:t>
              </a:r>
            </a:p>
            <a:p>
              <a:pPr marL="457200" lvl="0" indent="-304800" rtl="0">
                <a:spcBef>
                  <a:spcPts val="0"/>
                </a:spcBef>
                <a:spcAft>
                  <a:spcPts val="0"/>
                </a:spcAft>
                <a:buSzPts val="1200"/>
                <a:buChar char="●"/>
              </a:pPr>
              <a:r>
                <a:rPr lang="en" sz="1200"/>
                <a:t>Address Lookup</a:t>
              </a:r>
            </a:p>
            <a:p>
              <a:pPr marL="457200" lvl="0" indent="-304800" rtl="0">
                <a:spcBef>
                  <a:spcPts val="0"/>
                </a:spcBef>
                <a:buSzPts val="1200"/>
                <a:buChar char="●"/>
              </a:pPr>
              <a:r>
                <a:rPr lang="en" sz="1200"/>
                <a:t>Voice Assist</a:t>
              </a:r>
            </a:p>
          </p:txBody>
        </p:sp>
        <p:sp>
          <p:nvSpPr>
            <p:cNvPr id="109" name="Shape 109"/>
            <p:cNvSpPr/>
            <p:nvPr/>
          </p:nvSpPr>
          <p:spPr>
            <a:xfrm>
              <a:off x="6520605" y="1765591"/>
              <a:ext cx="1962043" cy="665160"/>
            </a:xfrm>
            <a:prstGeom prst="flowChartProcess">
              <a:avLst/>
            </a:prstGeom>
            <a:solidFill>
              <a:srgbClr val="CFE2F3"/>
            </a:solidFill>
            <a:ln w="9525" cap="flat" cmpd="sng">
              <a:solidFill>
                <a:srgbClr val="000000"/>
              </a:solidFill>
              <a:prstDash val="solid"/>
              <a:round/>
              <a:headEnd type="none" w="med" len="med"/>
              <a:tailEnd type="none" w="med" len="med"/>
            </a:ln>
          </p:spPr>
          <p:txBody>
            <a:bodyPr wrap="square" lIns="152375" tIns="152375" rIns="152375" bIns="152375" anchor="ctr" anchorCtr="0">
              <a:noAutofit/>
            </a:bodyPr>
            <a:lstStyle/>
            <a:p>
              <a:pPr lvl="0" algn="ctr" rtl="0">
                <a:spcBef>
                  <a:spcPts val="0"/>
                </a:spcBef>
                <a:buNone/>
              </a:pPr>
              <a:r>
                <a:rPr lang="en"/>
                <a:t>Output</a:t>
              </a:r>
            </a:p>
          </p:txBody>
        </p:sp>
        <p:cxnSp>
          <p:nvCxnSpPr>
            <p:cNvPr id="110" name="Shape 110"/>
            <p:cNvCxnSpPr/>
            <p:nvPr/>
          </p:nvCxnSpPr>
          <p:spPr>
            <a:xfrm>
              <a:off x="5710908" y="2098171"/>
              <a:ext cx="791100" cy="0"/>
            </a:xfrm>
            <a:prstGeom prst="straightConnector1">
              <a:avLst/>
            </a:prstGeom>
            <a:noFill/>
            <a:ln w="28575" cap="flat" cmpd="sng">
              <a:solidFill>
                <a:srgbClr val="FFFFFF"/>
              </a:solidFill>
              <a:prstDash val="solid"/>
              <a:round/>
              <a:headEnd type="none" w="lg" len="lg"/>
              <a:tailEnd type="stealth" w="lg" len="lg"/>
            </a:ln>
          </p:spPr>
        </p:cxnSp>
        <p:cxnSp>
          <p:nvCxnSpPr>
            <p:cNvPr id="111" name="Shape 111"/>
            <p:cNvCxnSpPr/>
            <p:nvPr/>
          </p:nvCxnSpPr>
          <p:spPr>
            <a:xfrm>
              <a:off x="5710907" y="3790981"/>
              <a:ext cx="809700" cy="0"/>
            </a:xfrm>
            <a:prstGeom prst="straightConnector1">
              <a:avLst/>
            </a:prstGeom>
            <a:noFill/>
            <a:ln w="28575" cap="flat" cmpd="sng">
              <a:solidFill>
                <a:srgbClr val="FFFFFF"/>
              </a:solidFill>
              <a:prstDash val="solid"/>
              <a:round/>
              <a:headEnd type="none" w="lg" len="lg"/>
              <a:tailEnd type="stealth" w="lg" len="lg"/>
            </a:ln>
          </p:spPr>
        </p:cxnSp>
        <p:cxnSp>
          <p:nvCxnSpPr>
            <p:cNvPr id="112" name="Shape 112"/>
            <p:cNvCxnSpPr>
              <a:stCxn id="107" idx="3"/>
              <a:endCxn id="108" idx="1"/>
            </p:cNvCxnSpPr>
            <p:nvPr/>
          </p:nvCxnSpPr>
          <p:spPr>
            <a:xfrm>
              <a:off x="2547193" y="2098171"/>
              <a:ext cx="885900" cy="846300"/>
            </a:xfrm>
            <a:prstGeom prst="bentConnector3">
              <a:avLst>
                <a:gd name="adj1" fmla="val 50002"/>
              </a:avLst>
            </a:prstGeom>
            <a:noFill/>
            <a:ln w="28575" cap="flat" cmpd="sng">
              <a:solidFill>
                <a:srgbClr val="FFFFFF"/>
              </a:solidFill>
              <a:prstDash val="solid"/>
              <a:round/>
              <a:headEnd type="stealth" w="lg" len="lg"/>
              <a:tailEnd type="stealth" w="lg" len="lg"/>
            </a:ln>
          </p:spPr>
        </p:cxnSp>
        <p:grpSp>
          <p:nvGrpSpPr>
            <p:cNvPr id="113" name="Shape 113"/>
            <p:cNvGrpSpPr/>
            <p:nvPr/>
          </p:nvGrpSpPr>
          <p:grpSpPr>
            <a:xfrm>
              <a:off x="6697719" y="3614593"/>
              <a:ext cx="1573037" cy="352656"/>
              <a:chOff x="6697719" y="3004993"/>
              <a:chExt cx="1573037" cy="352656"/>
            </a:xfrm>
          </p:grpSpPr>
          <p:sp>
            <p:nvSpPr>
              <p:cNvPr id="114" name="Shape 114"/>
              <p:cNvSpPr/>
              <p:nvPr/>
            </p:nvSpPr>
            <p:spPr>
              <a:xfrm>
                <a:off x="6697719" y="3005036"/>
                <a:ext cx="1572323" cy="352613"/>
              </a:xfrm>
              <a:prstGeom prst="flowChartProcess">
                <a:avLst/>
              </a:prstGeom>
              <a:noFill/>
              <a:ln>
                <a:noFill/>
              </a:ln>
            </p:spPr>
            <p:txBody>
              <a:bodyPr wrap="square" lIns="152375" tIns="152375" rIns="152375" bIns="152375" anchor="ctr" anchorCtr="0">
                <a:noAutofit/>
              </a:bodyPr>
              <a:lstStyle/>
              <a:p>
                <a:pPr lvl="0" algn="ctr" rtl="0">
                  <a:spcBef>
                    <a:spcPts val="0"/>
                  </a:spcBef>
                  <a:buNone/>
                </a:pPr>
                <a:r>
                  <a:rPr lang="en">
                    <a:solidFill>
                      <a:srgbClr val="FFFFFF"/>
                    </a:solidFill>
                  </a:rPr>
                  <a:t>Library DB</a:t>
                </a:r>
              </a:p>
            </p:txBody>
          </p:sp>
          <p:cxnSp>
            <p:nvCxnSpPr>
              <p:cNvPr id="115" name="Shape 115"/>
              <p:cNvCxnSpPr/>
              <p:nvPr/>
            </p:nvCxnSpPr>
            <p:spPr>
              <a:xfrm>
                <a:off x="6697856" y="3004993"/>
                <a:ext cx="1572900" cy="0"/>
              </a:xfrm>
              <a:prstGeom prst="straightConnector1">
                <a:avLst/>
              </a:prstGeom>
              <a:noFill/>
              <a:ln w="38100" cap="flat" cmpd="sng">
                <a:solidFill>
                  <a:srgbClr val="FFFFFF"/>
                </a:solidFill>
                <a:prstDash val="solid"/>
                <a:round/>
                <a:headEnd type="none" w="lg" len="lg"/>
                <a:tailEnd type="none" w="lg" len="lg"/>
              </a:ln>
            </p:spPr>
          </p:cxnSp>
          <p:cxnSp>
            <p:nvCxnSpPr>
              <p:cNvPr id="116" name="Shape 116"/>
              <p:cNvCxnSpPr/>
              <p:nvPr/>
            </p:nvCxnSpPr>
            <p:spPr>
              <a:xfrm>
                <a:off x="6697856" y="3352518"/>
                <a:ext cx="1572900" cy="900"/>
              </a:xfrm>
              <a:prstGeom prst="straightConnector1">
                <a:avLst/>
              </a:prstGeom>
              <a:noFill/>
              <a:ln w="38100" cap="flat" cmpd="sng">
                <a:solidFill>
                  <a:srgbClr val="FFFFFF"/>
                </a:solidFill>
                <a:prstDash val="solid"/>
                <a:round/>
                <a:headEnd type="none" w="lg" len="lg"/>
                <a:tailEnd type="none" w="lg" len="lg"/>
              </a:ln>
            </p:spPr>
          </p:cxnSp>
        </p:grpSp>
        <p:sp>
          <p:nvSpPr>
            <p:cNvPr id="117" name="Shape 117"/>
            <p:cNvSpPr txBox="1"/>
            <p:nvPr/>
          </p:nvSpPr>
          <p:spPr>
            <a:xfrm>
              <a:off x="477750" y="411217"/>
              <a:ext cx="8188500" cy="955500"/>
            </a:xfrm>
            <a:prstGeom prst="rect">
              <a:avLst/>
            </a:prstGeom>
            <a:noFill/>
            <a:ln>
              <a:noFill/>
            </a:ln>
          </p:spPr>
          <p:txBody>
            <a:bodyPr wrap="square" lIns="152375" tIns="152375" rIns="152375" bIns="152375" anchor="t" anchorCtr="0">
              <a:noAutofit/>
            </a:bodyPr>
            <a:lstStyle/>
            <a:p>
              <a:pPr lvl="0" algn="ctr" rtl="0">
                <a:spcBef>
                  <a:spcPts val="0"/>
                </a:spcBef>
                <a:buNone/>
              </a:pPr>
              <a:r>
                <a:rPr lang="en" sz="3000">
                  <a:solidFill>
                    <a:srgbClr val="FFFFFF"/>
                  </a:solidFill>
                  <a:latin typeface="Oswald"/>
                  <a:ea typeface="Oswald"/>
                  <a:cs typeface="Oswald"/>
                  <a:sym typeface="Oswald"/>
                </a:rPr>
                <a:t>LCRS Data Flow Diagram: Level 0</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335525" y="-188725"/>
            <a:ext cx="9815048" cy="5520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Graphical User Interface (GUI)</a:t>
            </a:r>
          </a:p>
        </p:txBody>
      </p:sp>
      <p:sp>
        <p:nvSpPr>
          <p:cNvPr id="128" name="Shape 12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a:solidFill>
                  <a:srgbClr val="FFFFFF"/>
                </a:solidFill>
              </a:rPr>
              <a:t>Client-Side Functionality</a:t>
            </a:r>
          </a:p>
          <a:p>
            <a:pPr marL="914400" lvl="1" indent="-317500" rtl="0">
              <a:spcBef>
                <a:spcPts val="0"/>
              </a:spcBef>
              <a:spcAft>
                <a:spcPts val="0"/>
              </a:spcAft>
              <a:buClr>
                <a:srgbClr val="FFFFFF"/>
              </a:buClr>
              <a:buSzPts val="1400"/>
              <a:buChar char="○"/>
            </a:pPr>
            <a:r>
              <a:rPr lang="en">
                <a:solidFill>
                  <a:srgbClr val="FFFFFF"/>
                </a:solidFill>
              </a:rPr>
              <a:t>Checking whether user is a minor</a:t>
            </a:r>
          </a:p>
          <a:p>
            <a:pPr marL="914400" lvl="1" indent="-317500" rtl="0">
              <a:spcBef>
                <a:spcPts val="0"/>
              </a:spcBef>
              <a:spcAft>
                <a:spcPts val="0"/>
              </a:spcAft>
              <a:buClr>
                <a:srgbClr val="FFFFFF"/>
              </a:buClr>
              <a:buSzPts val="1400"/>
              <a:buChar char="○"/>
            </a:pPr>
            <a:r>
              <a:rPr lang="en">
                <a:solidFill>
                  <a:srgbClr val="FFFFFF"/>
                </a:solidFill>
              </a:rPr>
              <a:t>Google Address Autocomplete Form</a:t>
            </a:r>
          </a:p>
          <a:p>
            <a:pPr marL="914400" lvl="1" indent="-317500" rtl="0">
              <a:spcBef>
                <a:spcPts val="0"/>
              </a:spcBef>
              <a:spcAft>
                <a:spcPts val="0"/>
              </a:spcAft>
              <a:buClr>
                <a:srgbClr val="FFFFFF"/>
              </a:buClr>
              <a:buSzPts val="1400"/>
              <a:buChar char="○"/>
            </a:pPr>
            <a:r>
              <a:rPr lang="en">
                <a:solidFill>
                  <a:srgbClr val="FFFFFF"/>
                </a:solidFill>
              </a:rPr>
              <a:t>reCAPTCHA</a:t>
            </a:r>
          </a:p>
          <a:p>
            <a:pPr marL="457200" lvl="0" indent="-342900" rtl="0">
              <a:spcBef>
                <a:spcPts val="0"/>
              </a:spcBef>
              <a:spcAft>
                <a:spcPts val="0"/>
              </a:spcAft>
              <a:buClr>
                <a:srgbClr val="FFFFFF"/>
              </a:buClr>
              <a:buSzPts val="1800"/>
              <a:buChar char="●"/>
            </a:pPr>
            <a:r>
              <a:rPr lang="en">
                <a:solidFill>
                  <a:srgbClr val="FFFFFF"/>
                </a:solidFill>
              </a:rPr>
              <a:t>Web User Interface</a:t>
            </a:r>
          </a:p>
          <a:p>
            <a:pPr marL="914400" lvl="1" indent="-317500" rtl="0">
              <a:spcBef>
                <a:spcPts val="0"/>
              </a:spcBef>
              <a:spcAft>
                <a:spcPts val="0"/>
              </a:spcAft>
              <a:buClr>
                <a:srgbClr val="FFFFFF"/>
              </a:buClr>
              <a:buSzPts val="1400"/>
              <a:buChar char="○"/>
            </a:pPr>
            <a:r>
              <a:rPr lang="en">
                <a:solidFill>
                  <a:srgbClr val="FFFFFF"/>
                </a:solidFill>
              </a:rPr>
              <a:t>Responsive Design</a:t>
            </a:r>
          </a:p>
          <a:p>
            <a:pPr marL="457200" lvl="0" indent="-342900" rtl="0">
              <a:spcBef>
                <a:spcPts val="0"/>
              </a:spcBef>
              <a:spcAft>
                <a:spcPts val="0"/>
              </a:spcAft>
              <a:buClr>
                <a:srgbClr val="FFFFFF"/>
              </a:buClr>
              <a:buSzPts val="1800"/>
              <a:buChar char="●"/>
            </a:pPr>
            <a:r>
              <a:rPr lang="en">
                <a:solidFill>
                  <a:srgbClr val="FFFFFF"/>
                </a:solidFill>
              </a:rPr>
              <a:t>Challenges</a:t>
            </a:r>
          </a:p>
          <a:p>
            <a:pPr marL="914400" lvl="1" indent="-317500" rtl="0">
              <a:spcBef>
                <a:spcPts val="0"/>
              </a:spcBef>
              <a:spcAft>
                <a:spcPts val="0"/>
              </a:spcAft>
              <a:buClr>
                <a:srgbClr val="FFFFFF"/>
              </a:buClr>
              <a:buSzPts val="1400"/>
              <a:buChar char="○"/>
            </a:pPr>
            <a:r>
              <a:rPr lang="en">
                <a:solidFill>
                  <a:srgbClr val="FFFFFF"/>
                </a:solidFill>
              </a:rPr>
              <a:t>Implementing desktop features for all devices</a:t>
            </a:r>
          </a:p>
          <a:p>
            <a:pPr marL="914400" lvl="1" indent="-317500" rtl="0">
              <a:spcBef>
                <a:spcPts val="0"/>
              </a:spcBef>
              <a:spcAft>
                <a:spcPts val="0"/>
              </a:spcAft>
              <a:buClr>
                <a:srgbClr val="FFFFFF"/>
              </a:buClr>
              <a:buSzPts val="1400"/>
              <a:buChar char="○"/>
            </a:pPr>
            <a:r>
              <a:rPr lang="en">
                <a:solidFill>
                  <a:srgbClr val="FFFFFF"/>
                </a:solidFill>
              </a:rPr>
              <a:t>Must follow Web Content Accessibility Guidelines</a:t>
            </a:r>
          </a:p>
          <a:p>
            <a:pPr marL="914400" lvl="1" indent="-317500" rtl="0">
              <a:spcBef>
                <a:spcPts val="0"/>
              </a:spcBef>
              <a:buClr>
                <a:srgbClr val="FFFFFF"/>
              </a:buClr>
              <a:buSzPts val="1400"/>
              <a:buChar char="○"/>
            </a:pPr>
            <a:r>
              <a:rPr lang="en">
                <a:solidFill>
                  <a:srgbClr val="FFFFFF"/>
                </a:solidFill>
              </a:rPr>
              <a:t>Multiple language support</a:t>
            </a:r>
          </a:p>
        </p:txBody>
      </p:sp>
      <p:pic>
        <p:nvPicPr>
          <p:cNvPr id="129" name="Shape 129"/>
          <p:cNvPicPr preferRelativeResize="0"/>
          <p:nvPr/>
        </p:nvPicPr>
        <p:blipFill>
          <a:blip r:embed="rId3">
            <a:alphaModFix amt="70000"/>
          </a:blip>
          <a:stretch>
            <a:fillRect/>
          </a:stretch>
        </p:blipFill>
        <p:spPr>
          <a:xfrm>
            <a:off x="7818649" y="3576375"/>
            <a:ext cx="1153625" cy="142982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On-screen Show (16:9)</PresentationFormat>
  <Paragraphs>163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Average</vt:lpstr>
      <vt:lpstr>Oswald</vt:lpstr>
      <vt:lpstr>Arial</vt:lpstr>
      <vt:lpstr>Ubuntu</vt:lpstr>
      <vt:lpstr>Slate</vt:lpstr>
      <vt:lpstr>Library Card Registration System</vt:lpstr>
      <vt:lpstr>Agenda</vt:lpstr>
      <vt:lpstr>Introduction</vt:lpstr>
      <vt:lpstr>Workflow Tools</vt:lpstr>
      <vt:lpstr>Project Challenges</vt:lpstr>
      <vt:lpstr>Program Technologies</vt:lpstr>
      <vt:lpstr>PowerPoint Presentation</vt:lpstr>
      <vt:lpstr>PowerPoint Presentation</vt:lpstr>
      <vt:lpstr>Graphical User Interface (GUI)</vt:lpstr>
      <vt:lpstr>State of GUI</vt:lpstr>
      <vt:lpstr>Email Confirmation</vt:lpstr>
      <vt:lpstr>Optical Character Recognition (OCR)</vt:lpstr>
      <vt:lpstr>State of OCR</vt:lpstr>
      <vt:lpstr>Voice Assist </vt:lpstr>
      <vt:lpstr>State of Voice Assist</vt:lpstr>
      <vt:lpstr>Accomplishments</vt:lpstr>
      <vt:lpstr>Future Goals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Card Registration System</dc:title>
  <cp:lastModifiedBy>Maurice Mejia</cp:lastModifiedBy>
  <cp:revision>1</cp:revision>
  <dcterms:modified xsi:type="dcterms:W3CDTF">2017-12-01T16:54:49Z</dcterms:modified>
</cp:coreProperties>
</file>