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</p:sldIdLst>
  <p:sldSz cy="32004000" cx="210312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080">
          <p15:clr>
            <a:srgbClr val="000000"/>
          </p15:clr>
        </p15:guide>
        <p15:guide id="2" pos="662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080" orient="horz"/>
        <p:guide pos="66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301875" y="685800"/>
            <a:ext cx="22542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sns.cysun.org/department/cs/project/resource/view?projectId=7248602&amp;resourceId=7735064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233c85116_1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mes New Roman"/>
              <a:buNone/>
            </a:pPr>
            <a:fld id="{00000000-1234-1234-1234-123412341234}" type="slidenum">
              <a:rPr b="0" i="0" lang="en-US" sz="2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3" name="Google Shape;63;g12233c85116_1_0:notes"/>
          <p:cNvSpPr/>
          <p:nvPr>
            <p:ph idx="2" type="sldImg"/>
          </p:nvPr>
        </p:nvSpPr>
        <p:spPr>
          <a:xfrm>
            <a:off x="2301875" y="685800"/>
            <a:ext cx="225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g12233c851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100"/>
              <a:t>Have students check that the logo is the appropriate one to use.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100"/>
              <a:t>2020: </a:t>
            </a:r>
            <a:r>
              <a:rPr lang="en-US" sz="1100" u="sng">
                <a:solidFill>
                  <a:schemeClr val="hlink"/>
                </a:solidFill>
                <a:hlinkClick r:id="rId2"/>
              </a:rPr>
              <a:t>https://csns.cysun.org/department/cs/project/resource/view?projectId=7248602&amp;resourceId=7735064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Red: e63f52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Orange: f0a055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Yellow: f5dc6d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Green: 00ce7d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Blue: 248dc1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Purple: 4d4185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Pink: e01783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Grey: 98999b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Black: 0b0b0e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https://www.fontshmonts.com/text-fonts/eina/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716929" y="4632911"/>
            <a:ext cx="19597500" cy="12771600"/>
          </a:xfrm>
          <a:prstGeom prst="rect">
            <a:avLst/>
          </a:prstGeom>
        </p:spPr>
        <p:txBody>
          <a:bodyPr anchorCtr="0" anchor="b" bIns="329800" lIns="329800" spcFirstLastPara="1" rIns="329800" wrap="square" tIns="329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16910" y="17634556"/>
            <a:ext cx="19597500" cy="4931700"/>
          </a:xfrm>
          <a:prstGeom prst="rect">
            <a:avLst/>
          </a:prstGeom>
        </p:spPr>
        <p:txBody>
          <a:bodyPr anchorCtr="0" anchor="t" bIns="329800" lIns="329800" spcFirstLastPara="1" rIns="329800" wrap="square" tIns="329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716910" y="6882556"/>
            <a:ext cx="19597500" cy="12217200"/>
          </a:xfrm>
          <a:prstGeom prst="rect">
            <a:avLst/>
          </a:prstGeom>
        </p:spPr>
        <p:txBody>
          <a:bodyPr anchorCtr="0" anchor="b" bIns="329800" lIns="329800" spcFirstLastPara="1" rIns="329800" wrap="square" tIns="329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716910" y="19613844"/>
            <a:ext cx="19597500" cy="8094000"/>
          </a:xfrm>
          <a:prstGeom prst="rect">
            <a:avLst/>
          </a:prstGeom>
        </p:spPr>
        <p:txBody>
          <a:bodyPr anchorCtr="0" anchor="t" bIns="329800" lIns="329800" spcFirstLastPara="1" rIns="329800" wrap="square" tIns="329800">
            <a:normAutofit/>
          </a:bodyPr>
          <a:lstStyle>
            <a:lvl1pPr indent="-641350" lvl="0" marL="457200" algn="ctr">
              <a:spcBef>
                <a:spcPts val="0"/>
              </a:spcBef>
              <a:spcAft>
                <a:spcPts val="0"/>
              </a:spcAft>
              <a:buSzPts val="6500"/>
              <a:buChar char="●"/>
              <a:defRPr/>
            </a:lvl1pPr>
            <a:lvl2pPr indent="-552450" lvl="1" marL="914400" algn="ctr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2pPr>
            <a:lvl3pPr indent="-552450" lvl="2" marL="1371600" algn="ctr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3pPr>
            <a:lvl4pPr indent="-552450" lvl="3" marL="1828800" algn="ctr"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4pPr>
            <a:lvl5pPr indent="-552450" lvl="4" marL="2286000" algn="ctr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5pPr>
            <a:lvl6pPr indent="-552450" lvl="5" marL="2743200" algn="ctr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6pPr>
            <a:lvl7pPr indent="-552450" lvl="6" marL="3200400" algn="ctr"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7pPr>
            <a:lvl8pPr indent="-552450" lvl="7" marL="3657600" algn="ctr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8pPr>
            <a:lvl9pPr indent="-552450" lvl="8" marL="4114800" algn="ctr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1577975" y="2844800"/>
            <a:ext cx="178752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1577975" y="9245600"/>
            <a:ext cx="8861400" cy="19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●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■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■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■"/>
              <a:defRPr sz="18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10591800" y="9245600"/>
            <a:ext cx="8861400" cy="19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●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■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■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■"/>
              <a:defRPr sz="18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7185025" y="29159200"/>
            <a:ext cx="66612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716910" y="13383067"/>
            <a:ext cx="19597500" cy="52380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716910" y="2769044"/>
            <a:ext cx="19597500" cy="3563400"/>
          </a:xfrm>
          <a:prstGeom prst="rect">
            <a:avLst/>
          </a:prstGeom>
        </p:spPr>
        <p:txBody>
          <a:bodyPr anchorCtr="0" anchor="t" bIns="329800" lIns="329800" spcFirstLastPara="1" rIns="329800" wrap="square" tIns="329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716910" y="7170956"/>
            <a:ext cx="19597500" cy="21257700"/>
          </a:xfrm>
          <a:prstGeom prst="rect">
            <a:avLst/>
          </a:prstGeom>
        </p:spPr>
        <p:txBody>
          <a:bodyPr anchorCtr="0" anchor="t" bIns="329800" lIns="329800" spcFirstLastPara="1" rIns="329800" wrap="square" tIns="329800">
            <a:normAutofit/>
          </a:bodyPr>
          <a:lstStyle>
            <a:lvl1pPr indent="-641350" lvl="0" marL="457200">
              <a:spcBef>
                <a:spcPts val="0"/>
              </a:spcBef>
              <a:spcAft>
                <a:spcPts val="0"/>
              </a:spcAft>
              <a:buSzPts val="6500"/>
              <a:buChar char="●"/>
              <a:defRPr/>
            </a:lvl1pPr>
            <a:lvl2pPr indent="-552450" lvl="1" marL="914400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2pPr>
            <a:lvl3pPr indent="-552450" lvl="2" marL="1371600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3pPr>
            <a:lvl4pPr indent="-552450" lvl="3" marL="1828800"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4pPr>
            <a:lvl5pPr indent="-552450" lvl="4" marL="2286000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5pPr>
            <a:lvl6pPr indent="-552450" lvl="5" marL="2743200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6pPr>
            <a:lvl7pPr indent="-552450" lvl="6" marL="3200400"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7pPr>
            <a:lvl8pPr indent="-552450" lvl="7" marL="3657600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8pPr>
            <a:lvl9pPr indent="-552450" lvl="8" marL="4114800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716910" y="2769044"/>
            <a:ext cx="19597500" cy="3563400"/>
          </a:xfrm>
          <a:prstGeom prst="rect">
            <a:avLst/>
          </a:prstGeom>
        </p:spPr>
        <p:txBody>
          <a:bodyPr anchorCtr="0" anchor="t" bIns="329800" lIns="329800" spcFirstLastPara="1" rIns="329800" wrap="square" tIns="329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716910" y="7170956"/>
            <a:ext cx="9199800" cy="21257700"/>
          </a:xfrm>
          <a:prstGeom prst="rect">
            <a:avLst/>
          </a:prstGeom>
        </p:spPr>
        <p:txBody>
          <a:bodyPr anchorCtr="0" anchor="t" bIns="329800" lIns="329800" spcFirstLastPara="1" rIns="329800" wrap="square" tIns="329800">
            <a:normAutofit/>
          </a:bodyPr>
          <a:lstStyle>
            <a:lvl1pPr indent="-552450" lvl="0" marL="457200"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1pPr>
            <a:lvl2pPr indent="-501650" lvl="1" marL="91440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2pPr>
            <a:lvl3pPr indent="-501650" lvl="2" marL="137160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3pPr>
            <a:lvl4pPr indent="-501650" lvl="3" marL="182880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4pPr>
            <a:lvl5pPr indent="-501650" lvl="4" marL="228600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5pPr>
            <a:lvl6pPr indent="-501650" lvl="5" marL="274320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6pPr>
            <a:lvl7pPr indent="-501650" lvl="6" marL="320040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7pPr>
            <a:lvl8pPr indent="-501650" lvl="7" marL="365760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8pPr>
            <a:lvl9pPr indent="-501650" lvl="8" marL="411480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11114520" y="7170956"/>
            <a:ext cx="9199800" cy="21257700"/>
          </a:xfrm>
          <a:prstGeom prst="rect">
            <a:avLst/>
          </a:prstGeom>
        </p:spPr>
        <p:txBody>
          <a:bodyPr anchorCtr="0" anchor="t" bIns="329800" lIns="329800" spcFirstLastPara="1" rIns="329800" wrap="square" tIns="329800">
            <a:normAutofit/>
          </a:bodyPr>
          <a:lstStyle>
            <a:lvl1pPr indent="-552450" lvl="0" marL="457200"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1pPr>
            <a:lvl2pPr indent="-501650" lvl="1" marL="91440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2pPr>
            <a:lvl3pPr indent="-501650" lvl="2" marL="137160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3pPr>
            <a:lvl4pPr indent="-501650" lvl="3" marL="182880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4pPr>
            <a:lvl5pPr indent="-501650" lvl="4" marL="228600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5pPr>
            <a:lvl6pPr indent="-501650" lvl="5" marL="274320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6pPr>
            <a:lvl7pPr indent="-501650" lvl="6" marL="320040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7pPr>
            <a:lvl8pPr indent="-501650" lvl="7" marL="365760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8pPr>
            <a:lvl9pPr indent="-501650" lvl="8" marL="411480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716910" y="2769044"/>
            <a:ext cx="19597500" cy="3563400"/>
          </a:xfrm>
          <a:prstGeom prst="rect">
            <a:avLst/>
          </a:prstGeom>
        </p:spPr>
        <p:txBody>
          <a:bodyPr anchorCtr="0" anchor="t" bIns="329800" lIns="329800" spcFirstLastPara="1" rIns="329800" wrap="square" tIns="329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716910" y="3457067"/>
            <a:ext cx="6458400" cy="4702200"/>
          </a:xfrm>
          <a:prstGeom prst="rect">
            <a:avLst/>
          </a:prstGeom>
        </p:spPr>
        <p:txBody>
          <a:bodyPr anchorCtr="0" anchor="b" bIns="329800" lIns="329800" spcFirstLastPara="1" rIns="329800" wrap="square" tIns="329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1pPr>
            <a:lvl2pPr lvl="1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2pPr>
            <a:lvl3pPr lvl="2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3pPr>
            <a:lvl4pPr lvl="3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4pPr>
            <a:lvl5pPr lvl="4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5pPr>
            <a:lvl6pPr lvl="5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6pPr>
            <a:lvl7pPr lvl="6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7pPr>
            <a:lvl8pPr lvl="7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8pPr>
            <a:lvl9pPr lvl="8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716910" y="8646400"/>
            <a:ext cx="6458400" cy="19782900"/>
          </a:xfrm>
          <a:prstGeom prst="rect">
            <a:avLst/>
          </a:prstGeom>
        </p:spPr>
        <p:txBody>
          <a:bodyPr anchorCtr="0" anchor="t" bIns="329800" lIns="329800" spcFirstLastPara="1" rIns="329800" wrap="square" tIns="329800">
            <a:normAutofit/>
          </a:bodyPr>
          <a:lstStyle>
            <a:lvl1pPr indent="-501650" lvl="0" marL="45720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1pPr>
            <a:lvl2pPr indent="-501650" lvl="1" marL="91440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2pPr>
            <a:lvl3pPr indent="-501650" lvl="2" marL="137160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3pPr>
            <a:lvl4pPr indent="-501650" lvl="3" marL="182880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4pPr>
            <a:lvl5pPr indent="-501650" lvl="4" marL="228600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5pPr>
            <a:lvl6pPr indent="-501650" lvl="5" marL="274320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6pPr>
            <a:lvl7pPr indent="-501650" lvl="6" marL="320040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7pPr>
            <a:lvl8pPr indent="-501650" lvl="7" marL="365760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8pPr>
            <a:lvl9pPr indent="-501650" lvl="8" marL="411480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1127575" y="2800933"/>
            <a:ext cx="14646000" cy="254538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1pPr>
            <a:lvl2pPr lvl="1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2pPr>
            <a:lvl3pPr lvl="2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3pPr>
            <a:lvl4pPr lvl="3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4pPr>
            <a:lvl5pPr lvl="4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5pPr>
            <a:lvl6pPr lvl="5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6pPr>
            <a:lvl7pPr lvl="6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7pPr>
            <a:lvl8pPr lvl="7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8pPr>
            <a:lvl9pPr lvl="8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10515600" y="-778"/>
            <a:ext cx="10515600" cy="3200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29800" lIns="329800" spcFirstLastPara="1" rIns="329800" wrap="square" tIns="329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610650" y="7673089"/>
            <a:ext cx="9303900" cy="9223200"/>
          </a:xfrm>
          <a:prstGeom prst="rect">
            <a:avLst/>
          </a:prstGeom>
        </p:spPr>
        <p:txBody>
          <a:bodyPr anchorCtr="0" anchor="b" bIns="329800" lIns="329800" spcFirstLastPara="1" rIns="329800" wrap="square" tIns="329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610650" y="17441356"/>
            <a:ext cx="9303900" cy="7685100"/>
          </a:xfrm>
          <a:prstGeom prst="rect">
            <a:avLst/>
          </a:prstGeom>
        </p:spPr>
        <p:txBody>
          <a:bodyPr anchorCtr="0" anchor="t" bIns="329800" lIns="329800" spcFirstLastPara="1" rIns="329800" wrap="square" tIns="329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11360850" y="4505356"/>
            <a:ext cx="8825100" cy="229917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indent="-641350" lvl="0" marL="457200">
              <a:spcBef>
                <a:spcPts val="0"/>
              </a:spcBef>
              <a:spcAft>
                <a:spcPts val="0"/>
              </a:spcAft>
              <a:buSzPts val="6500"/>
              <a:buChar char="●"/>
              <a:defRPr/>
            </a:lvl1pPr>
            <a:lvl2pPr indent="-552450" lvl="1" marL="914400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2pPr>
            <a:lvl3pPr indent="-552450" lvl="2" marL="1371600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3pPr>
            <a:lvl4pPr indent="-552450" lvl="3" marL="1828800"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4pPr>
            <a:lvl5pPr indent="-552450" lvl="4" marL="2286000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5pPr>
            <a:lvl6pPr indent="-552450" lvl="5" marL="2743200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6pPr>
            <a:lvl7pPr indent="-552450" lvl="6" marL="3200400"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7pPr>
            <a:lvl8pPr indent="-552450" lvl="7" marL="3657600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8pPr>
            <a:lvl9pPr indent="-552450" lvl="8" marL="4114800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716910" y="26323578"/>
            <a:ext cx="13797300" cy="37650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16910" y="2769044"/>
            <a:ext cx="19597500" cy="3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29800" lIns="329800" spcFirstLastPara="1" rIns="329800" wrap="square" tIns="329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6910" y="7170956"/>
            <a:ext cx="19597500" cy="21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29800" lIns="329800" spcFirstLastPara="1" rIns="329800" wrap="square" tIns="329800">
            <a:normAutofit/>
          </a:bodyPr>
          <a:lstStyle>
            <a:lvl1pPr indent="-6413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Char char="●"/>
              <a:defRPr sz="6500">
                <a:solidFill>
                  <a:schemeClr val="dk2"/>
                </a:solidFill>
              </a:defRPr>
            </a:lvl1pPr>
            <a:lvl2pPr indent="-552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○"/>
              <a:defRPr sz="5100">
                <a:solidFill>
                  <a:schemeClr val="dk2"/>
                </a:solidFill>
              </a:defRPr>
            </a:lvl2pPr>
            <a:lvl3pPr indent="-552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■"/>
              <a:defRPr sz="5100">
                <a:solidFill>
                  <a:schemeClr val="dk2"/>
                </a:solidFill>
              </a:defRPr>
            </a:lvl3pPr>
            <a:lvl4pPr indent="-552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●"/>
              <a:defRPr sz="5100">
                <a:solidFill>
                  <a:schemeClr val="dk2"/>
                </a:solidFill>
              </a:defRPr>
            </a:lvl4pPr>
            <a:lvl5pPr indent="-552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○"/>
              <a:defRPr sz="5100">
                <a:solidFill>
                  <a:schemeClr val="dk2"/>
                </a:solidFill>
              </a:defRPr>
            </a:lvl5pPr>
            <a:lvl6pPr indent="-552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■"/>
              <a:defRPr sz="5100">
                <a:solidFill>
                  <a:schemeClr val="dk2"/>
                </a:solidFill>
              </a:defRPr>
            </a:lvl6pPr>
            <a:lvl7pPr indent="-552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●"/>
              <a:defRPr sz="5100">
                <a:solidFill>
                  <a:schemeClr val="dk2"/>
                </a:solidFill>
              </a:defRPr>
            </a:lvl7pPr>
            <a:lvl8pPr indent="-552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○"/>
              <a:defRPr sz="5100">
                <a:solidFill>
                  <a:schemeClr val="dk2"/>
                </a:solidFill>
              </a:defRPr>
            </a:lvl8pPr>
            <a:lvl9pPr indent="-552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■"/>
              <a:defRPr sz="5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9800" lIns="329800" spcFirstLastPara="1" rIns="329800" wrap="square" tIns="329800">
            <a:normAutofit/>
          </a:bodyPr>
          <a:lstStyle>
            <a:lvl1pPr lvl="0" algn="r">
              <a:buNone/>
              <a:defRPr sz="3600">
                <a:solidFill>
                  <a:schemeClr val="dk2"/>
                </a:solidFill>
              </a:defRPr>
            </a:lvl1pPr>
            <a:lvl2pPr lvl="1" algn="r">
              <a:buNone/>
              <a:defRPr sz="3600">
                <a:solidFill>
                  <a:schemeClr val="dk2"/>
                </a:solidFill>
              </a:defRPr>
            </a:lvl2pPr>
            <a:lvl3pPr lvl="2" algn="r">
              <a:buNone/>
              <a:defRPr sz="3600">
                <a:solidFill>
                  <a:schemeClr val="dk2"/>
                </a:solidFill>
              </a:defRPr>
            </a:lvl3pPr>
            <a:lvl4pPr lvl="3" algn="r">
              <a:buNone/>
              <a:defRPr sz="3600">
                <a:solidFill>
                  <a:schemeClr val="dk2"/>
                </a:solidFill>
              </a:defRPr>
            </a:lvl4pPr>
            <a:lvl5pPr lvl="4" algn="r">
              <a:buNone/>
              <a:defRPr sz="3600">
                <a:solidFill>
                  <a:schemeClr val="dk2"/>
                </a:solidFill>
              </a:defRPr>
            </a:lvl5pPr>
            <a:lvl6pPr lvl="5" algn="r">
              <a:buNone/>
              <a:defRPr sz="3600">
                <a:solidFill>
                  <a:schemeClr val="dk2"/>
                </a:solidFill>
              </a:defRPr>
            </a:lvl6pPr>
            <a:lvl7pPr lvl="6" algn="r">
              <a:buNone/>
              <a:defRPr sz="3600">
                <a:solidFill>
                  <a:schemeClr val="dk2"/>
                </a:solidFill>
              </a:defRPr>
            </a:lvl7pPr>
            <a:lvl8pPr lvl="7" algn="r">
              <a:buNone/>
              <a:defRPr sz="3600">
                <a:solidFill>
                  <a:schemeClr val="dk2"/>
                </a:solidFill>
              </a:defRPr>
            </a:lvl8pPr>
            <a:lvl9pPr lvl="8" algn="r">
              <a:buNone/>
              <a:defRPr sz="3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2.png"/><Relationship Id="rId13" Type="http://schemas.openxmlformats.org/officeDocument/2006/relationships/image" Target="../media/image10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9" Type="http://schemas.openxmlformats.org/officeDocument/2006/relationships/image" Target="../media/image6.png"/><Relationship Id="rId15" Type="http://schemas.openxmlformats.org/officeDocument/2006/relationships/image" Target="../media/image7.jpg"/><Relationship Id="rId14" Type="http://schemas.openxmlformats.org/officeDocument/2006/relationships/image" Target="../media/image4.jp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12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7334250" y="354150"/>
            <a:ext cx="9970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66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Team Members:</a:t>
            </a:r>
            <a:r>
              <a:rPr i="0" lang="en-US" sz="2800" u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Matthew Frias, Jesus Gonzalez, Kevin Kazaryan, Daniel Lee, Stewart McKenzie, Erica Payne,</a:t>
            </a:r>
            <a:endParaRPr sz="2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66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Erica Santos, Leslie Segovia, Bryan Sosa, Elio Vences</a:t>
            </a:r>
            <a:br>
              <a:rPr lang="en-US" sz="2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i="0" lang="en-US" sz="2800" u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Faculty Advisor:</a:t>
            </a:r>
            <a:r>
              <a:rPr lang="en-US" sz="2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John Hurley</a:t>
            </a:r>
            <a:br>
              <a:rPr i="0" lang="en-US" sz="2800" u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i="1" lang="en-US" sz="2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The arqive</a:t>
            </a:r>
            <a:r>
              <a:rPr b="1" i="0" lang="en-US" sz="2800" u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Liaisons:</a:t>
            </a:r>
            <a:r>
              <a:rPr i="0" lang="en-US" sz="2800" u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Dr. Cynthia Wang &amp; Zachary Vernon</a:t>
            </a:r>
            <a:br>
              <a:rPr i="0" lang="en-US" sz="2800" u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i="0" lang="en-US" sz="2800" u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Department of </a:t>
            </a:r>
            <a:r>
              <a:rPr lang="en-US" sz="2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Computer Science</a:t>
            </a:r>
            <a:br>
              <a:rPr i="0" lang="en-US" sz="2800" u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i="0" lang="en-US" sz="2800" u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College of Engineering, Computer Science, and Technology</a:t>
            </a:r>
            <a:br>
              <a:rPr i="0" lang="en-US" sz="2800" u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i="0" lang="en-US" sz="2800" u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California State University, Los Angeles</a:t>
            </a:r>
            <a:endParaRPr sz="2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CalStateLAlogo_badge_white.png" id="67" name="Google Shape;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92446" y="1031300"/>
            <a:ext cx="2106554" cy="2620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14"/>
          <p:cNvGrpSpPr/>
          <p:nvPr/>
        </p:nvGrpSpPr>
        <p:grpSpPr>
          <a:xfrm>
            <a:off x="150" y="4343247"/>
            <a:ext cx="21030912" cy="553046"/>
            <a:chOff x="0" y="3792300"/>
            <a:chExt cx="9143875" cy="1351200"/>
          </a:xfrm>
        </p:grpSpPr>
        <p:sp>
          <p:nvSpPr>
            <p:cNvPr id="69" name="Google Shape;69;p14"/>
            <p:cNvSpPr/>
            <p:nvPr/>
          </p:nvSpPr>
          <p:spPr>
            <a:xfrm>
              <a:off x="1513700" y="3792300"/>
              <a:ext cx="1527000" cy="1351200"/>
            </a:xfrm>
            <a:prstGeom prst="rect">
              <a:avLst/>
            </a:prstGeom>
            <a:solidFill>
              <a:srgbClr val="F0A0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3042838" y="3792300"/>
              <a:ext cx="1527000" cy="1351200"/>
            </a:xfrm>
            <a:prstGeom prst="rect">
              <a:avLst/>
            </a:prstGeom>
            <a:solidFill>
              <a:srgbClr val="F5D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4572000" y="3792300"/>
              <a:ext cx="1527000" cy="1351200"/>
            </a:xfrm>
            <a:prstGeom prst="rect">
              <a:avLst/>
            </a:prstGeom>
            <a:solidFill>
              <a:srgbClr val="00CE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6085675" y="3792300"/>
              <a:ext cx="1527000" cy="1351200"/>
            </a:xfrm>
            <a:prstGeom prst="rect">
              <a:avLst/>
            </a:prstGeom>
            <a:solidFill>
              <a:srgbClr val="248D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0" y="3792300"/>
              <a:ext cx="1527000" cy="1351200"/>
            </a:xfrm>
            <a:prstGeom prst="rect">
              <a:avLst/>
            </a:prstGeom>
            <a:solidFill>
              <a:srgbClr val="E63F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7612675" y="3792300"/>
              <a:ext cx="1531200" cy="1351200"/>
            </a:xfrm>
            <a:prstGeom prst="rect">
              <a:avLst/>
            </a:prstGeom>
            <a:solidFill>
              <a:srgbClr val="E017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14"/>
          <p:cNvSpPr/>
          <p:nvPr/>
        </p:nvSpPr>
        <p:spPr>
          <a:xfrm>
            <a:off x="689050" y="5282075"/>
            <a:ext cx="10488600" cy="6395700"/>
          </a:xfrm>
          <a:prstGeom prst="roundRect">
            <a:avLst>
              <a:gd fmla="val 11077" name="adj"/>
            </a:avLst>
          </a:prstGeom>
          <a:solidFill>
            <a:srgbClr val="248D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685800" lvl="0" marL="228600" marR="16584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i="1" lang="en-US" sz="3200"/>
            </a:br>
            <a:endParaRPr i="1" sz="3200"/>
          </a:p>
          <a:p>
            <a:pPr indent="0" lvl="0" marL="228600" marR="16584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The arqive</a:t>
            </a:r>
            <a:r>
              <a:rPr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is a digital online storytelling map for LGBTQ+ stories that seeks to provide the full range of queer stories and then geolocates them and digitally preserves them. Users have a safe platform where they can share personal, historical, and community stories, as well as have access to information about safe spaces.</a:t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228600" marR="165846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228600" marR="165846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The arqive</a:t>
            </a:r>
            <a:r>
              <a:rPr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is both a web and mobile application.</a:t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11467800" y="5282075"/>
            <a:ext cx="8874300" cy="6395700"/>
          </a:xfrm>
          <a:prstGeom prst="roundRect">
            <a:avLst>
              <a:gd fmla="val 11393" name="adj"/>
            </a:avLst>
          </a:prstGeom>
          <a:solidFill>
            <a:srgbClr val="E017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91440" marR="914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Our objective this year was to expand upon the progress made in the last two years, including:</a:t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419100" lvl="0" marL="914400" marR="9144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 Semibold"/>
              <a:buChar char="●"/>
            </a:pPr>
            <a:r>
              <a:rPr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Implement content moderation</a:t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419100" lvl="0" marL="914400" marR="9144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 Semibold"/>
              <a:buChar char="●"/>
            </a:pPr>
            <a:r>
              <a:rPr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Add further security measures for users who choose anonymity</a:t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419100" lvl="0" marL="914400" marR="9144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 Semibold"/>
              <a:buChar char="●"/>
            </a:pPr>
            <a:r>
              <a:rPr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Enhance gamification features to improve user engagement</a:t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419100" lvl="0" marL="914400" marR="9144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 Semibold"/>
              <a:buChar char="●"/>
            </a:pPr>
            <a:r>
              <a:rPr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Link posts to other social media sites</a:t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419100" lvl="0" marL="914400" marR="9144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 Semibold"/>
              <a:buChar char="●"/>
            </a:pPr>
            <a:r>
              <a:rPr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Add AR/VR features</a:t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91440" marR="9144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77" name="Google Shape;77;p14"/>
          <p:cNvSpPr/>
          <p:nvPr/>
        </p:nvSpPr>
        <p:spPr>
          <a:xfrm>
            <a:off x="652650" y="16559650"/>
            <a:ext cx="19653000" cy="14917800"/>
          </a:xfrm>
          <a:prstGeom prst="roundRect">
            <a:avLst>
              <a:gd fmla="val 3506" name="adj"/>
            </a:avLst>
          </a:prstGeom>
          <a:solidFill>
            <a:srgbClr val="4D41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652650" y="12086663"/>
            <a:ext cx="19653000" cy="4064100"/>
          </a:xfrm>
          <a:prstGeom prst="roundRect">
            <a:avLst>
              <a:gd fmla="val 11077" name="adj"/>
            </a:avLst>
          </a:prstGeom>
          <a:solidFill>
            <a:srgbClr val="00CE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6700" y="13834663"/>
            <a:ext cx="2210028" cy="147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40950" y="13923738"/>
            <a:ext cx="1797389" cy="14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46625" y="13699815"/>
            <a:ext cx="1797400" cy="1812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76800" y="13984411"/>
            <a:ext cx="3528599" cy="1349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905400" y="13761136"/>
            <a:ext cx="2210026" cy="193505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/>
        </p:nvSpPr>
        <p:spPr>
          <a:xfrm>
            <a:off x="2925850" y="5434475"/>
            <a:ext cx="6015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background</a:t>
            </a:r>
            <a:endParaRPr sz="72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12984675" y="5434475"/>
            <a:ext cx="6015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project goals</a:t>
            </a:r>
            <a:endParaRPr sz="72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7471650" y="12211100"/>
            <a:ext cx="6015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technologies</a:t>
            </a:r>
            <a:endParaRPr sz="72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4380275" y="13892238"/>
            <a:ext cx="3528600" cy="147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4"/>
          <p:cNvPicPr preferRelativeResize="0"/>
          <p:nvPr/>
        </p:nvPicPr>
        <p:blipFill rotWithShape="1">
          <a:blip r:embed="rId9">
            <a:alphaModFix/>
          </a:blip>
          <a:srcRect b="29883" l="25443" r="30779" t="25694"/>
          <a:stretch/>
        </p:blipFill>
        <p:spPr>
          <a:xfrm>
            <a:off x="4380275" y="14019709"/>
            <a:ext cx="3528607" cy="12929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/>
        </p:nvSpPr>
        <p:spPr>
          <a:xfrm>
            <a:off x="7471650" y="16775663"/>
            <a:ext cx="6015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results</a:t>
            </a:r>
            <a:endParaRPr sz="72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1834850" y="19172825"/>
            <a:ext cx="7974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1150" y="454559"/>
            <a:ext cx="6709652" cy="377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740525" y="25200325"/>
            <a:ext cx="2483025" cy="537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979127" y="18436650"/>
            <a:ext cx="4754973" cy="63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436287" y="25200322"/>
            <a:ext cx="2483025" cy="537552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14284450" y="18284250"/>
            <a:ext cx="6015000" cy="117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" marR="914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frontend</a:t>
            </a:r>
            <a:endParaRPr b="1" sz="3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914400" marR="9144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 Semibold"/>
              <a:buChar char="●"/>
            </a:pPr>
            <a:r>
              <a:rPr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numerous </a:t>
            </a:r>
            <a:r>
              <a:rPr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UI/UX enhancements</a:t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419100" lvl="0" marL="914400" marR="9144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 Semibold"/>
              <a:buChar char="●"/>
            </a:pPr>
            <a:r>
              <a:rPr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posting images on mobile</a:t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419100" lvl="0" marL="914400" marR="9144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 Semibold"/>
              <a:buChar char="●"/>
            </a:pPr>
            <a:r>
              <a:rPr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time restriction on posts</a:t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91440" marR="9144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91440" marR="914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backend</a:t>
            </a:r>
            <a:endParaRPr b="1" sz="3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914400" marR="9144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 Semibold"/>
              <a:buChar char="●"/>
            </a:pPr>
            <a:r>
              <a:rPr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weekly </a:t>
            </a:r>
            <a:r>
              <a:rPr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automatic backups</a:t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419100" lvl="0" marL="914400" marR="9144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 Semibold"/>
              <a:buChar char="●"/>
            </a:pPr>
            <a:r>
              <a:rPr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extensive refactoring for efficiency</a:t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9144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91440" marR="914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content mod/security</a:t>
            </a:r>
            <a:endParaRPr b="1" sz="3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914400" marR="9144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 Semibold"/>
              <a:buChar char="●"/>
            </a:pPr>
            <a:r>
              <a:rPr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inappropriate content classifier improvements</a:t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419100" lvl="0" marL="914400" marR="9144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 Semibold"/>
              <a:buChar char="●"/>
            </a:pPr>
            <a:r>
              <a:rPr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server login security / penetration testing</a:t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91440" marR="9144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91440" marR="914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l</a:t>
            </a:r>
            <a:r>
              <a:rPr b="1" lang="en-US" sz="3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ogin/register</a:t>
            </a:r>
            <a:endParaRPr b="1" sz="3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914400" marR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 Semibold"/>
              <a:buChar char="●"/>
            </a:pPr>
            <a:r>
              <a:rPr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must be logged in to post</a:t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419100" lvl="0" marL="914400" marR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 Semibold"/>
              <a:buChar char="●"/>
            </a:pPr>
            <a:r>
              <a:rPr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must agree to TOS to register an account</a:t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9144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91440" marR="914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ar/vr</a:t>
            </a:r>
            <a:endParaRPr b="1" sz="3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914400" marR="9144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 Semibold"/>
              <a:buChar char="●"/>
            </a:pPr>
            <a:r>
              <a:rPr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view a pin at its geolocation</a:t>
            </a:r>
            <a:endParaRPr>
              <a:solidFill>
                <a:schemeClr val="dk1"/>
              </a:solidFill>
            </a:endParaRPr>
          </a:p>
          <a:p>
            <a:pPr indent="0" lvl="0" marL="0" marR="9144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123025" y="18500312"/>
            <a:ext cx="7381961" cy="58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123025" y="24761250"/>
            <a:ext cx="7381950" cy="58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