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2274611165_6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2274611165_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1b769379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01b769379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1fc3b878e_8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1fc3b878e_8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27461116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27461116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Improved Login with more information in regards for what people are </a:t>
            </a:r>
            <a:r>
              <a:rPr lang="en"/>
              <a:t>signing</a:t>
            </a:r>
            <a:r>
              <a:rPr lang="en"/>
              <a:t> up for.</a:t>
            </a:r>
            <a:endParaRPr/>
          </a:p>
          <a:p>
            <a:pPr indent="0" lvl="0" marL="0" rtl="0" algn="l">
              <a:spcBef>
                <a:spcPts val="0"/>
              </a:spcBef>
              <a:spcAft>
                <a:spcPts val="0"/>
              </a:spcAft>
              <a:buNone/>
            </a:pPr>
            <a:r>
              <a:rPr lang="en"/>
              <a:t>Post timing limitation (not let users post too much in 1 setting)</a:t>
            </a:r>
            <a:endParaRPr/>
          </a:p>
          <a:p>
            <a:pPr indent="0" lvl="0" marL="0" rtl="0" algn="l">
              <a:spcBef>
                <a:spcPts val="0"/>
              </a:spcBef>
              <a:spcAft>
                <a:spcPts val="0"/>
              </a:spcAft>
              <a:buNone/>
            </a:pPr>
            <a:r>
              <a:rPr lang="en"/>
              <a:t>Between different devices, menus were misaligned</a:t>
            </a:r>
            <a:endParaRPr/>
          </a:p>
          <a:p>
            <a:pPr indent="0" lvl="0" marL="0" rtl="0" algn="l">
              <a:spcBef>
                <a:spcPts val="0"/>
              </a:spcBef>
              <a:spcAft>
                <a:spcPts val="0"/>
              </a:spcAft>
              <a:buNone/>
            </a:pPr>
            <a:r>
              <a:rPr lang="en"/>
              <a:t>Map and pin has its own extensive loading; needed to speed up the pins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412e80ac4500211b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12e80ac4500211b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could be a </a:t>
            </a:r>
            <a:r>
              <a:rPr lang="en"/>
              <a:t>separate slide for Matthew: kind of the in between quality of life changes that help the user (Frontend) as well as us developers (backend)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2274611165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2274611165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22776ac72b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22776ac72b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2274611165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2274611165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2274611165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2274611165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227461116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227461116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fb9c27c4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fb9c27c4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Introduction/Background - Erica S</a:t>
            </a:r>
            <a:endParaRPr/>
          </a:p>
          <a:p>
            <a:pPr indent="-298450" lvl="0" marL="457200" rtl="0" algn="l">
              <a:spcBef>
                <a:spcPts val="0"/>
              </a:spcBef>
              <a:spcAft>
                <a:spcPts val="0"/>
              </a:spcAft>
              <a:buSzPts val="1100"/>
              <a:buAutoNum type="arabicPeriod"/>
            </a:pPr>
            <a:r>
              <a:rPr lang="en"/>
              <a:t>Project Requirements/Methods &amp; Technologies - Erica P</a:t>
            </a:r>
            <a:endParaRPr/>
          </a:p>
          <a:p>
            <a:pPr indent="-298450" lvl="0" marL="457200" rtl="0" algn="l">
              <a:spcBef>
                <a:spcPts val="0"/>
              </a:spcBef>
              <a:spcAft>
                <a:spcPts val="0"/>
              </a:spcAft>
              <a:buSzPts val="1100"/>
              <a:buAutoNum type="arabicPeriod"/>
            </a:pPr>
            <a:r>
              <a:rPr lang="en"/>
              <a:t>Frontend &amp; UI - Daniel</a:t>
            </a:r>
            <a:endParaRPr/>
          </a:p>
          <a:p>
            <a:pPr indent="-298450" lvl="0" marL="457200" rtl="0" algn="l">
              <a:spcBef>
                <a:spcPts val="0"/>
              </a:spcBef>
              <a:spcAft>
                <a:spcPts val="0"/>
              </a:spcAft>
              <a:buSzPts val="1100"/>
              <a:buAutoNum type="arabicPeriod"/>
            </a:pPr>
            <a:r>
              <a:rPr lang="en"/>
              <a:t>UX - Matthew</a:t>
            </a:r>
            <a:endParaRPr/>
          </a:p>
          <a:p>
            <a:pPr indent="-298450" lvl="0" marL="457200" rtl="0" algn="l">
              <a:spcBef>
                <a:spcPts val="0"/>
              </a:spcBef>
              <a:spcAft>
                <a:spcPts val="0"/>
              </a:spcAft>
              <a:buSzPts val="1100"/>
              <a:buAutoNum type="arabicPeriod"/>
            </a:pPr>
            <a:r>
              <a:rPr lang="en"/>
              <a:t>Databases - Jesus</a:t>
            </a:r>
            <a:endParaRPr/>
          </a:p>
          <a:p>
            <a:pPr indent="-298450" lvl="0" marL="457200" rtl="0" algn="l">
              <a:spcBef>
                <a:spcPts val="0"/>
              </a:spcBef>
              <a:spcAft>
                <a:spcPts val="0"/>
              </a:spcAft>
              <a:buSzPts val="1100"/>
              <a:buAutoNum type="arabicPeriod"/>
            </a:pPr>
            <a:r>
              <a:rPr lang="en"/>
              <a:t>Content Moderation - Kevin K</a:t>
            </a:r>
            <a:endParaRPr/>
          </a:p>
          <a:p>
            <a:pPr indent="-298450" lvl="0" marL="457200" rtl="0" algn="l">
              <a:spcBef>
                <a:spcPts val="0"/>
              </a:spcBef>
              <a:spcAft>
                <a:spcPts val="0"/>
              </a:spcAft>
              <a:buSzPts val="1100"/>
              <a:buAutoNum type="arabicPeriod"/>
            </a:pPr>
            <a:r>
              <a:rPr lang="en"/>
              <a:t>Security - Elio</a:t>
            </a:r>
            <a:endParaRPr/>
          </a:p>
          <a:p>
            <a:pPr indent="-298450" lvl="0" marL="457200" rtl="0" algn="l">
              <a:spcBef>
                <a:spcPts val="0"/>
              </a:spcBef>
              <a:spcAft>
                <a:spcPts val="0"/>
              </a:spcAft>
              <a:buSzPts val="1100"/>
              <a:buAutoNum type="arabicPeriod"/>
            </a:pPr>
            <a:r>
              <a:rPr lang="en"/>
              <a:t>AR - Stewart</a:t>
            </a:r>
            <a:endParaRPr/>
          </a:p>
          <a:p>
            <a:pPr indent="-298450" lvl="0" marL="457200" rtl="0" algn="l">
              <a:spcBef>
                <a:spcPts val="0"/>
              </a:spcBef>
              <a:spcAft>
                <a:spcPts val="0"/>
              </a:spcAft>
              <a:buSzPts val="1100"/>
              <a:buAutoNum type="arabicPeriod"/>
            </a:pPr>
            <a:r>
              <a:rPr lang="en"/>
              <a:t>Challenges - Leslie</a:t>
            </a:r>
            <a:endParaRPr/>
          </a:p>
          <a:p>
            <a:pPr indent="-298450" lvl="0" marL="457200" rtl="0" algn="l">
              <a:spcBef>
                <a:spcPts val="0"/>
              </a:spcBef>
              <a:spcAft>
                <a:spcPts val="0"/>
              </a:spcAft>
              <a:buSzPts val="1100"/>
              <a:buAutoNum type="arabicPeriod"/>
            </a:pPr>
            <a:r>
              <a:rPr lang="en"/>
              <a:t>Future Work/Conclusion - Leslie</a:t>
            </a:r>
            <a:endParaRPr/>
          </a:p>
          <a:p>
            <a:pPr indent="-298450" lvl="0" marL="457200" rtl="0" algn="l">
              <a:spcBef>
                <a:spcPts val="0"/>
              </a:spcBef>
              <a:spcAft>
                <a:spcPts val="0"/>
              </a:spcAft>
              <a:buSzPts val="1100"/>
              <a:buAutoNum type="arabicPeriod"/>
            </a:pPr>
            <a:r>
              <a:rPr lang="en"/>
              <a:t>Demonstration - Bryan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22a9f921f6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22a9f921f6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01fc3b878e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01fc3b878e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now we’ll talk a bit about some of the overall challenges we faced.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2274611165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2274611165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of our main challenges involved taking previous backend code and </a:t>
            </a:r>
            <a:r>
              <a:rPr lang="en"/>
              <a:t>strengthening</a:t>
            </a:r>
            <a:r>
              <a:rPr lang="en"/>
              <a:t> any parts that may delay the progress of new features or fixes. As a team, we were able to make the necessary changes and now have a solid foundation for future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Along the way, we found that improving the backend also contributed to having issues with configuring the machine learning model to insert into the backend.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also encountered permission issues with the server config files. This was significant as the files are in charge of the website’s display and how the website communicates with the server. In other words, it’s what gets the website up and running.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for stack version issues, a lot of the technologies we use for the website such as postgres, python and the Ubuntu server all run on older versions that has </a:t>
            </a:r>
            <a:r>
              <a:rPr lang="en"/>
              <a:t>its</a:t>
            </a:r>
            <a:r>
              <a:rPr lang="en"/>
              <a:t> limitation. However, updating them did not resolve the issues ad many of the technologies being used require newer versions.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Overall, applying solutions to challenges across the website and mobile apps at times revealed other underlying issues, most of which we were able to resolve.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01fc3b878e_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01fc3b878e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 finally we’ll have a look into our future work</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25745d70a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25745d70a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f</a:t>
            </a:r>
            <a:r>
              <a:rPr lang="en"/>
              <a:t>uture work, our team has created a detailed documentation on our changes to the backend and where the start of new features left off.</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would like to note that it would be in the best interest of the app to go through with a stack update and do any refactoring to the backend as needed.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the other hand, the apps contain the start of a feature such as tagging NSFW content and flagging users that violate the app’s guidelines.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Google maps API would offer an autocomplete option for users when posting as it would grab the GPS location from a user’s phone. This API would serve to be versatile for the user’s and developer’s experience.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finally the AR experience which will allow for a unique </a:t>
            </a:r>
            <a:r>
              <a:rPr lang="en"/>
              <a:t>storytelling</a:t>
            </a:r>
            <a:r>
              <a:rPr lang="en"/>
              <a:t> that can contribute to the gamification aspect of the app.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01fc3b878e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01fc3b878e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Demo should be ~1 minute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01fc3b878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01fc3b878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fb9c27c41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fb9c27c41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1b769379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01b769379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[read]…Now you may be wondering what inspired The arqive…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01b769379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01b769379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let me share a quote from Cynthia Wang, in “Interactive Storytelling for the Screen.” [read quote] Cynthia had experienced a lack of up-to-date resources about LGBTQ+ hotspots. Now, as physical landscapes change, the community loses its history tied to these spaces. Queer communities in particular have </a:t>
            </a:r>
            <a:r>
              <a:rPr lang="en"/>
              <a:t>had to fight for their stories to be recognized and told, let alone documented.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01b769379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01b769379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in 2014…</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5c2ab3d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5c2ab3d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 with explaining anon users privileges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1fc3b878e_7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1fc3b878e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 goals, </a:t>
            </a:r>
            <a:r>
              <a:rPr lang="en"/>
              <a:t>holistic</a:t>
            </a:r>
            <a:r>
              <a:rPr lang="en"/>
              <a:t> approach (meeting/development styles), technologies used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06c3929625ab6a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06c3929625ab6a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3" name="Google Shape;53;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4" name="Google Shape;54;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20" name="Google Shape;20;p4"/>
          <p:cNvGrpSpPr/>
          <p:nvPr/>
        </p:nvGrpSpPr>
        <p:grpSpPr>
          <a:xfrm>
            <a:off x="0" y="4743270"/>
            <a:ext cx="9143875" cy="400225"/>
            <a:chOff x="0" y="3792300"/>
            <a:chExt cx="9143875" cy="1351200"/>
          </a:xfrm>
        </p:grpSpPr>
        <p:sp>
          <p:nvSpPr>
            <p:cNvPr id="21" name="Google Shape;21;p4"/>
            <p:cNvSpPr/>
            <p:nvPr/>
          </p:nvSpPr>
          <p:spPr>
            <a:xfrm>
              <a:off x="1513700" y="3792300"/>
              <a:ext cx="1527000" cy="1351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3042838" y="3792300"/>
              <a:ext cx="1527000" cy="135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4572000" y="3792300"/>
              <a:ext cx="1527000" cy="135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a:off x="6085675" y="3792300"/>
              <a:ext cx="1527000" cy="1351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p:nvPr/>
          </p:nvSpPr>
          <p:spPr>
            <a:xfrm>
              <a:off x="0" y="3792300"/>
              <a:ext cx="1527000" cy="135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a:off x="7612675" y="3792300"/>
              <a:ext cx="1531200" cy="1351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sp>
        <p:nvSpPr>
          <p:cNvPr id="28" name="Google Shape;28;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 name="Google Shape;45;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2.png"/><Relationship Id="rId7" Type="http://schemas.openxmlformats.org/officeDocument/2006/relationships/image" Target="../media/image9.png"/><Relationship Id="rId8"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image" Target="../media/image4.png"/><Relationship Id="rId7" Type="http://schemas.openxmlformats.org/officeDocument/2006/relationships/image" Target="../media/image13.png"/><Relationship Id="rId8"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drive.google.com/file/d/11nwhyRwUTcdo9_Io1ZHLyT2wbP--QDh1/view" TargetMode="Externa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drive.google.com/file/d/1Owu8RpVx9v9q8JrfXv1QuD2EqhqWpyoU/view"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pic>
        <p:nvPicPr>
          <p:cNvPr id="61" name="Google Shape;61;p13"/>
          <p:cNvPicPr preferRelativeResize="0"/>
          <p:nvPr/>
        </p:nvPicPr>
        <p:blipFill rotWithShape="1">
          <a:blip r:embed="rId3">
            <a:alphaModFix/>
          </a:blip>
          <a:srcRect b="0" l="0" r="4141" t="14965"/>
          <a:stretch/>
        </p:blipFill>
        <p:spPr>
          <a:xfrm>
            <a:off x="1551762" y="344282"/>
            <a:ext cx="6040474" cy="2410575"/>
          </a:xfrm>
          <a:prstGeom prst="rect">
            <a:avLst/>
          </a:prstGeom>
          <a:noFill/>
          <a:ln>
            <a:noFill/>
          </a:ln>
        </p:spPr>
      </p:pic>
      <p:sp>
        <p:nvSpPr>
          <p:cNvPr id="62" name="Google Shape;62;p13"/>
          <p:cNvSpPr txBox="1"/>
          <p:nvPr/>
        </p:nvSpPr>
        <p:spPr>
          <a:xfrm>
            <a:off x="395400" y="2647938"/>
            <a:ext cx="8353200" cy="1329600"/>
          </a:xfrm>
          <a:prstGeom prst="rect">
            <a:avLst/>
          </a:prstGeom>
          <a:noFill/>
          <a:ln>
            <a:noFill/>
          </a:ln>
        </p:spPr>
        <p:txBody>
          <a:bodyPr anchorCtr="0" anchor="t" bIns="91425" lIns="91425" spcFirstLastPara="1" rIns="91425" wrap="square" tIns="91425">
            <a:spAutoFit/>
          </a:bodyPr>
          <a:lstStyle/>
          <a:p>
            <a:pPr indent="0" lvl="0" marL="0" rtl="0" algn="ctr">
              <a:lnSpc>
                <a:spcPct val="106666"/>
              </a:lnSpc>
              <a:spcBef>
                <a:spcPts val="0"/>
              </a:spcBef>
              <a:spcAft>
                <a:spcPts val="0"/>
              </a:spcAft>
              <a:buClr>
                <a:schemeClr val="dk1"/>
              </a:buClr>
              <a:buSzPts val="1100"/>
              <a:buFont typeface="Arial"/>
              <a:buNone/>
            </a:pPr>
            <a:r>
              <a:rPr b="1" lang="en" sz="1600">
                <a:solidFill>
                  <a:schemeClr val="dk1"/>
                </a:solidFill>
                <a:latin typeface="Courier New"/>
                <a:ea typeface="Courier New"/>
                <a:cs typeface="Courier New"/>
                <a:sym typeface="Courier New"/>
              </a:rPr>
              <a:t>current developers</a:t>
            </a:r>
            <a:endParaRPr sz="1600">
              <a:solidFill>
                <a:schemeClr val="dk1"/>
              </a:solidFill>
              <a:latin typeface="Courier New"/>
              <a:ea typeface="Courier New"/>
              <a:cs typeface="Courier New"/>
              <a:sym typeface="Courier New"/>
            </a:endParaRPr>
          </a:p>
          <a:p>
            <a:pPr indent="0" lvl="0" marL="0" rtl="0" algn="ctr">
              <a:lnSpc>
                <a:spcPct val="106666"/>
              </a:lnSpc>
              <a:spcBef>
                <a:spcPts val="80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Matthew Frias, Jesus Gonzalez, Kevin Kazaryan, Daniel Lee, Stewart McKenzie, Erica Payne, Erica Santos, Leslie Segovia, Bryan Sosa, Elio Vences</a:t>
            </a:r>
            <a:endParaRPr>
              <a:solidFill>
                <a:schemeClr val="dk1"/>
              </a:solidFill>
              <a:latin typeface="Courier New"/>
              <a:ea typeface="Courier New"/>
              <a:cs typeface="Courier New"/>
              <a:sym typeface="Courier New"/>
            </a:endParaRPr>
          </a:p>
          <a:p>
            <a:pPr indent="0" lvl="0" marL="0" rtl="0" algn="l">
              <a:spcBef>
                <a:spcPts val="800"/>
              </a:spcBef>
              <a:spcAft>
                <a:spcPts val="0"/>
              </a:spcAft>
              <a:buClr>
                <a:schemeClr val="dk1"/>
              </a:buClr>
              <a:buSzPts val="2800"/>
              <a:buFont typeface="Arial"/>
              <a:buNone/>
            </a:pPr>
            <a:r>
              <a:t/>
            </a:r>
            <a:endParaRPr>
              <a:solidFill>
                <a:schemeClr val="dk1"/>
              </a:solidFill>
              <a:latin typeface="Courier New"/>
              <a:ea typeface="Courier New"/>
              <a:cs typeface="Courier New"/>
              <a:sym typeface="Courier New"/>
            </a:endParaRPr>
          </a:p>
        </p:txBody>
      </p:sp>
      <p:sp>
        <p:nvSpPr>
          <p:cNvPr id="63" name="Google Shape;63;p13"/>
          <p:cNvSpPr txBox="1"/>
          <p:nvPr/>
        </p:nvSpPr>
        <p:spPr>
          <a:xfrm>
            <a:off x="1322425" y="3893075"/>
            <a:ext cx="3000000" cy="77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dk1"/>
                </a:solidFill>
                <a:latin typeface="Courier New"/>
                <a:ea typeface="Courier New"/>
                <a:cs typeface="Courier New"/>
                <a:sym typeface="Courier New"/>
              </a:rPr>
              <a:t>a</a:t>
            </a:r>
            <a:r>
              <a:rPr b="1" lang="en" sz="1600">
                <a:solidFill>
                  <a:schemeClr val="dk1"/>
                </a:solidFill>
                <a:latin typeface="Courier New"/>
                <a:ea typeface="Courier New"/>
                <a:cs typeface="Courier New"/>
                <a:sym typeface="Courier New"/>
              </a:rPr>
              <a:t>dvisor</a:t>
            </a:r>
            <a:endParaRPr b="1" sz="1600">
              <a:solidFill>
                <a:schemeClr val="dk1"/>
              </a:solidFill>
              <a:latin typeface="Courier New"/>
              <a:ea typeface="Courier New"/>
              <a:cs typeface="Courier New"/>
              <a:sym typeface="Courier New"/>
            </a:endParaRPr>
          </a:p>
          <a:p>
            <a:pPr indent="0" lvl="0" marL="0" rtl="0" algn="ctr">
              <a:spcBef>
                <a:spcPts val="1000"/>
              </a:spcBef>
              <a:spcAft>
                <a:spcPts val="0"/>
              </a:spcAft>
              <a:buNone/>
            </a:pPr>
            <a:r>
              <a:rPr lang="en">
                <a:solidFill>
                  <a:schemeClr val="dk1"/>
                </a:solidFill>
                <a:latin typeface="Courier New"/>
                <a:ea typeface="Courier New"/>
                <a:cs typeface="Courier New"/>
                <a:sym typeface="Courier New"/>
              </a:rPr>
              <a:t>John Hurley</a:t>
            </a:r>
            <a:endParaRPr/>
          </a:p>
        </p:txBody>
      </p:sp>
      <p:sp>
        <p:nvSpPr>
          <p:cNvPr id="64" name="Google Shape;64;p13"/>
          <p:cNvSpPr txBox="1"/>
          <p:nvPr/>
        </p:nvSpPr>
        <p:spPr>
          <a:xfrm>
            <a:off x="4774575" y="3893075"/>
            <a:ext cx="3265500" cy="77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dk1"/>
                </a:solidFill>
                <a:latin typeface="Courier New"/>
                <a:ea typeface="Courier New"/>
                <a:cs typeface="Courier New"/>
                <a:sym typeface="Courier New"/>
              </a:rPr>
              <a:t>sponsors</a:t>
            </a:r>
            <a:endParaRPr b="1" sz="1600">
              <a:solidFill>
                <a:schemeClr val="dk1"/>
              </a:solidFill>
              <a:latin typeface="Courier New"/>
              <a:ea typeface="Courier New"/>
              <a:cs typeface="Courier New"/>
              <a:sym typeface="Courier New"/>
            </a:endParaRPr>
          </a:p>
          <a:p>
            <a:pPr indent="0" lvl="0" marL="0" rtl="0" algn="ctr">
              <a:spcBef>
                <a:spcPts val="1000"/>
              </a:spcBef>
              <a:spcAft>
                <a:spcPts val="0"/>
              </a:spcAft>
              <a:buNone/>
            </a:pPr>
            <a:r>
              <a:rPr lang="en">
                <a:solidFill>
                  <a:schemeClr val="dk1"/>
                </a:solidFill>
                <a:latin typeface="Courier New"/>
                <a:ea typeface="Courier New"/>
                <a:cs typeface="Courier New"/>
                <a:sym typeface="Courier New"/>
              </a:rPr>
              <a:t>Cynthia Wang, Zachary Vernon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handling changes and implementations</a:t>
            </a:r>
            <a:endParaRPr>
              <a:latin typeface="Courier New"/>
              <a:ea typeface="Courier New"/>
              <a:cs typeface="Courier New"/>
              <a:sym typeface="Courier New"/>
            </a:endParaRPr>
          </a:p>
        </p:txBody>
      </p:sp>
      <p:sp>
        <p:nvSpPr>
          <p:cNvPr id="127" name="Google Shape;12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weekly meetings</a:t>
            </a:r>
            <a:endParaRPr sz="1600">
              <a:solidFill>
                <a:schemeClr val="dk1"/>
              </a:solidFill>
              <a:latin typeface="Courier New"/>
              <a:ea typeface="Courier New"/>
              <a:cs typeface="Courier New"/>
              <a:sym typeface="Courier New"/>
            </a:endParaRPr>
          </a:p>
          <a:p>
            <a:pPr indent="-330200" lvl="1" marL="9144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meetings with advisor</a:t>
            </a:r>
            <a:endParaRPr sz="1600">
              <a:solidFill>
                <a:schemeClr val="dk1"/>
              </a:solidFill>
              <a:latin typeface="Courier New"/>
              <a:ea typeface="Courier New"/>
              <a:cs typeface="Courier New"/>
              <a:sym typeface="Courier New"/>
            </a:endParaRPr>
          </a:p>
          <a:p>
            <a:pPr indent="-330200" lvl="1" marL="9144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team meetings</a:t>
            </a:r>
            <a:endParaRPr sz="1600">
              <a:solidFill>
                <a:schemeClr val="dk1"/>
              </a:solidFill>
              <a:latin typeface="Courier New"/>
              <a:ea typeface="Courier New"/>
              <a:cs typeface="Courier New"/>
              <a:sym typeface="Courier New"/>
            </a:endParaRPr>
          </a:p>
          <a:p>
            <a:pPr indent="-330200" lvl="2" marL="13716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full team</a:t>
            </a:r>
            <a:endParaRPr sz="1600">
              <a:solidFill>
                <a:schemeClr val="dk1"/>
              </a:solidFill>
              <a:latin typeface="Courier New"/>
              <a:ea typeface="Courier New"/>
              <a:cs typeface="Courier New"/>
              <a:sym typeface="Courier New"/>
            </a:endParaRPr>
          </a:p>
          <a:p>
            <a:pPr indent="-330200" lvl="2" marL="13716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sub-team</a:t>
            </a:r>
            <a:endParaRPr sz="1600">
              <a:solidFill>
                <a:schemeClr val="dk1"/>
              </a:solidFill>
              <a:latin typeface="Courier New"/>
              <a:ea typeface="Courier New"/>
              <a:cs typeface="Courier New"/>
              <a:sym typeface="Courier New"/>
            </a:endParaRPr>
          </a:p>
          <a:p>
            <a:pPr indent="-330200" lvl="1" marL="9144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meetings with our sponsors</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progress tracking sheet</a:t>
            </a:r>
            <a:endParaRPr sz="1600">
              <a:solidFill>
                <a:schemeClr val="dk1"/>
              </a:solidFill>
              <a:latin typeface="Courier New"/>
              <a:ea typeface="Courier New"/>
              <a:cs typeface="Courier New"/>
              <a:sym typeface="Courier New"/>
            </a:endParaRPr>
          </a:p>
          <a:p>
            <a:pPr indent="-330200" lvl="1" marL="9144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updated weekly</a:t>
            </a:r>
            <a:endParaRPr sz="1600">
              <a:solidFill>
                <a:schemeClr val="dk1"/>
              </a:solidFill>
              <a:latin typeface="Courier New"/>
              <a:ea typeface="Courier New"/>
              <a:cs typeface="Courier New"/>
              <a:sym typeface="Courier New"/>
            </a:endParaRPr>
          </a:p>
          <a:p>
            <a:pPr indent="-330200" lvl="1" marL="9144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status: </a:t>
            </a:r>
            <a:r>
              <a:rPr lang="en" sz="1600">
                <a:solidFill>
                  <a:schemeClr val="dk1"/>
                </a:solidFill>
                <a:latin typeface="Courier New"/>
                <a:ea typeface="Courier New"/>
                <a:cs typeface="Courier New"/>
                <a:sym typeface="Courier New"/>
              </a:rPr>
              <a:t>t</a:t>
            </a:r>
            <a:r>
              <a:rPr lang="en" sz="1600">
                <a:solidFill>
                  <a:schemeClr val="dk1"/>
                </a:solidFill>
                <a:latin typeface="Courier New"/>
                <a:ea typeface="Courier New"/>
                <a:cs typeface="Courier New"/>
                <a:sym typeface="Courier New"/>
              </a:rPr>
              <a:t>o do, in progress, ready to deploy, deployed</a:t>
            </a:r>
            <a:endParaRPr sz="1600">
              <a:solidFill>
                <a:schemeClr val="dk1"/>
              </a:solidFill>
              <a:latin typeface="Courier New"/>
              <a:ea typeface="Courier New"/>
              <a:cs typeface="Courier New"/>
              <a:sym typeface="Courier Ne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p</a:t>
            </a:r>
            <a:r>
              <a:rPr lang="en">
                <a:latin typeface="Courier New"/>
                <a:ea typeface="Courier New"/>
                <a:cs typeface="Courier New"/>
                <a:sym typeface="Courier New"/>
              </a:rPr>
              <a:t>roject technologies</a:t>
            </a:r>
            <a:endParaRPr>
              <a:latin typeface="Courier New"/>
              <a:ea typeface="Courier New"/>
              <a:cs typeface="Courier New"/>
              <a:sym typeface="Courier New"/>
            </a:endParaRPr>
          </a:p>
        </p:txBody>
      </p:sp>
      <p:sp>
        <p:nvSpPr>
          <p:cNvPr id="133" name="Google Shape;133;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Char char="●"/>
            </a:pPr>
            <a:r>
              <a:rPr lang="en" sz="1600">
                <a:solidFill>
                  <a:schemeClr val="dk1"/>
                </a:solidFill>
                <a:latin typeface="Courier New"/>
                <a:ea typeface="Courier New"/>
                <a:cs typeface="Courier New"/>
                <a:sym typeface="Courier New"/>
              </a:rPr>
              <a:t>Django REST Framework</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Web APIs</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OpenStreetMap</a:t>
            </a:r>
            <a:endParaRPr>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Char char="●"/>
            </a:pPr>
            <a:r>
              <a:rPr lang="en" sz="1600">
                <a:solidFill>
                  <a:schemeClr val="dk1"/>
                </a:solidFill>
                <a:latin typeface="Courier New"/>
                <a:ea typeface="Courier New"/>
                <a:cs typeface="Courier New"/>
                <a:sym typeface="Courier New"/>
              </a:rPr>
              <a:t>React</a:t>
            </a:r>
            <a:endParaRPr sz="1600">
              <a:solidFill>
                <a:schemeClr val="dk1"/>
              </a:solidFill>
              <a:latin typeface="Courier New"/>
              <a:ea typeface="Courier New"/>
              <a:cs typeface="Courier New"/>
              <a:sym typeface="Courier New"/>
            </a:endParaRPr>
          </a:p>
          <a:p>
            <a:pPr indent="-317500" lvl="1" marL="914400" marR="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React Native/Expo</a:t>
            </a:r>
            <a:endParaRPr>
              <a:solidFill>
                <a:schemeClr val="dk1"/>
              </a:solidFill>
              <a:latin typeface="Courier New"/>
              <a:ea typeface="Courier New"/>
              <a:cs typeface="Courier New"/>
              <a:sym typeface="Courier New"/>
            </a:endParaRPr>
          </a:p>
          <a:p>
            <a:pPr indent="-317500" lvl="1" marL="914400" marR="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ReactJS</a:t>
            </a:r>
            <a:endParaRPr>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Hosting: Digital Ocean</a:t>
            </a:r>
            <a:endParaRPr sz="1600">
              <a:solidFill>
                <a:schemeClr val="dk1"/>
              </a:solidFill>
              <a:latin typeface="Courier New"/>
              <a:ea typeface="Courier New"/>
              <a:cs typeface="Courier New"/>
              <a:sym typeface="Courier New"/>
            </a:endParaRPr>
          </a:p>
          <a:p>
            <a:pPr indent="-317500" lvl="1" marL="914400" marR="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Ubuntu 18.04 (Server OS)</a:t>
            </a:r>
            <a:endParaRPr>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Char char="●"/>
            </a:pPr>
            <a:r>
              <a:rPr lang="en" sz="1600">
                <a:solidFill>
                  <a:schemeClr val="dk1"/>
                </a:solidFill>
                <a:latin typeface="Courier New"/>
                <a:ea typeface="Courier New"/>
                <a:cs typeface="Courier New"/>
                <a:sym typeface="Courier New"/>
              </a:rPr>
              <a:t>PostgreSQL</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Char char="●"/>
            </a:pPr>
            <a:r>
              <a:rPr lang="en" sz="1600">
                <a:solidFill>
                  <a:schemeClr val="dk1"/>
                </a:solidFill>
                <a:latin typeface="Courier New"/>
                <a:ea typeface="Courier New"/>
                <a:cs typeface="Courier New"/>
                <a:sym typeface="Courier New"/>
              </a:rPr>
              <a:t>SciKit-learn</a:t>
            </a:r>
            <a:endParaRPr sz="1600">
              <a:solidFill>
                <a:schemeClr val="dk1"/>
              </a:solidFill>
              <a:latin typeface="Courier New"/>
              <a:ea typeface="Courier New"/>
              <a:cs typeface="Courier New"/>
              <a:sym typeface="Courier New"/>
            </a:endParaRPr>
          </a:p>
        </p:txBody>
      </p:sp>
      <p:pic>
        <p:nvPicPr>
          <p:cNvPr id="134" name="Google Shape;134;p23"/>
          <p:cNvPicPr preferRelativeResize="0"/>
          <p:nvPr/>
        </p:nvPicPr>
        <p:blipFill>
          <a:blip r:embed="rId3">
            <a:alphaModFix/>
          </a:blip>
          <a:stretch>
            <a:fillRect/>
          </a:stretch>
        </p:blipFill>
        <p:spPr>
          <a:xfrm>
            <a:off x="5159775" y="1047638"/>
            <a:ext cx="1363374" cy="907625"/>
          </a:xfrm>
          <a:prstGeom prst="rect">
            <a:avLst/>
          </a:prstGeom>
          <a:noFill/>
          <a:ln>
            <a:noFill/>
          </a:ln>
        </p:spPr>
      </p:pic>
      <p:pic>
        <p:nvPicPr>
          <p:cNvPr id="135" name="Google Shape;135;p23"/>
          <p:cNvPicPr preferRelativeResize="0"/>
          <p:nvPr/>
        </p:nvPicPr>
        <p:blipFill>
          <a:blip r:embed="rId4">
            <a:alphaModFix/>
          </a:blip>
          <a:stretch>
            <a:fillRect/>
          </a:stretch>
        </p:blipFill>
        <p:spPr>
          <a:xfrm>
            <a:off x="7315475" y="1004662"/>
            <a:ext cx="1145395" cy="937550"/>
          </a:xfrm>
          <a:prstGeom prst="rect">
            <a:avLst/>
          </a:prstGeom>
          <a:noFill/>
          <a:ln>
            <a:noFill/>
          </a:ln>
        </p:spPr>
      </p:pic>
      <p:pic>
        <p:nvPicPr>
          <p:cNvPr id="136" name="Google Shape;136;p23"/>
          <p:cNvPicPr preferRelativeResize="0"/>
          <p:nvPr/>
        </p:nvPicPr>
        <p:blipFill>
          <a:blip r:embed="rId5">
            <a:alphaModFix/>
          </a:blip>
          <a:stretch>
            <a:fillRect/>
          </a:stretch>
        </p:blipFill>
        <p:spPr>
          <a:xfrm>
            <a:off x="4928275" y="2253240"/>
            <a:ext cx="1826376" cy="698675"/>
          </a:xfrm>
          <a:prstGeom prst="rect">
            <a:avLst/>
          </a:prstGeom>
          <a:noFill/>
          <a:ln>
            <a:noFill/>
          </a:ln>
        </p:spPr>
      </p:pic>
      <p:pic>
        <p:nvPicPr>
          <p:cNvPr id="137" name="Google Shape;137;p23"/>
          <p:cNvPicPr preferRelativeResize="0"/>
          <p:nvPr/>
        </p:nvPicPr>
        <p:blipFill>
          <a:blip r:embed="rId6">
            <a:alphaModFix/>
          </a:blip>
          <a:stretch>
            <a:fillRect/>
          </a:stretch>
        </p:blipFill>
        <p:spPr>
          <a:xfrm>
            <a:off x="7315482" y="2073113"/>
            <a:ext cx="1145400" cy="1002889"/>
          </a:xfrm>
          <a:prstGeom prst="rect">
            <a:avLst/>
          </a:prstGeom>
          <a:noFill/>
          <a:ln>
            <a:noFill/>
          </a:ln>
        </p:spPr>
      </p:pic>
      <p:pic>
        <p:nvPicPr>
          <p:cNvPr id="138" name="Google Shape;138;p23"/>
          <p:cNvPicPr preferRelativeResize="0"/>
          <p:nvPr/>
        </p:nvPicPr>
        <p:blipFill>
          <a:blip r:embed="rId7">
            <a:alphaModFix/>
          </a:blip>
          <a:stretch>
            <a:fillRect/>
          </a:stretch>
        </p:blipFill>
        <p:spPr>
          <a:xfrm>
            <a:off x="5214842" y="3200600"/>
            <a:ext cx="1253250" cy="1263451"/>
          </a:xfrm>
          <a:prstGeom prst="rect">
            <a:avLst/>
          </a:prstGeom>
          <a:noFill/>
          <a:ln>
            <a:noFill/>
          </a:ln>
        </p:spPr>
      </p:pic>
      <p:pic>
        <p:nvPicPr>
          <p:cNvPr id="139" name="Google Shape;139;p23"/>
          <p:cNvPicPr preferRelativeResize="0"/>
          <p:nvPr/>
        </p:nvPicPr>
        <p:blipFill rotWithShape="1">
          <a:blip r:embed="rId8">
            <a:alphaModFix/>
          </a:blip>
          <a:srcRect b="26678" l="25916" r="33367" t="26001"/>
          <a:stretch/>
        </p:blipFill>
        <p:spPr>
          <a:xfrm>
            <a:off x="6944063" y="3408075"/>
            <a:ext cx="1888236" cy="7924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1200"/>
              </a:spcAft>
              <a:buNone/>
            </a:pPr>
            <a:r>
              <a:rPr b="1" lang="en">
                <a:solidFill>
                  <a:schemeClr val="lt1"/>
                </a:solidFill>
                <a:latin typeface="Courier New"/>
                <a:ea typeface="Courier New"/>
                <a:cs typeface="Courier New"/>
                <a:sym typeface="Courier New"/>
              </a:rPr>
              <a:t>f</a:t>
            </a:r>
            <a:r>
              <a:rPr b="1" lang="en">
                <a:solidFill>
                  <a:schemeClr val="lt1"/>
                </a:solidFill>
                <a:latin typeface="Courier New"/>
                <a:ea typeface="Courier New"/>
                <a:cs typeface="Courier New"/>
                <a:sym typeface="Courier New"/>
              </a:rPr>
              <a:t>inal outcomes</a:t>
            </a:r>
            <a:endParaRPr b="1">
              <a:latin typeface="Courier New"/>
              <a:ea typeface="Courier New"/>
              <a:cs typeface="Courier New"/>
              <a:sym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frontend</a:t>
            </a:r>
            <a:endParaRPr>
              <a:latin typeface="Courier New"/>
              <a:ea typeface="Courier New"/>
              <a:cs typeface="Courier New"/>
              <a:sym typeface="Courier New"/>
            </a:endParaRPr>
          </a:p>
        </p:txBody>
      </p:sp>
      <p:sp>
        <p:nvSpPr>
          <p:cNvPr id="150" name="Google Shape;150;p25"/>
          <p:cNvSpPr txBox="1"/>
          <p:nvPr>
            <p:ph idx="1" type="body"/>
          </p:nvPr>
        </p:nvSpPr>
        <p:spPr>
          <a:xfrm>
            <a:off x="311700" y="1152475"/>
            <a:ext cx="74142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i</a:t>
            </a:r>
            <a:r>
              <a:rPr lang="en" sz="1600">
                <a:solidFill>
                  <a:schemeClr val="dk1"/>
                </a:solidFill>
                <a:latin typeface="Courier New"/>
                <a:ea typeface="Courier New"/>
                <a:cs typeface="Courier New"/>
                <a:sym typeface="Courier New"/>
              </a:rPr>
              <a:t>mproved login/register experience</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post timing limitations to avoid spam</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m</a:t>
            </a:r>
            <a:r>
              <a:rPr lang="en" sz="1600">
                <a:solidFill>
                  <a:schemeClr val="dk1"/>
                </a:solidFill>
                <a:latin typeface="Courier New"/>
                <a:ea typeface="Courier New"/>
                <a:cs typeface="Courier New"/>
                <a:sym typeface="Courier New"/>
              </a:rPr>
              <a:t>enu alignment with systems</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pins loading on startup</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loading speed reduced</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n</a:t>
            </a:r>
            <a:r>
              <a:rPr lang="en" sz="1600">
                <a:solidFill>
                  <a:schemeClr val="dk1"/>
                </a:solidFill>
                <a:latin typeface="Courier New"/>
                <a:ea typeface="Courier New"/>
                <a:cs typeface="Courier New"/>
                <a:sym typeface="Courier New"/>
              </a:rPr>
              <a:t>ew pages added</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terms of service</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credits</a:t>
            </a:r>
            <a:endParaRPr>
              <a:solidFill>
                <a:schemeClr val="dk1"/>
              </a:solidFill>
              <a:latin typeface="Courier New"/>
              <a:ea typeface="Courier New"/>
              <a:cs typeface="Courier New"/>
              <a:sym typeface="Courier New"/>
            </a:endParaRPr>
          </a:p>
          <a:p>
            <a:pPr indent="0" lvl="0" marL="457200" rtl="0" algn="l">
              <a:spcBef>
                <a:spcPts val="1200"/>
              </a:spcBef>
              <a:spcAft>
                <a:spcPts val="1200"/>
              </a:spcAft>
              <a:buNone/>
            </a:pPr>
            <a:r>
              <a:t/>
            </a:r>
            <a:endParaRPr sz="1600">
              <a:solidFill>
                <a:schemeClr val="dk1"/>
              </a:solidFill>
              <a:latin typeface="Courier New"/>
              <a:ea typeface="Courier New"/>
              <a:cs typeface="Courier New"/>
              <a:sym typeface="Courier New"/>
            </a:endParaRPr>
          </a:p>
        </p:txBody>
      </p:sp>
      <p:pic>
        <p:nvPicPr>
          <p:cNvPr id="151" name="Google Shape;151;p25"/>
          <p:cNvPicPr preferRelativeResize="0"/>
          <p:nvPr/>
        </p:nvPicPr>
        <p:blipFill>
          <a:blip r:embed="rId3">
            <a:alphaModFix/>
          </a:blip>
          <a:stretch>
            <a:fillRect/>
          </a:stretch>
        </p:blipFill>
        <p:spPr>
          <a:xfrm>
            <a:off x="6815302" y="203925"/>
            <a:ext cx="2017001" cy="4364953"/>
          </a:xfrm>
          <a:prstGeom prst="rect">
            <a:avLst/>
          </a:prstGeom>
          <a:noFill/>
          <a:ln>
            <a:noFill/>
          </a:ln>
        </p:spPr>
      </p:pic>
      <p:pic>
        <p:nvPicPr>
          <p:cNvPr id="152" name="Google Shape;152;p25"/>
          <p:cNvPicPr preferRelativeResize="0"/>
          <p:nvPr/>
        </p:nvPicPr>
        <p:blipFill>
          <a:blip r:embed="rId4">
            <a:alphaModFix/>
          </a:blip>
          <a:stretch>
            <a:fillRect/>
          </a:stretch>
        </p:blipFill>
        <p:spPr>
          <a:xfrm>
            <a:off x="4390501" y="2758014"/>
            <a:ext cx="2017000" cy="12092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user experience (UX)</a:t>
            </a:r>
            <a:endParaRPr>
              <a:latin typeface="Courier New"/>
              <a:ea typeface="Courier New"/>
              <a:cs typeface="Courier New"/>
              <a:sym typeface="Courier New"/>
            </a:endParaRPr>
          </a:p>
        </p:txBody>
      </p:sp>
      <p:sp>
        <p:nvSpPr>
          <p:cNvPr id="158" name="Google Shape;158;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users</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keeping user logged in</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fixed website blanking out bug</a:t>
            </a:r>
            <a:endParaRPr>
              <a:solidFill>
                <a:schemeClr val="dk1"/>
              </a:solidFill>
              <a:latin typeface="Courier New"/>
              <a:ea typeface="Courier New"/>
              <a:cs typeface="Courier New"/>
              <a:sym typeface="Courier New"/>
            </a:endParaRPr>
          </a:p>
          <a:p>
            <a:pPr indent="-317500" lvl="1" marL="914400" marR="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email validation</a:t>
            </a:r>
            <a:endParaRPr>
              <a:solidFill>
                <a:schemeClr val="dk1"/>
              </a:solidFill>
              <a:latin typeface="Courier New"/>
              <a:ea typeface="Courier New"/>
              <a:cs typeface="Courier New"/>
              <a:sym typeface="Courier New"/>
            </a:endParaRPr>
          </a:p>
          <a:p>
            <a:pPr indent="-317500" lvl="1" marL="914400" marR="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meta tags for social media</a:t>
            </a:r>
            <a:endParaRPr>
              <a:solidFill>
                <a:schemeClr val="dk1"/>
              </a:solidFill>
              <a:latin typeface="Courier New"/>
              <a:ea typeface="Courier New"/>
              <a:cs typeface="Courier New"/>
              <a:sym typeface="Courier New"/>
            </a:endParaRPr>
          </a:p>
          <a:p>
            <a:pPr indent="-330200" lvl="0" marL="457200" marR="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admins/developers</a:t>
            </a:r>
            <a:endParaRPr sz="1600">
              <a:solidFill>
                <a:schemeClr val="dk1"/>
              </a:solidFill>
              <a:latin typeface="Courier New"/>
              <a:ea typeface="Courier New"/>
              <a:cs typeface="Courier New"/>
              <a:sym typeface="Courier New"/>
            </a:endParaRPr>
          </a:p>
          <a:p>
            <a:pPr indent="-317500" lvl="1" marL="914400" marR="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API key fixes</a:t>
            </a:r>
            <a:endParaRPr>
              <a:solidFill>
                <a:schemeClr val="dk1"/>
              </a:solidFill>
              <a:latin typeface="Courier New"/>
              <a:ea typeface="Courier New"/>
              <a:cs typeface="Courier New"/>
              <a:sym typeface="Courier New"/>
            </a:endParaRPr>
          </a:p>
          <a:p>
            <a:pPr indent="-317500" lvl="1" marL="914400" marR="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admin privileges</a:t>
            </a:r>
            <a:endParaRPr>
              <a:solidFill>
                <a:schemeClr val="dk1"/>
              </a:solidFill>
              <a:latin typeface="Courier New"/>
              <a:ea typeface="Courier New"/>
              <a:cs typeface="Courier New"/>
              <a:sym typeface="Courier New"/>
            </a:endParaRPr>
          </a:p>
          <a:p>
            <a:pPr indent="0" lvl="0" marL="457200" rtl="0" algn="l">
              <a:spcBef>
                <a:spcPts val="1200"/>
              </a:spcBef>
              <a:spcAft>
                <a:spcPts val="1200"/>
              </a:spcAft>
              <a:buNone/>
            </a:pPr>
            <a:r>
              <a:t/>
            </a:r>
            <a:endParaRPr>
              <a:latin typeface="Courier New"/>
              <a:ea typeface="Courier New"/>
              <a:cs typeface="Courier New"/>
              <a:sym typeface="Courier Ne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database</a:t>
            </a:r>
            <a:endParaRPr>
              <a:latin typeface="Courier New"/>
              <a:ea typeface="Courier New"/>
              <a:cs typeface="Courier New"/>
              <a:sym typeface="Courier New"/>
            </a:endParaRPr>
          </a:p>
        </p:txBody>
      </p:sp>
      <p:sp>
        <p:nvSpPr>
          <p:cNvPr id="164" name="Google Shape;164;p27"/>
          <p:cNvSpPr txBox="1"/>
          <p:nvPr>
            <p:ph idx="1" type="body"/>
          </p:nvPr>
        </p:nvSpPr>
        <p:spPr>
          <a:xfrm>
            <a:off x="311700" y="1152475"/>
            <a:ext cx="68064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Postgresql database stored in DigitalOcean</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create a secondary location for database backups</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an extra source of backups is vital for the project in the event that:</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AutoNum type="arabicPeriod"/>
            </a:pPr>
            <a:r>
              <a:rPr lang="en">
                <a:solidFill>
                  <a:schemeClr val="dk1"/>
                </a:solidFill>
                <a:latin typeface="Courier New"/>
                <a:ea typeface="Courier New"/>
                <a:cs typeface="Courier New"/>
                <a:sym typeface="Courier New"/>
              </a:rPr>
              <a:t>connection to DigitalOcean is interrupted or lost due to some outage.</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AutoNum type="arabicPeriod"/>
            </a:pPr>
            <a:r>
              <a:rPr lang="en">
                <a:solidFill>
                  <a:schemeClr val="dk1"/>
                </a:solidFill>
                <a:latin typeface="Courier New"/>
                <a:ea typeface="Courier New"/>
                <a:cs typeface="Courier New"/>
                <a:sym typeface="Courier New"/>
              </a:rPr>
              <a:t>an error during arqive production that severs connection to DigitalOcean (as seen this year)</a:t>
            </a:r>
            <a:endParaRPr>
              <a:solidFill>
                <a:schemeClr val="dk1"/>
              </a:solidFill>
              <a:latin typeface="Courier New"/>
              <a:ea typeface="Courier New"/>
              <a:cs typeface="Courier New"/>
              <a:sym typeface="Courier New"/>
            </a:endParaRPr>
          </a:p>
        </p:txBody>
      </p:sp>
      <p:pic>
        <p:nvPicPr>
          <p:cNvPr id="165" name="Google Shape;165;p27"/>
          <p:cNvPicPr preferRelativeResize="0"/>
          <p:nvPr/>
        </p:nvPicPr>
        <p:blipFill>
          <a:blip r:embed="rId3">
            <a:alphaModFix/>
          </a:blip>
          <a:stretch>
            <a:fillRect/>
          </a:stretch>
        </p:blipFill>
        <p:spPr>
          <a:xfrm>
            <a:off x="7181400" y="1310838"/>
            <a:ext cx="1650900" cy="165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d</a:t>
            </a:r>
            <a:r>
              <a:rPr lang="en">
                <a:latin typeface="Courier New"/>
                <a:ea typeface="Courier New"/>
                <a:cs typeface="Courier New"/>
                <a:sym typeface="Courier New"/>
              </a:rPr>
              <a:t>atabase (continued)</a:t>
            </a:r>
            <a:endParaRPr>
              <a:latin typeface="Courier New"/>
              <a:ea typeface="Courier New"/>
              <a:cs typeface="Courier New"/>
              <a:sym typeface="Courier New"/>
            </a:endParaRPr>
          </a:p>
        </p:txBody>
      </p:sp>
      <p:sp>
        <p:nvSpPr>
          <p:cNvPr id="171" name="Google Shape;171;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a</a:t>
            </a:r>
            <a:r>
              <a:rPr lang="en" sz="1600">
                <a:solidFill>
                  <a:schemeClr val="dk1"/>
                </a:solidFill>
                <a:latin typeface="Courier New"/>
                <a:ea typeface="Courier New"/>
                <a:cs typeface="Courier New"/>
                <a:sym typeface="Courier New"/>
              </a:rPr>
              <a:t> </a:t>
            </a:r>
            <a:r>
              <a:rPr lang="en" sz="1600">
                <a:solidFill>
                  <a:schemeClr val="dk1"/>
                </a:solidFill>
                <a:latin typeface="Courier New"/>
                <a:ea typeface="Courier New"/>
                <a:cs typeface="Courier New"/>
                <a:sym typeface="Courier New"/>
              </a:rPr>
              <a:t>cronjob that has access to both DigitalOcean and Github</a:t>
            </a:r>
            <a:r>
              <a:rPr lang="en" sz="1600">
                <a:solidFill>
                  <a:schemeClr val="dk1"/>
                </a:solidFill>
                <a:latin typeface="Courier New"/>
                <a:ea typeface="Courier New"/>
                <a:cs typeface="Courier New"/>
                <a:sym typeface="Courier New"/>
              </a:rPr>
              <a:t> was created as a solution</a:t>
            </a:r>
            <a:r>
              <a:rPr lang="en" sz="1600">
                <a:solidFill>
                  <a:schemeClr val="dk1"/>
                </a:solidFill>
                <a:latin typeface="Courier New"/>
                <a:ea typeface="Courier New"/>
                <a:cs typeface="Courier New"/>
                <a:sym typeface="Courier New"/>
              </a:rPr>
              <a:t>.</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the cronjob currently runs every week a few days separate from DigitalOcean’s in case the original database ever gets compromised.</a:t>
            </a:r>
            <a:endParaRPr sz="1600">
              <a:solidFill>
                <a:schemeClr val="dk1"/>
              </a:solidFill>
              <a:latin typeface="Courier New"/>
              <a:ea typeface="Courier New"/>
              <a:cs typeface="Courier New"/>
              <a:sym typeface="Courier New"/>
            </a:endParaRPr>
          </a:p>
          <a:p>
            <a:pPr indent="0" lvl="0" marL="457200" rtl="0" algn="l">
              <a:spcBef>
                <a:spcPts val="1200"/>
              </a:spcBef>
              <a:spcAft>
                <a:spcPts val="1200"/>
              </a:spcAft>
              <a:buNone/>
            </a:pPr>
            <a:r>
              <a:t/>
            </a:r>
            <a:endParaRPr sz="1600">
              <a:solidFill>
                <a:schemeClr val="dk1"/>
              </a:solidFill>
              <a:latin typeface="Courier New"/>
              <a:ea typeface="Courier New"/>
              <a:cs typeface="Courier New"/>
              <a:sym typeface="Courier New"/>
            </a:endParaRPr>
          </a:p>
        </p:txBody>
      </p:sp>
      <p:pic>
        <p:nvPicPr>
          <p:cNvPr id="172" name="Google Shape;172;p28"/>
          <p:cNvPicPr preferRelativeResize="0"/>
          <p:nvPr/>
        </p:nvPicPr>
        <p:blipFill>
          <a:blip r:embed="rId3">
            <a:alphaModFix/>
          </a:blip>
          <a:stretch>
            <a:fillRect/>
          </a:stretch>
        </p:blipFill>
        <p:spPr>
          <a:xfrm>
            <a:off x="656525" y="2702875"/>
            <a:ext cx="7830949" cy="186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c</a:t>
            </a:r>
            <a:r>
              <a:rPr lang="en">
                <a:latin typeface="Courier New"/>
                <a:ea typeface="Courier New"/>
                <a:cs typeface="Courier New"/>
                <a:sym typeface="Courier New"/>
              </a:rPr>
              <a:t>ontent moderation</a:t>
            </a:r>
            <a:endParaRPr>
              <a:latin typeface="Courier New"/>
              <a:ea typeface="Courier New"/>
              <a:cs typeface="Courier New"/>
              <a:sym typeface="Courier New"/>
            </a:endParaRPr>
          </a:p>
        </p:txBody>
      </p:sp>
      <p:sp>
        <p:nvSpPr>
          <p:cNvPr id="178" name="Google Shape;178;p29"/>
          <p:cNvSpPr txBox="1"/>
          <p:nvPr>
            <p:ph idx="1" type="body"/>
          </p:nvPr>
        </p:nvSpPr>
        <p:spPr>
          <a:xfrm>
            <a:off x="311700" y="1152475"/>
            <a:ext cx="80373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ML model trained and tested using </a:t>
            </a:r>
            <a:r>
              <a:rPr lang="en" sz="1600">
                <a:solidFill>
                  <a:schemeClr val="dk1"/>
                </a:solidFill>
                <a:latin typeface="Courier New"/>
                <a:ea typeface="Courier New"/>
                <a:cs typeface="Courier New"/>
                <a:sym typeface="Courier New"/>
              </a:rPr>
              <a:t>over </a:t>
            </a:r>
            <a:r>
              <a:rPr lang="en" sz="1600">
                <a:solidFill>
                  <a:schemeClr val="dk1"/>
                </a:solidFill>
                <a:latin typeface="Courier New"/>
                <a:ea typeface="Courier New"/>
                <a:cs typeface="Courier New"/>
                <a:sym typeface="Courier New"/>
              </a:rPr>
              <a:t>200,000 lines of data</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model has 95% accuracy</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negative comments shall be flagged and possibly removed</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removed comments shall notify user</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model shall be retrained with user posts</a:t>
            </a:r>
            <a:endParaRPr sz="1600">
              <a:solidFill>
                <a:schemeClr val="dk1"/>
              </a:solidFill>
              <a:latin typeface="Courier New"/>
              <a:ea typeface="Courier New"/>
              <a:cs typeface="Courier New"/>
              <a:sym typeface="Courier New"/>
            </a:endParaRPr>
          </a:p>
          <a:p>
            <a:pPr indent="0" lvl="0" marL="457200" rtl="0" algn="l">
              <a:spcBef>
                <a:spcPts val="1200"/>
              </a:spcBef>
              <a:spcAft>
                <a:spcPts val="1200"/>
              </a:spcAft>
              <a:buNone/>
            </a:pPr>
            <a:r>
              <a:t/>
            </a:r>
            <a:endParaRPr sz="1600">
              <a:solidFill>
                <a:schemeClr val="dk1"/>
              </a:solidFill>
              <a:latin typeface="Courier New"/>
              <a:ea typeface="Courier New"/>
              <a:cs typeface="Courier New"/>
              <a:sym typeface="Courier New"/>
            </a:endParaRPr>
          </a:p>
        </p:txBody>
      </p:sp>
      <p:pic>
        <p:nvPicPr>
          <p:cNvPr id="179" name="Google Shape;179;p29"/>
          <p:cNvPicPr preferRelativeResize="0"/>
          <p:nvPr/>
        </p:nvPicPr>
        <p:blipFill>
          <a:blip r:embed="rId3">
            <a:alphaModFix/>
          </a:blip>
          <a:stretch>
            <a:fillRect/>
          </a:stretch>
        </p:blipFill>
        <p:spPr>
          <a:xfrm>
            <a:off x="1711650" y="2844432"/>
            <a:ext cx="5720701" cy="1647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security</a:t>
            </a:r>
            <a:endParaRPr>
              <a:latin typeface="Courier New"/>
              <a:ea typeface="Courier New"/>
              <a:cs typeface="Courier New"/>
              <a:sym typeface="Courier New"/>
            </a:endParaRPr>
          </a:p>
        </p:txBody>
      </p:sp>
      <p:sp>
        <p:nvSpPr>
          <p:cNvPr id="185" name="Google Shape;185;p30"/>
          <p:cNvSpPr txBox="1"/>
          <p:nvPr>
            <p:ph idx="1" type="body"/>
          </p:nvPr>
        </p:nvSpPr>
        <p:spPr>
          <a:xfrm>
            <a:off x="311700" y="1152475"/>
            <a:ext cx="74142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server login security</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a</a:t>
            </a:r>
            <a:r>
              <a:rPr lang="en">
                <a:solidFill>
                  <a:schemeClr val="dk1"/>
                </a:solidFill>
                <a:latin typeface="Courier New"/>
                <a:ea typeface="Courier New"/>
                <a:cs typeface="Courier New"/>
                <a:sym typeface="Courier New"/>
              </a:rPr>
              <a:t>ccomplished by using Fail2Ban intrusion software</a:t>
            </a:r>
            <a:endParaRPr>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renew website certificates using Certbot</a:t>
            </a:r>
            <a:endParaRPr sz="1600">
              <a:solidFill>
                <a:schemeClr val="dk1"/>
              </a:solidFill>
              <a:latin typeface="Courier New"/>
              <a:ea typeface="Courier New"/>
              <a:cs typeface="Courier New"/>
              <a:sym typeface="Courier New"/>
            </a:endParaRPr>
          </a:p>
          <a:p>
            <a:pPr indent="-330200" lvl="1" marL="914400" rtl="0" algn="l">
              <a:spcBef>
                <a:spcPts val="0"/>
              </a:spcBef>
              <a:spcAft>
                <a:spcPts val="0"/>
              </a:spcAft>
              <a:buClr>
                <a:schemeClr val="dk1"/>
              </a:buClr>
              <a:buSzPts val="1600"/>
              <a:buFont typeface="Courier New"/>
              <a:buChar char="○"/>
            </a:pPr>
            <a:r>
              <a:rPr lang="en">
                <a:solidFill>
                  <a:schemeClr val="dk1"/>
                </a:solidFill>
                <a:latin typeface="Courier New"/>
                <a:ea typeface="Courier New"/>
                <a:cs typeface="Courier New"/>
                <a:sym typeface="Courier New"/>
              </a:rPr>
              <a:t>every three months, certificates will be renewed</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penetration testing</a:t>
            </a:r>
            <a:endParaRPr sz="1600">
              <a:solidFill>
                <a:schemeClr val="dk1"/>
              </a:solidFill>
              <a:latin typeface="Courier New"/>
              <a:ea typeface="Courier New"/>
              <a:cs typeface="Courier New"/>
              <a:sym typeface="Courier New"/>
            </a:endParaRPr>
          </a:p>
          <a:p>
            <a:pPr indent="-330200" lvl="1" marL="914400" rtl="0" algn="l">
              <a:spcBef>
                <a:spcPts val="0"/>
              </a:spcBef>
              <a:spcAft>
                <a:spcPts val="0"/>
              </a:spcAft>
              <a:buClr>
                <a:schemeClr val="dk1"/>
              </a:buClr>
              <a:buSzPts val="1600"/>
              <a:buFont typeface="Courier New"/>
              <a:buChar char="○"/>
            </a:pPr>
            <a:r>
              <a:rPr lang="en">
                <a:solidFill>
                  <a:schemeClr val="dk1"/>
                </a:solidFill>
                <a:latin typeface="Courier New"/>
                <a:ea typeface="Courier New"/>
                <a:cs typeface="Courier New"/>
                <a:sym typeface="Courier New"/>
              </a:rPr>
              <a:t>SQL Injection Attacks</a:t>
            </a:r>
            <a:endParaRPr>
              <a:solidFill>
                <a:schemeClr val="dk1"/>
              </a:solidFill>
              <a:latin typeface="Courier New"/>
              <a:ea typeface="Courier New"/>
              <a:cs typeface="Courier New"/>
              <a:sym typeface="Courier New"/>
            </a:endParaRPr>
          </a:p>
          <a:p>
            <a:pPr indent="-330200" lvl="1" marL="914400" rtl="0" algn="l">
              <a:spcBef>
                <a:spcPts val="0"/>
              </a:spcBef>
              <a:spcAft>
                <a:spcPts val="0"/>
              </a:spcAft>
              <a:buClr>
                <a:schemeClr val="dk1"/>
              </a:buClr>
              <a:buSzPts val="1600"/>
              <a:buFont typeface="Courier New"/>
              <a:buChar char="○"/>
            </a:pPr>
            <a:r>
              <a:rPr lang="en">
                <a:solidFill>
                  <a:schemeClr val="dk1"/>
                </a:solidFill>
                <a:latin typeface="Courier New"/>
                <a:ea typeface="Courier New"/>
                <a:cs typeface="Courier New"/>
                <a:sym typeface="Courier New"/>
              </a:rPr>
              <a:t>Cross Site Scripting Attacks</a:t>
            </a:r>
            <a:endParaRPr>
              <a:solidFill>
                <a:schemeClr val="dk1"/>
              </a:solidFill>
              <a:latin typeface="Courier New"/>
              <a:ea typeface="Courier New"/>
              <a:cs typeface="Courier New"/>
              <a:sym typeface="Courier New"/>
            </a:endParaRPr>
          </a:p>
          <a:p>
            <a:pPr indent="-330200" lvl="1" marL="914400" rtl="0" algn="l">
              <a:spcBef>
                <a:spcPts val="0"/>
              </a:spcBef>
              <a:spcAft>
                <a:spcPts val="0"/>
              </a:spcAft>
              <a:buClr>
                <a:schemeClr val="dk1"/>
              </a:buClr>
              <a:buSzPts val="1600"/>
              <a:buFont typeface="Courier New"/>
              <a:buChar char="○"/>
            </a:pPr>
            <a:r>
              <a:rPr lang="en">
                <a:solidFill>
                  <a:schemeClr val="dk1"/>
                </a:solidFill>
                <a:latin typeface="Courier New"/>
                <a:ea typeface="Courier New"/>
                <a:cs typeface="Courier New"/>
                <a:sym typeface="Courier New"/>
              </a:rPr>
              <a:t>Fuzz Attacks</a:t>
            </a:r>
            <a:endParaRPr sz="1600">
              <a:solidFill>
                <a:schemeClr val="dk1"/>
              </a:solidFill>
              <a:latin typeface="Courier New"/>
              <a:ea typeface="Courier New"/>
              <a:cs typeface="Courier New"/>
              <a:sym typeface="Courier New"/>
            </a:endParaRPr>
          </a:p>
          <a:p>
            <a:pPr indent="0" lvl="0" marL="457200" rtl="0" algn="l">
              <a:spcBef>
                <a:spcPts val="1200"/>
              </a:spcBef>
              <a:spcAft>
                <a:spcPts val="1200"/>
              </a:spcAft>
              <a:buNone/>
            </a:pPr>
            <a:r>
              <a:t/>
            </a:r>
            <a:endParaRPr sz="1600">
              <a:solidFill>
                <a:schemeClr val="dk1"/>
              </a:solidFill>
              <a:latin typeface="Courier New"/>
              <a:ea typeface="Courier New"/>
              <a:cs typeface="Courier New"/>
              <a:sym typeface="Courier New"/>
            </a:endParaRPr>
          </a:p>
        </p:txBody>
      </p:sp>
      <p:pic>
        <p:nvPicPr>
          <p:cNvPr id="186" name="Google Shape;186;p30"/>
          <p:cNvPicPr preferRelativeResize="0"/>
          <p:nvPr/>
        </p:nvPicPr>
        <p:blipFill>
          <a:blip r:embed="rId3">
            <a:alphaModFix/>
          </a:blip>
          <a:stretch>
            <a:fillRect/>
          </a:stretch>
        </p:blipFill>
        <p:spPr>
          <a:xfrm>
            <a:off x="7238175" y="291500"/>
            <a:ext cx="1376700" cy="965750"/>
          </a:xfrm>
          <a:prstGeom prst="rect">
            <a:avLst/>
          </a:prstGeom>
          <a:noFill/>
          <a:ln>
            <a:noFill/>
          </a:ln>
        </p:spPr>
      </p:pic>
      <p:pic>
        <p:nvPicPr>
          <p:cNvPr id="187" name="Google Shape;187;p30"/>
          <p:cNvPicPr preferRelativeResize="0"/>
          <p:nvPr/>
        </p:nvPicPr>
        <p:blipFill>
          <a:blip r:embed="rId4">
            <a:alphaModFix/>
          </a:blip>
          <a:stretch>
            <a:fillRect/>
          </a:stretch>
        </p:blipFill>
        <p:spPr>
          <a:xfrm>
            <a:off x="7392275" y="1881750"/>
            <a:ext cx="989475" cy="821375"/>
          </a:xfrm>
          <a:prstGeom prst="rect">
            <a:avLst/>
          </a:prstGeom>
          <a:noFill/>
          <a:ln>
            <a:noFill/>
          </a:ln>
        </p:spPr>
      </p:pic>
      <p:pic>
        <p:nvPicPr>
          <p:cNvPr id="188" name="Google Shape;188;p30"/>
          <p:cNvPicPr preferRelativeResize="0"/>
          <p:nvPr/>
        </p:nvPicPr>
        <p:blipFill>
          <a:blip r:embed="rId5">
            <a:alphaModFix/>
          </a:blip>
          <a:stretch>
            <a:fillRect/>
          </a:stretch>
        </p:blipFill>
        <p:spPr>
          <a:xfrm>
            <a:off x="8014750" y="748500"/>
            <a:ext cx="52825" cy="48025"/>
          </a:xfrm>
          <a:prstGeom prst="rect">
            <a:avLst/>
          </a:prstGeom>
          <a:noFill/>
          <a:ln>
            <a:noFill/>
          </a:ln>
        </p:spPr>
      </p:pic>
      <p:pic>
        <p:nvPicPr>
          <p:cNvPr id="189" name="Google Shape;189;p30"/>
          <p:cNvPicPr preferRelativeResize="0"/>
          <p:nvPr/>
        </p:nvPicPr>
        <p:blipFill>
          <a:blip r:embed="rId6">
            <a:alphaModFix/>
          </a:blip>
          <a:stretch>
            <a:fillRect/>
          </a:stretch>
        </p:blipFill>
        <p:spPr>
          <a:xfrm>
            <a:off x="7906690" y="3352973"/>
            <a:ext cx="1089184" cy="572700"/>
          </a:xfrm>
          <a:prstGeom prst="rect">
            <a:avLst/>
          </a:prstGeom>
          <a:noFill/>
          <a:ln>
            <a:noFill/>
          </a:ln>
        </p:spPr>
      </p:pic>
      <p:pic>
        <p:nvPicPr>
          <p:cNvPr id="190" name="Google Shape;190;p30"/>
          <p:cNvPicPr preferRelativeResize="0"/>
          <p:nvPr/>
        </p:nvPicPr>
        <p:blipFill>
          <a:blip r:embed="rId7">
            <a:alphaModFix/>
          </a:blip>
          <a:stretch>
            <a:fillRect/>
          </a:stretch>
        </p:blipFill>
        <p:spPr>
          <a:xfrm>
            <a:off x="6689800" y="3352977"/>
            <a:ext cx="1145430" cy="572700"/>
          </a:xfrm>
          <a:prstGeom prst="rect">
            <a:avLst/>
          </a:prstGeom>
          <a:noFill/>
          <a:ln>
            <a:noFill/>
          </a:ln>
        </p:spPr>
      </p:pic>
      <p:pic>
        <p:nvPicPr>
          <p:cNvPr id="191" name="Google Shape;191;p30"/>
          <p:cNvPicPr preferRelativeResize="0"/>
          <p:nvPr/>
        </p:nvPicPr>
        <p:blipFill>
          <a:blip r:embed="rId8">
            <a:alphaModFix/>
          </a:blip>
          <a:stretch>
            <a:fillRect/>
          </a:stretch>
        </p:blipFill>
        <p:spPr>
          <a:xfrm>
            <a:off x="7033619" y="4004319"/>
            <a:ext cx="1584450" cy="679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augmented reality (AR)</a:t>
            </a:r>
            <a:endParaRPr>
              <a:latin typeface="Courier New"/>
              <a:ea typeface="Courier New"/>
              <a:cs typeface="Courier New"/>
              <a:sym typeface="Courier New"/>
            </a:endParaRPr>
          </a:p>
        </p:txBody>
      </p:sp>
      <p:sp>
        <p:nvSpPr>
          <p:cNvPr id="197" name="Google Shape;197;p31"/>
          <p:cNvSpPr txBox="1"/>
          <p:nvPr>
            <p:ph type="title"/>
          </p:nvPr>
        </p:nvSpPr>
        <p:spPr>
          <a:xfrm>
            <a:off x="311700" y="1017725"/>
            <a:ext cx="8520600" cy="3332700"/>
          </a:xfrm>
          <a:prstGeom prst="rect">
            <a:avLst/>
          </a:prstGeom>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SzPts val="1600"/>
              <a:buFont typeface="Courier New"/>
              <a:buChar char="●"/>
            </a:pPr>
            <a:r>
              <a:rPr lang="en" sz="1600">
                <a:latin typeface="Courier New"/>
                <a:ea typeface="Courier New"/>
                <a:cs typeface="Courier New"/>
                <a:sym typeface="Courier New"/>
              </a:rPr>
              <a:t>3D pins displayed through a mobile device’s camera </a:t>
            </a:r>
            <a:endParaRPr sz="1600">
              <a:latin typeface="Courier New"/>
              <a:ea typeface="Courier New"/>
              <a:cs typeface="Courier New"/>
              <a:sym typeface="Courier New"/>
            </a:endParaRPr>
          </a:p>
          <a:p>
            <a:pPr indent="-330200" lvl="0" marL="457200" rtl="0" algn="l">
              <a:lnSpc>
                <a:spcPct val="115000"/>
              </a:lnSpc>
              <a:spcBef>
                <a:spcPts val="0"/>
              </a:spcBef>
              <a:spcAft>
                <a:spcPts val="0"/>
              </a:spcAft>
              <a:buSzPts val="1600"/>
              <a:buFont typeface="Courier New"/>
              <a:buChar char="●"/>
            </a:pPr>
            <a:r>
              <a:rPr lang="en" sz="1600">
                <a:latin typeface="Courier New"/>
                <a:ea typeface="Courier New"/>
                <a:cs typeface="Courier New"/>
                <a:sym typeface="Courier New"/>
              </a:rPr>
              <a:t>all content is in sync with all arqive app versions</a:t>
            </a:r>
            <a:endParaRPr sz="1600">
              <a:latin typeface="Courier New"/>
              <a:ea typeface="Courier New"/>
              <a:cs typeface="Courier New"/>
              <a:sym typeface="Courier New"/>
            </a:endParaRPr>
          </a:p>
          <a:p>
            <a:pPr indent="-330200" lvl="0" marL="457200" rtl="0" algn="l">
              <a:lnSpc>
                <a:spcPct val="115000"/>
              </a:lnSpc>
              <a:spcBef>
                <a:spcPts val="0"/>
              </a:spcBef>
              <a:spcAft>
                <a:spcPts val="0"/>
              </a:spcAft>
              <a:buSzPts val="1600"/>
              <a:buFont typeface="Courier New"/>
              <a:buChar char="●"/>
            </a:pPr>
            <a:r>
              <a:rPr lang="en" sz="1600">
                <a:latin typeface="Courier New"/>
                <a:ea typeface="Courier New"/>
                <a:cs typeface="Courier New"/>
                <a:sym typeface="Courier New"/>
              </a:rPr>
              <a:t>pins are geographically accurate (within a few feet)</a:t>
            </a:r>
            <a:endParaRPr sz="1600">
              <a:latin typeface="Courier New"/>
              <a:ea typeface="Courier New"/>
              <a:cs typeface="Courier New"/>
              <a:sym typeface="Courier New"/>
            </a:endParaRPr>
          </a:p>
        </p:txBody>
      </p:sp>
      <p:pic>
        <p:nvPicPr>
          <p:cNvPr id="198" name="Google Shape;198;p31"/>
          <p:cNvPicPr preferRelativeResize="0"/>
          <p:nvPr/>
        </p:nvPicPr>
        <p:blipFill>
          <a:blip r:embed="rId3">
            <a:alphaModFix/>
          </a:blip>
          <a:stretch>
            <a:fillRect/>
          </a:stretch>
        </p:blipFill>
        <p:spPr>
          <a:xfrm>
            <a:off x="311700" y="2225275"/>
            <a:ext cx="1142601" cy="1142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a</a:t>
            </a:r>
            <a:r>
              <a:rPr lang="en">
                <a:latin typeface="Courier New"/>
                <a:ea typeface="Courier New"/>
                <a:cs typeface="Courier New"/>
                <a:sym typeface="Courier New"/>
              </a:rPr>
              <a:t>genda</a:t>
            </a:r>
            <a:endParaRPr>
              <a:latin typeface="Courier New"/>
              <a:ea typeface="Courier New"/>
              <a:cs typeface="Courier New"/>
              <a:sym typeface="Courier New"/>
            </a:endParaRPr>
          </a:p>
        </p:txBody>
      </p:sp>
      <p:sp>
        <p:nvSpPr>
          <p:cNvPr id="70" name="Google Shape;70;p14"/>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introduction</a:t>
            </a:r>
            <a:endParaRPr i="1"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p</a:t>
            </a:r>
            <a:r>
              <a:rPr lang="en" sz="1600">
                <a:solidFill>
                  <a:schemeClr val="dk1"/>
                </a:solidFill>
                <a:latin typeface="Courier New"/>
                <a:ea typeface="Courier New"/>
                <a:cs typeface="Courier New"/>
                <a:sym typeface="Courier New"/>
              </a:rPr>
              <a:t>roject goals</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final outcomes</a:t>
            </a:r>
            <a:endParaRPr sz="1600">
              <a:solidFill>
                <a:schemeClr val="dk1"/>
              </a:solidFill>
              <a:latin typeface="Courier New"/>
              <a:ea typeface="Courier New"/>
              <a:cs typeface="Courier New"/>
              <a:sym typeface="Courier New"/>
            </a:endParaRPr>
          </a:p>
          <a:p>
            <a:pPr indent="-317500" lvl="1" marL="914400" marR="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f</a:t>
            </a:r>
            <a:r>
              <a:rPr lang="en">
                <a:solidFill>
                  <a:schemeClr val="dk1"/>
                </a:solidFill>
                <a:latin typeface="Courier New"/>
                <a:ea typeface="Courier New"/>
                <a:cs typeface="Courier New"/>
                <a:sym typeface="Courier New"/>
              </a:rPr>
              <a:t>rontend</a:t>
            </a:r>
            <a:endParaRPr>
              <a:solidFill>
                <a:schemeClr val="dk1"/>
              </a:solidFill>
              <a:latin typeface="Courier New"/>
              <a:ea typeface="Courier New"/>
              <a:cs typeface="Courier New"/>
              <a:sym typeface="Courier New"/>
            </a:endParaRPr>
          </a:p>
          <a:p>
            <a:pPr indent="-317500" lvl="1" marL="914400" marR="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user experience</a:t>
            </a:r>
            <a:endParaRPr>
              <a:solidFill>
                <a:schemeClr val="dk1"/>
              </a:solidFill>
              <a:latin typeface="Courier New"/>
              <a:ea typeface="Courier New"/>
              <a:cs typeface="Courier New"/>
              <a:sym typeface="Courier New"/>
            </a:endParaRPr>
          </a:p>
          <a:p>
            <a:pPr indent="-317500" lvl="1" marL="914400" marR="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database</a:t>
            </a:r>
            <a:endParaRPr>
              <a:solidFill>
                <a:schemeClr val="dk1"/>
              </a:solidFill>
              <a:latin typeface="Courier New"/>
              <a:ea typeface="Courier New"/>
              <a:cs typeface="Courier New"/>
              <a:sym typeface="Courier New"/>
            </a:endParaRPr>
          </a:p>
          <a:p>
            <a:pPr indent="-317500" lvl="1" marL="914400" marR="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content moderation</a:t>
            </a:r>
            <a:endParaRPr>
              <a:solidFill>
                <a:schemeClr val="dk1"/>
              </a:solidFill>
              <a:latin typeface="Courier New"/>
              <a:ea typeface="Courier New"/>
              <a:cs typeface="Courier New"/>
              <a:sym typeface="Courier New"/>
            </a:endParaRPr>
          </a:p>
          <a:p>
            <a:pPr indent="-317500" lvl="1" marL="914400" marR="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security</a:t>
            </a:r>
            <a:endParaRPr>
              <a:solidFill>
                <a:schemeClr val="dk1"/>
              </a:solidFill>
              <a:latin typeface="Courier New"/>
              <a:ea typeface="Courier New"/>
              <a:cs typeface="Courier New"/>
              <a:sym typeface="Courier New"/>
            </a:endParaRPr>
          </a:p>
          <a:p>
            <a:pPr indent="-317500" lvl="1" marL="914400" marR="0" rtl="0" algn="l">
              <a:lnSpc>
                <a:spcPct val="115000"/>
              </a:lnSpc>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augmented reality</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challenges</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conclusion</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demonstration</a:t>
            </a:r>
            <a:endParaRPr sz="1600">
              <a:solidFill>
                <a:schemeClr val="dk1"/>
              </a:solidFill>
              <a:latin typeface="Courier New"/>
              <a:ea typeface="Courier New"/>
              <a:cs typeface="Courier New"/>
              <a:sym typeface="Courier New"/>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2" title="AugmentedRealityDemo2.mp4">
            <a:hlinkClick r:id="rId3"/>
          </p:cNvPr>
          <p:cNvPicPr preferRelativeResize="0"/>
          <p:nvPr/>
        </p:nvPicPr>
        <p:blipFill>
          <a:blip r:embed="rId4">
            <a:alphaModFix/>
          </a:blip>
          <a:stretch>
            <a:fillRect/>
          </a:stretch>
        </p:blipFill>
        <p:spPr>
          <a:xfrm>
            <a:off x="3455475" y="0"/>
            <a:ext cx="2233051"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07" name="Shape 207"/>
        <p:cNvGrpSpPr/>
        <p:nvPr/>
      </p:nvGrpSpPr>
      <p:grpSpPr>
        <a:xfrm>
          <a:off x="0" y="0"/>
          <a:ext cx="0" cy="0"/>
          <a:chOff x="0" y="0"/>
          <a:chExt cx="0" cy="0"/>
        </a:xfrm>
      </p:grpSpPr>
      <p:sp>
        <p:nvSpPr>
          <p:cNvPr id="208" name="Google Shape;208;p3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620">
                <a:solidFill>
                  <a:schemeClr val="lt1"/>
                </a:solidFill>
                <a:latin typeface="Courier New"/>
                <a:ea typeface="Courier New"/>
                <a:cs typeface="Courier New"/>
                <a:sym typeface="Courier New"/>
              </a:rPr>
              <a:t>challenges</a:t>
            </a:r>
            <a:endParaRPr>
              <a:latin typeface="Courier New"/>
              <a:ea typeface="Courier New"/>
              <a:cs typeface="Courier New"/>
              <a:sym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main challenges</a:t>
            </a:r>
            <a:endParaRPr>
              <a:latin typeface="Courier New"/>
              <a:ea typeface="Courier New"/>
              <a:cs typeface="Courier New"/>
              <a:sym typeface="Courier New"/>
            </a:endParaRPr>
          </a:p>
        </p:txBody>
      </p:sp>
      <p:sp>
        <p:nvSpPr>
          <p:cNvPr id="214" name="Google Shape;214;p34"/>
          <p:cNvSpPr txBox="1"/>
          <p:nvPr>
            <p:ph idx="1" type="body"/>
          </p:nvPr>
        </p:nvSpPr>
        <p:spPr>
          <a:xfrm>
            <a:off x="311700" y="1152475"/>
            <a:ext cx="74142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refactoring backend files</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configuring ML model to work with backend</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server config files</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stack version issues</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some solutions revealed underlying issues</a:t>
            </a:r>
            <a:endParaRPr sz="1600">
              <a:solidFill>
                <a:schemeClr val="dk1"/>
              </a:solidFill>
              <a:latin typeface="Courier New"/>
              <a:ea typeface="Courier New"/>
              <a:cs typeface="Courier New"/>
              <a:sym typeface="Courier Ne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18" name="Shape 218"/>
        <p:cNvGrpSpPr/>
        <p:nvPr/>
      </p:nvGrpSpPr>
      <p:grpSpPr>
        <a:xfrm>
          <a:off x="0" y="0"/>
          <a:ext cx="0" cy="0"/>
          <a:chOff x="0" y="0"/>
          <a:chExt cx="0" cy="0"/>
        </a:xfrm>
      </p:grpSpPr>
      <p:sp>
        <p:nvSpPr>
          <p:cNvPr id="219" name="Google Shape;219;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a:solidFill>
                  <a:schemeClr val="lt1"/>
                </a:solidFill>
                <a:latin typeface="Courier New"/>
                <a:ea typeface="Courier New"/>
                <a:cs typeface="Courier New"/>
                <a:sym typeface="Courier New"/>
              </a:rPr>
              <a:t>conclusion</a:t>
            </a:r>
            <a:endParaRPr>
              <a:latin typeface="Courier New"/>
              <a:ea typeface="Courier New"/>
              <a:cs typeface="Courier New"/>
              <a:sym typeface="Courier New"/>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future work</a:t>
            </a:r>
            <a:endParaRPr>
              <a:latin typeface="Courier New"/>
              <a:ea typeface="Courier New"/>
              <a:cs typeface="Courier New"/>
              <a:sym typeface="Courier New"/>
            </a:endParaRPr>
          </a:p>
        </p:txBody>
      </p:sp>
      <p:sp>
        <p:nvSpPr>
          <p:cNvPr id="225" name="Google Shape;225;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more documentation</a:t>
            </a:r>
            <a:endParaRPr sz="16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backend changes</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stack update or refactoring (as needed)</a:t>
            </a:r>
            <a:endParaRPr>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potential for improvements </a:t>
            </a:r>
            <a:endParaRPr sz="16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NSFW tag/flagging untagged NSFW content, flagging users</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Google Maps API</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AR experience</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
                <a:solidFill>
                  <a:schemeClr val="dk1"/>
                </a:solidFill>
                <a:latin typeface="Courier New"/>
                <a:ea typeface="Courier New"/>
                <a:cs typeface="Courier New"/>
                <a:sym typeface="Courier New"/>
              </a:rPr>
              <a:t>gamification</a:t>
            </a:r>
            <a:endParaRPr>
              <a:solidFill>
                <a:schemeClr val="dk1"/>
              </a:solidFill>
              <a:latin typeface="Courier New"/>
              <a:ea typeface="Courier New"/>
              <a:cs typeface="Courier New"/>
              <a:sym typeface="Courier New"/>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29" name="Shape 229"/>
        <p:cNvGrpSpPr/>
        <p:nvPr/>
      </p:nvGrpSpPr>
      <p:grpSpPr>
        <a:xfrm>
          <a:off x="0" y="0"/>
          <a:ext cx="0" cy="0"/>
          <a:chOff x="0" y="0"/>
          <a:chExt cx="0" cy="0"/>
        </a:xfrm>
      </p:grpSpPr>
      <p:sp>
        <p:nvSpPr>
          <p:cNvPr id="230" name="Google Shape;230;p3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3620">
                <a:solidFill>
                  <a:schemeClr val="lt1"/>
                </a:solidFill>
                <a:latin typeface="Courier New"/>
                <a:ea typeface="Courier New"/>
                <a:cs typeface="Courier New"/>
                <a:sym typeface="Courier New"/>
              </a:rPr>
              <a:t>d</a:t>
            </a:r>
            <a:r>
              <a:rPr b="1" lang="en" sz="3620">
                <a:solidFill>
                  <a:schemeClr val="lt1"/>
                </a:solidFill>
                <a:latin typeface="Courier New"/>
                <a:ea typeface="Courier New"/>
                <a:cs typeface="Courier New"/>
                <a:sym typeface="Courier New"/>
              </a:rPr>
              <a:t>emonstration</a:t>
            </a:r>
            <a:endParaRPr>
              <a:latin typeface="Courier New"/>
              <a:ea typeface="Courier New"/>
              <a:cs typeface="Courier New"/>
              <a:sym typeface="Courier New"/>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8" title="arqive.mp4">
            <a:hlinkClick r:id="rId3"/>
          </p:cNvPr>
          <p:cNvPicPr preferRelativeResize="0"/>
          <p:nvPr/>
        </p:nvPicPr>
        <p:blipFill>
          <a:blip r:embed="rId4">
            <a:alphaModFix/>
          </a:blip>
          <a:stretch>
            <a:fillRect/>
          </a:stretch>
        </p:blipFill>
        <p:spPr>
          <a:xfrm>
            <a:off x="934300" y="157788"/>
            <a:ext cx="7275400" cy="4456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4" name="Shape 74"/>
        <p:cNvGrpSpPr/>
        <p:nvPr/>
      </p:nvGrpSpPr>
      <p:grpSpPr>
        <a:xfrm>
          <a:off x="0" y="0"/>
          <a:ext cx="0" cy="0"/>
          <a:chOff x="0" y="0"/>
          <a:chExt cx="0" cy="0"/>
        </a:xfrm>
      </p:grpSpPr>
      <p:sp>
        <p:nvSpPr>
          <p:cNvPr id="75" name="Google Shape;75;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620">
                <a:solidFill>
                  <a:schemeClr val="lt1"/>
                </a:solidFill>
                <a:latin typeface="Courier New"/>
                <a:ea typeface="Courier New"/>
                <a:cs typeface="Courier New"/>
                <a:sym typeface="Courier New"/>
              </a:rPr>
              <a:t>introduction</a:t>
            </a:r>
            <a:endParaRPr b="1" sz="3620">
              <a:solidFill>
                <a:schemeClr val="lt1"/>
              </a:solidFill>
              <a:latin typeface="Courier New"/>
              <a:ea typeface="Courier New"/>
              <a:cs typeface="Courier New"/>
              <a:sym typeface="Courier Ne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what is </a:t>
            </a:r>
            <a:r>
              <a:rPr i="1" lang="en">
                <a:latin typeface="Courier New"/>
                <a:ea typeface="Courier New"/>
                <a:cs typeface="Courier New"/>
                <a:sym typeface="Courier New"/>
              </a:rPr>
              <a:t>The arqive</a:t>
            </a:r>
            <a:r>
              <a:rPr lang="en">
                <a:latin typeface="Courier New"/>
                <a:ea typeface="Courier New"/>
                <a:cs typeface="Courier New"/>
                <a:sym typeface="Courier New"/>
              </a:rPr>
              <a:t>?</a:t>
            </a:r>
            <a:endParaRPr>
              <a:latin typeface="Courier New"/>
              <a:ea typeface="Courier New"/>
              <a:cs typeface="Courier New"/>
              <a:sym typeface="Courier New"/>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Courier New"/>
              <a:buChar char="●"/>
            </a:pPr>
            <a:r>
              <a:rPr i="1" lang="en" sz="1600">
                <a:solidFill>
                  <a:schemeClr val="dk1"/>
                </a:solidFill>
                <a:latin typeface="Courier New"/>
                <a:ea typeface="Courier New"/>
                <a:cs typeface="Courier New"/>
                <a:sym typeface="Courier New"/>
              </a:rPr>
              <a:t>The arqive</a:t>
            </a:r>
            <a:r>
              <a:rPr lang="en" sz="1600">
                <a:solidFill>
                  <a:schemeClr val="dk1"/>
                </a:solidFill>
                <a:latin typeface="Courier New"/>
                <a:ea typeface="Courier New"/>
                <a:cs typeface="Courier New"/>
                <a:sym typeface="Courier New"/>
              </a:rPr>
              <a:t> is a storytelling platform for LGBTQ+ individuals to tell their stories, share resources or information about popular areas of interest, or post anything they find meaningful, while navigating their gender and sexual identities.</a:t>
            </a:r>
            <a:endParaRPr sz="1600">
              <a:solidFill>
                <a:schemeClr val="dk1"/>
              </a:solidFill>
              <a:latin typeface="Courier New"/>
              <a:ea typeface="Courier New"/>
              <a:cs typeface="Courier New"/>
              <a:sym typeface="Courier New"/>
            </a:endParaRPr>
          </a:p>
          <a:p>
            <a:pPr indent="-330200" lvl="0" marL="457200" rtl="0" algn="l">
              <a:lnSpc>
                <a:spcPct val="115000"/>
              </a:lnSpc>
              <a:spcBef>
                <a:spcPts val="1000"/>
              </a:spcBef>
              <a:spcAft>
                <a:spcPts val="1000"/>
              </a:spcAft>
              <a:buClr>
                <a:schemeClr val="dk1"/>
              </a:buClr>
              <a:buSzPts val="1600"/>
              <a:buFont typeface="Courier New"/>
              <a:buChar char="●"/>
            </a:pPr>
            <a:r>
              <a:rPr lang="en" sz="1600">
                <a:solidFill>
                  <a:schemeClr val="dk1"/>
                </a:solidFill>
                <a:latin typeface="Courier New"/>
                <a:ea typeface="Courier New"/>
                <a:cs typeface="Courier New"/>
                <a:sym typeface="Courier New"/>
              </a:rPr>
              <a:t>queer community, connection, </a:t>
            </a:r>
            <a:r>
              <a:rPr lang="en" sz="1600">
                <a:solidFill>
                  <a:schemeClr val="dk1"/>
                </a:solidFill>
                <a:latin typeface="Courier New"/>
                <a:ea typeface="Courier New"/>
                <a:cs typeface="Courier New"/>
                <a:sym typeface="Courier New"/>
              </a:rPr>
              <a:t>and </a:t>
            </a:r>
            <a:r>
              <a:rPr lang="en" sz="1600">
                <a:solidFill>
                  <a:schemeClr val="dk1"/>
                </a:solidFill>
                <a:latin typeface="Courier New"/>
                <a:ea typeface="Courier New"/>
                <a:cs typeface="Courier New"/>
                <a:sym typeface="Courier New"/>
              </a:rPr>
              <a:t>solidarity</a:t>
            </a:r>
            <a:endParaRPr sz="1600">
              <a:solidFill>
                <a:schemeClr val="dk1"/>
              </a:solidFill>
              <a:latin typeface="Courier New"/>
              <a:ea typeface="Courier New"/>
              <a:cs typeface="Courier New"/>
              <a:sym typeface="Courier Ne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b</a:t>
            </a:r>
            <a:r>
              <a:rPr lang="en">
                <a:latin typeface="Courier New"/>
                <a:ea typeface="Courier New"/>
                <a:cs typeface="Courier New"/>
                <a:sym typeface="Courier New"/>
              </a:rPr>
              <a:t>ackground of </a:t>
            </a:r>
            <a:r>
              <a:rPr i="1" lang="en">
                <a:latin typeface="Courier New"/>
                <a:ea typeface="Courier New"/>
                <a:cs typeface="Courier New"/>
                <a:sym typeface="Courier New"/>
              </a:rPr>
              <a:t>The arqive</a:t>
            </a:r>
            <a:endParaRPr i="1">
              <a:latin typeface="Courier New"/>
              <a:ea typeface="Courier New"/>
              <a:cs typeface="Courier New"/>
              <a:sym typeface="Courier New"/>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ourier New"/>
                <a:ea typeface="Courier New"/>
                <a:cs typeface="Courier New"/>
                <a:sym typeface="Courier New"/>
              </a:rPr>
              <a:t>	“[George Chauncy’s book </a:t>
            </a:r>
            <a:r>
              <a:rPr i="1" lang="en" sz="1600">
                <a:solidFill>
                  <a:schemeClr val="dk1"/>
                </a:solidFill>
                <a:latin typeface="Courier New"/>
                <a:ea typeface="Courier New"/>
                <a:cs typeface="Courier New"/>
                <a:sym typeface="Courier New"/>
              </a:rPr>
              <a:t>Gay New York</a:t>
            </a:r>
            <a:r>
              <a:rPr lang="en" sz="1600">
                <a:solidFill>
                  <a:schemeClr val="dk1"/>
                </a:solidFill>
                <a:latin typeface="Courier New"/>
                <a:ea typeface="Courier New"/>
                <a:cs typeface="Courier New"/>
                <a:sym typeface="Courier New"/>
              </a:rPr>
              <a:t>] details queer stories and happenings in New York City in the early 1900s… I thought to myself, wouldn’t it be cool if you could walk around a neighborhood in New York City, and see that the Chipotle on the street corner used to be a popular gay bathhouse in the 1920s?”</a:t>
            </a:r>
            <a:endParaRPr sz="1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1600">
              <a:solidFill>
                <a:schemeClr val="dk1"/>
              </a:solidFill>
              <a:latin typeface="Courier New"/>
              <a:ea typeface="Courier New"/>
              <a:cs typeface="Courier New"/>
              <a:sym typeface="Courier New"/>
            </a:endParaRPr>
          </a:p>
          <a:p>
            <a:pPr indent="0" lvl="0" marL="0" rtl="0" algn="r">
              <a:spcBef>
                <a:spcPts val="0"/>
              </a:spcBef>
              <a:spcAft>
                <a:spcPts val="0"/>
              </a:spcAft>
              <a:buNone/>
            </a:pPr>
            <a:r>
              <a:t/>
            </a:r>
            <a:endParaRPr sz="1600">
              <a:solidFill>
                <a:schemeClr val="dk1"/>
              </a:solidFill>
              <a:latin typeface="Courier New"/>
              <a:ea typeface="Courier New"/>
              <a:cs typeface="Courier New"/>
              <a:sym typeface="Courier New"/>
            </a:endParaRPr>
          </a:p>
          <a:p>
            <a:pPr indent="0" lvl="0" marL="0" rtl="0" algn="r">
              <a:spcBef>
                <a:spcPts val="0"/>
              </a:spcBef>
              <a:spcAft>
                <a:spcPts val="0"/>
              </a:spcAft>
              <a:buNone/>
            </a:pPr>
            <a:r>
              <a:rPr lang="en" sz="1600">
                <a:solidFill>
                  <a:schemeClr val="dk1"/>
                </a:solidFill>
                <a:latin typeface="Courier New"/>
                <a:ea typeface="Courier New"/>
                <a:cs typeface="Courier New"/>
                <a:sym typeface="Courier New"/>
              </a:rPr>
              <a:t>-Cynthia Wan</a:t>
            </a:r>
            <a:r>
              <a:rPr lang="en" sz="1600">
                <a:solidFill>
                  <a:schemeClr val="dk1"/>
                </a:solidFill>
                <a:latin typeface="Courier New"/>
                <a:ea typeface="Courier New"/>
                <a:cs typeface="Courier New"/>
                <a:sym typeface="Courier New"/>
              </a:rPr>
              <a:t>g, “Interactive Storytelling for the Screen” (2021)</a:t>
            </a:r>
            <a:endParaRPr sz="1600">
              <a:latin typeface="Courier New"/>
              <a:ea typeface="Courier New"/>
              <a:cs typeface="Courier New"/>
              <a:sym typeface="Courier Ne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history </a:t>
            </a:r>
            <a:r>
              <a:rPr lang="en">
                <a:latin typeface="Courier New"/>
                <a:ea typeface="Courier New"/>
                <a:cs typeface="Courier New"/>
                <a:sym typeface="Courier New"/>
              </a:rPr>
              <a:t>of </a:t>
            </a:r>
            <a:r>
              <a:rPr i="1" lang="en">
                <a:latin typeface="Courier New"/>
                <a:ea typeface="Courier New"/>
                <a:cs typeface="Courier New"/>
                <a:sym typeface="Courier New"/>
              </a:rPr>
              <a:t>The arqive</a:t>
            </a:r>
            <a:endParaRPr i="1">
              <a:latin typeface="Courier New"/>
              <a:ea typeface="Courier New"/>
              <a:cs typeface="Courier New"/>
              <a:sym typeface="Courier New"/>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2014 - </a:t>
            </a:r>
            <a:r>
              <a:rPr i="1" lang="en" sz="1600">
                <a:solidFill>
                  <a:schemeClr val="dk1"/>
                </a:solidFill>
                <a:latin typeface="Courier New"/>
                <a:ea typeface="Courier New"/>
                <a:cs typeface="Courier New"/>
                <a:sym typeface="Courier New"/>
              </a:rPr>
              <a:t>The arqive </a:t>
            </a:r>
            <a:r>
              <a:rPr lang="en" sz="1600">
                <a:solidFill>
                  <a:schemeClr val="dk1"/>
                </a:solidFill>
                <a:latin typeface="Courier New"/>
                <a:ea typeface="Courier New"/>
                <a:cs typeface="Courier New"/>
                <a:sym typeface="Courier New"/>
              </a:rPr>
              <a:t>(GlobaltraQs at the time) was founded by Cynthia Wang, Associate Professor of Communication Studies</a:t>
            </a:r>
            <a:endParaRPr sz="1600">
              <a:solidFill>
                <a:schemeClr val="dk1"/>
              </a:solidFill>
              <a:latin typeface="Courier New"/>
              <a:ea typeface="Courier New"/>
              <a:cs typeface="Courier New"/>
              <a:sym typeface="Courier New"/>
            </a:endParaRPr>
          </a:p>
          <a:p>
            <a:pPr indent="-330200" lvl="0" marL="457200" rtl="0" algn="l">
              <a:spcBef>
                <a:spcPts val="100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2019 - Cynthia was joined by </a:t>
            </a:r>
            <a:r>
              <a:rPr lang="en" sz="1600">
                <a:solidFill>
                  <a:schemeClr val="dk1"/>
                </a:solidFill>
                <a:latin typeface="Courier New"/>
                <a:ea typeface="Courier New"/>
                <a:cs typeface="Courier New"/>
                <a:sym typeface="Courier New"/>
              </a:rPr>
              <a:t>Zachary Vernon, Assistant Professor of Art (Graphic Design/Visual Communication)</a:t>
            </a:r>
            <a:endParaRPr sz="1600">
              <a:solidFill>
                <a:schemeClr val="dk1"/>
              </a:solidFill>
              <a:latin typeface="Courier New"/>
              <a:ea typeface="Courier New"/>
              <a:cs typeface="Courier New"/>
              <a:sym typeface="Courier New"/>
            </a:endParaRPr>
          </a:p>
          <a:p>
            <a:pPr indent="-330200" lvl="0" marL="457200" rtl="0" algn="l">
              <a:spcBef>
                <a:spcPts val="100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2019-2020 - </a:t>
            </a:r>
            <a:r>
              <a:rPr lang="en" sz="1600">
                <a:solidFill>
                  <a:schemeClr val="dk1"/>
                </a:solidFill>
                <a:latin typeface="Courier New"/>
                <a:ea typeface="Courier New"/>
                <a:cs typeface="Courier New"/>
                <a:sym typeface="Courier New"/>
              </a:rPr>
              <a:t>S</a:t>
            </a:r>
            <a:r>
              <a:rPr lang="en" sz="1600">
                <a:solidFill>
                  <a:schemeClr val="dk1"/>
                </a:solidFill>
                <a:latin typeface="Courier New"/>
                <a:ea typeface="Courier New"/>
                <a:cs typeface="Courier New"/>
                <a:sym typeface="Courier New"/>
              </a:rPr>
              <a:t>enior Design team creates a new website</a:t>
            </a:r>
            <a:endParaRPr sz="1600">
              <a:solidFill>
                <a:schemeClr val="dk1"/>
              </a:solidFill>
              <a:latin typeface="Courier New"/>
              <a:ea typeface="Courier New"/>
              <a:cs typeface="Courier New"/>
              <a:sym typeface="Courier New"/>
            </a:endParaRPr>
          </a:p>
          <a:p>
            <a:pPr indent="-330200" lvl="0" marL="457200" rtl="0" algn="l">
              <a:spcBef>
                <a:spcPts val="1000"/>
              </a:spcBef>
              <a:spcAft>
                <a:spcPts val="1000"/>
              </a:spcAft>
              <a:buClr>
                <a:schemeClr val="dk1"/>
              </a:buClr>
              <a:buSzPts val="1600"/>
              <a:buFont typeface="Courier New"/>
              <a:buChar char="●"/>
            </a:pPr>
            <a:r>
              <a:rPr lang="en" sz="1600">
                <a:solidFill>
                  <a:schemeClr val="dk1"/>
                </a:solidFill>
                <a:latin typeface="Courier New"/>
                <a:ea typeface="Courier New"/>
                <a:cs typeface="Courier New"/>
                <a:sym typeface="Courier New"/>
              </a:rPr>
              <a:t>2020-2021 - </a:t>
            </a:r>
            <a:r>
              <a:rPr lang="en" sz="1600">
                <a:solidFill>
                  <a:schemeClr val="dk1"/>
                </a:solidFill>
                <a:latin typeface="Courier New"/>
                <a:ea typeface="Courier New"/>
                <a:cs typeface="Courier New"/>
                <a:sym typeface="Courier New"/>
              </a:rPr>
              <a:t>S</a:t>
            </a:r>
            <a:r>
              <a:rPr lang="en" sz="1600">
                <a:solidFill>
                  <a:schemeClr val="dk1"/>
                </a:solidFill>
                <a:latin typeface="Courier New"/>
                <a:ea typeface="Courier New"/>
                <a:cs typeface="Courier New"/>
                <a:sym typeface="Courier New"/>
              </a:rPr>
              <a:t>enior Design team develops the mobile </a:t>
            </a:r>
            <a:r>
              <a:rPr lang="en" sz="1600">
                <a:solidFill>
                  <a:schemeClr val="dk1"/>
                </a:solidFill>
                <a:latin typeface="Courier New"/>
                <a:ea typeface="Courier New"/>
                <a:cs typeface="Courier New"/>
                <a:sym typeface="Courier New"/>
              </a:rPr>
              <a:t>application</a:t>
            </a:r>
            <a:endParaRPr sz="1600">
              <a:latin typeface="Courier New"/>
              <a:ea typeface="Courier New"/>
              <a:cs typeface="Courier New"/>
              <a:sym typeface="Courier New"/>
            </a:endParaRPr>
          </a:p>
        </p:txBody>
      </p:sp>
      <p:grpSp>
        <p:nvGrpSpPr>
          <p:cNvPr id="94" name="Google Shape;94;p18"/>
          <p:cNvGrpSpPr/>
          <p:nvPr/>
        </p:nvGrpSpPr>
        <p:grpSpPr>
          <a:xfrm>
            <a:off x="63" y="4741125"/>
            <a:ext cx="9143875" cy="402387"/>
            <a:chOff x="0" y="3792300"/>
            <a:chExt cx="9143875" cy="1351200"/>
          </a:xfrm>
        </p:grpSpPr>
        <p:sp>
          <p:nvSpPr>
            <p:cNvPr id="95" name="Google Shape;95;p18"/>
            <p:cNvSpPr/>
            <p:nvPr/>
          </p:nvSpPr>
          <p:spPr>
            <a:xfrm>
              <a:off x="1513700" y="3792300"/>
              <a:ext cx="1527000" cy="1351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p:nvPr/>
          </p:nvSpPr>
          <p:spPr>
            <a:xfrm>
              <a:off x="3042838" y="3792300"/>
              <a:ext cx="1527000" cy="1351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p:nvPr/>
          </p:nvSpPr>
          <p:spPr>
            <a:xfrm>
              <a:off x="4572000" y="3792300"/>
              <a:ext cx="1527000" cy="135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p:nvPr/>
          </p:nvSpPr>
          <p:spPr>
            <a:xfrm>
              <a:off x="6085675" y="3792300"/>
              <a:ext cx="1527000" cy="1351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p:nvPr/>
          </p:nvSpPr>
          <p:spPr>
            <a:xfrm>
              <a:off x="0" y="3792300"/>
              <a:ext cx="1527000" cy="1351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p:nvPr/>
          </p:nvSpPr>
          <p:spPr>
            <a:xfrm>
              <a:off x="7612675" y="3792300"/>
              <a:ext cx="1531200" cy="1351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805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overview of </a:t>
            </a:r>
            <a:r>
              <a:rPr i="1" lang="en">
                <a:latin typeface="Courier New"/>
                <a:ea typeface="Courier New"/>
                <a:cs typeface="Courier New"/>
                <a:sym typeface="Courier New"/>
              </a:rPr>
              <a:t>The arqive</a:t>
            </a:r>
            <a:endParaRPr i="1">
              <a:latin typeface="Courier New"/>
              <a:ea typeface="Courier New"/>
              <a:cs typeface="Courier New"/>
              <a:sym typeface="Courier New"/>
            </a:endParaRPr>
          </a:p>
        </p:txBody>
      </p:sp>
      <p:sp>
        <p:nvSpPr>
          <p:cNvPr id="106" name="Google Shape;106;p19"/>
          <p:cNvSpPr txBox="1"/>
          <p:nvPr/>
        </p:nvSpPr>
        <p:spPr>
          <a:xfrm>
            <a:off x="5834100" y="1183438"/>
            <a:ext cx="2998200" cy="1293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Courier New"/>
                <a:ea typeface="Courier New"/>
                <a:cs typeface="Courier New"/>
                <a:sym typeface="Courier New"/>
              </a:rPr>
              <a:t>Login</a:t>
            </a:r>
            <a:endParaRPr sz="1200">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Add/Edit/Delete story</a:t>
            </a:r>
            <a:endParaRPr sz="1200">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Bookmark/Unbookmark user</a:t>
            </a:r>
            <a:endParaRPr sz="1200">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Flag posts</a:t>
            </a:r>
            <a:endParaRPr sz="1200">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Manage profile</a:t>
            </a:r>
            <a:endParaRPr sz="1200">
              <a:solidFill>
                <a:schemeClr val="dk1"/>
              </a:solidFill>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Anonymity</a:t>
            </a:r>
            <a:endParaRPr sz="1200">
              <a:latin typeface="Courier New"/>
              <a:ea typeface="Courier New"/>
              <a:cs typeface="Courier New"/>
              <a:sym typeface="Courier New"/>
            </a:endParaRPr>
          </a:p>
        </p:txBody>
      </p:sp>
      <p:sp>
        <p:nvSpPr>
          <p:cNvPr id="107" name="Google Shape;107;p19"/>
          <p:cNvSpPr txBox="1"/>
          <p:nvPr/>
        </p:nvSpPr>
        <p:spPr>
          <a:xfrm>
            <a:off x="5834100" y="720488"/>
            <a:ext cx="2998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ourier New"/>
                <a:ea typeface="Courier New"/>
                <a:cs typeface="Courier New"/>
                <a:sym typeface="Courier New"/>
              </a:rPr>
              <a:t>Users</a:t>
            </a:r>
            <a:endParaRPr b="1">
              <a:latin typeface="Courier New"/>
              <a:ea typeface="Courier New"/>
              <a:cs typeface="Courier New"/>
              <a:sym typeface="Courier New"/>
            </a:endParaRPr>
          </a:p>
        </p:txBody>
      </p:sp>
      <p:sp>
        <p:nvSpPr>
          <p:cNvPr id="108" name="Google Shape;108;p19"/>
          <p:cNvSpPr txBox="1"/>
          <p:nvPr/>
        </p:nvSpPr>
        <p:spPr>
          <a:xfrm>
            <a:off x="5834100" y="2945513"/>
            <a:ext cx="2998200" cy="14775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Courier New"/>
                <a:ea typeface="Courier New"/>
                <a:cs typeface="Courier New"/>
                <a:sym typeface="Courier New"/>
              </a:rPr>
              <a:t>Login</a:t>
            </a:r>
            <a:endParaRPr sz="1200">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Add/Edit/Delete story</a:t>
            </a:r>
            <a:endParaRPr sz="1200">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Bookmark/Unbookmark user</a:t>
            </a:r>
            <a:endParaRPr sz="1200">
              <a:latin typeface="Courier New"/>
              <a:ea typeface="Courier New"/>
              <a:cs typeface="Courier New"/>
              <a:sym typeface="Courier New"/>
            </a:endParaRPr>
          </a:p>
          <a:p>
            <a:pPr indent="0" lvl="0" marL="0" rtl="0" algn="ctr">
              <a:spcBef>
                <a:spcPts val="0"/>
              </a:spcBef>
              <a:spcAft>
                <a:spcPts val="0"/>
              </a:spcAft>
              <a:buNone/>
            </a:pPr>
            <a:r>
              <a:rPr lang="en" sz="1200">
                <a:latin typeface="Courier New"/>
                <a:ea typeface="Courier New"/>
                <a:cs typeface="Courier New"/>
                <a:sym typeface="Courier New"/>
              </a:rPr>
              <a:t>A</a:t>
            </a:r>
            <a:r>
              <a:rPr lang="en" sz="1200">
                <a:latin typeface="Courier New"/>
                <a:ea typeface="Courier New"/>
                <a:cs typeface="Courier New"/>
                <a:sym typeface="Courier New"/>
              </a:rPr>
              <a:t>nonymity</a:t>
            </a:r>
            <a:endParaRPr sz="1200">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Review/Remove flagged posts</a:t>
            </a:r>
            <a:endParaRPr sz="1200">
              <a:solidFill>
                <a:schemeClr val="dk1"/>
              </a:solidFill>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Review/Remove flagged comments</a:t>
            </a:r>
            <a:endParaRPr sz="1200">
              <a:solidFill>
                <a:schemeClr val="dk1"/>
              </a:solidFill>
              <a:latin typeface="Courier New"/>
              <a:ea typeface="Courier New"/>
              <a:cs typeface="Courier New"/>
              <a:sym typeface="Courier New"/>
            </a:endParaRPr>
          </a:p>
          <a:p>
            <a:pPr indent="0" lvl="0" marL="0" rtl="0" algn="ctr">
              <a:spcBef>
                <a:spcPts val="0"/>
              </a:spcBef>
              <a:spcAft>
                <a:spcPts val="0"/>
              </a:spcAft>
              <a:buClr>
                <a:schemeClr val="dk1"/>
              </a:buClr>
              <a:buSzPts val="1100"/>
              <a:buFont typeface="Arial"/>
              <a:buNone/>
            </a:pPr>
            <a:r>
              <a:rPr lang="en" sz="1200">
                <a:solidFill>
                  <a:schemeClr val="dk1"/>
                </a:solidFill>
                <a:latin typeface="Courier New"/>
                <a:ea typeface="Courier New"/>
                <a:cs typeface="Courier New"/>
                <a:sym typeface="Courier New"/>
              </a:rPr>
              <a:t>Remove users</a:t>
            </a:r>
            <a:endParaRPr sz="1200">
              <a:latin typeface="Courier New"/>
              <a:ea typeface="Courier New"/>
              <a:cs typeface="Courier New"/>
              <a:sym typeface="Courier New"/>
            </a:endParaRPr>
          </a:p>
        </p:txBody>
      </p:sp>
      <p:sp>
        <p:nvSpPr>
          <p:cNvPr id="109" name="Google Shape;109;p19"/>
          <p:cNvSpPr txBox="1"/>
          <p:nvPr/>
        </p:nvSpPr>
        <p:spPr>
          <a:xfrm>
            <a:off x="5834100" y="2455863"/>
            <a:ext cx="2998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ourier New"/>
                <a:ea typeface="Courier New"/>
                <a:cs typeface="Courier New"/>
                <a:sym typeface="Courier New"/>
              </a:rPr>
              <a:t>Admin</a:t>
            </a:r>
            <a:endParaRPr b="1">
              <a:latin typeface="Courier New"/>
              <a:ea typeface="Courier New"/>
              <a:cs typeface="Courier New"/>
              <a:sym typeface="Courier New"/>
            </a:endParaRPr>
          </a:p>
        </p:txBody>
      </p:sp>
      <p:pic>
        <p:nvPicPr>
          <p:cNvPr id="110" name="Google Shape;110;p19"/>
          <p:cNvPicPr preferRelativeResize="0"/>
          <p:nvPr/>
        </p:nvPicPr>
        <p:blipFill>
          <a:blip r:embed="rId3">
            <a:alphaModFix/>
          </a:blip>
          <a:stretch>
            <a:fillRect/>
          </a:stretch>
        </p:blipFill>
        <p:spPr>
          <a:xfrm>
            <a:off x="229275" y="1279624"/>
            <a:ext cx="5369999" cy="304946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1200"/>
              </a:spcAft>
              <a:buNone/>
            </a:pPr>
            <a:r>
              <a:rPr b="1" lang="en">
                <a:solidFill>
                  <a:schemeClr val="lt1"/>
                </a:solidFill>
                <a:latin typeface="Courier New"/>
                <a:ea typeface="Courier New"/>
                <a:cs typeface="Courier New"/>
                <a:sym typeface="Courier New"/>
              </a:rPr>
              <a:t>project goals</a:t>
            </a:r>
            <a:endParaRPr b="1">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ourier New"/>
                <a:ea typeface="Courier New"/>
                <a:cs typeface="Courier New"/>
                <a:sym typeface="Courier New"/>
              </a:rPr>
              <a:t>project g</a:t>
            </a:r>
            <a:r>
              <a:rPr lang="en">
                <a:latin typeface="Courier New"/>
                <a:ea typeface="Courier New"/>
                <a:cs typeface="Courier New"/>
                <a:sym typeface="Courier New"/>
              </a:rPr>
              <a:t>oals</a:t>
            </a:r>
            <a:endParaRPr>
              <a:latin typeface="Courier New"/>
              <a:ea typeface="Courier New"/>
              <a:cs typeface="Courier New"/>
              <a:sym typeface="Courier New"/>
            </a:endParaRPr>
          </a:p>
        </p:txBody>
      </p:sp>
      <p:sp>
        <p:nvSpPr>
          <p:cNvPr id="121" name="Google Shape;12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ourier New"/>
                <a:ea typeface="Courier New"/>
                <a:cs typeface="Courier New"/>
                <a:sym typeface="Courier New"/>
              </a:rPr>
              <a:t>this year's project for </a:t>
            </a:r>
            <a:r>
              <a:rPr i="1" lang="en" sz="1600">
                <a:solidFill>
                  <a:schemeClr val="dk1"/>
                </a:solidFill>
                <a:latin typeface="Courier New"/>
                <a:ea typeface="Courier New"/>
                <a:cs typeface="Courier New"/>
                <a:sym typeface="Courier New"/>
              </a:rPr>
              <a:t>The arqive</a:t>
            </a:r>
            <a:r>
              <a:rPr lang="en" sz="1600">
                <a:solidFill>
                  <a:schemeClr val="dk1"/>
                </a:solidFill>
                <a:latin typeface="Courier New"/>
                <a:ea typeface="Courier New"/>
                <a:cs typeface="Courier New"/>
                <a:sym typeface="Courier New"/>
              </a:rPr>
              <a:t> focused on expanding the website and mobile applications. expansions included:</a:t>
            </a:r>
            <a:endParaRPr sz="1600">
              <a:solidFill>
                <a:schemeClr val="dk1"/>
              </a:solidFill>
              <a:latin typeface="Courier New"/>
              <a:ea typeface="Courier New"/>
              <a:cs typeface="Courier New"/>
              <a:sym typeface="Courier New"/>
            </a:endParaRPr>
          </a:p>
          <a:p>
            <a:pPr indent="-330200" lvl="0" marL="457200" rtl="0" algn="l">
              <a:lnSpc>
                <a:spcPct val="115000"/>
              </a:lnSpc>
              <a:spcBef>
                <a:spcPts val="120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beginning implementation of content moderation</a:t>
            </a:r>
            <a:endParaRPr sz="1600">
              <a:solidFill>
                <a:schemeClr val="dk1"/>
              </a:solidFill>
              <a:latin typeface="Courier New"/>
              <a:ea typeface="Courier New"/>
              <a:cs typeface="Courier New"/>
              <a:sym typeface="Courier New"/>
            </a:endParaRPr>
          </a:p>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a</a:t>
            </a:r>
            <a:r>
              <a:rPr lang="en" sz="1600">
                <a:solidFill>
                  <a:schemeClr val="dk1"/>
                </a:solidFill>
                <a:latin typeface="Courier New"/>
                <a:ea typeface="Courier New"/>
                <a:cs typeface="Courier New"/>
                <a:sym typeface="Courier New"/>
              </a:rPr>
              <a:t>dding further security measures for users who choose anonymity</a:t>
            </a:r>
            <a:endParaRPr sz="1600">
              <a:solidFill>
                <a:schemeClr val="dk1"/>
              </a:solidFill>
              <a:highlight>
                <a:srgbClr val="B7B7B7"/>
              </a:highlight>
              <a:latin typeface="Courier New"/>
              <a:ea typeface="Courier New"/>
              <a:cs typeface="Courier New"/>
              <a:sym typeface="Courier New"/>
            </a:endParaRPr>
          </a:p>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linked posts to other social media sites</a:t>
            </a:r>
            <a:endParaRPr sz="1600">
              <a:solidFill>
                <a:schemeClr val="dk1"/>
              </a:solidFill>
              <a:latin typeface="Courier New"/>
              <a:ea typeface="Courier New"/>
              <a:cs typeface="Courier New"/>
              <a:sym typeface="Courier New"/>
            </a:endParaRPr>
          </a:p>
          <a:p>
            <a:pPr indent="-330200" lvl="0" marL="457200" rtl="0" algn="l">
              <a:lnSpc>
                <a:spcPct val="115000"/>
              </a:lnSpc>
              <a:spcBef>
                <a:spcPts val="0"/>
              </a:spcBef>
              <a:spcAft>
                <a:spcPts val="0"/>
              </a:spcAft>
              <a:buClr>
                <a:schemeClr val="dk1"/>
              </a:buClr>
              <a:buSzPts val="1600"/>
              <a:buFont typeface="Courier New"/>
              <a:buChar char="●"/>
            </a:pPr>
            <a:r>
              <a:rPr lang="en" sz="1600">
                <a:solidFill>
                  <a:schemeClr val="dk1"/>
                </a:solidFill>
                <a:latin typeface="Courier New"/>
                <a:ea typeface="Courier New"/>
                <a:cs typeface="Courier New"/>
                <a:sym typeface="Courier New"/>
              </a:rPr>
              <a:t>starting the </a:t>
            </a:r>
            <a:r>
              <a:rPr lang="en" sz="1600">
                <a:solidFill>
                  <a:schemeClr val="dk1"/>
                </a:solidFill>
                <a:latin typeface="Courier New"/>
                <a:ea typeface="Courier New"/>
                <a:cs typeface="Courier New"/>
                <a:sym typeface="Courier New"/>
              </a:rPr>
              <a:t>implementation</a:t>
            </a:r>
            <a:r>
              <a:rPr lang="en" sz="1600">
                <a:solidFill>
                  <a:schemeClr val="dk1"/>
                </a:solidFill>
                <a:latin typeface="Courier New"/>
                <a:ea typeface="Courier New"/>
                <a:cs typeface="Courier New"/>
                <a:sym typeface="Courier New"/>
              </a:rPr>
              <a:t> of AR features and gamification</a:t>
            </a:r>
            <a:endParaRPr sz="1600">
              <a:solidFill>
                <a:schemeClr val="dk1"/>
              </a:solidFill>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E63F52"/>
      </a:accent1>
      <a:accent2>
        <a:srgbClr val="F0A055"/>
      </a:accent2>
      <a:accent3>
        <a:srgbClr val="F5DC6D"/>
      </a:accent3>
      <a:accent4>
        <a:srgbClr val="00CE7D"/>
      </a:accent4>
      <a:accent5>
        <a:srgbClr val="248DC1"/>
      </a:accent5>
      <a:accent6>
        <a:srgbClr val="E01783"/>
      </a:accent6>
      <a:hlink>
        <a:srgbClr val="4D4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