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Economica" panose="020B0604020202020204" charset="0"/>
      <p:regular r:id="rId27"/>
      <p:bold r:id="rId28"/>
      <p:italic r:id="rId29"/>
      <p:boldItalic r:id="rId30"/>
    </p:embeddedFont>
    <p:embeddedFont>
      <p:font typeface="Nunito" panose="020B0604020202020204" charset="0"/>
      <p:regular r:id="rId31"/>
      <p:bold r:id="rId32"/>
      <p:italic r:id="rId33"/>
      <p:boldItalic r:id="rId34"/>
    </p:embeddedFont>
    <p:embeddedFont>
      <p:font typeface="Fjalla One" panose="020B0604020202020204" charset="0"/>
      <p:regular r:id="rId35"/>
    </p:embeddedFont>
    <p:embeddedFont>
      <p:font typeface="Archivo Narrow" panose="020B0604020202020204" charset="0"/>
      <p:regular r:id="rId36"/>
      <p:bold r:id="rId37"/>
      <p:italic r:id="rId38"/>
      <p:boldItalic r:id="rId39"/>
    </p:embeddedFont>
    <p:embeddedFont>
      <p:font typeface="Helvetica Neue"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1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135187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cst-csproj2.calstatela.edu:4188/"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159.65.105.147/"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http://ecst-csproj2.calstatela.edu:4188/</a:t>
            </a:r>
            <a:endParaRPr/>
          </a:p>
          <a:p>
            <a:pPr marL="0" lvl="0" indent="0">
              <a:spcBef>
                <a:spcPts val="0"/>
              </a:spcBef>
              <a:spcAft>
                <a:spcPts val="0"/>
              </a:spcAft>
              <a:buNone/>
            </a:pPr>
            <a:r>
              <a:rPr lang="en" u="sng">
                <a:solidFill>
                  <a:schemeClr val="hlink"/>
                </a:solidFill>
                <a:hlinkClick r:id="rId4"/>
              </a:rPr>
              <a:t>https://159.65.105.147/ </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349277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Add responsive</a:t>
            </a:r>
            <a:endParaRPr/>
          </a:p>
          <a:p>
            <a:pPr marL="0" lvl="0" indent="0">
              <a:spcBef>
                <a:spcPts val="0"/>
              </a:spcBef>
              <a:spcAft>
                <a:spcPts val="0"/>
              </a:spcAft>
              <a:buNone/>
            </a:pPr>
            <a:r>
              <a:rPr lang="en"/>
              <a:t>Primeng unstable so we switched to bootsstrap </a:t>
            </a:r>
            <a:endParaRPr/>
          </a:p>
          <a:p>
            <a:pPr marL="0" lvl="0" indent="0">
              <a:spcBef>
                <a:spcPts val="0"/>
              </a:spcBef>
              <a:spcAft>
                <a:spcPts val="0"/>
              </a:spcAft>
              <a:buNone/>
            </a:pPr>
            <a:r>
              <a:rPr lang="en"/>
              <a:t>Huge learning curve, </a:t>
            </a:r>
            <a:endParaRPr/>
          </a:p>
          <a:p>
            <a:pPr marL="0" lvl="0" indent="0">
              <a:spcBef>
                <a:spcPts val="0"/>
              </a:spcBef>
              <a:spcAft>
                <a:spcPts val="0"/>
              </a:spcAft>
              <a:buNone/>
            </a:pPr>
            <a:r>
              <a:rPr lang="en"/>
              <a:t>Wasnt as simple</a:t>
            </a:r>
            <a:endParaRPr/>
          </a:p>
          <a:p>
            <a:pPr marL="0" lvl="0" indent="0">
              <a:spcBef>
                <a:spcPts val="0"/>
              </a:spcBef>
              <a:spcAft>
                <a:spcPts val="0"/>
              </a:spcAft>
              <a:buNone/>
            </a:pPr>
            <a:r>
              <a:rPr lang="en"/>
              <a:t>Previous experience with bootstrap </a:t>
            </a:r>
            <a:endParaRPr/>
          </a:p>
          <a:p>
            <a:pPr marL="0" lvl="0" indent="0">
              <a:spcBef>
                <a:spcPts val="0"/>
              </a:spcBef>
              <a:spcAft>
                <a:spcPts val="0"/>
              </a:spcAft>
              <a:buNone/>
            </a:pPr>
            <a:r>
              <a:rPr lang="en"/>
              <a:t>prime ng had a more complex structure for calendar than bootstrap </a:t>
            </a:r>
            <a:endParaRPr/>
          </a:p>
        </p:txBody>
      </p:sp>
    </p:spTree>
    <p:extLst>
      <p:ext uri="{BB962C8B-B14F-4D97-AF65-F5344CB8AC3E}">
        <p14:creationId xmlns:p14="http://schemas.microsoft.com/office/powerpoint/2010/main" val="3464938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slide can be run slowly or quickly depending on remaining time</a:t>
            </a:r>
            <a:endParaRPr/>
          </a:p>
        </p:txBody>
      </p:sp>
    </p:spTree>
    <p:extLst>
      <p:ext uri="{BB962C8B-B14F-4D97-AF65-F5344CB8AC3E}">
        <p14:creationId xmlns:p14="http://schemas.microsoft.com/office/powerpoint/2010/main" val="75195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0937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9675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Leanne</a:t>
            </a:r>
            <a:endParaRPr/>
          </a:p>
        </p:txBody>
      </p:sp>
    </p:spTree>
    <p:extLst>
      <p:ext uri="{BB962C8B-B14F-4D97-AF65-F5344CB8AC3E}">
        <p14:creationId xmlns:p14="http://schemas.microsoft.com/office/powerpoint/2010/main" val="25067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738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Not RESTful as it doesn't meet the hypermedia constraint</a:t>
            </a:r>
            <a:endParaRPr/>
          </a:p>
          <a:p>
            <a:pPr marL="0" lvl="0" indent="0">
              <a:spcBef>
                <a:spcPts val="0"/>
              </a:spcBef>
              <a:spcAft>
                <a:spcPts val="0"/>
              </a:spcAft>
              <a:buNone/>
            </a:pPr>
            <a:r>
              <a:rPr lang="en"/>
              <a:t>Thorough validation, PRISM is a critical part of the workflow. The frontend can be refreshed, but the backend needs to always be solid</a:t>
            </a:r>
            <a:endParaRPr/>
          </a:p>
          <a:p>
            <a:pPr marL="0" lvl="0" indent="0">
              <a:spcBef>
                <a:spcPts val="0"/>
              </a:spcBef>
              <a:spcAft>
                <a:spcPts val="0"/>
              </a:spcAft>
              <a:buNone/>
            </a:pPr>
            <a:r>
              <a:rPr lang="en"/>
              <a:t>Thorough logging, debugging and maintenance both have already been helped by this. Logs also transparent to users as will be shown in the frontend section</a:t>
            </a:r>
            <a:endParaRPr/>
          </a:p>
          <a:p>
            <a:pPr marL="0" lvl="0" indent="0">
              <a:spcBef>
                <a:spcPts val="0"/>
              </a:spcBef>
              <a:spcAft>
                <a:spcPts val="0"/>
              </a:spcAft>
              <a:buNone/>
            </a:pPr>
            <a:r>
              <a:rPr lang="en"/>
              <a:t>Constant-time no-database authentication with an in-memory cache of JWT tokens. BCrypt password hashes stored</a:t>
            </a:r>
            <a:endParaRPr/>
          </a:p>
          <a:p>
            <a:pPr marL="0" lvl="0" indent="0">
              <a:spcBef>
                <a:spcPts val="0"/>
              </a:spcBef>
              <a:spcAft>
                <a:spcPts val="0"/>
              </a:spcAft>
              <a:buNone/>
            </a:pPr>
            <a:r>
              <a:rPr lang="en"/>
              <a:t>Access control with ACLs where needed and simple group-based elsewhere</a:t>
            </a:r>
            <a:endParaRPr/>
          </a:p>
          <a:p>
            <a:pPr marL="0" lvl="0" indent="0">
              <a:spcBef>
                <a:spcPts val="0"/>
              </a:spcBef>
              <a:spcAft>
                <a:spcPts val="0"/>
              </a:spcAft>
              <a:buNone/>
            </a:pPr>
            <a:r>
              <a:rPr lang="en"/>
              <a:t>Some unit testing of more complex models, HTTP testing done with Postman, describe postman/ program</a:t>
            </a:r>
            <a:endParaRPr/>
          </a:p>
          <a:p>
            <a:pPr marL="0" lvl="0" indent="0">
              <a:spcBef>
                <a:spcPts val="0"/>
              </a:spcBef>
              <a:spcAft>
                <a:spcPts val="0"/>
              </a:spcAft>
              <a:buNone/>
            </a:pPr>
            <a:r>
              <a:rPr lang="en"/>
              <a:t>Jasmine for code heavy models user and review automatic testing, automated test runner for javascript </a:t>
            </a:r>
            <a:endParaRPr/>
          </a:p>
          <a:p>
            <a:pPr marL="0" lvl="0" indent="0">
              <a:spcBef>
                <a:spcPts val="0"/>
              </a:spcBef>
              <a:spcAft>
                <a:spcPts val="0"/>
              </a:spcAft>
              <a:buNone/>
            </a:pPr>
            <a:r>
              <a:rPr lang="en"/>
              <a:t>Cron npm package / time based job scheduler </a:t>
            </a:r>
            <a:endParaRPr/>
          </a:p>
          <a:p>
            <a:pPr marL="0" lvl="0" indent="0">
              <a:spcBef>
                <a:spcPts val="0"/>
              </a:spcBef>
              <a:spcAft>
                <a:spcPts val="0"/>
              </a:spcAft>
              <a:buNone/>
            </a:pPr>
            <a:r>
              <a:rPr lang="en"/>
              <a:t>Protractor e2e testing, not alot of success but still in implementation</a:t>
            </a:r>
            <a:endParaRPr/>
          </a:p>
          <a:p>
            <a:pPr marL="0" lvl="0" indent="0">
              <a:spcBef>
                <a:spcPts val="0"/>
              </a:spcBef>
              <a:spcAft>
                <a:spcPts val="0"/>
              </a:spcAft>
              <a:buNone/>
            </a:pPr>
            <a:r>
              <a:rPr lang="en"/>
              <a:t>Jwt for authentication, stateless protocol decrypt token so we dont make another database request to get the token</a:t>
            </a:r>
            <a:endParaRPr/>
          </a:p>
          <a:p>
            <a:pPr marL="0" lvl="0" indent="0">
              <a:spcBef>
                <a:spcPts val="0"/>
              </a:spcBef>
              <a:spcAft>
                <a:spcPts val="0"/>
              </a:spcAft>
              <a:buNone/>
            </a:pPr>
            <a:endParaRPr/>
          </a:p>
        </p:txBody>
      </p:sp>
    </p:spTree>
    <p:extLst>
      <p:ext uri="{BB962C8B-B14F-4D97-AF65-F5344CB8AC3E}">
        <p14:creationId xmlns:p14="http://schemas.microsoft.com/office/powerpoint/2010/main" val="357050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Ben</a:t>
            </a:r>
            <a:endParaRPr/>
          </a:p>
          <a:p>
            <a:pPr marL="0" lvl="0" indent="0">
              <a:spcBef>
                <a:spcPts val="0"/>
              </a:spcBef>
              <a:spcAft>
                <a:spcPts val="0"/>
              </a:spcAft>
              <a:buNone/>
            </a:pPr>
            <a:r>
              <a:rPr lang="en"/>
              <a:t>Combine with slide 2</a:t>
            </a:r>
            <a:endParaRPr/>
          </a:p>
        </p:txBody>
      </p:sp>
    </p:spTree>
    <p:extLst>
      <p:ext uri="{BB962C8B-B14F-4D97-AF65-F5344CB8AC3E}">
        <p14:creationId xmlns:p14="http://schemas.microsoft.com/office/powerpoint/2010/main" val="57512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Ben</a:t>
            </a:r>
            <a:endParaRPr/>
          </a:p>
          <a:p>
            <a:pPr marL="0" lvl="0" indent="0">
              <a:spcBef>
                <a:spcPts val="0"/>
              </a:spcBef>
              <a:spcAft>
                <a:spcPts val="0"/>
              </a:spcAft>
              <a:buNone/>
            </a:pPr>
            <a:r>
              <a:rPr lang="en"/>
              <a:t>Combine with slide 2</a:t>
            </a:r>
            <a:endParaRPr/>
          </a:p>
        </p:txBody>
      </p:sp>
    </p:spTree>
    <p:extLst>
      <p:ext uri="{BB962C8B-B14F-4D97-AF65-F5344CB8AC3E}">
        <p14:creationId xmlns:p14="http://schemas.microsoft.com/office/powerpoint/2010/main" val="14699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Ben</a:t>
            </a:r>
            <a:endParaRPr/>
          </a:p>
        </p:txBody>
      </p:sp>
    </p:spTree>
    <p:extLst>
      <p:ext uri="{BB962C8B-B14F-4D97-AF65-F5344CB8AC3E}">
        <p14:creationId xmlns:p14="http://schemas.microsoft.com/office/powerpoint/2010/main" val="30768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Definition: </a:t>
            </a:r>
            <a:r>
              <a:rPr lang="en" sz="1200">
                <a:solidFill>
                  <a:schemeClr val="dk1"/>
                </a:solidFill>
                <a:latin typeface="Calibri"/>
                <a:ea typeface="Calibri"/>
                <a:cs typeface="Calibri"/>
                <a:sym typeface="Calibri"/>
              </a:rPr>
              <a:t>A formal evaluation of a curriculum’s performance that is an intensive and quality oriented process</a:t>
            </a:r>
            <a:endParaRPr/>
          </a:p>
        </p:txBody>
      </p:sp>
    </p:spTree>
    <p:extLst>
      <p:ext uri="{BB962C8B-B14F-4D97-AF65-F5344CB8AC3E}">
        <p14:creationId xmlns:p14="http://schemas.microsoft.com/office/powerpoint/2010/main" val="74288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9882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Ben</a:t>
            </a:r>
            <a:endParaRPr/>
          </a:p>
          <a:p>
            <a:pPr marL="0" lvl="0" indent="0">
              <a:spcBef>
                <a:spcPts val="0"/>
              </a:spcBef>
              <a:spcAft>
                <a:spcPts val="0"/>
              </a:spcAft>
              <a:buNone/>
            </a:pPr>
            <a:r>
              <a:rPr lang="en"/>
              <a:t>Nonlinear</a:t>
            </a:r>
            <a:endParaRPr/>
          </a:p>
          <a:p>
            <a:pPr marL="0" lvl="0" indent="0">
              <a:spcBef>
                <a:spcPts val="0"/>
              </a:spcBef>
              <a:spcAft>
                <a:spcPts val="0"/>
              </a:spcAft>
              <a:buNone/>
            </a:pPr>
            <a:r>
              <a:rPr lang="en"/>
              <a:t>12-16 prs members</a:t>
            </a:r>
            <a:endParaRPr/>
          </a:p>
          <a:p>
            <a:pPr marL="0" lvl="0" indent="0">
              <a:spcBef>
                <a:spcPts val="0"/>
              </a:spcBef>
              <a:spcAft>
                <a:spcPts val="0"/>
              </a:spcAft>
              <a:buNone/>
            </a:pPr>
            <a:r>
              <a:rPr lang="en"/>
              <a:t>Versions </a:t>
            </a:r>
            <a:endParaRPr/>
          </a:p>
          <a:p>
            <a:pPr marL="0" lvl="0" indent="0">
              <a:spcBef>
                <a:spcPts val="0"/>
              </a:spcBef>
              <a:spcAft>
                <a:spcPts val="0"/>
              </a:spcAft>
              <a:buNone/>
            </a:pPr>
            <a:r>
              <a:rPr lang="en"/>
              <a:t>9 core documents+</a:t>
            </a:r>
            <a:endParaRPr/>
          </a:p>
          <a:p>
            <a:pPr marL="0" lvl="0" indent="0">
              <a:spcBef>
                <a:spcPts val="0"/>
              </a:spcBef>
              <a:spcAft>
                <a:spcPts val="0"/>
              </a:spcAft>
              <a:buNone/>
            </a:pPr>
            <a:r>
              <a:rPr lang="en"/>
              <a:t>Complexity of the process</a:t>
            </a:r>
            <a:endParaRPr/>
          </a:p>
          <a:p>
            <a:pPr marL="0" lvl="0" indent="0">
              <a:spcBef>
                <a:spcPts val="0"/>
              </a:spcBef>
              <a:spcAft>
                <a:spcPts val="0"/>
              </a:spcAft>
              <a:buNone/>
            </a:pPr>
            <a:r>
              <a:rPr lang="en"/>
              <a:t>Specific requirements - how to collaborate, reqs are better addressed in custom web app</a:t>
            </a:r>
            <a:endParaRPr/>
          </a:p>
        </p:txBody>
      </p:sp>
    </p:spTree>
    <p:extLst>
      <p:ext uri="{BB962C8B-B14F-4D97-AF65-F5344CB8AC3E}">
        <p14:creationId xmlns:p14="http://schemas.microsoft.com/office/powerpoint/2010/main" val="212672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and the motivation for the project (slide #4)</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What is wrong with emails:</a:t>
            </a:r>
            <a:endParaRPr/>
          </a:p>
          <a:p>
            <a:pPr marL="457200" lvl="0" indent="-298450" rtl="0">
              <a:spcBef>
                <a:spcPts val="0"/>
              </a:spcBef>
              <a:spcAft>
                <a:spcPts val="0"/>
              </a:spcAft>
              <a:buSzPts val="1100"/>
              <a:buChar char="-"/>
            </a:pPr>
            <a:r>
              <a:rPr lang="en"/>
              <a:t>Keeping track of emails</a:t>
            </a:r>
            <a:endParaRPr/>
          </a:p>
          <a:p>
            <a:pPr marL="457200" lvl="0" indent="-298450" rtl="0">
              <a:spcBef>
                <a:spcPts val="0"/>
              </a:spcBef>
              <a:spcAft>
                <a:spcPts val="0"/>
              </a:spcAft>
              <a:buSzPts val="1100"/>
              <a:buChar char="-"/>
            </a:pPr>
            <a:r>
              <a:rPr lang="en"/>
              <a:t>Did they read the email</a:t>
            </a:r>
            <a:endParaRPr/>
          </a:p>
          <a:p>
            <a:pPr marL="457200" lvl="0" indent="-298450" rtl="0">
              <a:spcBef>
                <a:spcPts val="0"/>
              </a:spcBef>
              <a:spcAft>
                <a:spcPts val="0"/>
              </a:spcAft>
              <a:buSzPts val="1100"/>
              <a:buChar char="-"/>
            </a:pPr>
            <a:r>
              <a:rPr lang="en"/>
              <a:t>Bunch of revisions, how do u know if people received the current up-to-date revisions how do you know ___?</a:t>
            </a:r>
            <a:endParaRPr/>
          </a:p>
          <a:p>
            <a:pPr marL="0" lvl="0" indent="0" rtl="0">
              <a:spcBef>
                <a:spcPts val="0"/>
              </a:spcBef>
              <a:spcAft>
                <a:spcPts val="0"/>
              </a:spcAft>
              <a:buNone/>
            </a:pPr>
            <a:endParaRPr/>
          </a:p>
          <a:p>
            <a:pPr marL="0" lvl="0" indent="0" rtl="0">
              <a:spcBef>
                <a:spcPts val="0"/>
              </a:spcBef>
              <a:spcAft>
                <a:spcPts val="0"/>
              </a:spcAft>
              <a:buNone/>
            </a:pPr>
            <a:r>
              <a:rPr lang="en"/>
              <a:t>Scheduling meetings over email:</a:t>
            </a:r>
            <a:endParaRPr/>
          </a:p>
          <a:p>
            <a:pPr marL="457200" lvl="0" indent="-298450" rtl="0">
              <a:spcBef>
                <a:spcPts val="0"/>
              </a:spcBef>
              <a:spcAft>
                <a:spcPts val="0"/>
              </a:spcAft>
              <a:buSzPts val="1100"/>
              <a:buChar char="-"/>
            </a:pPr>
            <a:r>
              <a:rPr lang="en"/>
              <a:t>Don’t have reminders</a:t>
            </a:r>
            <a:endParaRPr/>
          </a:p>
          <a:p>
            <a:pPr marL="457200" lvl="0" indent="-298450" rtl="0">
              <a:spcBef>
                <a:spcPts val="0"/>
              </a:spcBef>
              <a:spcAft>
                <a:spcPts val="0"/>
              </a:spcAft>
              <a:buSzPts val="1100"/>
              <a:buChar char="-"/>
            </a:pPr>
            <a:r>
              <a:rPr lang="en"/>
              <a:t>Have a centralize place to keep everything basically in one place</a:t>
            </a:r>
            <a:endParaRPr/>
          </a:p>
          <a:p>
            <a:pPr marL="0" lvl="0" indent="0" rtl="0">
              <a:spcBef>
                <a:spcPts val="0"/>
              </a:spcBef>
              <a:spcAft>
                <a:spcPts val="0"/>
              </a:spcAft>
              <a:buNone/>
            </a:pPr>
            <a:endParaRPr/>
          </a:p>
          <a:p>
            <a:pPr marL="0" lvl="0" indent="0">
              <a:spcBef>
                <a:spcPts val="0"/>
              </a:spcBef>
              <a:spcAft>
                <a:spcPts val="0"/>
              </a:spcAft>
              <a:buNone/>
            </a:pPr>
            <a:r>
              <a:rPr lang="en"/>
              <a:t>Templates:</a:t>
            </a:r>
            <a:endParaRPr/>
          </a:p>
          <a:p>
            <a:pPr marL="457200" lvl="0" indent="-298450" rtl="0">
              <a:spcBef>
                <a:spcPts val="0"/>
              </a:spcBef>
              <a:spcAft>
                <a:spcPts val="0"/>
              </a:spcAft>
              <a:buSzPts val="1100"/>
              <a:buChar char="-"/>
            </a:pPr>
            <a:r>
              <a:rPr lang="en"/>
              <a:t>A lot of overhead, sometimes go through their email and dig up the old templates, references and email them out</a:t>
            </a:r>
            <a:endParaRPr/>
          </a:p>
          <a:p>
            <a:pPr marL="457200" lvl="0" indent="-298450" rtl="0">
              <a:spcBef>
                <a:spcPts val="0"/>
              </a:spcBef>
              <a:spcAft>
                <a:spcPts val="0"/>
              </a:spcAft>
              <a:buSzPts val="1100"/>
              <a:buChar char="-"/>
            </a:pPr>
            <a:r>
              <a:rPr lang="en"/>
              <a:t>Have to send out the templates, some people don’t have the templates and could be asking after a long while</a:t>
            </a:r>
            <a:endParaRPr/>
          </a:p>
          <a:p>
            <a:pPr marL="457200" lvl="0" indent="-298450" rtl="0">
              <a:spcBef>
                <a:spcPts val="0"/>
              </a:spcBef>
              <a:spcAft>
                <a:spcPts val="0"/>
              </a:spcAft>
              <a:buSzPts val="1100"/>
              <a:buChar char="-"/>
            </a:pPr>
            <a:r>
              <a:rPr lang="en"/>
              <a:t>In our system, templates already there ready for download</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r>
              <a:rPr lang="en"/>
              <a:t>In admin POV,</a:t>
            </a:r>
            <a:endParaRPr/>
          </a:p>
          <a:p>
            <a:pPr marL="0" lvl="0" indent="0" rtl="0">
              <a:spcBef>
                <a:spcPts val="0"/>
              </a:spcBef>
              <a:spcAft>
                <a:spcPts val="0"/>
              </a:spcAft>
              <a:buNone/>
            </a:pPr>
            <a:r>
              <a:rPr lang="en"/>
              <a:t>8 reviews going on, how to keep track of which documents are uploaded, etc, etc.</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r>
              <a:rPr lang="en"/>
              <a:t>CENTRAL archive:</a:t>
            </a:r>
            <a:endParaRPr/>
          </a:p>
          <a:p>
            <a:pPr marL="0" lvl="0" indent="0" rtl="0">
              <a:spcBef>
                <a:spcPts val="0"/>
              </a:spcBef>
              <a:spcAft>
                <a:spcPts val="0"/>
              </a:spcAft>
              <a:buNone/>
            </a:pPr>
            <a:r>
              <a:rPr lang="en"/>
              <a:t>No one place, scattered everywhere,</a:t>
            </a:r>
            <a:endParaRPr/>
          </a:p>
          <a:p>
            <a:pPr marL="0" lvl="0" indent="0" rtl="0">
              <a:spcBef>
                <a:spcPts val="0"/>
              </a:spcBef>
              <a:spcAft>
                <a:spcPts val="0"/>
              </a:spcAft>
              <a:buNone/>
            </a:pPr>
            <a:r>
              <a:rPr lang="en"/>
              <a:t>Paper archive = always chance of losing them (RIP)</a:t>
            </a:r>
            <a:endParaRPr/>
          </a:p>
          <a:p>
            <a:pPr marL="0" lvl="0" indent="0" rtl="0">
              <a:spcBef>
                <a:spcPts val="0"/>
              </a:spcBef>
              <a:spcAft>
                <a:spcPts val="0"/>
              </a:spcAft>
              <a:buNone/>
            </a:pPr>
            <a:r>
              <a:rPr lang="en"/>
              <a:t>Backup reviews, easy look up of past completed reviews</a:t>
            </a: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3896616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Andrew</a:t>
            </a:r>
            <a:endParaRPr/>
          </a:p>
          <a:p>
            <a:pPr marL="0" lvl="0" indent="0">
              <a:spcBef>
                <a:spcPts val="0"/>
              </a:spcBef>
              <a:spcAft>
                <a:spcPts val="0"/>
              </a:spcAft>
              <a:buNone/>
            </a:pPr>
            <a:endParaRPr/>
          </a:p>
          <a:p>
            <a:pPr marL="0" lvl="0" indent="0">
              <a:spcBef>
                <a:spcPts val="0"/>
              </a:spcBef>
              <a:spcAft>
                <a:spcPts val="0"/>
              </a:spcAft>
              <a:buNone/>
            </a:pPr>
            <a:r>
              <a:rPr lang="en"/>
              <a:t>you want to show the complexity behind the scene without spending too much time on it, so choose your words carefully and don't rush through it</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
              <a:t>Define Document (set of files)</a:t>
            </a:r>
            <a:endParaRPr/>
          </a:p>
          <a:p>
            <a:pPr marL="0" lvl="0" indent="0">
              <a:spcBef>
                <a:spcPts val="0"/>
              </a:spcBef>
              <a:spcAft>
                <a:spcPts val="0"/>
              </a:spcAft>
              <a:buNone/>
            </a:pPr>
            <a:r>
              <a:rPr lang="en"/>
              <a:t>Comments</a:t>
            </a:r>
            <a:endParaRPr/>
          </a:p>
          <a:p>
            <a:pPr marL="0" lvl="0" indent="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404388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https://www.youtube.com/watch?v=IfJ3yd_P8GQ</a:t>
            </a:r>
            <a:endParaRPr dirty="0"/>
          </a:p>
          <a:p>
            <a:pPr marL="0" lvl="0" indent="0">
              <a:spcBef>
                <a:spcPts val="0"/>
              </a:spcBef>
              <a:spcAft>
                <a:spcPts val="0"/>
              </a:spcAft>
              <a:buNone/>
            </a:pPr>
            <a:r>
              <a:rPr lang="en" dirty="0"/>
              <a:t>Backup link</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 dirty="0"/>
              <a:t>Speech:</a:t>
            </a:r>
            <a:endParaRPr dirty="0"/>
          </a:p>
          <a:p>
            <a:pPr marL="0" lvl="0" indent="0">
              <a:spcBef>
                <a:spcPts val="0"/>
              </a:spcBef>
              <a:spcAft>
                <a:spcPts val="0"/>
              </a:spcAft>
              <a:buNone/>
            </a:pPr>
            <a:r>
              <a:rPr lang="en" dirty="0"/>
              <a:t>- You’ve learned about the review process in theory and how we planned on alleviating the problems faced in the old method, now let’s see how it’s actually implemented in our system</a:t>
            </a:r>
            <a:endParaRPr dirty="0"/>
          </a:p>
          <a:p>
            <a:pPr marL="0" lvl="0" indent="0" rtl="0">
              <a:spcBef>
                <a:spcPts val="0"/>
              </a:spcBef>
              <a:spcAft>
                <a:spcPts val="0"/>
              </a:spcAft>
              <a:buNone/>
            </a:pPr>
            <a:r>
              <a:rPr lang="en" dirty="0"/>
              <a:t>- User enters their credentials to log into the system</a:t>
            </a:r>
            <a:endParaRPr dirty="0"/>
          </a:p>
          <a:p>
            <a:pPr marL="0" lvl="0" indent="0" rtl="0">
              <a:spcBef>
                <a:spcPts val="0"/>
              </a:spcBef>
              <a:spcAft>
                <a:spcPts val="0"/>
              </a:spcAft>
              <a:buNone/>
            </a:pPr>
            <a:r>
              <a:rPr lang="en" dirty="0"/>
              <a:t>- Greeted with their dashboard, list of active reviews they’re involved in</a:t>
            </a:r>
            <a:endParaRPr dirty="0"/>
          </a:p>
          <a:p>
            <a:pPr marL="0" lvl="0" indent="0" rtl="0">
              <a:spcBef>
                <a:spcPts val="0"/>
              </a:spcBef>
              <a:spcAft>
                <a:spcPts val="0"/>
              </a:spcAft>
              <a:buNone/>
            </a:pPr>
            <a:r>
              <a:rPr lang="en" dirty="0"/>
              <a:t>- Click on a review to be taken to the review component:</a:t>
            </a:r>
            <a:endParaRPr dirty="0"/>
          </a:p>
          <a:p>
            <a:pPr marL="457200" lvl="0" indent="-298450" rtl="0">
              <a:spcBef>
                <a:spcPts val="0"/>
              </a:spcBef>
              <a:spcAft>
                <a:spcPts val="0"/>
              </a:spcAft>
              <a:buSzPts val="1100"/>
              <a:buChar char="●"/>
            </a:pPr>
            <a:r>
              <a:rPr lang="en" dirty="0"/>
              <a:t>Visualization graph of the review process mentioned before</a:t>
            </a:r>
            <a:endParaRPr dirty="0"/>
          </a:p>
          <a:p>
            <a:pPr marL="457200" lvl="0" indent="-298450" rtl="0">
              <a:spcBef>
                <a:spcPts val="0"/>
              </a:spcBef>
              <a:spcAft>
                <a:spcPts val="0"/>
              </a:spcAft>
              <a:buSzPts val="1100"/>
              <a:buChar char="●"/>
            </a:pPr>
            <a:r>
              <a:rPr lang="en" dirty="0"/>
              <a:t>Each node contains a document that must be finalized in order to move on to the next document;</a:t>
            </a:r>
            <a:endParaRPr dirty="0"/>
          </a:p>
          <a:p>
            <a:pPr marL="457200" lvl="0" indent="-298450" rtl="0">
              <a:spcBef>
                <a:spcPts val="0"/>
              </a:spcBef>
              <a:spcAft>
                <a:spcPts val="0"/>
              </a:spcAft>
              <a:buSzPts val="1100"/>
              <a:buChar char="-"/>
            </a:pPr>
            <a:r>
              <a:rPr lang="en" dirty="0"/>
              <a:t>Explain a document</a:t>
            </a:r>
            <a:endParaRPr dirty="0"/>
          </a:p>
          <a:p>
            <a:pPr marL="914400" lvl="1" indent="-298450" rtl="0">
              <a:spcBef>
                <a:spcPts val="0"/>
              </a:spcBef>
              <a:spcAft>
                <a:spcPts val="0"/>
              </a:spcAft>
              <a:buSzPts val="1100"/>
              <a:buChar char="-"/>
            </a:pPr>
            <a:r>
              <a:rPr lang="en" dirty="0"/>
              <a:t>Contains a main file (usually most recently uploaded file) along with old versions or revisions, each also containing the old file</a:t>
            </a:r>
            <a:endParaRPr dirty="0"/>
          </a:p>
          <a:p>
            <a:pPr marL="914400" lvl="1" indent="-298450" rtl="0">
              <a:spcBef>
                <a:spcPts val="0"/>
              </a:spcBef>
              <a:spcAft>
                <a:spcPts val="0"/>
              </a:spcAft>
              <a:buSzPts val="1100"/>
              <a:buChar char="-"/>
            </a:pPr>
            <a:r>
              <a:rPr lang="en" dirty="0"/>
              <a:t>Discussions among other PRS members happen in the Comments tab where they can leave their feedback to a particular revision of the Document</a:t>
            </a:r>
            <a:endParaRPr dirty="0"/>
          </a:p>
          <a:p>
            <a:pPr marL="914400" lvl="1" indent="-298450" rtl="0">
              <a:spcBef>
                <a:spcPts val="0"/>
              </a:spcBef>
              <a:spcAft>
                <a:spcPts val="0"/>
              </a:spcAft>
              <a:buSzPts val="1100"/>
              <a:buChar char="-"/>
            </a:pPr>
            <a:r>
              <a:rPr lang="en" dirty="0"/>
              <a:t>When a document is ready to be finalized, the admin will go ahead and do so which in turn locks the document to prevent any more changes </a:t>
            </a:r>
            <a:endParaRPr dirty="0"/>
          </a:p>
          <a:p>
            <a:pPr marL="914400" lvl="1" indent="-298450" rtl="0">
              <a:spcBef>
                <a:spcPts val="0"/>
              </a:spcBef>
              <a:spcAft>
                <a:spcPts val="0"/>
              </a:spcAft>
              <a:buSzPts val="1100"/>
              <a:buChar char="-"/>
            </a:pPr>
            <a:r>
              <a:rPr lang="en" dirty="0"/>
              <a:t>Notice how that particular node in the graph turned from blue to green, signifying its completion and opened up the next set of documents that were grayed out until its pre-reqs were completed</a:t>
            </a:r>
            <a:endParaRPr dirty="0"/>
          </a:p>
          <a:p>
            <a:pPr marL="0" lvl="0" indent="0" rtl="0">
              <a:spcBef>
                <a:spcPts val="0"/>
              </a:spcBef>
              <a:spcAft>
                <a:spcPts val="0"/>
              </a:spcAft>
              <a:buNone/>
            </a:pPr>
            <a:endParaRPr dirty="0"/>
          </a:p>
          <a:p>
            <a:pPr marL="0" lvl="0" indent="0" rtl="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 dirty="0"/>
              <a:t>Flow =&gt;</a:t>
            </a:r>
            <a:endParaRPr dirty="0"/>
          </a:p>
          <a:p>
            <a:pPr marL="0" lvl="0" indent="0">
              <a:spcBef>
                <a:spcPts val="0"/>
              </a:spcBef>
              <a:spcAft>
                <a:spcPts val="0"/>
              </a:spcAft>
              <a:buNone/>
            </a:pPr>
            <a:r>
              <a:rPr lang="en" dirty="0"/>
              <a:t>Finalized questions, department chair downloads the finalized document</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rtl="0">
              <a:spcBef>
                <a:spcPts val="0"/>
              </a:spcBef>
              <a:spcAft>
                <a:spcPts val="0"/>
              </a:spcAft>
              <a:buNone/>
            </a:pPr>
            <a:endParaRPr dirty="0"/>
          </a:p>
          <a:p>
            <a:pPr marL="0" lvl="0" indent="0" rtl="0">
              <a:spcBef>
                <a:spcPts val="0"/>
              </a:spcBef>
              <a:spcAft>
                <a:spcPts val="0"/>
              </a:spcAft>
              <a:buNone/>
            </a:pPr>
            <a:endParaRPr dirty="0"/>
          </a:p>
        </p:txBody>
      </p:sp>
    </p:spTree>
    <p:extLst>
      <p:ext uri="{BB962C8B-B14F-4D97-AF65-F5344CB8AC3E}">
        <p14:creationId xmlns:p14="http://schemas.microsoft.com/office/powerpoint/2010/main" val="400150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we chose this</a:t>
            </a:r>
            <a:endParaRPr/>
          </a:p>
          <a:p>
            <a:pPr marL="0" lvl="0" indent="0">
              <a:spcBef>
                <a:spcPts val="0"/>
              </a:spcBef>
              <a:spcAft>
                <a:spcPts val="0"/>
              </a:spcAft>
              <a:buNone/>
            </a:pPr>
            <a:r>
              <a:rPr lang="en"/>
              <a:t>  Asynchronicity of review required an acyclic directed graph to represent its structure (this has the advantage of easy date estimation)</a:t>
            </a:r>
            <a:endParaRPr/>
          </a:p>
          <a:p>
            <a:pPr marL="0" lvl="0" indent="0">
              <a:spcBef>
                <a:spcPts val="0"/>
              </a:spcBef>
              <a:spcAft>
                <a:spcPts val="0"/>
              </a:spcAft>
              <a:buNone/>
            </a:pPr>
            <a:r>
              <a:rPr lang="en"/>
              <a:t>  All documents can be reached in 3 clicks if already logged in</a:t>
            </a:r>
            <a:endParaRPr/>
          </a:p>
          <a:p>
            <a:pPr marL="0" lvl="0" indent="0">
              <a:spcBef>
                <a:spcPts val="0"/>
              </a:spcBef>
              <a:spcAft>
                <a:spcPts val="0"/>
              </a:spcAft>
              <a:buNone/>
            </a:pPr>
            <a:r>
              <a:rPr lang="en"/>
              <a:t>Explain </a:t>
            </a:r>
            <a:endParaRPr/>
          </a:p>
          <a:p>
            <a:pPr marL="0" lvl="0" indent="0">
              <a:spcBef>
                <a:spcPts val="0"/>
              </a:spcBef>
              <a:spcAft>
                <a:spcPts val="0"/>
              </a:spcAft>
              <a:buNone/>
            </a:pPr>
            <a:r>
              <a:rPr lang="en"/>
              <a:t>Review schema nodes performance issues less requests </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178173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r>
              <a:rPr lang="en"/>
              <a:t>We had to structure the hierarchy that isnt overwhelming and as similar to what the users own. Users would be able to select the college they want then the department and the program they want. </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256996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tried our best for to make it simple and fast. We send them an email for link to our website, they upload and submit. We generated secure token 2^256 bit token. They dont get access to our system because we dont want them seeing or interfering with our system. The only downside is if they upload the wrong file they wont be able to edit. They need to get a new account from the adminstrator and upload the external review </a:t>
            </a:r>
            <a:endParaRPr/>
          </a:p>
        </p:txBody>
      </p:sp>
    </p:spTree>
    <p:extLst>
      <p:ext uri="{BB962C8B-B14F-4D97-AF65-F5344CB8AC3E}">
        <p14:creationId xmlns:p14="http://schemas.microsoft.com/office/powerpoint/2010/main" val="242325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3F3F3"/>
              </a:buClr>
              <a:buSzPts val="2800"/>
              <a:buNone/>
              <a:defRPr sz="2800">
                <a:solidFill>
                  <a:srgbClr val="F3F3F3"/>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3F3F3"/>
              </a:buClr>
              <a:buSzPts val="1800"/>
              <a:buChar char="●"/>
              <a:defRPr sz="1800">
                <a:solidFill>
                  <a:srgbClr val="F3F3F3"/>
                </a:solidFill>
              </a:defRPr>
            </a:lvl1pPr>
            <a:lvl2pPr marL="914400" lvl="1" indent="-317500">
              <a:lnSpc>
                <a:spcPct val="115000"/>
              </a:lnSpc>
              <a:spcBef>
                <a:spcPts val="1600"/>
              </a:spcBef>
              <a:spcAft>
                <a:spcPts val="0"/>
              </a:spcAft>
              <a:buClr>
                <a:srgbClr val="F3F3F3"/>
              </a:buClr>
              <a:buSzPts val="1400"/>
              <a:buChar char="○"/>
              <a:defRPr>
                <a:solidFill>
                  <a:srgbClr val="F3F3F3"/>
                </a:solidFill>
              </a:defRPr>
            </a:lvl2pPr>
            <a:lvl3pPr marL="1371600" lvl="2" indent="-317500">
              <a:lnSpc>
                <a:spcPct val="115000"/>
              </a:lnSpc>
              <a:spcBef>
                <a:spcPts val="1600"/>
              </a:spcBef>
              <a:spcAft>
                <a:spcPts val="0"/>
              </a:spcAft>
              <a:buClr>
                <a:srgbClr val="F3F3F3"/>
              </a:buClr>
              <a:buSzPts val="1400"/>
              <a:buChar char="■"/>
              <a:defRPr>
                <a:solidFill>
                  <a:srgbClr val="F3F3F3"/>
                </a:solidFill>
              </a:defRPr>
            </a:lvl3pPr>
            <a:lvl4pPr marL="1828800" lvl="3" indent="-317500">
              <a:lnSpc>
                <a:spcPct val="115000"/>
              </a:lnSpc>
              <a:spcBef>
                <a:spcPts val="1600"/>
              </a:spcBef>
              <a:spcAft>
                <a:spcPts val="0"/>
              </a:spcAft>
              <a:buClr>
                <a:srgbClr val="F3F3F3"/>
              </a:buClr>
              <a:buSzPts val="1400"/>
              <a:buChar char="●"/>
              <a:defRPr>
                <a:solidFill>
                  <a:srgbClr val="F3F3F3"/>
                </a:solidFill>
              </a:defRPr>
            </a:lvl4pPr>
            <a:lvl5pPr marL="2286000" lvl="4" indent="-317500">
              <a:lnSpc>
                <a:spcPct val="115000"/>
              </a:lnSpc>
              <a:spcBef>
                <a:spcPts val="1600"/>
              </a:spcBef>
              <a:spcAft>
                <a:spcPts val="0"/>
              </a:spcAft>
              <a:buClr>
                <a:srgbClr val="F3F3F3"/>
              </a:buClr>
              <a:buSzPts val="1400"/>
              <a:buChar char="○"/>
              <a:defRPr>
                <a:solidFill>
                  <a:srgbClr val="F3F3F3"/>
                </a:solidFill>
              </a:defRPr>
            </a:lvl5pPr>
            <a:lvl6pPr marL="2743200" lvl="5" indent="-317500">
              <a:lnSpc>
                <a:spcPct val="115000"/>
              </a:lnSpc>
              <a:spcBef>
                <a:spcPts val="1600"/>
              </a:spcBef>
              <a:spcAft>
                <a:spcPts val="0"/>
              </a:spcAft>
              <a:buClr>
                <a:srgbClr val="F3F3F3"/>
              </a:buClr>
              <a:buSzPts val="1400"/>
              <a:buChar char="■"/>
              <a:defRPr>
                <a:solidFill>
                  <a:srgbClr val="F3F3F3"/>
                </a:solidFill>
              </a:defRPr>
            </a:lvl6pPr>
            <a:lvl7pPr marL="3200400" lvl="6" indent="-317500">
              <a:lnSpc>
                <a:spcPct val="115000"/>
              </a:lnSpc>
              <a:spcBef>
                <a:spcPts val="1600"/>
              </a:spcBef>
              <a:spcAft>
                <a:spcPts val="0"/>
              </a:spcAft>
              <a:buClr>
                <a:srgbClr val="F3F3F3"/>
              </a:buClr>
              <a:buSzPts val="1400"/>
              <a:buChar char="●"/>
              <a:defRPr>
                <a:solidFill>
                  <a:srgbClr val="F3F3F3"/>
                </a:solidFill>
              </a:defRPr>
            </a:lvl7pPr>
            <a:lvl8pPr marL="3657600" lvl="7" indent="-317500">
              <a:lnSpc>
                <a:spcPct val="115000"/>
              </a:lnSpc>
              <a:spcBef>
                <a:spcPts val="1600"/>
              </a:spcBef>
              <a:spcAft>
                <a:spcPts val="0"/>
              </a:spcAft>
              <a:buClr>
                <a:srgbClr val="F3F3F3"/>
              </a:buClr>
              <a:buSzPts val="1400"/>
              <a:buChar char="○"/>
              <a:defRPr>
                <a:solidFill>
                  <a:srgbClr val="F3F3F3"/>
                </a:solidFill>
              </a:defRPr>
            </a:lvl8pPr>
            <a:lvl9pPr marL="4114800" lvl="8" indent="-317500">
              <a:lnSpc>
                <a:spcPct val="115000"/>
              </a:lnSpc>
              <a:spcBef>
                <a:spcPts val="1600"/>
              </a:spcBef>
              <a:spcAft>
                <a:spcPts val="1600"/>
              </a:spcAft>
              <a:buClr>
                <a:srgbClr val="F3F3F3"/>
              </a:buClr>
              <a:buSzPts val="1400"/>
              <a:buChar char="■"/>
              <a:defRPr>
                <a:solidFill>
                  <a:srgbClr val="F3F3F3"/>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t="10023" r="11079"/>
          <a:stretch/>
        </p:blipFill>
        <p:spPr>
          <a:xfrm>
            <a:off x="-38100" y="-63600"/>
            <a:ext cx="9182102" cy="5226449"/>
          </a:xfrm>
          <a:prstGeom prst="rect">
            <a:avLst/>
          </a:prstGeom>
          <a:noFill/>
          <a:ln>
            <a:noFill/>
          </a:ln>
        </p:spPr>
      </p:pic>
      <p:sp>
        <p:nvSpPr>
          <p:cNvPr id="55" name="Shape 55"/>
          <p:cNvSpPr txBox="1">
            <a:spLocks noGrp="1"/>
          </p:cNvSpPr>
          <p:nvPr>
            <p:ph type="subTitle" idx="1"/>
          </p:nvPr>
        </p:nvSpPr>
        <p:spPr>
          <a:xfrm>
            <a:off x="311700" y="3934125"/>
            <a:ext cx="8520600" cy="459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900">
                <a:solidFill>
                  <a:schemeClr val="lt1"/>
                </a:solidFill>
                <a:latin typeface="Economica"/>
                <a:ea typeface="Economica"/>
                <a:cs typeface="Economica"/>
                <a:sym typeface="Economica"/>
              </a:rPr>
              <a:t>David, Leanne    ■    McLees, Andrew    ■    Sarenas, Justin    ■    Solis, Ben Jair</a:t>
            </a:r>
            <a:endParaRPr sz="1900">
              <a:solidFill>
                <a:schemeClr val="lt1"/>
              </a:solidFill>
              <a:latin typeface="Economica"/>
              <a:ea typeface="Economica"/>
              <a:cs typeface="Economica"/>
              <a:sym typeface="Economica"/>
            </a:endParaRPr>
          </a:p>
          <a:p>
            <a:pPr marL="0" lvl="0" indent="0" rtl="0">
              <a:spcBef>
                <a:spcPts val="0"/>
              </a:spcBef>
              <a:spcAft>
                <a:spcPts val="0"/>
              </a:spcAft>
              <a:buNone/>
            </a:pPr>
            <a:endParaRPr sz="1900"/>
          </a:p>
        </p:txBody>
      </p:sp>
      <p:sp>
        <p:nvSpPr>
          <p:cNvPr id="56" name="Shape 56"/>
          <p:cNvSpPr txBox="1">
            <a:spLocks noGrp="1"/>
          </p:cNvSpPr>
          <p:nvPr>
            <p:ph type="subTitle" idx="1"/>
          </p:nvPr>
        </p:nvSpPr>
        <p:spPr>
          <a:xfrm>
            <a:off x="311700" y="4369975"/>
            <a:ext cx="8520600" cy="607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600" b="1">
                <a:solidFill>
                  <a:srgbClr val="F3F3F3"/>
                </a:solidFill>
                <a:latin typeface="Archivo Narrow"/>
                <a:ea typeface="Archivo Narrow"/>
                <a:cs typeface="Archivo Narrow"/>
                <a:sym typeface="Archivo Narrow"/>
              </a:rPr>
              <a:t>Liaisons:</a:t>
            </a:r>
            <a:r>
              <a:rPr lang="en" sz="1600">
                <a:solidFill>
                  <a:srgbClr val="F3F3F3"/>
                </a:solidFill>
                <a:latin typeface="Archivo Narrow"/>
                <a:ea typeface="Archivo Narrow"/>
                <a:cs typeface="Archivo Narrow"/>
                <a:sym typeface="Archivo Narrow"/>
              </a:rPr>
              <a:t> Dr. Karin Brown and Veronica Ramirez from the Office of Graduate Studies</a:t>
            </a:r>
            <a:endParaRPr sz="1600">
              <a:solidFill>
                <a:srgbClr val="F3F3F3"/>
              </a:solidFill>
              <a:latin typeface="Archivo Narrow"/>
              <a:ea typeface="Archivo Narrow"/>
              <a:cs typeface="Archivo Narrow"/>
              <a:sym typeface="Archivo Narrow"/>
            </a:endParaRPr>
          </a:p>
          <a:p>
            <a:pPr marL="0" lvl="0" indent="0" rtl="0">
              <a:spcBef>
                <a:spcPts val="0"/>
              </a:spcBef>
              <a:spcAft>
                <a:spcPts val="0"/>
              </a:spcAft>
              <a:buClr>
                <a:schemeClr val="dk1"/>
              </a:buClr>
              <a:buSzPts val="1100"/>
              <a:buFont typeface="Arial"/>
              <a:buNone/>
            </a:pPr>
            <a:r>
              <a:rPr lang="en" sz="1600" b="1">
                <a:solidFill>
                  <a:srgbClr val="F3F3F3"/>
                </a:solidFill>
                <a:latin typeface="Archivo Narrow"/>
                <a:ea typeface="Archivo Narrow"/>
                <a:cs typeface="Archivo Narrow"/>
                <a:sym typeface="Archivo Narrow"/>
              </a:rPr>
              <a:t> Advisor:</a:t>
            </a:r>
            <a:r>
              <a:rPr lang="en" sz="1600">
                <a:solidFill>
                  <a:srgbClr val="F3F3F3"/>
                </a:solidFill>
                <a:latin typeface="Archivo Narrow"/>
                <a:ea typeface="Archivo Narrow"/>
                <a:cs typeface="Archivo Narrow"/>
                <a:sym typeface="Archivo Narrow"/>
              </a:rPr>
              <a:t> Dr. Chengyu Sun</a:t>
            </a:r>
            <a:endParaRPr sz="1600">
              <a:solidFill>
                <a:srgbClr val="F3F3F3"/>
              </a:solidFill>
              <a:latin typeface="Archivo Narrow"/>
              <a:ea typeface="Archivo Narrow"/>
              <a:cs typeface="Archivo Narrow"/>
              <a:sym typeface="Archivo Narrow"/>
            </a:endParaRPr>
          </a:p>
        </p:txBody>
      </p:sp>
      <p:pic>
        <p:nvPicPr>
          <p:cNvPr id="57" name="Shape 57" descr="prism-logo-512x512.png"/>
          <p:cNvPicPr preferRelativeResize="0"/>
          <p:nvPr/>
        </p:nvPicPr>
        <p:blipFill>
          <a:blip r:embed="rId4">
            <a:alphaModFix/>
          </a:blip>
          <a:stretch>
            <a:fillRect/>
          </a:stretch>
        </p:blipFill>
        <p:spPr>
          <a:xfrm>
            <a:off x="3500338" y="637850"/>
            <a:ext cx="2105225" cy="2065850"/>
          </a:xfrm>
          <a:prstGeom prst="rect">
            <a:avLst/>
          </a:prstGeom>
          <a:noFill/>
          <a:ln>
            <a:noFill/>
          </a:ln>
          <a:effectLst>
            <a:outerShdw dist="47625" dir="1260000" algn="bl" rotWithShape="0">
              <a:srgbClr val="000000">
                <a:alpha val="93000"/>
              </a:srgbClr>
            </a:outerShdw>
          </a:effectLst>
        </p:spPr>
      </p:pic>
      <p:cxnSp>
        <p:nvCxnSpPr>
          <p:cNvPr id="58" name="Shape 58"/>
          <p:cNvCxnSpPr/>
          <p:nvPr/>
        </p:nvCxnSpPr>
        <p:spPr>
          <a:xfrm>
            <a:off x="453025" y="4374075"/>
            <a:ext cx="8328600" cy="6900"/>
          </a:xfrm>
          <a:prstGeom prst="straightConnector1">
            <a:avLst/>
          </a:prstGeom>
          <a:noFill/>
          <a:ln w="28575" cap="flat" cmpd="sng">
            <a:solidFill>
              <a:srgbClr val="FFD966"/>
            </a:solidFill>
            <a:prstDash val="solid"/>
            <a:round/>
            <a:headEnd type="none" w="med" len="med"/>
            <a:tailEnd type="none" w="med" len="med"/>
          </a:ln>
        </p:spPr>
      </p:cxnSp>
      <p:sp>
        <p:nvSpPr>
          <p:cNvPr id="59" name="Shape 59"/>
          <p:cNvSpPr txBox="1"/>
          <p:nvPr/>
        </p:nvSpPr>
        <p:spPr>
          <a:xfrm>
            <a:off x="6396300" y="2942900"/>
            <a:ext cx="7339200" cy="85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0" name="Shape 60"/>
          <p:cNvSpPr txBox="1"/>
          <p:nvPr/>
        </p:nvSpPr>
        <p:spPr>
          <a:xfrm>
            <a:off x="1676400" y="3123750"/>
            <a:ext cx="5753100" cy="390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FFFFFF"/>
                </a:solidFill>
                <a:latin typeface="Archivo Narrow"/>
                <a:ea typeface="Archivo Narrow"/>
                <a:cs typeface="Archivo Narrow"/>
                <a:sym typeface="Archivo Narrow"/>
              </a:rPr>
              <a:t>Program Review Information System Management</a:t>
            </a:r>
            <a:endParaRPr sz="2100">
              <a:solidFill>
                <a:srgbClr val="FFFFFF"/>
              </a:solidFill>
              <a:latin typeface="Archivo Narrow"/>
              <a:ea typeface="Archivo Narrow"/>
              <a:cs typeface="Archivo Narrow"/>
              <a:sym typeface="Archivo Narrow"/>
            </a:endParaRPr>
          </a:p>
        </p:txBody>
      </p:sp>
      <p:sp>
        <p:nvSpPr>
          <p:cNvPr id="61" name="Shape 61"/>
          <p:cNvSpPr txBox="1"/>
          <p:nvPr/>
        </p:nvSpPr>
        <p:spPr>
          <a:xfrm>
            <a:off x="3691075" y="2637025"/>
            <a:ext cx="1852500" cy="45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a:solidFill>
                  <a:srgbClr val="FFFFFF"/>
                </a:solidFill>
                <a:latin typeface="Helvetica Neue"/>
                <a:ea typeface="Helvetica Neue"/>
                <a:cs typeface="Helvetica Neue"/>
                <a:sym typeface="Helvetica Neue"/>
              </a:rPr>
              <a:t>PRISM</a:t>
            </a:r>
            <a:endParaRPr sz="3600" b="1">
              <a:solidFill>
                <a:srgbClr val="FFFFFF"/>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Shape 158"/>
          <p:cNvSpPr/>
          <p:nvPr/>
        </p:nvSpPr>
        <p:spPr>
          <a:xfrm>
            <a:off x="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txBox="1">
            <a:spLocks noGrp="1"/>
          </p:cNvSpPr>
          <p:nvPr>
            <p:ph type="title" idx="4294967295"/>
          </p:nvPr>
        </p:nvSpPr>
        <p:spPr>
          <a:xfrm>
            <a:off x="227900" y="1720900"/>
            <a:ext cx="3764400" cy="264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latin typeface="Fjalla One"/>
                <a:ea typeface="Fjalla One"/>
                <a:cs typeface="Fjalla One"/>
                <a:sym typeface="Fjalla One"/>
              </a:rPr>
              <a:t>UI Library</a:t>
            </a:r>
            <a:endParaRPr sz="4400">
              <a:latin typeface="Fjalla One"/>
              <a:ea typeface="Fjalla One"/>
              <a:cs typeface="Fjalla One"/>
              <a:sym typeface="Fjalla One"/>
            </a:endParaRPr>
          </a:p>
          <a:p>
            <a:pPr marL="0" lvl="0" indent="0" algn="ctr" rtl="0">
              <a:spcBef>
                <a:spcPts val="0"/>
              </a:spcBef>
              <a:spcAft>
                <a:spcPts val="0"/>
              </a:spcAft>
              <a:buNone/>
            </a:pPr>
            <a:r>
              <a:rPr lang="en" sz="4400">
                <a:latin typeface="Fjalla One"/>
                <a:ea typeface="Fjalla One"/>
                <a:cs typeface="Fjalla One"/>
                <a:sym typeface="Fjalla One"/>
              </a:rPr>
              <a:t>&amp;</a:t>
            </a:r>
            <a:endParaRPr sz="4400">
              <a:latin typeface="Fjalla One"/>
              <a:ea typeface="Fjalla One"/>
              <a:cs typeface="Fjalla One"/>
              <a:sym typeface="Fjalla One"/>
            </a:endParaRPr>
          </a:p>
          <a:p>
            <a:pPr marL="0" lvl="0" indent="0" algn="ctr" rtl="0">
              <a:spcBef>
                <a:spcPts val="0"/>
              </a:spcBef>
              <a:spcAft>
                <a:spcPts val="0"/>
              </a:spcAft>
              <a:buNone/>
            </a:pPr>
            <a:r>
              <a:rPr lang="en" sz="4400">
                <a:latin typeface="Fjalla One"/>
                <a:ea typeface="Fjalla One"/>
                <a:cs typeface="Fjalla One"/>
                <a:sym typeface="Fjalla One"/>
              </a:rPr>
              <a:t>Responsiveness</a:t>
            </a:r>
            <a:endParaRPr sz="4400">
              <a:latin typeface="Fjalla One"/>
              <a:ea typeface="Fjalla One"/>
              <a:cs typeface="Fjalla One"/>
              <a:sym typeface="Fjalla One"/>
            </a:endParaRPr>
          </a:p>
        </p:txBody>
      </p:sp>
      <p:sp>
        <p:nvSpPr>
          <p:cNvPr id="160" name="Shape 160"/>
          <p:cNvSpPr/>
          <p:nvPr/>
        </p:nvSpPr>
        <p:spPr>
          <a:xfrm>
            <a:off x="1831250" y="83225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cxnSp>
        <p:nvCxnSpPr>
          <p:cNvPr id="161" name="Shape 161"/>
          <p:cNvCxnSpPr/>
          <p:nvPr/>
        </p:nvCxnSpPr>
        <p:spPr>
          <a:xfrm>
            <a:off x="1884800" y="3990913"/>
            <a:ext cx="450600" cy="0"/>
          </a:xfrm>
          <a:prstGeom prst="straightConnector1">
            <a:avLst/>
          </a:prstGeom>
          <a:noFill/>
          <a:ln w="76200" cap="flat" cmpd="sng">
            <a:solidFill>
              <a:srgbClr val="F1C232"/>
            </a:solidFill>
            <a:prstDash val="solid"/>
            <a:round/>
            <a:headEnd type="none" w="med" len="med"/>
            <a:tailEnd type="none" w="med" len="med"/>
          </a:ln>
        </p:spPr>
      </p:cxnSp>
      <p:pic>
        <p:nvPicPr>
          <p:cNvPr id="162" name="Shape 162"/>
          <p:cNvPicPr preferRelativeResize="0"/>
          <p:nvPr/>
        </p:nvPicPr>
        <p:blipFill>
          <a:blip r:embed="rId3">
            <a:alphaModFix/>
          </a:blip>
          <a:stretch>
            <a:fillRect/>
          </a:stretch>
        </p:blipFill>
        <p:spPr>
          <a:xfrm>
            <a:off x="4497650" y="2519699"/>
            <a:ext cx="4500000" cy="2490000"/>
          </a:xfrm>
          <a:prstGeom prst="rect">
            <a:avLst/>
          </a:prstGeom>
          <a:noFill/>
          <a:ln>
            <a:noFill/>
          </a:ln>
        </p:spPr>
      </p:pic>
      <p:pic>
        <p:nvPicPr>
          <p:cNvPr id="163" name="Shape 163"/>
          <p:cNvPicPr preferRelativeResize="0"/>
          <p:nvPr/>
        </p:nvPicPr>
        <p:blipFill>
          <a:blip r:embed="rId4">
            <a:alphaModFix/>
          </a:blip>
          <a:stretch>
            <a:fillRect/>
          </a:stretch>
        </p:blipFill>
        <p:spPr>
          <a:xfrm>
            <a:off x="2022188" y="1044650"/>
            <a:ext cx="381900" cy="336306"/>
          </a:xfrm>
          <a:prstGeom prst="rect">
            <a:avLst/>
          </a:prstGeom>
          <a:noFill/>
          <a:ln>
            <a:noFill/>
          </a:ln>
        </p:spPr>
      </p:pic>
      <p:grpSp>
        <p:nvGrpSpPr>
          <p:cNvPr id="164" name="Shape 164"/>
          <p:cNvGrpSpPr/>
          <p:nvPr/>
        </p:nvGrpSpPr>
        <p:grpSpPr>
          <a:xfrm>
            <a:off x="4659025" y="276675"/>
            <a:ext cx="4276751" cy="1843600"/>
            <a:chOff x="4659025" y="200475"/>
            <a:chExt cx="4276751" cy="1843600"/>
          </a:xfrm>
        </p:grpSpPr>
        <p:pic>
          <p:nvPicPr>
            <p:cNvPr id="165" name="Shape 165" descr="See the source image"/>
            <p:cNvPicPr preferRelativeResize="0"/>
            <p:nvPr/>
          </p:nvPicPr>
          <p:blipFill>
            <a:blip r:embed="rId5">
              <a:alphaModFix/>
            </a:blip>
            <a:stretch>
              <a:fillRect/>
            </a:stretch>
          </p:blipFill>
          <p:spPr>
            <a:xfrm>
              <a:off x="4659025" y="288837"/>
              <a:ext cx="1516950" cy="1406776"/>
            </a:xfrm>
            <a:prstGeom prst="rect">
              <a:avLst/>
            </a:prstGeom>
            <a:noFill/>
            <a:ln>
              <a:noFill/>
            </a:ln>
          </p:spPr>
        </p:pic>
        <p:pic>
          <p:nvPicPr>
            <p:cNvPr id="166" name="Shape 166"/>
            <p:cNvPicPr preferRelativeResize="0"/>
            <p:nvPr/>
          </p:nvPicPr>
          <p:blipFill>
            <a:blip r:embed="rId6">
              <a:alphaModFix/>
            </a:blip>
            <a:stretch>
              <a:fillRect/>
            </a:stretch>
          </p:blipFill>
          <p:spPr>
            <a:xfrm>
              <a:off x="7352275" y="200475"/>
              <a:ext cx="1583501" cy="1583501"/>
            </a:xfrm>
            <a:prstGeom prst="rect">
              <a:avLst/>
            </a:prstGeom>
            <a:noFill/>
            <a:ln>
              <a:noFill/>
            </a:ln>
          </p:spPr>
        </p:pic>
        <p:cxnSp>
          <p:nvCxnSpPr>
            <p:cNvPr id="167" name="Shape 167"/>
            <p:cNvCxnSpPr/>
            <p:nvPr/>
          </p:nvCxnSpPr>
          <p:spPr>
            <a:xfrm>
              <a:off x="6252175" y="992225"/>
              <a:ext cx="1176300" cy="0"/>
            </a:xfrm>
            <a:prstGeom prst="straightConnector1">
              <a:avLst/>
            </a:prstGeom>
            <a:noFill/>
            <a:ln w="38100" cap="flat" cmpd="sng">
              <a:solidFill>
                <a:srgbClr val="000000"/>
              </a:solidFill>
              <a:prstDash val="solid"/>
              <a:round/>
              <a:headEnd type="none" w="med" len="med"/>
              <a:tailEnd type="stealth" w="med" len="med"/>
            </a:ln>
          </p:spPr>
        </p:cxnSp>
        <p:sp>
          <p:nvSpPr>
            <p:cNvPr id="168" name="Shape 168"/>
            <p:cNvSpPr txBox="1"/>
            <p:nvPr/>
          </p:nvSpPr>
          <p:spPr>
            <a:xfrm>
              <a:off x="4917850" y="1707775"/>
              <a:ext cx="999300" cy="336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t>PrimeNG</a:t>
              </a:r>
              <a:endParaRPr/>
            </a:p>
          </p:txBody>
        </p:sp>
        <p:sp>
          <p:nvSpPr>
            <p:cNvPr id="169" name="Shape 169"/>
            <p:cNvSpPr txBox="1"/>
            <p:nvPr/>
          </p:nvSpPr>
          <p:spPr>
            <a:xfrm>
              <a:off x="7484625" y="1707775"/>
              <a:ext cx="1318800" cy="33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ng-bootstrap</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40925" y="484675"/>
            <a:ext cx="4302000" cy="39822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FFD966"/>
              </a:buClr>
              <a:buSzPts val="2000"/>
              <a:buFont typeface="Nunito"/>
              <a:buChar char="●"/>
            </a:pPr>
            <a:r>
              <a:rPr lang="en" sz="2000">
                <a:solidFill>
                  <a:srgbClr val="000000"/>
                </a:solidFill>
                <a:latin typeface="Nunito"/>
                <a:ea typeface="Nunito"/>
                <a:cs typeface="Nunito"/>
                <a:sym typeface="Nunito"/>
              </a:rPr>
              <a:t>Real-time in-browser document editor utilizing WebSockets</a:t>
            </a:r>
            <a:endParaRPr sz="2000">
              <a:solidFill>
                <a:srgbClr val="000000"/>
              </a:solidFill>
              <a:latin typeface="Nunito"/>
              <a:ea typeface="Nunito"/>
              <a:cs typeface="Nunito"/>
              <a:sym typeface="Nunito"/>
            </a:endParaRPr>
          </a:p>
          <a:p>
            <a:pPr marL="457200" lvl="0" indent="-355600" rtl="0">
              <a:spcBef>
                <a:spcPts val="0"/>
              </a:spcBef>
              <a:spcAft>
                <a:spcPts val="0"/>
              </a:spcAft>
              <a:buClr>
                <a:srgbClr val="FFD966"/>
              </a:buClr>
              <a:buSzPts val="2000"/>
              <a:buFont typeface="Nunito"/>
              <a:buChar char="●"/>
            </a:pPr>
            <a:r>
              <a:rPr lang="en" sz="2000">
                <a:solidFill>
                  <a:srgbClr val="000000"/>
                </a:solidFill>
                <a:latin typeface="Nunito"/>
                <a:ea typeface="Nunito"/>
                <a:cs typeface="Nunito"/>
                <a:sym typeface="Nunito"/>
              </a:rPr>
              <a:t>Review graph customization</a:t>
            </a:r>
            <a:endParaRPr sz="2000">
              <a:solidFill>
                <a:srgbClr val="000000"/>
              </a:solidFill>
              <a:latin typeface="Nunito"/>
              <a:ea typeface="Nunito"/>
              <a:cs typeface="Nunito"/>
              <a:sym typeface="Nunito"/>
            </a:endParaRPr>
          </a:p>
          <a:p>
            <a:pPr marL="457200" lvl="0" indent="-355600" rtl="0">
              <a:spcBef>
                <a:spcPts val="0"/>
              </a:spcBef>
              <a:spcAft>
                <a:spcPts val="0"/>
              </a:spcAft>
              <a:buClr>
                <a:srgbClr val="FFD966"/>
              </a:buClr>
              <a:buSzPts val="2000"/>
              <a:buFont typeface="Nunito"/>
              <a:buChar char="●"/>
            </a:pPr>
            <a:r>
              <a:rPr lang="en" sz="2000">
                <a:solidFill>
                  <a:srgbClr val="000000"/>
                </a:solidFill>
                <a:latin typeface="Nunito"/>
                <a:ea typeface="Nunito"/>
                <a:cs typeface="Nunito"/>
                <a:sym typeface="Nunito"/>
              </a:rPr>
              <a:t>Revision change summary</a:t>
            </a:r>
            <a:endParaRPr sz="2000">
              <a:solidFill>
                <a:srgbClr val="000000"/>
              </a:solidFill>
              <a:latin typeface="Nunito"/>
              <a:ea typeface="Nunito"/>
              <a:cs typeface="Nunito"/>
              <a:sym typeface="Nunito"/>
            </a:endParaRPr>
          </a:p>
          <a:p>
            <a:pPr marL="457200" lvl="0" indent="-355600" rtl="0">
              <a:spcBef>
                <a:spcPts val="0"/>
              </a:spcBef>
              <a:spcAft>
                <a:spcPts val="0"/>
              </a:spcAft>
              <a:buClr>
                <a:srgbClr val="FFD966"/>
              </a:buClr>
              <a:buSzPts val="2000"/>
              <a:buFont typeface="Nunito"/>
              <a:buChar char="●"/>
            </a:pPr>
            <a:r>
              <a:rPr lang="en" sz="2000">
                <a:solidFill>
                  <a:srgbClr val="000000"/>
                </a:solidFill>
                <a:latin typeface="Nunito"/>
                <a:ea typeface="Nunito"/>
                <a:cs typeface="Nunito"/>
                <a:sym typeface="Nunito"/>
              </a:rPr>
              <a:t>Email attachments</a:t>
            </a:r>
            <a:endParaRPr sz="2000">
              <a:solidFill>
                <a:srgbClr val="000000"/>
              </a:solidFill>
              <a:latin typeface="Nunito"/>
              <a:ea typeface="Nunito"/>
              <a:cs typeface="Nunito"/>
              <a:sym typeface="Nunito"/>
            </a:endParaRPr>
          </a:p>
        </p:txBody>
      </p:sp>
      <p:sp>
        <p:nvSpPr>
          <p:cNvPr id="175" name="Shape 175"/>
          <p:cNvSpPr/>
          <p:nvPr/>
        </p:nvSpPr>
        <p:spPr>
          <a:xfrm>
            <a:off x="480480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txBox="1">
            <a:spLocks noGrp="1"/>
          </p:cNvSpPr>
          <p:nvPr>
            <p:ph type="title"/>
          </p:nvPr>
        </p:nvSpPr>
        <p:spPr>
          <a:xfrm>
            <a:off x="5225900" y="2303300"/>
            <a:ext cx="3360900" cy="86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latin typeface="Fjalla One"/>
                <a:ea typeface="Fjalla One"/>
                <a:cs typeface="Fjalla One"/>
                <a:sym typeface="Fjalla One"/>
              </a:rPr>
              <a:t>Future Improvements</a:t>
            </a:r>
            <a:endParaRPr sz="4400">
              <a:latin typeface="Fjalla One"/>
              <a:ea typeface="Fjalla One"/>
              <a:cs typeface="Fjalla One"/>
              <a:sym typeface="Fjalla One"/>
            </a:endParaRPr>
          </a:p>
        </p:txBody>
      </p:sp>
      <p:grpSp>
        <p:nvGrpSpPr>
          <p:cNvPr id="177" name="Shape 177"/>
          <p:cNvGrpSpPr/>
          <p:nvPr/>
        </p:nvGrpSpPr>
        <p:grpSpPr>
          <a:xfrm>
            <a:off x="6524450" y="1470450"/>
            <a:ext cx="763800" cy="761100"/>
            <a:chOff x="3145975" y="1992100"/>
            <a:chExt cx="763800" cy="761100"/>
          </a:xfrm>
        </p:grpSpPr>
        <p:sp>
          <p:nvSpPr>
            <p:cNvPr id="178" name="Shape 178"/>
            <p:cNvSpPr/>
            <p:nvPr/>
          </p:nvSpPr>
          <p:spPr>
            <a:xfrm>
              <a:off x="3145975" y="1992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79" name="Shape 179"/>
            <p:cNvPicPr preferRelativeResize="0"/>
            <p:nvPr/>
          </p:nvPicPr>
          <p:blipFill>
            <a:blip r:embed="rId3">
              <a:alphaModFix/>
            </a:blip>
            <a:stretch>
              <a:fillRect/>
            </a:stretch>
          </p:blipFill>
          <p:spPr>
            <a:xfrm>
              <a:off x="3384650" y="2181697"/>
              <a:ext cx="286446" cy="381900"/>
            </a:xfrm>
            <a:prstGeom prst="rect">
              <a:avLst/>
            </a:prstGeom>
            <a:noFill/>
            <a:ln>
              <a:noFill/>
            </a:ln>
          </p:spPr>
        </p:pic>
      </p:grpSp>
      <p:cxnSp>
        <p:nvCxnSpPr>
          <p:cNvPr id="180" name="Shape 180"/>
          <p:cNvCxnSpPr/>
          <p:nvPr/>
        </p:nvCxnSpPr>
        <p:spPr>
          <a:xfrm>
            <a:off x="6681050" y="3868438"/>
            <a:ext cx="450600" cy="0"/>
          </a:xfrm>
          <a:prstGeom prst="straightConnector1">
            <a:avLst/>
          </a:prstGeom>
          <a:noFill/>
          <a:ln w="76200" cap="flat" cmpd="sng">
            <a:solidFill>
              <a:srgbClr val="F1C23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4"/>
        <p:cNvGrpSpPr/>
        <p:nvPr/>
      </p:nvGrpSpPr>
      <p:grpSpPr>
        <a:xfrm>
          <a:off x="0" y="0"/>
          <a:ext cx="0" cy="0"/>
          <a:chOff x="0" y="0"/>
          <a:chExt cx="0" cy="0"/>
        </a:xfrm>
      </p:grpSpPr>
      <p:pic>
        <p:nvPicPr>
          <p:cNvPr id="185" name="Shape 185"/>
          <p:cNvPicPr preferRelativeResize="0"/>
          <p:nvPr/>
        </p:nvPicPr>
        <p:blipFill rotWithShape="1">
          <a:blip r:embed="rId3">
            <a:alphaModFix/>
          </a:blip>
          <a:srcRect t="10023" r="11079"/>
          <a:stretch/>
        </p:blipFill>
        <p:spPr>
          <a:xfrm>
            <a:off x="-38100" y="-63600"/>
            <a:ext cx="9182102" cy="5226449"/>
          </a:xfrm>
          <a:prstGeom prst="rect">
            <a:avLst/>
          </a:prstGeom>
          <a:noFill/>
          <a:ln>
            <a:noFill/>
          </a:ln>
        </p:spPr>
      </p:pic>
      <p:sp>
        <p:nvSpPr>
          <p:cNvPr id="186" name="Shape 186"/>
          <p:cNvSpPr txBox="1">
            <a:spLocks noGrp="1"/>
          </p:cNvSpPr>
          <p:nvPr>
            <p:ph type="ctrTitle"/>
          </p:nvPr>
        </p:nvSpPr>
        <p:spPr>
          <a:xfrm>
            <a:off x="2539050" y="553075"/>
            <a:ext cx="4027800" cy="94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solidFill>
                  <a:srgbClr val="FFFFFF"/>
                </a:solidFill>
                <a:latin typeface="Fjalla One"/>
                <a:ea typeface="Fjalla One"/>
                <a:cs typeface="Fjalla One"/>
                <a:sym typeface="Fjalla One"/>
              </a:rPr>
              <a:t>THANK YOU</a:t>
            </a:r>
            <a:endParaRPr>
              <a:solidFill>
                <a:srgbClr val="FFFFFF"/>
              </a:solidFill>
              <a:latin typeface="Fjalla One"/>
              <a:ea typeface="Fjalla One"/>
              <a:cs typeface="Fjalla One"/>
              <a:sym typeface="Fjalla One"/>
            </a:endParaRPr>
          </a:p>
        </p:txBody>
      </p:sp>
      <p:sp>
        <p:nvSpPr>
          <p:cNvPr id="187" name="Shape 187"/>
          <p:cNvSpPr txBox="1">
            <a:spLocks noGrp="1"/>
          </p:cNvSpPr>
          <p:nvPr>
            <p:ph type="subTitle" idx="1"/>
          </p:nvPr>
        </p:nvSpPr>
        <p:spPr>
          <a:xfrm>
            <a:off x="1414500" y="4526475"/>
            <a:ext cx="6315000" cy="428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900">
                <a:solidFill>
                  <a:srgbClr val="FFFFFF"/>
                </a:solidFill>
                <a:latin typeface="Economica"/>
                <a:ea typeface="Economica"/>
                <a:cs typeface="Economica"/>
                <a:sym typeface="Economica"/>
              </a:rPr>
              <a:t>David, Leanne    </a:t>
            </a:r>
            <a:r>
              <a:rPr lang="en" sz="1900">
                <a:solidFill>
                  <a:schemeClr val="lt1"/>
                </a:solidFill>
                <a:latin typeface="Economica"/>
                <a:ea typeface="Economica"/>
                <a:cs typeface="Economica"/>
                <a:sym typeface="Economica"/>
              </a:rPr>
              <a:t>■</a:t>
            </a:r>
            <a:r>
              <a:rPr lang="en" sz="1900">
                <a:solidFill>
                  <a:srgbClr val="FFFFFF"/>
                </a:solidFill>
                <a:latin typeface="Economica"/>
                <a:ea typeface="Economica"/>
                <a:cs typeface="Economica"/>
                <a:sym typeface="Economica"/>
              </a:rPr>
              <a:t>    McLees, Andrew    </a:t>
            </a:r>
            <a:r>
              <a:rPr lang="en" sz="1900">
                <a:solidFill>
                  <a:schemeClr val="lt1"/>
                </a:solidFill>
                <a:latin typeface="Economica"/>
                <a:ea typeface="Economica"/>
                <a:cs typeface="Economica"/>
                <a:sym typeface="Economica"/>
              </a:rPr>
              <a:t>■</a:t>
            </a:r>
            <a:r>
              <a:rPr lang="en" sz="1900">
                <a:solidFill>
                  <a:srgbClr val="FFFFFF"/>
                </a:solidFill>
                <a:latin typeface="Economica"/>
                <a:ea typeface="Economica"/>
                <a:cs typeface="Economica"/>
                <a:sym typeface="Economica"/>
              </a:rPr>
              <a:t>    Sarenas, Justin    </a:t>
            </a:r>
            <a:r>
              <a:rPr lang="en" sz="1900">
                <a:solidFill>
                  <a:schemeClr val="lt1"/>
                </a:solidFill>
                <a:latin typeface="Economica"/>
                <a:ea typeface="Economica"/>
                <a:cs typeface="Economica"/>
                <a:sym typeface="Economica"/>
              </a:rPr>
              <a:t>■</a:t>
            </a:r>
            <a:r>
              <a:rPr lang="en" sz="1900">
                <a:solidFill>
                  <a:srgbClr val="FFFFFF"/>
                </a:solidFill>
                <a:latin typeface="Economica"/>
                <a:ea typeface="Economica"/>
                <a:cs typeface="Economica"/>
                <a:sym typeface="Economica"/>
              </a:rPr>
              <a:t>    Solis, Ben Jair</a:t>
            </a:r>
            <a:endParaRPr sz="1900">
              <a:solidFill>
                <a:srgbClr val="FFFFFF"/>
              </a:solidFill>
            </a:endParaRPr>
          </a:p>
        </p:txBody>
      </p:sp>
      <p:grpSp>
        <p:nvGrpSpPr>
          <p:cNvPr id="188" name="Shape 188"/>
          <p:cNvGrpSpPr/>
          <p:nvPr/>
        </p:nvGrpSpPr>
        <p:grpSpPr>
          <a:xfrm>
            <a:off x="1149475" y="1987601"/>
            <a:ext cx="6935699" cy="1858531"/>
            <a:chOff x="1296663" y="3195564"/>
            <a:chExt cx="6935699" cy="1858531"/>
          </a:xfrm>
        </p:grpSpPr>
        <p:sp>
          <p:nvSpPr>
            <p:cNvPr id="189" name="Shape 189"/>
            <p:cNvSpPr txBox="1"/>
            <p:nvPr/>
          </p:nvSpPr>
          <p:spPr>
            <a:xfrm>
              <a:off x="1296663" y="4502094"/>
              <a:ext cx="1220400" cy="55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latin typeface="Calibri"/>
                  <a:ea typeface="Calibri"/>
                  <a:cs typeface="Calibri"/>
                  <a:sym typeface="Calibri"/>
                </a:rPr>
                <a:t>prism-api</a:t>
              </a:r>
              <a:endParaRPr sz="1900">
                <a:solidFill>
                  <a:srgbClr val="FFFFFF"/>
                </a:solidFill>
                <a:latin typeface="Calibri"/>
                <a:ea typeface="Calibri"/>
                <a:cs typeface="Calibri"/>
                <a:sym typeface="Calibri"/>
              </a:endParaRPr>
            </a:p>
          </p:txBody>
        </p:sp>
        <p:sp>
          <p:nvSpPr>
            <p:cNvPr id="190" name="Shape 190"/>
            <p:cNvSpPr txBox="1"/>
            <p:nvPr/>
          </p:nvSpPr>
          <p:spPr>
            <a:xfrm>
              <a:off x="5893862" y="4597500"/>
              <a:ext cx="2338500" cy="36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latin typeface="Calibri"/>
                  <a:ea typeface="Calibri"/>
                  <a:cs typeface="Calibri"/>
                  <a:sym typeface="Calibri"/>
                </a:rPr>
                <a:t>prism-frontend</a:t>
              </a:r>
              <a:endParaRPr sz="1900">
                <a:solidFill>
                  <a:srgbClr val="FFFFFF"/>
                </a:solidFill>
                <a:latin typeface="Calibri"/>
                <a:ea typeface="Calibri"/>
                <a:cs typeface="Calibri"/>
                <a:sym typeface="Calibri"/>
              </a:endParaRPr>
            </a:p>
          </p:txBody>
        </p:sp>
        <p:pic>
          <p:nvPicPr>
            <p:cNvPr id="191" name="Shape 191" descr="GitHub Desktop | Simple collaboration from your desktop"/>
            <p:cNvPicPr preferRelativeResize="0"/>
            <p:nvPr/>
          </p:nvPicPr>
          <p:blipFill>
            <a:blip r:embed="rId4">
              <a:alphaModFix/>
            </a:blip>
            <a:stretch>
              <a:fillRect/>
            </a:stretch>
          </p:blipFill>
          <p:spPr>
            <a:xfrm>
              <a:off x="3933224" y="3195597"/>
              <a:ext cx="1220400" cy="1306568"/>
            </a:xfrm>
            <a:prstGeom prst="rect">
              <a:avLst/>
            </a:prstGeom>
            <a:noFill/>
            <a:ln>
              <a:noFill/>
            </a:ln>
          </p:spPr>
        </p:pic>
        <p:pic>
          <p:nvPicPr>
            <p:cNvPr id="192" name="Shape 192"/>
            <p:cNvPicPr preferRelativeResize="0"/>
            <p:nvPr/>
          </p:nvPicPr>
          <p:blipFill>
            <a:blip r:embed="rId5">
              <a:alphaModFix/>
            </a:blip>
            <a:stretch>
              <a:fillRect/>
            </a:stretch>
          </p:blipFill>
          <p:spPr>
            <a:xfrm>
              <a:off x="1296696" y="3195580"/>
              <a:ext cx="1220332" cy="1306604"/>
            </a:xfrm>
            <a:prstGeom prst="rect">
              <a:avLst/>
            </a:prstGeom>
            <a:noFill/>
            <a:ln w="9525" cap="flat" cmpd="sng">
              <a:solidFill>
                <a:srgbClr val="000000"/>
              </a:solidFill>
              <a:prstDash val="solid"/>
              <a:round/>
              <a:headEnd type="none" w="sm" len="sm"/>
              <a:tailEnd type="none" w="sm" len="sm"/>
            </a:ln>
          </p:spPr>
        </p:pic>
        <p:pic>
          <p:nvPicPr>
            <p:cNvPr id="193" name="Shape 193"/>
            <p:cNvPicPr preferRelativeResize="0"/>
            <p:nvPr/>
          </p:nvPicPr>
          <p:blipFill>
            <a:blip r:embed="rId6">
              <a:alphaModFix/>
            </a:blip>
            <a:stretch>
              <a:fillRect/>
            </a:stretch>
          </p:blipFill>
          <p:spPr>
            <a:xfrm>
              <a:off x="6452946" y="3195564"/>
              <a:ext cx="1220332" cy="1306614"/>
            </a:xfrm>
            <a:prstGeom prst="rect">
              <a:avLst/>
            </a:prstGeom>
            <a:noFill/>
            <a:ln w="9525" cap="flat" cmpd="sng">
              <a:solidFill>
                <a:srgbClr val="000000"/>
              </a:solidFill>
              <a:prstDash val="solid"/>
              <a:round/>
              <a:headEnd type="none" w="sm" len="sm"/>
              <a:tailEnd type="none" w="sm" len="sm"/>
            </a:ln>
          </p:spPr>
        </p:pic>
      </p:grpSp>
      <p:cxnSp>
        <p:nvCxnSpPr>
          <p:cNvPr id="194" name="Shape 194"/>
          <p:cNvCxnSpPr/>
          <p:nvPr/>
        </p:nvCxnSpPr>
        <p:spPr>
          <a:xfrm>
            <a:off x="453025" y="4526475"/>
            <a:ext cx="8328600" cy="6900"/>
          </a:xfrm>
          <a:prstGeom prst="straightConnector1">
            <a:avLst/>
          </a:prstGeom>
          <a:noFill/>
          <a:ln w="28575" cap="flat" cmpd="sng">
            <a:solidFill>
              <a:srgbClr val="FFD966"/>
            </a:solidFill>
            <a:prstDash val="solid"/>
            <a:round/>
            <a:headEnd type="none" w="med" len="med"/>
            <a:tailEnd type="none" w="med" len="med"/>
          </a:ln>
        </p:spPr>
      </p:cxnSp>
      <p:cxnSp>
        <p:nvCxnSpPr>
          <p:cNvPr id="195" name="Shape 195"/>
          <p:cNvCxnSpPr/>
          <p:nvPr/>
        </p:nvCxnSpPr>
        <p:spPr>
          <a:xfrm>
            <a:off x="4335075" y="1461113"/>
            <a:ext cx="450600" cy="0"/>
          </a:xfrm>
          <a:prstGeom prst="straightConnector1">
            <a:avLst/>
          </a:prstGeom>
          <a:noFill/>
          <a:ln w="76200" cap="flat" cmpd="sng">
            <a:solidFill>
              <a:srgbClr val="F1C232"/>
            </a:solidFill>
            <a:prstDash val="solid"/>
            <a:round/>
            <a:headEnd type="none" w="med" len="med"/>
            <a:tailEnd type="none" w="med" len="med"/>
          </a:ln>
        </p:spPr>
      </p:cxnSp>
      <p:pic>
        <p:nvPicPr>
          <p:cNvPr id="196" name="Shape 196" descr="prism-logo-512x512.png"/>
          <p:cNvPicPr preferRelativeResize="0"/>
          <p:nvPr/>
        </p:nvPicPr>
        <p:blipFill>
          <a:blip r:embed="rId7">
            <a:alphaModFix/>
          </a:blip>
          <a:stretch>
            <a:fillRect/>
          </a:stretch>
        </p:blipFill>
        <p:spPr>
          <a:xfrm>
            <a:off x="8206233" y="154650"/>
            <a:ext cx="765819" cy="751500"/>
          </a:xfrm>
          <a:prstGeom prst="rect">
            <a:avLst/>
          </a:prstGeom>
          <a:noFill/>
          <a:ln>
            <a:noFill/>
          </a:ln>
          <a:effectLst>
            <a:outerShdw dist="47625" dir="1260000" algn="bl" rotWithShape="0">
              <a:srgbClr val="000000">
                <a:alpha val="9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0" y="76200"/>
            <a:ext cx="9144002" cy="51029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a:blip r:embed="rId3">
            <a:alphaModFix/>
          </a:blip>
          <a:stretch>
            <a:fillRect/>
          </a:stretch>
        </p:blipFill>
        <p:spPr>
          <a:xfrm>
            <a:off x="0" y="76200"/>
            <a:ext cx="9143998" cy="50973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4726250" y="297350"/>
            <a:ext cx="3899400" cy="4467000"/>
          </a:xfrm>
          <a:prstGeom prst="rect">
            <a:avLst/>
          </a:prstGeom>
        </p:spPr>
        <p:txBody>
          <a:bodyPr spcFirstLastPara="1" wrap="square" lIns="91425" tIns="91425" rIns="91425" bIns="91425" anchor="t" anchorCtr="0">
            <a:noAutofit/>
          </a:bodyPr>
          <a:lstStyle/>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80 endpoints</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Not quite RESTful API</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Validation</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Logging</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Access control</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Authentication</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Email</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D966"/>
              </a:buClr>
              <a:buSzPts val="3000"/>
              <a:buFont typeface="Economica"/>
              <a:buChar char="●"/>
            </a:pPr>
            <a:r>
              <a:rPr lang="en" sz="3000">
                <a:solidFill>
                  <a:srgbClr val="434343"/>
                </a:solidFill>
                <a:latin typeface="Economica"/>
                <a:ea typeface="Economica"/>
                <a:cs typeface="Economica"/>
                <a:sym typeface="Economica"/>
              </a:rPr>
              <a:t>Testing</a:t>
            </a:r>
            <a:endParaRPr sz="3000">
              <a:solidFill>
                <a:srgbClr val="434343"/>
              </a:solidFill>
              <a:latin typeface="Economica"/>
              <a:ea typeface="Economica"/>
              <a:cs typeface="Economica"/>
              <a:sym typeface="Economica"/>
            </a:endParaRPr>
          </a:p>
        </p:txBody>
      </p:sp>
      <p:sp>
        <p:nvSpPr>
          <p:cNvPr id="216" name="Shape 216"/>
          <p:cNvSpPr/>
          <p:nvPr/>
        </p:nvSpPr>
        <p:spPr>
          <a:xfrm>
            <a:off x="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txBox="1">
            <a:spLocks noGrp="1"/>
          </p:cNvSpPr>
          <p:nvPr>
            <p:ph type="title"/>
          </p:nvPr>
        </p:nvSpPr>
        <p:spPr>
          <a:xfrm>
            <a:off x="669150" y="2618142"/>
            <a:ext cx="3144900" cy="86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latin typeface="Fjalla One"/>
                <a:ea typeface="Fjalla One"/>
                <a:cs typeface="Fjalla One"/>
                <a:sym typeface="Fjalla One"/>
              </a:rPr>
              <a:t>Web API</a:t>
            </a:r>
            <a:endParaRPr sz="4400">
              <a:latin typeface="Fjalla One"/>
              <a:ea typeface="Fjalla One"/>
              <a:cs typeface="Fjalla One"/>
              <a:sym typeface="Fjalla One"/>
            </a:endParaRPr>
          </a:p>
        </p:txBody>
      </p:sp>
      <p:cxnSp>
        <p:nvCxnSpPr>
          <p:cNvPr id="218" name="Shape 218"/>
          <p:cNvCxnSpPr/>
          <p:nvPr/>
        </p:nvCxnSpPr>
        <p:spPr>
          <a:xfrm>
            <a:off x="2016300" y="3518513"/>
            <a:ext cx="450600" cy="0"/>
          </a:xfrm>
          <a:prstGeom prst="straightConnector1">
            <a:avLst/>
          </a:prstGeom>
          <a:noFill/>
          <a:ln w="76200" cap="flat" cmpd="sng">
            <a:solidFill>
              <a:srgbClr val="F1C232"/>
            </a:solidFill>
            <a:prstDash val="solid"/>
            <a:round/>
            <a:headEnd type="none" w="med" len="med"/>
            <a:tailEnd type="none" w="med" len="med"/>
          </a:ln>
        </p:spPr>
      </p:cxnSp>
      <p:sp>
        <p:nvSpPr>
          <p:cNvPr id="219" name="Shape 219"/>
          <p:cNvSpPr/>
          <p:nvPr/>
        </p:nvSpPr>
        <p:spPr>
          <a:xfrm>
            <a:off x="1859688" y="16250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220" name="Shape 220"/>
          <p:cNvPicPr preferRelativeResize="0"/>
          <p:nvPr/>
        </p:nvPicPr>
        <p:blipFill>
          <a:blip r:embed="rId3">
            <a:alphaModFix/>
          </a:blip>
          <a:stretch>
            <a:fillRect/>
          </a:stretch>
        </p:blipFill>
        <p:spPr>
          <a:xfrm>
            <a:off x="2050650" y="1808638"/>
            <a:ext cx="381900" cy="393834"/>
          </a:xfrm>
          <a:prstGeom prst="rect">
            <a:avLst/>
          </a:prstGeom>
          <a:noFill/>
          <a:ln>
            <a:noFill/>
          </a:ln>
        </p:spPr>
      </p:pic>
      <p:pic>
        <p:nvPicPr>
          <p:cNvPr id="221" name="Shape 221"/>
          <p:cNvPicPr preferRelativeResize="0"/>
          <p:nvPr/>
        </p:nvPicPr>
        <p:blipFill>
          <a:blip r:embed="rId4">
            <a:alphaModFix/>
          </a:blip>
          <a:stretch>
            <a:fillRect/>
          </a:stretch>
        </p:blipFill>
        <p:spPr>
          <a:xfrm>
            <a:off x="7849600" y="3874437"/>
            <a:ext cx="1213175" cy="1213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25"/>
        <p:cNvGrpSpPr/>
        <p:nvPr/>
      </p:nvGrpSpPr>
      <p:grpSpPr>
        <a:xfrm>
          <a:off x="0" y="0"/>
          <a:ext cx="0" cy="0"/>
          <a:chOff x="0" y="0"/>
          <a:chExt cx="0" cy="0"/>
        </a:xfrm>
      </p:grpSpPr>
      <p:sp>
        <p:nvSpPr>
          <p:cNvPr id="226" name="Shape 226"/>
          <p:cNvSpPr/>
          <p:nvPr/>
        </p:nvSpPr>
        <p:spPr>
          <a:xfrm>
            <a:off x="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txBox="1">
            <a:spLocks noGrp="1"/>
          </p:cNvSpPr>
          <p:nvPr>
            <p:ph type="title"/>
          </p:nvPr>
        </p:nvSpPr>
        <p:spPr>
          <a:xfrm>
            <a:off x="597150" y="1932338"/>
            <a:ext cx="3144900" cy="2231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4400">
                <a:latin typeface="Fjalla One"/>
                <a:ea typeface="Fjalla One"/>
                <a:cs typeface="Fjalla One"/>
                <a:sym typeface="Fjalla One"/>
              </a:rPr>
              <a:t>Program </a:t>
            </a:r>
            <a:endParaRPr sz="4400">
              <a:latin typeface="Fjalla One"/>
              <a:ea typeface="Fjalla One"/>
              <a:cs typeface="Fjalla One"/>
              <a:sym typeface="Fjalla One"/>
            </a:endParaRPr>
          </a:p>
          <a:p>
            <a:pPr marL="0" lvl="0" indent="0" algn="ctr">
              <a:spcBef>
                <a:spcPts val="0"/>
              </a:spcBef>
              <a:spcAft>
                <a:spcPts val="0"/>
              </a:spcAft>
              <a:buNone/>
            </a:pPr>
            <a:r>
              <a:rPr lang="en" sz="4400">
                <a:latin typeface="Fjalla One"/>
                <a:ea typeface="Fjalla One"/>
                <a:cs typeface="Fjalla One"/>
                <a:sym typeface="Fjalla One"/>
              </a:rPr>
              <a:t>Review </a:t>
            </a:r>
            <a:endParaRPr sz="4400">
              <a:latin typeface="Fjalla One"/>
              <a:ea typeface="Fjalla One"/>
              <a:cs typeface="Fjalla One"/>
              <a:sym typeface="Fjalla One"/>
            </a:endParaRPr>
          </a:p>
          <a:p>
            <a:pPr marL="0" lvl="0" indent="0" algn="ctr">
              <a:spcBef>
                <a:spcPts val="0"/>
              </a:spcBef>
              <a:spcAft>
                <a:spcPts val="0"/>
              </a:spcAft>
              <a:buNone/>
            </a:pPr>
            <a:r>
              <a:rPr lang="en" sz="4400">
                <a:latin typeface="Fjalla One"/>
                <a:ea typeface="Fjalla One"/>
                <a:cs typeface="Fjalla One"/>
                <a:sym typeface="Fjalla One"/>
              </a:rPr>
              <a:t>Contributors</a:t>
            </a:r>
            <a:endParaRPr sz="4400">
              <a:latin typeface="Fjalla One"/>
              <a:ea typeface="Fjalla One"/>
              <a:cs typeface="Fjalla One"/>
              <a:sym typeface="Fjalla One"/>
            </a:endParaRPr>
          </a:p>
        </p:txBody>
      </p:sp>
      <p:sp>
        <p:nvSpPr>
          <p:cNvPr id="228" name="Shape 228"/>
          <p:cNvSpPr txBox="1">
            <a:spLocks noGrp="1"/>
          </p:cNvSpPr>
          <p:nvPr>
            <p:ph type="body" idx="1"/>
          </p:nvPr>
        </p:nvSpPr>
        <p:spPr>
          <a:xfrm>
            <a:off x="4789725" y="625500"/>
            <a:ext cx="4234200" cy="3892500"/>
          </a:xfrm>
          <a:prstGeom prst="rect">
            <a:avLst/>
          </a:prstGeom>
        </p:spPr>
        <p:txBody>
          <a:bodyPr spcFirstLastPara="1" wrap="square" lIns="91425" tIns="91425" rIns="91425" bIns="91425" anchor="t" anchorCtr="0">
            <a:noAutofit/>
          </a:bodyPr>
          <a:lstStyle/>
          <a:p>
            <a:pPr marL="457200" lvl="0" indent="-419100" rtl="0">
              <a:spcBef>
                <a:spcPts val="0"/>
              </a:spcBef>
              <a:spcAft>
                <a:spcPts val="0"/>
              </a:spcAft>
              <a:buClr>
                <a:srgbClr val="00FF00"/>
              </a:buClr>
              <a:buSzPts val="3000"/>
              <a:buFont typeface="Economica"/>
              <a:buChar char="●"/>
            </a:pPr>
            <a:r>
              <a:rPr lang="en" sz="3000">
                <a:solidFill>
                  <a:srgbClr val="434343"/>
                </a:solidFill>
                <a:latin typeface="Economica"/>
                <a:ea typeface="Economica"/>
                <a:cs typeface="Economica"/>
                <a:sym typeface="Economica"/>
              </a:rPr>
              <a:t>External Reviewer</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9900FF"/>
              </a:buClr>
              <a:buSzPts val="3000"/>
              <a:buFont typeface="Economica"/>
              <a:buChar char="●"/>
            </a:pPr>
            <a:r>
              <a:rPr lang="en" sz="3000">
                <a:solidFill>
                  <a:srgbClr val="434343"/>
                </a:solidFill>
                <a:latin typeface="Economica"/>
                <a:ea typeface="Economica"/>
                <a:cs typeface="Economica"/>
                <a:sym typeface="Economica"/>
              </a:rPr>
              <a:t>College Dean/Designee</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F0000"/>
              </a:buClr>
              <a:buSzPts val="3000"/>
              <a:buFont typeface="Economica"/>
              <a:buChar char="●"/>
            </a:pPr>
            <a:r>
              <a:rPr lang="en" sz="3000">
                <a:solidFill>
                  <a:srgbClr val="434343"/>
                </a:solidFill>
                <a:latin typeface="Economica"/>
                <a:ea typeface="Economica"/>
                <a:cs typeface="Economica"/>
                <a:sym typeface="Economica"/>
              </a:rPr>
              <a:t>Department Chairs</a:t>
            </a:r>
            <a:endParaRPr sz="3000">
              <a:solidFill>
                <a:srgbClr val="434343"/>
              </a:solidFill>
              <a:latin typeface="Economica"/>
              <a:ea typeface="Economica"/>
              <a:cs typeface="Economica"/>
              <a:sym typeface="Economica"/>
            </a:endParaRPr>
          </a:p>
          <a:p>
            <a:pPr marL="457200" lvl="0" indent="-419100" rtl="0">
              <a:spcBef>
                <a:spcPts val="0"/>
              </a:spcBef>
              <a:spcAft>
                <a:spcPts val="0"/>
              </a:spcAft>
              <a:buClr>
                <a:srgbClr val="F1C232"/>
              </a:buClr>
              <a:buSzPts val="3000"/>
              <a:buFont typeface="Economica"/>
              <a:buChar char="●"/>
            </a:pPr>
            <a:r>
              <a:rPr lang="en" sz="3000">
                <a:solidFill>
                  <a:srgbClr val="434343"/>
                </a:solidFill>
                <a:latin typeface="Economica"/>
                <a:ea typeface="Economica"/>
                <a:cs typeface="Economica"/>
                <a:sym typeface="Economica"/>
              </a:rPr>
              <a:t>Program Review Subcommittee</a:t>
            </a:r>
            <a:endParaRPr sz="3000">
              <a:solidFill>
                <a:srgbClr val="434343"/>
              </a:solidFill>
              <a:latin typeface="Economica"/>
              <a:ea typeface="Economica"/>
              <a:cs typeface="Economica"/>
              <a:sym typeface="Economica"/>
            </a:endParaRPr>
          </a:p>
        </p:txBody>
      </p:sp>
      <p:grpSp>
        <p:nvGrpSpPr>
          <p:cNvPr id="229" name="Shape 229"/>
          <p:cNvGrpSpPr/>
          <p:nvPr/>
        </p:nvGrpSpPr>
        <p:grpSpPr>
          <a:xfrm>
            <a:off x="1787700" y="939188"/>
            <a:ext cx="763800" cy="761100"/>
            <a:chOff x="423325" y="849100"/>
            <a:chExt cx="763800" cy="761100"/>
          </a:xfrm>
        </p:grpSpPr>
        <p:sp>
          <p:nvSpPr>
            <p:cNvPr id="230" name="Shape 230"/>
            <p:cNvSpPr/>
            <p:nvPr/>
          </p:nvSpPr>
          <p:spPr>
            <a:xfrm>
              <a:off x="423325" y="849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231" name="Shape 231"/>
            <p:cNvPicPr preferRelativeResize="0"/>
            <p:nvPr/>
          </p:nvPicPr>
          <p:blipFill>
            <a:blip r:embed="rId3">
              <a:alphaModFix/>
            </a:blip>
            <a:stretch>
              <a:fillRect/>
            </a:stretch>
          </p:blipFill>
          <p:spPr>
            <a:xfrm>
              <a:off x="614275" y="1047263"/>
              <a:ext cx="381900" cy="381900"/>
            </a:xfrm>
            <a:prstGeom prst="rect">
              <a:avLst/>
            </a:prstGeom>
            <a:noFill/>
            <a:ln>
              <a:noFill/>
            </a:ln>
          </p:spPr>
        </p:pic>
      </p:grpSp>
      <p:cxnSp>
        <p:nvCxnSpPr>
          <p:cNvPr id="232" name="Shape 232"/>
          <p:cNvCxnSpPr/>
          <p:nvPr/>
        </p:nvCxnSpPr>
        <p:spPr>
          <a:xfrm>
            <a:off x="1944300" y="4204313"/>
            <a:ext cx="450600" cy="0"/>
          </a:xfrm>
          <a:prstGeom prst="straightConnector1">
            <a:avLst/>
          </a:prstGeom>
          <a:noFill/>
          <a:ln w="76200" cap="flat" cmpd="sng">
            <a:solidFill>
              <a:srgbClr val="F1C23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11700" y="292625"/>
            <a:ext cx="55890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Fjalla One"/>
                <a:ea typeface="Fjalla One"/>
                <a:cs typeface="Fjalla One"/>
                <a:sym typeface="Fjalla One"/>
              </a:rPr>
              <a:t>Program Review Subcommittee (PRS)</a:t>
            </a:r>
            <a:endParaRPr>
              <a:latin typeface="Fjalla One"/>
              <a:ea typeface="Fjalla One"/>
              <a:cs typeface="Fjalla One"/>
              <a:sym typeface="Fjalla One"/>
            </a:endParaRPr>
          </a:p>
        </p:txBody>
      </p:sp>
      <p:sp>
        <p:nvSpPr>
          <p:cNvPr id="238" name="Shape 238"/>
          <p:cNvSpPr txBox="1">
            <a:spLocks noGrp="1"/>
          </p:cNvSpPr>
          <p:nvPr>
            <p:ph type="body" idx="1"/>
          </p:nvPr>
        </p:nvSpPr>
        <p:spPr>
          <a:xfrm>
            <a:off x="311700" y="1152475"/>
            <a:ext cx="4928400" cy="8109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FFD966"/>
              </a:buClr>
              <a:buSzPts val="1800"/>
              <a:buFont typeface="Helvetica Neue"/>
              <a:buChar char="●"/>
            </a:pPr>
            <a:r>
              <a:rPr lang="en">
                <a:solidFill>
                  <a:schemeClr val="lt1"/>
                </a:solidFill>
                <a:latin typeface="Helvetica Neue"/>
                <a:ea typeface="Helvetica Neue"/>
                <a:cs typeface="Helvetica Neue"/>
                <a:sym typeface="Helvetica Neue"/>
              </a:rPr>
              <a:t>Comprised of CSULA faculty</a:t>
            </a:r>
            <a:endParaRPr>
              <a:solidFill>
                <a:schemeClr val="lt1"/>
              </a:solidFill>
              <a:latin typeface="Helvetica Neue"/>
              <a:ea typeface="Helvetica Neue"/>
              <a:cs typeface="Helvetica Neue"/>
              <a:sym typeface="Helvetica Neue"/>
            </a:endParaRPr>
          </a:p>
          <a:p>
            <a:pPr marL="457200" lvl="0" indent="-342900" rtl="0">
              <a:spcBef>
                <a:spcPts val="0"/>
              </a:spcBef>
              <a:spcAft>
                <a:spcPts val="0"/>
              </a:spcAft>
              <a:buClr>
                <a:srgbClr val="FFD966"/>
              </a:buClr>
              <a:buSzPts val="1800"/>
              <a:buFont typeface="Helvetica Neue"/>
              <a:buChar char="●"/>
            </a:pPr>
            <a:r>
              <a:rPr lang="en">
                <a:solidFill>
                  <a:schemeClr val="lt1"/>
                </a:solidFill>
                <a:latin typeface="Helvetica Neue"/>
                <a:ea typeface="Helvetica Neue"/>
                <a:cs typeface="Helvetica Neue"/>
                <a:sym typeface="Helvetica Neue"/>
              </a:rPr>
              <a:t>Serves to process program reviews</a:t>
            </a:r>
            <a:endParaRPr>
              <a:solidFill>
                <a:schemeClr val="lt1"/>
              </a:solidFill>
              <a:latin typeface="Helvetica Neue"/>
              <a:ea typeface="Helvetica Neue"/>
              <a:cs typeface="Helvetica Neue"/>
              <a:sym typeface="Helvetica Neue"/>
            </a:endParaRPr>
          </a:p>
        </p:txBody>
      </p:sp>
      <p:pic>
        <p:nvPicPr>
          <p:cNvPr id="239" name="Shape 239"/>
          <p:cNvPicPr preferRelativeResize="0"/>
          <p:nvPr/>
        </p:nvPicPr>
        <p:blipFill>
          <a:blip r:embed="rId3">
            <a:alphaModFix/>
          </a:blip>
          <a:stretch>
            <a:fillRect/>
          </a:stretch>
        </p:blipFill>
        <p:spPr>
          <a:xfrm>
            <a:off x="0" y="2309050"/>
            <a:ext cx="9143999" cy="2834450"/>
          </a:xfrm>
          <a:prstGeom prst="rect">
            <a:avLst/>
          </a:prstGeom>
          <a:noFill/>
          <a:ln>
            <a:noFill/>
          </a:ln>
        </p:spPr>
      </p:pic>
      <p:cxnSp>
        <p:nvCxnSpPr>
          <p:cNvPr id="240" name="Shape 240"/>
          <p:cNvCxnSpPr/>
          <p:nvPr/>
        </p:nvCxnSpPr>
        <p:spPr>
          <a:xfrm>
            <a:off x="-15025" y="2285250"/>
            <a:ext cx="9166500" cy="21300"/>
          </a:xfrm>
          <a:prstGeom prst="straightConnector1">
            <a:avLst/>
          </a:prstGeom>
          <a:noFill/>
          <a:ln w="76200" cap="flat" cmpd="sng">
            <a:solidFill>
              <a:srgbClr val="F1C232"/>
            </a:solidFill>
            <a:prstDash val="solid"/>
            <a:round/>
            <a:headEnd type="none" w="med" len="med"/>
            <a:tailEnd type="none" w="med" len="med"/>
          </a:ln>
        </p:spPr>
      </p:cxnSp>
      <p:cxnSp>
        <p:nvCxnSpPr>
          <p:cNvPr id="241" name="Shape 241"/>
          <p:cNvCxnSpPr/>
          <p:nvPr/>
        </p:nvCxnSpPr>
        <p:spPr>
          <a:xfrm>
            <a:off x="420300" y="927713"/>
            <a:ext cx="405600" cy="900"/>
          </a:xfrm>
          <a:prstGeom prst="straightConnector1">
            <a:avLst/>
          </a:prstGeom>
          <a:noFill/>
          <a:ln w="76200" cap="flat" cmpd="sng">
            <a:solidFill>
              <a:srgbClr val="F1C232"/>
            </a:solidFill>
            <a:prstDash val="solid"/>
            <a:round/>
            <a:headEnd type="none" w="med" len="med"/>
            <a:tailEnd type="none" w="med" len="med"/>
          </a:ln>
        </p:spPr>
      </p:cxnSp>
      <p:sp>
        <p:nvSpPr>
          <p:cNvPr id="242" name="Shape 242"/>
          <p:cNvSpPr txBox="1"/>
          <p:nvPr/>
        </p:nvSpPr>
        <p:spPr>
          <a:xfrm>
            <a:off x="1116375" y="1342375"/>
            <a:ext cx="3945000" cy="46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246"/>
        <p:cNvGrpSpPr/>
        <p:nvPr/>
      </p:nvGrpSpPr>
      <p:grpSpPr>
        <a:xfrm>
          <a:off x="0" y="0"/>
          <a:ext cx="0" cy="0"/>
          <a:chOff x="0" y="0"/>
          <a:chExt cx="0" cy="0"/>
        </a:xfrm>
      </p:grpSpPr>
      <p:pic>
        <p:nvPicPr>
          <p:cNvPr id="247" name="Shape 247"/>
          <p:cNvPicPr preferRelativeResize="0"/>
          <p:nvPr/>
        </p:nvPicPr>
        <p:blipFill>
          <a:blip r:embed="rId3">
            <a:alphaModFix/>
          </a:blip>
          <a:stretch>
            <a:fillRect/>
          </a:stretch>
        </p:blipFill>
        <p:spPr>
          <a:xfrm>
            <a:off x="2185975" y="185738"/>
            <a:ext cx="4772025" cy="4772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76400" y="279350"/>
            <a:ext cx="8191200" cy="139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434343"/>
                </a:solidFill>
                <a:latin typeface="Fjalla One"/>
                <a:ea typeface="Fjalla One"/>
                <a:cs typeface="Fjalla One"/>
                <a:sym typeface="Fjalla One"/>
              </a:rPr>
              <a:t>What is program review?</a:t>
            </a:r>
            <a:endParaRPr sz="4800">
              <a:solidFill>
                <a:srgbClr val="434343"/>
              </a:solidFill>
              <a:latin typeface="Fjalla One"/>
              <a:ea typeface="Fjalla One"/>
              <a:cs typeface="Fjalla One"/>
              <a:sym typeface="Fjalla One"/>
            </a:endParaRPr>
          </a:p>
        </p:txBody>
      </p:sp>
      <p:sp>
        <p:nvSpPr>
          <p:cNvPr id="67" name="Shape 67"/>
          <p:cNvSpPr txBox="1"/>
          <p:nvPr/>
        </p:nvSpPr>
        <p:spPr>
          <a:xfrm>
            <a:off x="798000" y="1470603"/>
            <a:ext cx="7717200" cy="3342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a:solidFill>
                  <a:srgbClr val="434343"/>
                </a:solidFill>
                <a:latin typeface="Nunito"/>
                <a:ea typeface="Nunito"/>
                <a:cs typeface="Nunito"/>
                <a:sym typeface="Nunito"/>
              </a:rPr>
              <a:t>A process that: </a:t>
            </a:r>
            <a:endParaRPr sz="2200">
              <a:solidFill>
                <a:srgbClr val="434343"/>
              </a:solidFill>
              <a:latin typeface="Nunito"/>
              <a:ea typeface="Nunito"/>
              <a:cs typeface="Nunito"/>
              <a:sym typeface="Nunito"/>
            </a:endParaRPr>
          </a:p>
          <a:p>
            <a:pPr marL="457200" lvl="0" indent="-368300" rtl="0">
              <a:lnSpc>
                <a:spcPct val="150000"/>
              </a:lnSpc>
              <a:spcBef>
                <a:spcPts val="160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Examines a program’s standing</a:t>
            </a:r>
            <a:endParaRPr sz="2200">
              <a:solidFill>
                <a:srgbClr val="434343"/>
              </a:solidFill>
              <a:latin typeface="Nunito"/>
              <a:ea typeface="Nunito"/>
              <a:cs typeface="Nunito"/>
              <a:sym typeface="Nunito"/>
            </a:endParaRPr>
          </a:p>
          <a:p>
            <a:pPr marL="457200" lvl="0" indent="-368300" rtl="0">
              <a:lnSpc>
                <a:spcPct val="150000"/>
              </a:lnSpc>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Validates a program’s strength</a:t>
            </a:r>
            <a:endParaRPr sz="2200">
              <a:solidFill>
                <a:srgbClr val="434343"/>
              </a:solidFill>
              <a:latin typeface="Nunito"/>
              <a:ea typeface="Nunito"/>
              <a:cs typeface="Nunito"/>
              <a:sym typeface="Nunito"/>
            </a:endParaRPr>
          </a:p>
          <a:p>
            <a:pPr marL="457200" lvl="0" indent="-368300" rtl="0">
              <a:lnSpc>
                <a:spcPct val="150000"/>
              </a:lnSpc>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Identifies areas for improvement in a program</a:t>
            </a:r>
            <a:endParaRPr sz="2200">
              <a:solidFill>
                <a:srgbClr val="434343"/>
              </a:solidFill>
              <a:latin typeface="Nunito"/>
              <a:ea typeface="Nunito"/>
              <a:cs typeface="Nunito"/>
              <a:sym typeface="Nunito"/>
            </a:endParaRPr>
          </a:p>
          <a:p>
            <a:pPr marL="457200" lvl="0" indent="-368300" rtl="0">
              <a:lnSpc>
                <a:spcPct val="150000"/>
              </a:lnSpc>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Maintains accreditation</a:t>
            </a:r>
            <a:endParaRPr sz="2200">
              <a:solidFill>
                <a:srgbClr val="434343"/>
              </a:solidFill>
              <a:latin typeface="Nunito"/>
              <a:ea typeface="Nunito"/>
              <a:cs typeface="Nunito"/>
              <a:sym typeface="Nunito"/>
            </a:endParaRPr>
          </a:p>
          <a:p>
            <a:pPr marL="457200" lvl="0" indent="-368300" rtl="0">
              <a:lnSpc>
                <a:spcPct val="150000"/>
              </a:lnSpc>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Handled by Program Review Subcommittee (PRS)</a:t>
            </a:r>
            <a:endParaRPr sz="2200">
              <a:solidFill>
                <a:srgbClr val="434343"/>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51"/>
        <p:cNvGrpSpPr/>
        <p:nvPr/>
      </p:nvGrpSpPr>
      <p:grpSpPr>
        <a:xfrm>
          <a:off x="0" y="0"/>
          <a:ext cx="0" cy="0"/>
          <a:chOff x="0" y="0"/>
          <a:chExt cx="0" cy="0"/>
        </a:xfrm>
      </p:grpSpPr>
      <p:sp>
        <p:nvSpPr>
          <p:cNvPr id="252" name="Shape 252"/>
          <p:cNvSpPr/>
          <p:nvPr/>
        </p:nvSpPr>
        <p:spPr>
          <a:xfrm>
            <a:off x="480480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txBox="1">
            <a:spLocks noGrp="1"/>
          </p:cNvSpPr>
          <p:nvPr>
            <p:ph type="title"/>
          </p:nvPr>
        </p:nvSpPr>
        <p:spPr>
          <a:xfrm>
            <a:off x="311700" y="445025"/>
            <a:ext cx="26811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434343"/>
                </a:solidFill>
                <a:latin typeface="Fjalla One"/>
                <a:ea typeface="Fjalla One"/>
                <a:cs typeface="Fjalla One"/>
                <a:sym typeface="Fjalla One"/>
              </a:rPr>
              <a:t>User Experience</a:t>
            </a:r>
            <a:endParaRPr sz="3000">
              <a:solidFill>
                <a:srgbClr val="434343"/>
              </a:solidFill>
              <a:latin typeface="Fjalla One"/>
              <a:ea typeface="Fjalla One"/>
              <a:cs typeface="Fjalla One"/>
              <a:sym typeface="Fjalla One"/>
            </a:endParaRPr>
          </a:p>
        </p:txBody>
      </p:sp>
      <p:sp>
        <p:nvSpPr>
          <p:cNvPr id="254" name="Shape 254"/>
          <p:cNvSpPr txBox="1">
            <a:spLocks noGrp="1"/>
          </p:cNvSpPr>
          <p:nvPr>
            <p:ph type="body" idx="1"/>
          </p:nvPr>
        </p:nvSpPr>
        <p:spPr>
          <a:xfrm>
            <a:off x="235500" y="1152475"/>
            <a:ext cx="4320300" cy="20592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FFD966"/>
              </a:buClr>
              <a:buSzPts val="2400"/>
              <a:buFont typeface="Nunito"/>
              <a:buChar char="●"/>
            </a:pPr>
            <a:r>
              <a:rPr lang="en" sz="2400">
                <a:solidFill>
                  <a:srgbClr val="434343"/>
                </a:solidFill>
                <a:latin typeface="Nunito"/>
                <a:ea typeface="Nunito"/>
                <a:cs typeface="Nunito"/>
                <a:sym typeface="Nunito"/>
              </a:rPr>
              <a:t>Nice workflow</a:t>
            </a:r>
            <a:endParaRPr sz="2400">
              <a:solidFill>
                <a:srgbClr val="434343"/>
              </a:solidFill>
              <a:latin typeface="Nunito"/>
              <a:ea typeface="Nunito"/>
              <a:cs typeface="Nunito"/>
              <a:sym typeface="Nunito"/>
            </a:endParaRPr>
          </a:p>
          <a:p>
            <a:pPr marL="457200" lvl="0" indent="-381000" rtl="0">
              <a:spcBef>
                <a:spcPts val="0"/>
              </a:spcBef>
              <a:spcAft>
                <a:spcPts val="0"/>
              </a:spcAft>
              <a:buClr>
                <a:srgbClr val="FFD966"/>
              </a:buClr>
              <a:buSzPts val="2400"/>
              <a:buFont typeface="Nunito"/>
              <a:buChar char="●"/>
            </a:pPr>
            <a:r>
              <a:rPr lang="en" sz="2400">
                <a:solidFill>
                  <a:srgbClr val="434343"/>
                </a:solidFill>
                <a:latin typeface="Nunito"/>
                <a:ea typeface="Nunito"/>
                <a:cs typeface="Nunito"/>
                <a:sym typeface="Nunito"/>
              </a:rPr>
              <a:t>Responsive</a:t>
            </a:r>
            <a:endParaRPr sz="2400">
              <a:solidFill>
                <a:srgbClr val="434343"/>
              </a:solidFill>
              <a:latin typeface="Nunito"/>
              <a:ea typeface="Nunito"/>
              <a:cs typeface="Nunito"/>
              <a:sym typeface="Nunito"/>
            </a:endParaRPr>
          </a:p>
          <a:p>
            <a:pPr marL="457200" lvl="0" indent="-381000" rtl="0">
              <a:spcBef>
                <a:spcPts val="0"/>
              </a:spcBef>
              <a:spcAft>
                <a:spcPts val="0"/>
              </a:spcAft>
              <a:buClr>
                <a:srgbClr val="FFD966"/>
              </a:buClr>
              <a:buSzPts val="2400"/>
              <a:buFont typeface="Nunito"/>
              <a:buChar char="●"/>
            </a:pPr>
            <a:r>
              <a:rPr lang="en" sz="2400">
                <a:solidFill>
                  <a:srgbClr val="434343"/>
                </a:solidFill>
                <a:latin typeface="Nunito"/>
                <a:ea typeface="Nunito"/>
                <a:cs typeface="Nunito"/>
                <a:sym typeface="Nunito"/>
              </a:rPr>
              <a:t>Simple Dashboard</a:t>
            </a:r>
            <a:endParaRPr sz="2400">
              <a:solidFill>
                <a:srgbClr val="434343"/>
              </a:solidFill>
              <a:latin typeface="Nunito"/>
              <a:ea typeface="Nunito"/>
              <a:cs typeface="Nunito"/>
              <a:sym typeface="Nunito"/>
            </a:endParaRPr>
          </a:p>
          <a:p>
            <a:pPr marL="457200" lvl="0" indent="-381000" rtl="0">
              <a:spcBef>
                <a:spcPts val="0"/>
              </a:spcBef>
              <a:spcAft>
                <a:spcPts val="0"/>
              </a:spcAft>
              <a:buClr>
                <a:srgbClr val="FFD966"/>
              </a:buClr>
              <a:buSzPts val="2400"/>
              <a:buFont typeface="Nunito"/>
              <a:buChar char="●"/>
            </a:pPr>
            <a:r>
              <a:rPr lang="en" sz="2400">
                <a:solidFill>
                  <a:srgbClr val="434343"/>
                </a:solidFill>
                <a:latin typeface="Nunito"/>
                <a:ea typeface="Nunito"/>
                <a:cs typeface="Nunito"/>
                <a:sym typeface="Nunito"/>
              </a:rPr>
              <a:t>Easy Navigation</a:t>
            </a:r>
            <a:endParaRPr sz="2400">
              <a:solidFill>
                <a:srgbClr val="434343"/>
              </a:solidFill>
              <a:latin typeface="Nunito"/>
              <a:ea typeface="Nunito"/>
              <a:cs typeface="Nunito"/>
              <a:sym typeface="Nunito"/>
            </a:endParaRPr>
          </a:p>
        </p:txBody>
      </p:sp>
      <p:sp>
        <p:nvSpPr>
          <p:cNvPr id="255" name="Shape 255"/>
          <p:cNvSpPr txBox="1">
            <a:spLocks noGrp="1"/>
          </p:cNvSpPr>
          <p:nvPr>
            <p:ph type="title"/>
          </p:nvPr>
        </p:nvSpPr>
        <p:spPr>
          <a:xfrm>
            <a:off x="5473950" y="2618142"/>
            <a:ext cx="3144900" cy="86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latin typeface="Fjalla One"/>
                <a:ea typeface="Fjalla One"/>
                <a:cs typeface="Fjalla One"/>
                <a:sym typeface="Fjalla One"/>
              </a:rPr>
              <a:t>Frontend</a:t>
            </a:r>
            <a:endParaRPr sz="4400">
              <a:latin typeface="Fjalla One"/>
              <a:ea typeface="Fjalla One"/>
              <a:cs typeface="Fjalla One"/>
              <a:sym typeface="Fjalla One"/>
            </a:endParaRPr>
          </a:p>
        </p:txBody>
      </p:sp>
      <p:cxnSp>
        <p:nvCxnSpPr>
          <p:cNvPr id="256" name="Shape 256"/>
          <p:cNvCxnSpPr/>
          <p:nvPr/>
        </p:nvCxnSpPr>
        <p:spPr>
          <a:xfrm>
            <a:off x="6821100" y="3518513"/>
            <a:ext cx="450600" cy="0"/>
          </a:xfrm>
          <a:prstGeom prst="straightConnector1">
            <a:avLst/>
          </a:prstGeom>
          <a:noFill/>
          <a:ln w="76200" cap="flat" cmpd="sng">
            <a:solidFill>
              <a:srgbClr val="F1C232"/>
            </a:solidFill>
            <a:prstDash val="solid"/>
            <a:round/>
            <a:headEnd type="none" w="med" len="med"/>
            <a:tailEnd type="none" w="med" len="med"/>
          </a:ln>
        </p:spPr>
      </p:cxnSp>
      <p:grpSp>
        <p:nvGrpSpPr>
          <p:cNvPr id="257" name="Shape 257"/>
          <p:cNvGrpSpPr/>
          <p:nvPr/>
        </p:nvGrpSpPr>
        <p:grpSpPr>
          <a:xfrm>
            <a:off x="6664488" y="1625000"/>
            <a:ext cx="763800" cy="761100"/>
            <a:chOff x="956725" y="3057025"/>
            <a:chExt cx="763800" cy="761100"/>
          </a:xfrm>
        </p:grpSpPr>
        <p:sp>
          <p:nvSpPr>
            <p:cNvPr id="258" name="Shape 258"/>
            <p:cNvSpPr/>
            <p:nvPr/>
          </p:nvSpPr>
          <p:spPr>
            <a:xfrm>
              <a:off x="956725" y="3057025"/>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259" name="Shape 259"/>
            <p:cNvPicPr preferRelativeResize="0"/>
            <p:nvPr/>
          </p:nvPicPr>
          <p:blipFill>
            <a:blip r:embed="rId3">
              <a:alphaModFix/>
            </a:blip>
            <a:stretch>
              <a:fillRect/>
            </a:stretch>
          </p:blipFill>
          <p:spPr>
            <a:xfrm>
              <a:off x="1147675" y="3269425"/>
              <a:ext cx="381900" cy="336306"/>
            </a:xfrm>
            <a:prstGeom prst="rect">
              <a:avLst/>
            </a:prstGeom>
            <a:noFill/>
            <a:ln>
              <a:noFill/>
            </a:ln>
          </p:spPr>
        </p:pic>
      </p:grpSp>
      <p:pic>
        <p:nvPicPr>
          <p:cNvPr id="260" name="Shape 260" descr="See the source image"/>
          <p:cNvPicPr preferRelativeResize="0"/>
          <p:nvPr/>
        </p:nvPicPr>
        <p:blipFill>
          <a:blip r:embed="rId4">
            <a:alphaModFix/>
          </a:blip>
          <a:stretch>
            <a:fillRect/>
          </a:stretch>
        </p:blipFill>
        <p:spPr>
          <a:xfrm>
            <a:off x="3584800" y="257576"/>
            <a:ext cx="971000" cy="900485"/>
          </a:xfrm>
          <a:prstGeom prst="rect">
            <a:avLst/>
          </a:prstGeom>
          <a:noFill/>
          <a:ln>
            <a:noFill/>
          </a:ln>
        </p:spPr>
      </p:pic>
      <p:sp>
        <p:nvSpPr>
          <p:cNvPr id="261" name="Shape 261"/>
          <p:cNvSpPr/>
          <p:nvPr/>
        </p:nvSpPr>
        <p:spPr>
          <a:xfrm>
            <a:off x="3600450" y="219075"/>
            <a:ext cx="971100" cy="866100"/>
          </a:xfrm>
          <a:prstGeom prst="mathMultiply">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Shape 71"/>
        <p:cNvGrpSpPr/>
        <p:nvPr/>
      </p:nvGrpSpPr>
      <p:grpSpPr>
        <a:xfrm>
          <a:off x="0" y="0"/>
          <a:ext cx="0" cy="0"/>
          <a:chOff x="0" y="0"/>
          <a:chExt cx="0" cy="0"/>
        </a:xfrm>
      </p:grpSpPr>
      <p:cxnSp>
        <p:nvCxnSpPr>
          <p:cNvPr id="72" name="Shape 72"/>
          <p:cNvCxnSpPr/>
          <p:nvPr/>
        </p:nvCxnSpPr>
        <p:spPr>
          <a:xfrm>
            <a:off x="363800" y="-13700"/>
            <a:ext cx="0" cy="5157300"/>
          </a:xfrm>
          <a:prstGeom prst="straightConnector1">
            <a:avLst/>
          </a:prstGeom>
          <a:noFill/>
          <a:ln w="76200" cap="flat" cmpd="sng">
            <a:solidFill>
              <a:srgbClr val="F1C232"/>
            </a:solidFill>
            <a:prstDash val="solid"/>
            <a:round/>
            <a:headEnd type="none" w="med" len="med"/>
            <a:tailEnd type="none" w="med" len="med"/>
          </a:ln>
        </p:spPr>
      </p:cxnSp>
      <p:sp>
        <p:nvSpPr>
          <p:cNvPr id="73" name="Shape 73"/>
          <p:cNvSpPr/>
          <p:nvPr/>
        </p:nvSpPr>
        <p:spPr>
          <a:xfrm>
            <a:off x="144650" y="320175"/>
            <a:ext cx="438300" cy="438300"/>
          </a:xfrm>
          <a:prstGeom prst="ellipse">
            <a:avLst/>
          </a:prstGeom>
          <a:solidFill>
            <a:srgbClr val="93C47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74" name="Shape 74"/>
          <p:cNvCxnSpPr/>
          <p:nvPr/>
        </p:nvCxnSpPr>
        <p:spPr>
          <a:xfrm>
            <a:off x="3034850" y="-13700"/>
            <a:ext cx="0" cy="5157300"/>
          </a:xfrm>
          <a:prstGeom prst="straightConnector1">
            <a:avLst/>
          </a:prstGeom>
          <a:noFill/>
          <a:ln w="76200" cap="flat" cmpd="sng">
            <a:solidFill>
              <a:srgbClr val="F1C232"/>
            </a:solidFill>
            <a:prstDash val="solid"/>
            <a:round/>
            <a:headEnd type="none" w="med" len="med"/>
            <a:tailEnd type="none" w="med" len="med"/>
          </a:ln>
        </p:spPr>
      </p:cxnSp>
      <p:cxnSp>
        <p:nvCxnSpPr>
          <p:cNvPr id="75" name="Shape 75"/>
          <p:cNvCxnSpPr/>
          <p:nvPr/>
        </p:nvCxnSpPr>
        <p:spPr>
          <a:xfrm>
            <a:off x="3848500" y="-6900"/>
            <a:ext cx="0" cy="5157300"/>
          </a:xfrm>
          <a:prstGeom prst="straightConnector1">
            <a:avLst/>
          </a:prstGeom>
          <a:noFill/>
          <a:ln w="76200" cap="flat" cmpd="sng">
            <a:solidFill>
              <a:srgbClr val="F1C232"/>
            </a:solidFill>
            <a:prstDash val="solid"/>
            <a:round/>
            <a:headEnd type="none" w="med" len="med"/>
            <a:tailEnd type="none" w="med" len="med"/>
          </a:ln>
        </p:spPr>
      </p:cxnSp>
      <p:sp>
        <p:nvSpPr>
          <p:cNvPr id="76" name="Shape 76"/>
          <p:cNvSpPr/>
          <p:nvPr/>
        </p:nvSpPr>
        <p:spPr>
          <a:xfrm>
            <a:off x="2815700" y="1071900"/>
            <a:ext cx="438300" cy="43830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3629350" y="326975"/>
            <a:ext cx="438300" cy="438300"/>
          </a:xfrm>
          <a:prstGeom prst="ellipse">
            <a:avLst/>
          </a:prstGeom>
          <a:solidFill>
            <a:srgbClr val="6FA8D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3629350" y="910850"/>
            <a:ext cx="438300" cy="43830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a:off x="144650" y="3357675"/>
            <a:ext cx="438300" cy="43830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80"/>
          <p:cNvSpPr/>
          <p:nvPr/>
        </p:nvSpPr>
        <p:spPr>
          <a:xfrm>
            <a:off x="3629350" y="1825175"/>
            <a:ext cx="438300" cy="438300"/>
          </a:xfrm>
          <a:prstGeom prst="ellipse">
            <a:avLst/>
          </a:prstGeom>
          <a:solidFill>
            <a:srgbClr val="6FA8D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3629350" y="2660775"/>
            <a:ext cx="438300" cy="43830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3629350" y="3414175"/>
            <a:ext cx="438300" cy="438300"/>
          </a:xfrm>
          <a:prstGeom prst="ellipse">
            <a:avLst/>
          </a:prstGeom>
          <a:solidFill>
            <a:srgbClr val="6FA8D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3629350" y="4648725"/>
            <a:ext cx="438300" cy="438300"/>
          </a:xfrm>
          <a:prstGeom prst="ellipse">
            <a:avLst/>
          </a:prstGeom>
          <a:solidFill>
            <a:srgbClr val="F1C23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txBox="1">
            <a:spLocks noGrp="1"/>
          </p:cNvSpPr>
          <p:nvPr>
            <p:ph type="body" idx="4294967295"/>
          </p:nvPr>
        </p:nvSpPr>
        <p:spPr>
          <a:xfrm>
            <a:off x="4243650" y="326975"/>
            <a:ext cx="29844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Self-study Document</a:t>
            </a:r>
            <a:endParaRPr sz="1600">
              <a:solidFill>
                <a:schemeClr val="lt1"/>
              </a:solidFill>
              <a:latin typeface="Helvetica Neue"/>
              <a:ea typeface="Helvetica Neue"/>
              <a:cs typeface="Helvetica Neue"/>
              <a:sym typeface="Helvetica Neue"/>
            </a:endParaRPr>
          </a:p>
        </p:txBody>
      </p:sp>
      <p:sp>
        <p:nvSpPr>
          <p:cNvPr id="85" name="Shape 85"/>
          <p:cNvSpPr txBox="1">
            <a:spLocks noGrp="1"/>
          </p:cNvSpPr>
          <p:nvPr>
            <p:ph type="body" idx="4294967295"/>
          </p:nvPr>
        </p:nvSpPr>
        <p:spPr>
          <a:xfrm>
            <a:off x="4243650" y="910850"/>
            <a:ext cx="29844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Questions for Department</a:t>
            </a:r>
            <a:endParaRPr sz="1600">
              <a:solidFill>
                <a:schemeClr val="lt1"/>
              </a:solidFill>
              <a:latin typeface="Helvetica Neue"/>
              <a:ea typeface="Helvetica Neue"/>
              <a:cs typeface="Helvetica Neue"/>
              <a:sym typeface="Helvetica Neue"/>
            </a:endParaRPr>
          </a:p>
        </p:txBody>
      </p:sp>
      <p:sp>
        <p:nvSpPr>
          <p:cNvPr id="86" name="Shape 86"/>
          <p:cNvSpPr txBox="1">
            <a:spLocks noGrp="1"/>
          </p:cNvSpPr>
          <p:nvPr>
            <p:ph type="body" idx="4294967295"/>
          </p:nvPr>
        </p:nvSpPr>
        <p:spPr>
          <a:xfrm>
            <a:off x="4243650" y="1825175"/>
            <a:ext cx="29844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Response to Questions</a:t>
            </a:r>
            <a:endParaRPr sz="1600">
              <a:solidFill>
                <a:schemeClr val="lt1"/>
              </a:solidFill>
              <a:latin typeface="Helvetica Neue"/>
              <a:ea typeface="Helvetica Neue"/>
              <a:cs typeface="Helvetica Neue"/>
              <a:sym typeface="Helvetica Neue"/>
            </a:endParaRPr>
          </a:p>
        </p:txBody>
      </p:sp>
      <p:sp>
        <p:nvSpPr>
          <p:cNvPr id="87" name="Shape 87"/>
          <p:cNvSpPr txBox="1">
            <a:spLocks noGrp="1"/>
          </p:cNvSpPr>
          <p:nvPr>
            <p:ph type="body" idx="4294967295"/>
          </p:nvPr>
        </p:nvSpPr>
        <p:spPr>
          <a:xfrm>
            <a:off x="4243650" y="2660775"/>
            <a:ext cx="29844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Follow-up Questions</a:t>
            </a:r>
            <a:endParaRPr sz="1600">
              <a:solidFill>
                <a:schemeClr val="lt1"/>
              </a:solidFill>
              <a:latin typeface="Helvetica Neue"/>
              <a:ea typeface="Helvetica Neue"/>
              <a:cs typeface="Helvetica Neue"/>
              <a:sym typeface="Helvetica Neue"/>
            </a:endParaRPr>
          </a:p>
        </p:txBody>
      </p:sp>
      <p:sp>
        <p:nvSpPr>
          <p:cNvPr id="88" name="Shape 88"/>
          <p:cNvSpPr txBox="1">
            <a:spLocks noGrp="1"/>
          </p:cNvSpPr>
          <p:nvPr>
            <p:ph type="body" idx="4294967295"/>
          </p:nvPr>
        </p:nvSpPr>
        <p:spPr>
          <a:xfrm>
            <a:off x="4243650" y="3414175"/>
            <a:ext cx="36831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Response to Follow-up Questions</a:t>
            </a:r>
            <a:endParaRPr sz="1600">
              <a:solidFill>
                <a:schemeClr val="lt1"/>
              </a:solidFill>
              <a:latin typeface="Helvetica Neue"/>
              <a:ea typeface="Helvetica Neue"/>
              <a:cs typeface="Helvetica Neue"/>
              <a:sym typeface="Helvetica Neue"/>
            </a:endParaRPr>
          </a:p>
        </p:txBody>
      </p:sp>
      <p:sp>
        <p:nvSpPr>
          <p:cNvPr id="89" name="Shape 89"/>
          <p:cNvSpPr txBox="1">
            <a:spLocks noGrp="1"/>
          </p:cNvSpPr>
          <p:nvPr>
            <p:ph type="body" idx="4294967295"/>
          </p:nvPr>
        </p:nvSpPr>
        <p:spPr>
          <a:xfrm>
            <a:off x="4243650" y="4614450"/>
            <a:ext cx="36831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Memorandum of Understanding</a:t>
            </a:r>
            <a:endParaRPr sz="1600">
              <a:solidFill>
                <a:schemeClr val="lt1"/>
              </a:solidFill>
              <a:latin typeface="Helvetica Neue"/>
              <a:ea typeface="Helvetica Neue"/>
              <a:cs typeface="Helvetica Neue"/>
              <a:sym typeface="Helvetica Neue"/>
            </a:endParaRPr>
          </a:p>
        </p:txBody>
      </p:sp>
      <p:sp>
        <p:nvSpPr>
          <p:cNvPr id="90" name="Shape 90"/>
          <p:cNvSpPr txBox="1">
            <a:spLocks noGrp="1"/>
          </p:cNvSpPr>
          <p:nvPr>
            <p:ph type="body" idx="4294967295"/>
          </p:nvPr>
        </p:nvSpPr>
        <p:spPr>
          <a:xfrm>
            <a:off x="629225" y="3357675"/>
            <a:ext cx="1982700" cy="6249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Commendations &amp; Recommendations</a:t>
            </a:r>
            <a:endParaRPr sz="1600">
              <a:solidFill>
                <a:schemeClr val="lt1"/>
              </a:solidFill>
              <a:latin typeface="Helvetica Neue"/>
              <a:ea typeface="Helvetica Neue"/>
              <a:cs typeface="Helvetica Neue"/>
              <a:sym typeface="Helvetica Neue"/>
            </a:endParaRPr>
          </a:p>
        </p:txBody>
      </p:sp>
      <p:sp>
        <p:nvSpPr>
          <p:cNvPr id="91" name="Shape 91"/>
          <p:cNvSpPr txBox="1">
            <a:spLocks noGrp="1"/>
          </p:cNvSpPr>
          <p:nvPr>
            <p:ph type="body" idx="4294967295"/>
          </p:nvPr>
        </p:nvSpPr>
        <p:spPr>
          <a:xfrm>
            <a:off x="1052150" y="1071900"/>
            <a:ext cx="19827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Summary Report</a:t>
            </a:r>
            <a:endParaRPr sz="1600">
              <a:solidFill>
                <a:schemeClr val="lt1"/>
              </a:solidFill>
              <a:latin typeface="Helvetica Neue"/>
              <a:ea typeface="Helvetica Neue"/>
              <a:cs typeface="Helvetica Neue"/>
              <a:sym typeface="Helvetica Neue"/>
            </a:endParaRPr>
          </a:p>
        </p:txBody>
      </p:sp>
      <p:sp>
        <p:nvSpPr>
          <p:cNvPr id="92" name="Shape 92"/>
          <p:cNvSpPr txBox="1">
            <a:spLocks noGrp="1"/>
          </p:cNvSpPr>
          <p:nvPr>
            <p:ph type="body" idx="4294967295"/>
          </p:nvPr>
        </p:nvSpPr>
        <p:spPr>
          <a:xfrm>
            <a:off x="629225" y="320175"/>
            <a:ext cx="2330400" cy="43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1600">
                <a:solidFill>
                  <a:schemeClr val="lt1"/>
                </a:solidFill>
                <a:latin typeface="Helvetica Neue"/>
                <a:ea typeface="Helvetica Neue"/>
                <a:cs typeface="Helvetica Neue"/>
                <a:sym typeface="Helvetica Neue"/>
              </a:rPr>
              <a:t>External Review Report</a:t>
            </a:r>
            <a:endParaRPr sz="1600">
              <a:solidFill>
                <a:schemeClr val="lt1"/>
              </a:solidFill>
              <a:latin typeface="Helvetica Neue"/>
              <a:ea typeface="Helvetica Neue"/>
              <a:cs typeface="Helvetica Neue"/>
              <a:sym typeface="Helvetica Neue"/>
            </a:endParaRPr>
          </a:p>
        </p:txBody>
      </p:sp>
      <p:sp>
        <p:nvSpPr>
          <p:cNvPr id="93" name="Shape 93"/>
          <p:cNvSpPr/>
          <p:nvPr/>
        </p:nvSpPr>
        <p:spPr>
          <a:xfrm>
            <a:off x="3629350" y="4648725"/>
            <a:ext cx="438300" cy="438300"/>
          </a:xfrm>
          <a:prstGeom prst="arc">
            <a:avLst>
              <a:gd name="adj1" fmla="val 16200000"/>
              <a:gd name="adj2" fmla="val 5381205"/>
            </a:avLst>
          </a:prstGeom>
          <a:solidFill>
            <a:srgbClr val="CC412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txBox="1">
            <a:spLocks noGrp="1"/>
          </p:cNvSpPr>
          <p:nvPr>
            <p:ph type="body" idx="4294967295"/>
          </p:nvPr>
        </p:nvSpPr>
        <p:spPr>
          <a:xfrm>
            <a:off x="6924850" y="106800"/>
            <a:ext cx="2121000" cy="1038600"/>
          </a:xfrm>
          <a:prstGeom prst="rect">
            <a:avLst/>
          </a:prstGeom>
          <a:ln w="19050" cap="flat" cmpd="sng">
            <a:solidFill>
              <a:srgbClr val="F1C232"/>
            </a:solidFill>
            <a:prstDash val="dot"/>
            <a:round/>
            <a:headEnd type="none" w="sm" len="sm"/>
            <a:tailEnd type="none" w="sm" len="sm"/>
          </a:ln>
        </p:spPr>
        <p:txBody>
          <a:bodyPr spcFirstLastPara="1" wrap="square" lIns="91425" tIns="91425" rIns="91425" bIns="91425" anchor="t" anchorCtr="0">
            <a:noAutofit/>
          </a:bodyPr>
          <a:lstStyle/>
          <a:p>
            <a:pPr marL="457200" lvl="0" indent="-304800" rtl="0">
              <a:spcBef>
                <a:spcPts val="0"/>
              </a:spcBef>
              <a:spcAft>
                <a:spcPts val="0"/>
              </a:spcAft>
              <a:buClr>
                <a:srgbClr val="93C47D"/>
              </a:buClr>
              <a:buSzPts val="1200"/>
              <a:buFont typeface="Economica"/>
              <a:buChar char="●"/>
            </a:pPr>
            <a:r>
              <a:rPr lang="en" sz="1200">
                <a:solidFill>
                  <a:srgbClr val="FFFFFF"/>
                </a:solidFill>
                <a:latin typeface="Economica"/>
                <a:ea typeface="Economica"/>
                <a:cs typeface="Economica"/>
                <a:sym typeface="Economica"/>
              </a:rPr>
              <a:t>External Reviewer</a:t>
            </a:r>
            <a:endParaRPr sz="1200">
              <a:solidFill>
                <a:srgbClr val="FFFFFF"/>
              </a:solidFill>
              <a:latin typeface="Economica"/>
              <a:ea typeface="Economica"/>
              <a:cs typeface="Economica"/>
              <a:sym typeface="Economica"/>
            </a:endParaRPr>
          </a:p>
          <a:p>
            <a:pPr marL="457200" lvl="0" indent="-304800" rtl="0">
              <a:spcBef>
                <a:spcPts val="0"/>
              </a:spcBef>
              <a:spcAft>
                <a:spcPts val="0"/>
              </a:spcAft>
              <a:buClr>
                <a:srgbClr val="CC4125"/>
              </a:buClr>
              <a:buSzPts val="1200"/>
              <a:buFont typeface="Economica"/>
              <a:buChar char="●"/>
            </a:pPr>
            <a:r>
              <a:rPr lang="en" sz="1200">
                <a:solidFill>
                  <a:srgbClr val="FFFFFF"/>
                </a:solidFill>
                <a:latin typeface="Economica"/>
                <a:ea typeface="Economica"/>
                <a:cs typeface="Economica"/>
                <a:sym typeface="Economica"/>
              </a:rPr>
              <a:t>College Dean/Designee</a:t>
            </a:r>
            <a:endParaRPr sz="1200">
              <a:solidFill>
                <a:srgbClr val="FFFFFF"/>
              </a:solidFill>
              <a:latin typeface="Economica"/>
              <a:ea typeface="Economica"/>
              <a:cs typeface="Economica"/>
              <a:sym typeface="Economica"/>
            </a:endParaRPr>
          </a:p>
          <a:p>
            <a:pPr marL="457200" lvl="0" indent="-304800" rtl="0">
              <a:spcBef>
                <a:spcPts val="0"/>
              </a:spcBef>
              <a:spcAft>
                <a:spcPts val="0"/>
              </a:spcAft>
              <a:buClr>
                <a:srgbClr val="6FA8DC"/>
              </a:buClr>
              <a:buSzPts val="1200"/>
              <a:buFont typeface="Economica"/>
              <a:buChar char="●"/>
            </a:pPr>
            <a:r>
              <a:rPr lang="en" sz="1200">
                <a:solidFill>
                  <a:srgbClr val="FFFFFF"/>
                </a:solidFill>
                <a:latin typeface="Economica"/>
                <a:ea typeface="Economica"/>
                <a:cs typeface="Economica"/>
                <a:sym typeface="Economica"/>
              </a:rPr>
              <a:t>Department Chairs</a:t>
            </a:r>
            <a:endParaRPr sz="1200">
              <a:solidFill>
                <a:srgbClr val="FFFFFF"/>
              </a:solidFill>
              <a:latin typeface="Economica"/>
              <a:ea typeface="Economica"/>
              <a:cs typeface="Economica"/>
              <a:sym typeface="Economica"/>
            </a:endParaRPr>
          </a:p>
          <a:p>
            <a:pPr marL="457200" lvl="0" indent="-304800" rtl="0">
              <a:spcBef>
                <a:spcPts val="0"/>
              </a:spcBef>
              <a:spcAft>
                <a:spcPts val="0"/>
              </a:spcAft>
              <a:buClr>
                <a:srgbClr val="F1C232"/>
              </a:buClr>
              <a:buSzPts val="1200"/>
              <a:buFont typeface="Economica"/>
              <a:buChar char="●"/>
            </a:pPr>
            <a:r>
              <a:rPr lang="en" sz="1200">
                <a:solidFill>
                  <a:srgbClr val="FFFFFF"/>
                </a:solidFill>
                <a:latin typeface="Economica"/>
                <a:ea typeface="Economica"/>
                <a:cs typeface="Economica"/>
                <a:sym typeface="Economica"/>
              </a:rPr>
              <a:t>Program Review Subcommittee</a:t>
            </a:r>
            <a:endParaRPr sz="1200">
              <a:solidFill>
                <a:srgbClr val="FFFFFF"/>
              </a:solidFill>
              <a:latin typeface="Economica"/>
              <a:ea typeface="Economica"/>
              <a:cs typeface="Economica"/>
              <a:sym typeface="Econom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3">
            <a:alphaModFix/>
          </a:blip>
          <a:srcRect t="30001"/>
          <a:stretch/>
        </p:blipFill>
        <p:spPr>
          <a:xfrm>
            <a:off x="-13900" y="0"/>
            <a:ext cx="9166502" cy="2133600"/>
          </a:xfrm>
          <a:prstGeom prst="rect">
            <a:avLst/>
          </a:prstGeom>
          <a:noFill/>
          <a:ln>
            <a:noFill/>
          </a:ln>
        </p:spPr>
      </p:pic>
      <p:sp>
        <p:nvSpPr>
          <p:cNvPr id="100" name="Shape 100"/>
          <p:cNvSpPr txBox="1">
            <a:spLocks noGrp="1"/>
          </p:cNvSpPr>
          <p:nvPr>
            <p:ph type="title"/>
          </p:nvPr>
        </p:nvSpPr>
        <p:spPr>
          <a:xfrm>
            <a:off x="5168450" y="704250"/>
            <a:ext cx="3648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a:solidFill>
                  <a:srgbClr val="FFFFFF"/>
                </a:solidFill>
                <a:latin typeface="Fjalla One"/>
                <a:ea typeface="Fjalla One"/>
                <a:cs typeface="Fjalla One"/>
                <a:sym typeface="Fjalla One"/>
              </a:rPr>
              <a:t>Problem Overview</a:t>
            </a:r>
            <a:endParaRPr sz="3600">
              <a:solidFill>
                <a:srgbClr val="FFFFFF"/>
              </a:solidFill>
              <a:latin typeface="Fjalla One"/>
              <a:ea typeface="Fjalla One"/>
              <a:cs typeface="Fjalla One"/>
              <a:sym typeface="Fjalla One"/>
            </a:endParaRPr>
          </a:p>
        </p:txBody>
      </p:sp>
      <p:sp>
        <p:nvSpPr>
          <p:cNvPr id="101" name="Shape 101"/>
          <p:cNvSpPr txBox="1">
            <a:spLocks noGrp="1"/>
          </p:cNvSpPr>
          <p:nvPr>
            <p:ph type="body" idx="1"/>
          </p:nvPr>
        </p:nvSpPr>
        <p:spPr>
          <a:xfrm>
            <a:off x="311700" y="2431725"/>
            <a:ext cx="8520600" cy="24288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FFD966"/>
              </a:buClr>
              <a:buSzPts val="2200"/>
              <a:buFont typeface="Nunito"/>
              <a:buChar char="●"/>
            </a:pPr>
            <a:r>
              <a:rPr lang="en" sz="2200" b="1">
                <a:solidFill>
                  <a:srgbClr val="434343"/>
                </a:solidFill>
                <a:latin typeface="Nunito"/>
                <a:ea typeface="Nunito"/>
                <a:cs typeface="Nunito"/>
                <a:sym typeface="Nunito"/>
              </a:rPr>
              <a:t>Email </a:t>
            </a:r>
            <a:r>
              <a:rPr lang="en" sz="2200">
                <a:solidFill>
                  <a:srgbClr val="434343"/>
                </a:solidFill>
                <a:latin typeface="Nunito"/>
                <a:ea typeface="Nunito"/>
                <a:cs typeface="Nunito"/>
                <a:sym typeface="Nunito"/>
              </a:rPr>
              <a:t>used for</a:t>
            </a:r>
            <a:endParaRPr sz="2200">
              <a:solidFill>
                <a:srgbClr val="434343"/>
              </a:solidFill>
              <a:latin typeface="Nunito"/>
              <a:ea typeface="Nunito"/>
              <a:cs typeface="Nunito"/>
              <a:sym typeface="Nunito"/>
            </a:endParaRPr>
          </a:p>
          <a:p>
            <a:pPr marL="914400" lvl="1" indent="-368300" rtl="0">
              <a:spcBef>
                <a:spcPts val="0"/>
              </a:spcBef>
              <a:spcAft>
                <a:spcPts val="0"/>
              </a:spcAft>
              <a:buClr>
                <a:srgbClr val="434343"/>
              </a:buClr>
              <a:buSzPts val="2200"/>
              <a:buFont typeface="Nunito"/>
              <a:buChar char="○"/>
            </a:pPr>
            <a:r>
              <a:rPr lang="en" sz="2200">
                <a:solidFill>
                  <a:srgbClr val="434343"/>
                </a:solidFill>
                <a:latin typeface="Nunito"/>
                <a:ea typeface="Nunito"/>
                <a:cs typeface="Nunito"/>
                <a:sym typeface="Nunito"/>
              </a:rPr>
              <a:t>Collaboration on documents</a:t>
            </a:r>
            <a:endParaRPr sz="2200">
              <a:solidFill>
                <a:srgbClr val="434343"/>
              </a:solidFill>
              <a:latin typeface="Nunito"/>
              <a:ea typeface="Nunito"/>
              <a:cs typeface="Nunito"/>
              <a:sym typeface="Nunito"/>
            </a:endParaRPr>
          </a:p>
          <a:p>
            <a:pPr marL="914400" lvl="1" indent="-368300" rtl="0">
              <a:spcBef>
                <a:spcPts val="0"/>
              </a:spcBef>
              <a:spcAft>
                <a:spcPts val="0"/>
              </a:spcAft>
              <a:buClr>
                <a:srgbClr val="434343"/>
              </a:buClr>
              <a:buSzPts val="2200"/>
              <a:buFont typeface="Nunito"/>
              <a:buChar char="○"/>
            </a:pPr>
            <a:r>
              <a:rPr lang="en" sz="2200">
                <a:solidFill>
                  <a:srgbClr val="434343"/>
                </a:solidFill>
                <a:latin typeface="Nunito"/>
                <a:ea typeface="Nunito"/>
                <a:cs typeface="Nunito"/>
                <a:sym typeface="Nunito"/>
              </a:rPr>
              <a:t>Scheduling meetings</a:t>
            </a:r>
            <a:endParaRPr sz="2200">
              <a:solidFill>
                <a:srgbClr val="434343"/>
              </a:solidFill>
              <a:latin typeface="Nunito"/>
              <a:ea typeface="Nunito"/>
              <a:cs typeface="Nunito"/>
              <a:sym typeface="Nunito"/>
            </a:endParaRPr>
          </a:p>
          <a:p>
            <a:pPr marL="914400" lvl="1" indent="-368300" rtl="0">
              <a:spcBef>
                <a:spcPts val="0"/>
              </a:spcBef>
              <a:spcAft>
                <a:spcPts val="0"/>
              </a:spcAft>
              <a:buClr>
                <a:srgbClr val="434343"/>
              </a:buClr>
              <a:buSzPts val="2200"/>
              <a:buFont typeface="Nunito"/>
              <a:buChar char="○"/>
            </a:pPr>
            <a:r>
              <a:rPr lang="en" sz="2200">
                <a:solidFill>
                  <a:srgbClr val="434343"/>
                </a:solidFill>
                <a:latin typeface="Nunito"/>
                <a:ea typeface="Nunito"/>
                <a:cs typeface="Nunito"/>
                <a:sym typeface="Nunito"/>
              </a:rPr>
              <a:t>Distributing templates and previous review documents</a:t>
            </a:r>
            <a:endParaRPr sz="2200">
              <a:solidFill>
                <a:srgbClr val="434343"/>
              </a:solidFill>
              <a:latin typeface="Nunito"/>
              <a:ea typeface="Nunito"/>
              <a:cs typeface="Nunito"/>
              <a:sym typeface="Nunito"/>
            </a:endParaRPr>
          </a:p>
          <a:p>
            <a:pPr marL="457200" lvl="0" indent="-368300" rtl="0">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No easy way to track review progress</a:t>
            </a:r>
            <a:endParaRPr sz="2200">
              <a:solidFill>
                <a:srgbClr val="434343"/>
              </a:solidFill>
              <a:latin typeface="Nunito"/>
              <a:ea typeface="Nunito"/>
              <a:cs typeface="Nunito"/>
              <a:sym typeface="Nunito"/>
            </a:endParaRPr>
          </a:p>
          <a:p>
            <a:pPr marL="457200" lvl="0" indent="-368300" rtl="0">
              <a:spcBef>
                <a:spcPts val="0"/>
              </a:spcBef>
              <a:spcAft>
                <a:spcPts val="0"/>
              </a:spcAft>
              <a:buClr>
                <a:srgbClr val="FFD966"/>
              </a:buClr>
              <a:buSzPts val="2200"/>
              <a:buFont typeface="Nunito"/>
              <a:buChar char="●"/>
            </a:pPr>
            <a:r>
              <a:rPr lang="en" sz="2200">
                <a:solidFill>
                  <a:srgbClr val="434343"/>
                </a:solidFill>
                <a:latin typeface="Nunito"/>
                <a:ea typeface="Nunito"/>
                <a:cs typeface="Nunito"/>
                <a:sym typeface="Nunito"/>
              </a:rPr>
              <a:t>No central archive of past documents</a:t>
            </a:r>
            <a:endParaRPr sz="2200">
              <a:solidFill>
                <a:srgbClr val="434343"/>
              </a:solidFill>
              <a:latin typeface="Nunito"/>
              <a:ea typeface="Nunito"/>
              <a:cs typeface="Nunito"/>
              <a:sym typeface="Nunito"/>
            </a:endParaRPr>
          </a:p>
        </p:txBody>
      </p:sp>
      <p:cxnSp>
        <p:nvCxnSpPr>
          <p:cNvPr id="102" name="Shape 102"/>
          <p:cNvCxnSpPr/>
          <p:nvPr/>
        </p:nvCxnSpPr>
        <p:spPr>
          <a:xfrm>
            <a:off x="-15025" y="2132850"/>
            <a:ext cx="9166500" cy="21300"/>
          </a:xfrm>
          <a:prstGeom prst="straightConnector1">
            <a:avLst/>
          </a:prstGeom>
          <a:noFill/>
          <a:ln w="76200" cap="flat" cmpd="sng">
            <a:solidFill>
              <a:srgbClr val="F1C232"/>
            </a:solidFill>
            <a:prstDash val="solid"/>
            <a:round/>
            <a:headEnd type="none" w="med" len="med"/>
            <a:tailEnd type="none" w="med" len="med"/>
          </a:ln>
        </p:spPr>
      </p:cxnSp>
      <p:cxnSp>
        <p:nvCxnSpPr>
          <p:cNvPr id="103" name="Shape 103"/>
          <p:cNvCxnSpPr/>
          <p:nvPr/>
        </p:nvCxnSpPr>
        <p:spPr>
          <a:xfrm>
            <a:off x="6767450" y="1402563"/>
            <a:ext cx="450600" cy="0"/>
          </a:xfrm>
          <a:prstGeom prst="straightConnector1">
            <a:avLst/>
          </a:prstGeom>
          <a:noFill/>
          <a:ln w="76200" cap="flat" cmpd="sng">
            <a:solidFill>
              <a:srgbClr val="F1C23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
        <p:cNvGrpSpPr/>
        <p:nvPr/>
      </p:nvGrpSpPr>
      <p:grpSpPr>
        <a:xfrm>
          <a:off x="0" y="0"/>
          <a:ext cx="0" cy="0"/>
          <a:chOff x="0" y="0"/>
          <a:chExt cx="0" cy="0"/>
        </a:xfrm>
      </p:grpSpPr>
      <p:cxnSp>
        <p:nvCxnSpPr>
          <p:cNvPr id="108" name="Shape 108"/>
          <p:cNvCxnSpPr/>
          <p:nvPr/>
        </p:nvCxnSpPr>
        <p:spPr>
          <a:xfrm>
            <a:off x="-15025" y="5105025"/>
            <a:ext cx="9166500" cy="21000"/>
          </a:xfrm>
          <a:prstGeom prst="straightConnector1">
            <a:avLst/>
          </a:prstGeom>
          <a:noFill/>
          <a:ln w="76200" cap="flat" cmpd="sng">
            <a:solidFill>
              <a:srgbClr val="282828"/>
            </a:solidFill>
            <a:prstDash val="solid"/>
            <a:round/>
            <a:headEnd type="none" w="med" len="med"/>
            <a:tailEnd type="none" w="med" len="med"/>
          </a:ln>
        </p:spPr>
      </p:cxnSp>
      <p:grpSp>
        <p:nvGrpSpPr>
          <p:cNvPr id="109" name="Shape 109"/>
          <p:cNvGrpSpPr/>
          <p:nvPr/>
        </p:nvGrpSpPr>
        <p:grpSpPr>
          <a:xfrm>
            <a:off x="8473270" y="4430344"/>
            <a:ext cx="585300" cy="585286"/>
            <a:chOff x="423325" y="1992100"/>
            <a:chExt cx="763800" cy="761100"/>
          </a:xfrm>
        </p:grpSpPr>
        <p:sp>
          <p:nvSpPr>
            <p:cNvPr id="110" name="Shape 110"/>
            <p:cNvSpPr/>
            <p:nvPr/>
          </p:nvSpPr>
          <p:spPr>
            <a:xfrm>
              <a:off x="423325" y="1992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11" name="Shape 111"/>
            <p:cNvPicPr preferRelativeResize="0"/>
            <p:nvPr/>
          </p:nvPicPr>
          <p:blipFill>
            <a:blip r:embed="rId3">
              <a:alphaModFix/>
            </a:blip>
            <a:stretch>
              <a:fillRect/>
            </a:stretch>
          </p:blipFill>
          <p:spPr>
            <a:xfrm>
              <a:off x="614275" y="2181700"/>
              <a:ext cx="381900" cy="381900"/>
            </a:xfrm>
            <a:prstGeom prst="rect">
              <a:avLst/>
            </a:prstGeom>
            <a:noFill/>
            <a:ln>
              <a:noFill/>
            </a:ln>
          </p:spPr>
        </p:pic>
      </p:grpSp>
      <p:pic>
        <p:nvPicPr>
          <p:cNvPr id="112" name="Shape 112"/>
          <p:cNvPicPr preferRelativeResize="0"/>
          <p:nvPr/>
        </p:nvPicPr>
        <p:blipFill>
          <a:blip r:embed="rId4">
            <a:alphaModFix/>
          </a:blip>
          <a:stretch>
            <a:fillRect/>
          </a:stretch>
        </p:blipFill>
        <p:spPr>
          <a:xfrm>
            <a:off x="454263" y="153188"/>
            <a:ext cx="8227922" cy="4837118"/>
          </a:xfrm>
          <a:prstGeom prst="rect">
            <a:avLst/>
          </a:prstGeom>
          <a:noFill/>
          <a:ln>
            <a:noFill/>
          </a:ln>
        </p:spPr>
      </p:pic>
      <p:sp>
        <p:nvSpPr>
          <p:cNvPr id="113" name="Shape 113"/>
          <p:cNvSpPr txBox="1"/>
          <p:nvPr/>
        </p:nvSpPr>
        <p:spPr>
          <a:xfrm>
            <a:off x="452025" y="3492925"/>
            <a:ext cx="3945000" cy="46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4" name="Shape 114"/>
          <p:cNvSpPr txBox="1">
            <a:spLocks noGrp="1"/>
          </p:cNvSpPr>
          <p:nvPr>
            <p:ph type="body" idx="4294967295"/>
          </p:nvPr>
        </p:nvSpPr>
        <p:spPr>
          <a:xfrm>
            <a:off x="204125" y="3566300"/>
            <a:ext cx="3459900" cy="13854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434343"/>
              </a:buClr>
              <a:buSzPts val="1400"/>
              <a:buFont typeface="Nunito"/>
              <a:buAutoNum type="arabicPeriod"/>
            </a:pPr>
            <a:r>
              <a:rPr lang="en" sz="1400">
                <a:solidFill>
                  <a:srgbClr val="434343"/>
                </a:solidFill>
                <a:latin typeface="Nunito"/>
                <a:ea typeface="Nunito"/>
                <a:cs typeface="Nunito"/>
                <a:sym typeface="Nunito"/>
              </a:rPr>
              <a:t>Review progress tracking</a:t>
            </a:r>
            <a:endParaRPr sz="1400">
              <a:solidFill>
                <a:srgbClr val="434343"/>
              </a:solidFill>
              <a:latin typeface="Nunito"/>
              <a:ea typeface="Nunito"/>
              <a:cs typeface="Nunito"/>
              <a:sym typeface="Nunito"/>
            </a:endParaRPr>
          </a:p>
          <a:p>
            <a:pPr marL="457200" lvl="0" indent="-317500" rtl="0">
              <a:spcBef>
                <a:spcPts val="0"/>
              </a:spcBef>
              <a:spcAft>
                <a:spcPts val="0"/>
              </a:spcAft>
              <a:buClr>
                <a:srgbClr val="434343"/>
              </a:buClr>
              <a:buSzPts val="1400"/>
              <a:buFont typeface="Nunito"/>
              <a:buAutoNum type="arabicPeriod"/>
            </a:pPr>
            <a:r>
              <a:rPr lang="en" sz="1400">
                <a:solidFill>
                  <a:srgbClr val="434343"/>
                </a:solidFill>
                <a:latin typeface="Nunito"/>
                <a:ea typeface="Nunito"/>
                <a:cs typeface="Nunito"/>
                <a:sym typeface="Nunito"/>
              </a:rPr>
              <a:t>Document versioning and storage</a:t>
            </a:r>
            <a:endParaRPr sz="1400">
              <a:solidFill>
                <a:srgbClr val="434343"/>
              </a:solidFill>
              <a:latin typeface="Nunito"/>
              <a:ea typeface="Nunito"/>
              <a:cs typeface="Nunito"/>
              <a:sym typeface="Nunito"/>
            </a:endParaRPr>
          </a:p>
          <a:p>
            <a:pPr marL="457200" lvl="0" indent="-317500" rtl="0">
              <a:spcBef>
                <a:spcPts val="0"/>
              </a:spcBef>
              <a:spcAft>
                <a:spcPts val="0"/>
              </a:spcAft>
              <a:buClr>
                <a:srgbClr val="434343"/>
              </a:buClr>
              <a:buSzPts val="1400"/>
              <a:buFont typeface="Nunito"/>
              <a:buAutoNum type="arabicPeriod"/>
            </a:pPr>
            <a:r>
              <a:rPr lang="en" sz="1400">
                <a:solidFill>
                  <a:srgbClr val="434343"/>
                </a:solidFill>
                <a:latin typeface="Nunito"/>
                <a:ea typeface="Nunito"/>
                <a:cs typeface="Nunito"/>
                <a:sym typeface="Nunito"/>
              </a:rPr>
              <a:t>Automatic document templating</a:t>
            </a:r>
            <a:endParaRPr sz="1400">
              <a:solidFill>
                <a:srgbClr val="434343"/>
              </a:solidFill>
              <a:latin typeface="Nunito"/>
              <a:ea typeface="Nunito"/>
              <a:cs typeface="Nunito"/>
              <a:sym typeface="Nunito"/>
            </a:endParaRPr>
          </a:p>
          <a:p>
            <a:pPr marL="457200" lvl="0" indent="-317500" rtl="0">
              <a:spcBef>
                <a:spcPts val="0"/>
              </a:spcBef>
              <a:spcAft>
                <a:spcPts val="0"/>
              </a:spcAft>
              <a:buClr>
                <a:srgbClr val="434343"/>
              </a:buClr>
              <a:buSzPts val="1400"/>
              <a:buFont typeface="Nunito"/>
              <a:buAutoNum type="arabicPeriod"/>
            </a:pPr>
            <a:r>
              <a:rPr lang="en" sz="1400">
                <a:solidFill>
                  <a:srgbClr val="434343"/>
                </a:solidFill>
                <a:latin typeface="Nunito"/>
                <a:ea typeface="Nunito"/>
                <a:cs typeface="Nunito"/>
                <a:sym typeface="Nunito"/>
              </a:rPr>
              <a:t>Email notifications</a:t>
            </a:r>
            <a:endParaRPr sz="1400">
              <a:solidFill>
                <a:srgbClr val="434343"/>
              </a:solidFill>
              <a:latin typeface="Nunito"/>
              <a:ea typeface="Nunito"/>
              <a:cs typeface="Nunito"/>
              <a:sym typeface="Nunito"/>
            </a:endParaRPr>
          </a:p>
          <a:p>
            <a:pPr marL="457200" lvl="0" indent="-317500" rtl="0">
              <a:spcBef>
                <a:spcPts val="0"/>
              </a:spcBef>
              <a:spcAft>
                <a:spcPts val="0"/>
              </a:spcAft>
              <a:buClr>
                <a:srgbClr val="434343"/>
              </a:buClr>
              <a:buSzPts val="1400"/>
              <a:buFont typeface="Nunito"/>
              <a:buAutoNum type="arabicPeriod"/>
            </a:pPr>
            <a:r>
              <a:rPr lang="en" sz="1400">
                <a:solidFill>
                  <a:srgbClr val="434343"/>
                </a:solidFill>
                <a:latin typeface="Nunito"/>
                <a:ea typeface="Nunito"/>
                <a:cs typeface="Nunito"/>
                <a:sym typeface="Nunito"/>
              </a:rPr>
              <a:t>External review reports</a:t>
            </a:r>
            <a:endParaRPr sz="1400">
              <a:solidFill>
                <a:srgbClr val="434343"/>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2" name="2018-04-22_22-38-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407"/>
            <a:ext cx="9144000" cy="4953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
        <p:cNvGrpSpPr/>
        <p:nvPr/>
      </p:nvGrpSpPr>
      <p:grpSpPr>
        <a:xfrm>
          <a:off x="0" y="0"/>
          <a:ext cx="0" cy="0"/>
          <a:chOff x="0" y="0"/>
          <a:chExt cx="0" cy="0"/>
        </a:xfrm>
      </p:grpSpPr>
      <p:sp>
        <p:nvSpPr>
          <p:cNvPr id="124" name="Shape 124"/>
          <p:cNvSpPr/>
          <p:nvPr/>
        </p:nvSpPr>
        <p:spPr>
          <a:xfrm>
            <a:off x="4804800" y="0"/>
            <a:ext cx="43392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125"/>
          <p:cNvSpPr txBox="1">
            <a:spLocks noGrp="1"/>
          </p:cNvSpPr>
          <p:nvPr>
            <p:ph type="title"/>
          </p:nvPr>
        </p:nvSpPr>
        <p:spPr>
          <a:xfrm>
            <a:off x="5225900" y="2303300"/>
            <a:ext cx="3360900" cy="86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latin typeface="Fjalla One"/>
                <a:ea typeface="Fjalla One"/>
                <a:cs typeface="Fjalla One"/>
                <a:sym typeface="Fjalla One"/>
              </a:rPr>
              <a:t>Representing</a:t>
            </a:r>
            <a:endParaRPr sz="4400">
              <a:latin typeface="Fjalla One"/>
              <a:ea typeface="Fjalla One"/>
              <a:cs typeface="Fjalla One"/>
              <a:sym typeface="Fjalla One"/>
            </a:endParaRPr>
          </a:p>
          <a:p>
            <a:pPr marL="0" lvl="0" indent="0" algn="ctr" rtl="0">
              <a:spcBef>
                <a:spcPts val="0"/>
              </a:spcBef>
              <a:spcAft>
                <a:spcPts val="0"/>
              </a:spcAft>
              <a:buNone/>
            </a:pPr>
            <a:r>
              <a:rPr lang="en" sz="4400">
                <a:latin typeface="Fjalla One"/>
                <a:ea typeface="Fjalla One"/>
                <a:cs typeface="Fjalla One"/>
                <a:sym typeface="Fjalla One"/>
              </a:rPr>
              <a:t>Reviews</a:t>
            </a:r>
            <a:endParaRPr sz="4400">
              <a:latin typeface="Fjalla One"/>
              <a:ea typeface="Fjalla One"/>
              <a:cs typeface="Fjalla One"/>
              <a:sym typeface="Fjalla One"/>
            </a:endParaRPr>
          </a:p>
        </p:txBody>
      </p:sp>
      <p:grpSp>
        <p:nvGrpSpPr>
          <p:cNvPr id="126" name="Shape 126"/>
          <p:cNvGrpSpPr/>
          <p:nvPr/>
        </p:nvGrpSpPr>
        <p:grpSpPr>
          <a:xfrm>
            <a:off x="6524450" y="1470450"/>
            <a:ext cx="763800" cy="761100"/>
            <a:chOff x="3145975" y="1992100"/>
            <a:chExt cx="763800" cy="761100"/>
          </a:xfrm>
        </p:grpSpPr>
        <p:sp>
          <p:nvSpPr>
            <p:cNvPr id="127" name="Shape 127"/>
            <p:cNvSpPr/>
            <p:nvPr/>
          </p:nvSpPr>
          <p:spPr>
            <a:xfrm>
              <a:off x="3145975" y="1992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28" name="Shape 128"/>
            <p:cNvPicPr preferRelativeResize="0"/>
            <p:nvPr/>
          </p:nvPicPr>
          <p:blipFill>
            <a:blip r:embed="rId3">
              <a:alphaModFix/>
            </a:blip>
            <a:stretch>
              <a:fillRect/>
            </a:stretch>
          </p:blipFill>
          <p:spPr>
            <a:xfrm>
              <a:off x="3384650" y="2181697"/>
              <a:ext cx="286446" cy="381900"/>
            </a:xfrm>
            <a:prstGeom prst="rect">
              <a:avLst/>
            </a:prstGeom>
            <a:noFill/>
            <a:ln>
              <a:noFill/>
            </a:ln>
          </p:spPr>
        </p:pic>
      </p:grpSp>
      <p:cxnSp>
        <p:nvCxnSpPr>
          <p:cNvPr id="129" name="Shape 129"/>
          <p:cNvCxnSpPr/>
          <p:nvPr/>
        </p:nvCxnSpPr>
        <p:spPr>
          <a:xfrm>
            <a:off x="6681050" y="3868438"/>
            <a:ext cx="450600" cy="0"/>
          </a:xfrm>
          <a:prstGeom prst="straightConnector1">
            <a:avLst/>
          </a:prstGeom>
          <a:noFill/>
          <a:ln w="76200" cap="flat" cmpd="sng">
            <a:solidFill>
              <a:srgbClr val="F1C232"/>
            </a:solidFill>
            <a:prstDash val="solid"/>
            <a:round/>
            <a:headEnd type="none" w="med" len="med"/>
            <a:tailEnd type="none" w="med" len="med"/>
          </a:ln>
        </p:spPr>
      </p:cxnSp>
      <p:pic>
        <p:nvPicPr>
          <p:cNvPr id="130" name="Shape 130"/>
          <p:cNvPicPr preferRelativeResize="0"/>
          <p:nvPr/>
        </p:nvPicPr>
        <p:blipFill>
          <a:blip r:embed="rId4">
            <a:alphaModFix/>
          </a:blip>
          <a:stretch>
            <a:fillRect/>
          </a:stretch>
        </p:blipFill>
        <p:spPr>
          <a:xfrm>
            <a:off x="0" y="0"/>
            <a:ext cx="4088117"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
        <p:cNvGrpSpPr/>
        <p:nvPr/>
      </p:nvGrpSpPr>
      <p:grpSpPr>
        <a:xfrm>
          <a:off x="0" y="0"/>
          <a:ext cx="0" cy="0"/>
          <a:chOff x="0" y="0"/>
          <a:chExt cx="0" cy="0"/>
        </a:xfrm>
      </p:grpSpPr>
      <p:sp>
        <p:nvSpPr>
          <p:cNvPr id="135" name="Shape 135"/>
          <p:cNvSpPr/>
          <p:nvPr/>
        </p:nvSpPr>
        <p:spPr>
          <a:xfrm>
            <a:off x="6144875" y="0"/>
            <a:ext cx="2999100" cy="5143500"/>
          </a:xfrm>
          <a:prstGeom prst="rect">
            <a:avLst/>
          </a:prstGeom>
          <a:solidFill>
            <a:srgbClr val="2828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6" name="Shape 136"/>
          <p:cNvSpPr txBox="1">
            <a:spLocks noGrp="1"/>
          </p:cNvSpPr>
          <p:nvPr>
            <p:ph type="title"/>
          </p:nvPr>
        </p:nvSpPr>
        <p:spPr>
          <a:xfrm>
            <a:off x="6508325" y="2193700"/>
            <a:ext cx="2272200" cy="86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Fjalla One"/>
                <a:ea typeface="Fjalla One"/>
                <a:cs typeface="Fjalla One"/>
                <a:sym typeface="Fjalla One"/>
              </a:rPr>
              <a:t>University</a:t>
            </a:r>
            <a:endParaRPr sz="3600">
              <a:latin typeface="Fjalla One"/>
              <a:ea typeface="Fjalla One"/>
              <a:cs typeface="Fjalla One"/>
              <a:sym typeface="Fjalla One"/>
            </a:endParaRPr>
          </a:p>
          <a:p>
            <a:pPr marL="0" lvl="0" indent="0" algn="ctr" rtl="0">
              <a:spcBef>
                <a:spcPts val="0"/>
              </a:spcBef>
              <a:spcAft>
                <a:spcPts val="0"/>
              </a:spcAft>
              <a:buNone/>
            </a:pPr>
            <a:r>
              <a:rPr lang="en" sz="3600">
                <a:latin typeface="Fjalla One"/>
                <a:ea typeface="Fjalla One"/>
                <a:cs typeface="Fjalla One"/>
                <a:sym typeface="Fjalla One"/>
              </a:rPr>
              <a:t>Hierarchy</a:t>
            </a:r>
            <a:endParaRPr sz="3600">
              <a:latin typeface="Fjalla One"/>
              <a:ea typeface="Fjalla One"/>
              <a:cs typeface="Fjalla One"/>
              <a:sym typeface="Fjalla One"/>
            </a:endParaRPr>
          </a:p>
        </p:txBody>
      </p:sp>
      <p:grpSp>
        <p:nvGrpSpPr>
          <p:cNvPr id="137" name="Shape 137"/>
          <p:cNvGrpSpPr/>
          <p:nvPr/>
        </p:nvGrpSpPr>
        <p:grpSpPr>
          <a:xfrm>
            <a:off x="7262525" y="1189650"/>
            <a:ext cx="763800" cy="761100"/>
            <a:chOff x="3145975" y="1992100"/>
            <a:chExt cx="763800" cy="761100"/>
          </a:xfrm>
        </p:grpSpPr>
        <p:sp>
          <p:nvSpPr>
            <p:cNvPr id="138" name="Shape 138"/>
            <p:cNvSpPr/>
            <p:nvPr/>
          </p:nvSpPr>
          <p:spPr>
            <a:xfrm>
              <a:off x="3145975" y="1992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39" name="Shape 139"/>
            <p:cNvPicPr preferRelativeResize="0"/>
            <p:nvPr/>
          </p:nvPicPr>
          <p:blipFill>
            <a:blip r:embed="rId3">
              <a:alphaModFix/>
            </a:blip>
            <a:stretch>
              <a:fillRect/>
            </a:stretch>
          </p:blipFill>
          <p:spPr>
            <a:xfrm>
              <a:off x="3384650" y="2181697"/>
              <a:ext cx="286446" cy="381900"/>
            </a:xfrm>
            <a:prstGeom prst="rect">
              <a:avLst/>
            </a:prstGeom>
            <a:noFill/>
            <a:ln>
              <a:noFill/>
            </a:ln>
          </p:spPr>
        </p:pic>
      </p:grpSp>
      <p:cxnSp>
        <p:nvCxnSpPr>
          <p:cNvPr id="140" name="Shape 140"/>
          <p:cNvCxnSpPr/>
          <p:nvPr/>
        </p:nvCxnSpPr>
        <p:spPr>
          <a:xfrm>
            <a:off x="7419125" y="3539688"/>
            <a:ext cx="450600" cy="0"/>
          </a:xfrm>
          <a:prstGeom prst="straightConnector1">
            <a:avLst/>
          </a:prstGeom>
          <a:noFill/>
          <a:ln w="76200" cap="flat" cmpd="sng">
            <a:solidFill>
              <a:srgbClr val="F1C232"/>
            </a:solidFill>
            <a:prstDash val="solid"/>
            <a:round/>
            <a:headEnd type="none" w="med" len="med"/>
            <a:tailEnd type="none" w="med" len="med"/>
          </a:ln>
        </p:spPr>
      </p:cxnSp>
      <p:pic>
        <p:nvPicPr>
          <p:cNvPr id="141" name="Shape 141"/>
          <p:cNvPicPr preferRelativeResize="0"/>
          <p:nvPr/>
        </p:nvPicPr>
        <p:blipFill>
          <a:blip r:embed="rId4">
            <a:alphaModFix/>
          </a:blip>
          <a:stretch>
            <a:fillRect/>
          </a:stretch>
        </p:blipFill>
        <p:spPr>
          <a:xfrm>
            <a:off x="0" y="0"/>
            <a:ext cx="6144873"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3">
            <a:alphaModFix/>
          </a:blip>
          <a:srcRect l="14590" r="16425"/>
          <a:stretch/>
        </p:blipFill>
        <p:spPr>
          <a:xfrm>
            <a:off x="2751925" y="0"/>
            <a:ext cx="6469677" cy="5143501"/>
          </a:xfrm>
          <a:prstGeom prst="rect">
            <a:avLst/>
          </a:prstGeom>
          <a:noFill/>
          <a:ln>
            <a:noFill/>
          </a:ln>
        </p:spPr>
      </p:pic>
      <p:sp>
        <p:nvSpPr>
          <p:cNvPr id="147" name="Shape 147"/>
          <p:cNvSpPr/>
          <p:nvPr/>
        </p:nvSpPr>
        <p:spPr>
          <a:xfrm>
            <a:off x="0" y="0"/>
            <a:ext cx="29991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Shape 148"/>
          <p:cNvSpPr txBox="1">
            <a:spLocks noGrp="1"/>
          </p:cNvSpPr>
          <p:nvPr>
            <p:ph type="title"/>
          </p:nvPr>
        </p:nvSpPr>
        <p:spPr>
          <a:xfrm>
            <a:off x="363450" y="2193700"/>
            <a:ext cx="2272200" cy="11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434343"/>
                </a:solidFill>
                <a:latin typeface="Fjalla One"/>
                <a:ea typeface="Fjalla One"/>
                <a:cs typeface="Fjalla One"/>
                <a:sym typeface="Fjalla One"/>
              </a:rPr>
              <a:t>External</a:t>
            </a:r>
            <a:endParaRPr sz="3600">
              <a:solidFill>
                <a:srgbClr val="434343"/>
              </a:solidFill>
              <a:latin typeface="Fjalla One"/>
              <a:ea typeface="Fjalla One"/>
              <a:cs typeface="Fjalla One"/>
              <a:sym typeface="Fjalla One"/>
            </a:endParaRPr>
          </a:p>
          <a:p>
            <a:pPr marL="0" lvl="0" indent="0" algn="ctr" rtl="0">
              <a:spcBef>
                <a:spcPts val="0"/>
              </a:spcBef>
              <a:spcAft>
                <a:spcPts val="0"/>
              </a:spcAft>
              <a:buNone/>
            </a:pPr>
            <a:r>
              <a:rPr lang="en" sz="3600">
                <a:solidFill>
                  <a:srgbClr val="434343"/>
                </a:solidFill>
                <a:latin typeface="Fjalla One"/>
                <a:ea typeface="Fjalla One"/>
                <a:cs typeface="Fjalla One"/>
                <a:sym typeface="Fjalla One"/>
              </a:rPr>
              <a:t>Reviewer</a:t>
            </a:r>
            <a:endParaRPr sz="3600">
              <a:solidFill>
                <a:srgbClr val="434343"/>
              </a:solidFill>
              <a:latin typeface="Fjalla One"/>
              <a:ea typeface="Fjalla One"/>
              <a:cs typeface="Fjalla One"/>
              <a:sym typeface="Fjalla One"/>
            </a:endParaRPr>
          </a:p>
        </p:txBody>
      </p:sp>
      <p:grpSp>
        <p:nvGrpSpPr>
          <p:cNvPr id="149" name="Shape 149"/>
          <p:cNvGrpSpPr/>
          <p:nvPr/>
        </p:nvGrpSpPr>
        <p:grpSpPr>
          <a:xfrm>
            <a:off x="1117650" y="1189650"/>
            <a:ext cx="763800" cy="761100"/>
            <a:chOff x="3145975" y="1992100"/>
            <a:chExt cx="763800" cy="761100"/>
          </a:xfrm>
        </p:grpSpPr>
        <p:sp>
          <p:nvSpPr>
            <p:cNvPr id="150" name="Shape 150"/>
            <p:cNvSpPr/>
            <p:nvPr/>
          </p:nvSpPr>
          <p:spPr>
            <a:xfrm>
              <a:off x="3145975" y="1992100"/>
              <a:ext cx="763800" cy="761100"/>
            </a:xfrm>
            <a:prstGeom prst="ellipse">
              <a:avLst/>
            </a:prstGeom>
            <a:solidFill>
              <a:srgbClr val="F1C23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51" name="Shape 151"/>
            <p:cNvPicPr preferRelativeResize="0"/>
            <p:nvPr/>
          </p:nvPicPr>
          <p:blipFill>
            <a:blip r:embed="rId4">
              <a:alphaModFix/>
            </a:blip>
            <a:stretch>
              <a:fillRect/>
            </a:stretch>
          </p:blipFill>
          <p:spPr>
            <a:xfrm>
              <a:off x="3384650" y="2181697"/>
              <a:ext cx="286446" cy="381900"/>
            </a:xfrm>
            <a:prstGeom prst="rect">
              <a:avLst/>
            </a:prstGeom>
            <a:noFill/>
            <a:ln>
              <a:noFill/>
            </a:ln>
          </p:spPr>
        </p:pic>
      </p:grpSp>
      <p:cxnSp>
        <p:nvCxnSpPr>
          <p:cNvPr id="152" name="Shape 152"/>
          <p:cNvCxnSpPr/>
          <p:nvPr/>
        </p:nvCxnSpPr>
        <p:spPr>
          <a:xfrm>
            <a:off x="1274250" y="3539688"/>
            <a:ext cx="450600" cy="0"/>
          </a:xfrm>
          <a:prstGeom prst="straightConnector1">
            <a:avLst/>
          </a:prstGeom>
          <a:noFill/>
          <a:ln w="76200" cap="flat" cmpd="sng">
            <a:solidFill>
              <a:srgbClr val="F1C232"/>
            </a:solidFill>
            <a:prstDash val="solid"/>
            <a:round/>
            <a:headEnd type="none" w="med" len="med"/>
            <a:tailEnd type="none" w="med" len="med"/>
          </a:ln>
        </p:spPr>
      </p:cxnSp>
      <p:sp>
        <p:nvSpPr>
          <p:cNvPr id="153" name="Shape 153"/>
          <p:cNvSpPr txBox="1"/>
          <p:nvPr/>
        </p:nvSpPr>
        <p:spPr>
          <a:xfrm>
            <a:off x="1873700" y="5373000"/>
            <a:ext cx="7347900" cy="85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1133</Words>
  <Application>Microsoft Office PowerPoint</Application>
  <PresentationFormat>On-screen Show (16:9)</PresentationFormat>
  <Paragraphs>187</Paragraphs>
  <Slides>20</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Economica</vt:lpstr>
      <vt:lpstr>Nunito</vt:lpstr>
      <vt:lpstr>Arial</vt:lpstr>
      <vt:lpstr>Fjalla One</vt:lpstr>
      <vt:lpstr>Archivo Narrow</vt:lpstr>
      <vt:lpstr>Helvetica Neue</vt:lpstr>
      <vt:lpstr>Simple Light</vt:lpstr>
      <vt:lpstr>PowerPoint Presentation</vt:lpstr>
      <vt:lpstr>What is program review?</vt:lpstr>
      <vt:lpstr>PowerPoint Presentation</vt:lpstr>
      <vt:lpstr>Problem Overview</vt:lpstr>
      <vt:lpstr>PowerPoint Presentation</vt:lpstr>
      <vt:lpstr>PowerPoint Presentation</vt:lpstr>
      <vt:lpstr>Representing Reviews</vt:lpstr>
      <vt:lpstr>University Hierarchy</vt:lpstr>
      <vt:lpstr>External Reviewer</vt:lpstr>
      <vt:lpstr>UI Library &amp; Responsiveness</vt:lpstr>
      <vt:lpstr>Future Improvements</vt:lpstr>
      <vt:lpstr>THANK YOU</vt:lpstr>
      <vt:lpstr>PowerPoint Presentation</vt:lpstr>
      <vt:lpstr>PowerPoint Presentation</vt:lpstr>
      <vt:lpstr>PowerPoint Presentation</vt:lpstr>
      <vt:lpstr>Web API</vt:lpstr>
      <vt:lpstr>Program  Review  Contributors</vt:lpstr>
      <vt:lpstr>Program Review Subcommittee (PRS)</vt:lpstr>
      <vt:lpstr>PowerPoint Presentation</vt:lpstr>
      <vt:lpstr>User Experience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McLees</cp:lastModifiedBy>
  <cp:revision>1</cp:revision>
  <dcterms:modified xsi:type="dcterms:W3CDTF">2018-05-04T05:10:43Z</dcterms:modified>
</cp:coreProperties>
</file>