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</p:sldIdLst>
  <p:sldSz cx="18288000" cy="10287000"/>
  <p:notesSz cx="6858000" cy="9144000"/>
  <p:embeddedFontLst>
    <p:embeddedFont>
      <p:font typeface="Arimo" panose="020B0604020202020204" pitchFamily="34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Libre Franklin Light" panose="020F0302020204030204" pitchFamily="34" charset="0"/>
      <p:regular r:id="rId42"/>
      <p:italic r:id="rId43"/>
    </p:embeddedFont>
    <p:embeddedFont>
      <p:font typeface="Libre Franklin Medium" panose="020F0502020204030204" pitchFamily="34" charset="0"/>
      <p:regular r:id="rId44"/>
      <p:italic r:id="rId45"/>
    </p:embeddedFont>
    <p:embeddedFont>
      <p:font typeface="Open Sans Extra Bold" panose="020B0906030804020204" pitchFamily="34" charset="0"/>
      <p:regular r:id="rId46"/>
      <p:bold r:id="rId47"/>
    </p:embeddedFont>
    <p:embeddedFont>
      <p:font typeface="Open Sans Light" panose="020B0306030504020204" pitchFamily="34" charset="0"/>
      <p:regular r:id="rId48"/>
      <p:italic r:id="rId49"/>
    </p:embeddedFont>
    <p:embeddedFont>
      <p:font typeface="Open Sans Light Bold" panose="020B0806030504020204" pitchFamily="34" charset="0"/>
      <p:regular r:id="rId50"/>
      <p:bold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558" autoAdjust="0"/>
  </p:normalViewPr>
  <p:slideViewPr>
    <p:cSldViewPr>
      <p:cViewPr varScale="1">
        <p:scale>
          <a:sx n="80" d="100"/>
          <a:sy n="80" d="100"/>
        </p:scale>
        <p:origin x="82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04.05.2022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04.05.2022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Hello and Welcome Everyone, My name is Alejandro Chanocua I am the Team lead for the BEO Sidewalk Assesment System project.</a:t>
            </a:r>
          </a:p>
          <a:p>
            <a:pPr lvl="0"/>
            <a:endParaRPr lang="en-US"/>
          </a:p>
          <a:p>
            <a:pPr lvl="0"/>
            <a:r>
              <a:rPr lang="en-US"/>
              <a:t>Our project advisor is Soo. </a:t>
            </a:r>
          </a:p>
          <a:p>
            <a:pPr lvl="0"/>
            <a:endParaRPr lang="en-US"/>
          </a:p>
          <a:p>
            <a:pPr lvl="0"/>
            <a:r>
              <a:rPr lang="en-US"/>
              <a:t>And the Liasons are Ted Allen, Alisa Blake, Irvin Nguyen, Christoher Tsangaris, Jonathon DeLeon, Miguel Grajega, and Raul Virgen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04.05.2022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At this moment if there any questions about the project we can now answer.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33</a:t>
            </a:fld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04.05.2022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We also want to thank our Advisor Soo, the City of LA, and Bureau of Engineering that have given us this opportunity and have been a great pleasure to work with. We have a learned a lot from this project and the team.</a:t>
            </a:r>
          </a:p>
          <a:p>
            <a:pPr lvl="0"/>
            <a:r>
              <a:rPr lang="en-US"/>
              <a:t> We hope that this project is expanded beyond where we leave it. </a:t>
            </a:r>
          </a:p>
          <a:p>
            <a:pPr lvl="0"/>
            <a:endParaRPr lang="en-US"/>
          </a:p>
          <a:p>
            <a:pPr lvl="0"/>
            <a:r>
              <a:rPr lang="en-US"/>
              <a:t>Thank you everyone for taking your time to watch our presentation.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34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04.05.2022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We are also joined with our teams for our project. </a:t>
            </a:r>
          </a:p>
          <a:p>
            <a:pPr lvl="0"/>
            <a:endParaRPr lang="en-US"/>
          </a:p>
          <a:p>
            <a:pPr lvl="0"/>
            <a:r>
              <a:rPr lang="en-US"/>
              <a:t>In the UI team we have Perla and Francisco.</a:t>
            </a:r>
          </a:p>
          <a:p>
            <a:pPr lvl="0"/>
            <a:r>
              <a:rPr lang="en-US"/>
              <a:t>In the RoverUI team we have Ernesto and myself.</a:t>
            </a:r>
          </a:p>
          <a:p>
            <a:pPr lvl="0"/>
            <a:r>
              <a:rPr lang="en-US"/>
              <a:t>In the Database team we have Gui and Rishi. </a:t>
            </a:r>
          </a:p>
          <a:p>
            <a:pPr lvl="0"/>
            <a:r>
              <a:rPr lang="en-US"/>
              <a:t>The  Field Testing Team we have Omar and Daniel.</a:t>
            </a:r>
          </a:p>
          <a:p>
            <a:pPr lvl="0"/>
            <a:r>
              <a:rPr lang="en-US"/>
              <a:t>And in the Navigate LA team we have Henry and Aquil. 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2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04.05.2022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To go over our agenda for today we will cover:</a:t>
            </a:r>
          </a:p>
          <a:p>
            <a:pPr lvl="0"/>
            <a:r>
              <a:rPr lang="en-US"/>
              <a:t>- The Motivation and introduction of the project</a:t>
            </a:r>
          </a:p>
          <a:p>
            <a:pPr lvl="0"/>
            <a:r>
              <a:rPr lang="en-US"/>
              <a:t>- A brief overview of  how the project flows.</a:t>
            </a:r>
          </a:p>
          <a:p>
            <a:pPr lvl="0"/>
            <a:r>
              <a:rPr lang="en-US"/>
              <a:t>- And each project sub team with their technical breakdown of how they accomplished their task.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3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04.05.2022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The motivation behind the inception of this project is The City of LA and Bureau of Engineering contains 11,000 miles of sidewalks. </a:t>
            </a:r>
          </a:p>
          <a:p>
            <a:pPr lvl="0"/>
            <a:endParaRPr lang="en-US"/>
          </a:p>
          <a:p>
            <a:pPr lvl="0"/>
            <a:r>
              <a:rPr lang="en-US"/>
              <a:t>The data that was gathered will be used to categorize sidewalk conditions that follow Federal ADA standards. 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  <a:p>
            <a:pPr lvl="0"/>
            <a:r>
              <a:rPr lang="en-US"/>
              <a:t>With the rover, sidewalks can be analyzed in an easier, efficient, and less labor intensive manner.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4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04.05.2022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Here is a brief overview of the project flow:</a:t>
            </a:r>
          </a:p>
          <a:p>
            <a:pPr lvl="0"/>
            <a:r>
              <a:rPr lang="en-US"/>
              <a:t>- The rover is driven by a user by using the Rover UI and data collection starts here. </a:t>
            </a:r>
          </a:p>
          <a:p>
            <a:pPr lvl="0"/>
            <a:endParaRPr lang="en-US"/>
          </a:p>
          <a:p>
            <a:pPr lvl="0"/>
            <a:r>
              <a:rPr lang="en-US"/>
              <a:t>- The rover collects GPS data, Crossing and Running Slope measurements, a time signature, and the section ID.</a:t>
            </a:r>
          </a:p>
          <a:p>
            <a:pPr lvl="0"/>
            <a:endParaRPr lang="en-US"/>
          </a:p>
          <a:p>
            <a:pPr lvl="0"/>
            <a:r>
              <a:rPr lang="en-US"/>
              <a:t>- The data is then process and stored by the Database team's algorithms to be used as an index for severity of sidewalk segments in the City of LA. </a:t>
            </a:r>
          </a:p>
          <a:p>
            <a:pPr lvl="0"/>
            <a:endParaRPr lang="en-US"/>
          </a:p>
          <a:p>
            <a:pPr lvl="0"/>
            <a:r>
              <a:rPr lang="en-US"/>
              <a:t>I'll now hand it over to our WebUI team that will expand on the Web User Interface.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04.05.2022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Hi it's Alejandro again</a:t>
            </a:r>
          </a:p>
          <a:p>
            <a:pPr lvl="0"/>
            <a:endParaRPr lang="en-US"/>
          </a:p>
          <a:p>
            <a:pPr lvl="0"/>
            <a:r>
              <a:rPr lang="en-US"/>
              <a:t>The rover UI's main component is the NavBar at the top of the screen. </a:t>
            </a:r>
          </a:p>
          <a:p>
            <a:pPr lvl="0"/>
            <a:endParaRPr lang="en-US"/>
          </a:p>
          <a:p>
            <a:pPr lvl="0"/>
            <a:r>
              <a:rPr lang="en-US"/>
              <a:t>In the NavBar we display the BEO's logo</a:t>
            </a:r>
          </a:p>
          <a:p>
            <a:pPr lvl="0"/>
            <a:endParaRPr lang="en-US"/>
          </a:p>
          <a:p>
            <a:pPr lvl="0"/>
            <a:r>
              <a:rPr lang="en-US"/>
              <a:t>There is a battery meter that displays the rover battery. </a:t>
            </a:r>
          </a:p>
          <a:p>
            <a:pPr lvl="0"/>
            <a:endParaRPr lang="en-US"/>
          </a:p>
          <a:p>
            <a:pPr lvl="0"/>
            <a:r>
              <a:rPr lang="en-US"/>
              <a:t>A data counter that represents then number of data segments collected. </a:t>
            </a:r>
          </a:p>
          <a:p>
            <a:pPr lvl="0"/>
            <a:endParaRPr lang="en-US"/>
          </a:p>
          <a:p>
            <a:pPr lvl="0"/>
            <a:r>
              <a:rPr lang="en-US"/>
              <a:t>A Fullscreen button that will transform the view to fullscreen of the device being used.</a:t>
            </a:r>
          </a:p>
          <a:p>
            <a:pPr lvl="0"/>
            <a:endParaRPr lang="en-US"/>
          </a:p>
          <a:p>
            <a:pPr lvl="0"/>
            <a:r>
              <a:rPr lang="en-US"/>
              <a:t>An ID field that accepts the ID of the section. </a:t>
            </a:r>
          </a:p>
          <a:p>
            <a:pPr lvl="0"/>
            <a:endParaRPr lang="en-US"/>
          </a:p>
          <a:p>
            <a:pPr lvl="0"/>
            <a:r>
              <a:rPr lang="en-US"/>
              <a:t>And the following buttons:</a:t>
            </a:r>
          </a:p>
          <a:p>
            <a:pPr lvl="0"/>
            <a:r>
              <a:rPr lang="en-US"/>
              <a:t>- Set ID which sets the ID from the section ID field. </a:t>
            </a:r>
          </a:p>
          <a:p>
            <a:pPr lvl="0"/>
            <a:endParaRPr lang="en-US"/>
          </a:p>
          <a:p>
            <a:pPr lvl="0"/>
            <a:r>
              <a:rPr lang="en-US"/>
              <a:t>- A start button to begin collecting data. </a:t>
            </a:r>
          </a:p>
          <a:p>
            <a:pPr lvl="0"/>
            <a:endParaRPr lang="en-US"/>
          </a:p>
          <a:p>
            <a:pPr lvl="0"/>
            <a:r>
              <a:rPr lang="en-US"/>
              <a:t>- A stop button that ends the data collection. </a:t>
            </a:r>
          </a:p>
          <a:p>
            <a:pPr lvl="0"/>
            <a:endParaRPr lang="en-US"/>
          </a:p>
          <a:p>
            <a:pPr lvl="0"/>
            <a:r>
              <a:rPr lang="en-US"/>
              <a:t>- A reboot button that reboots the rover system. </a:t>
            </a:r>
          </a:p>
          <a:p>
            <a:pPr lvl="0"/>
            <a:endParaRPr lang="en-US"/>
          </a:p>
          <a:p>
            <a:pPr lvl="0"/>
            <a:r>
              <a:rPr lang="en-US"/>
              <a:t>- And a turn off button that shuts down the rover.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11</a:t>
            </a:fld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04.05.2022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In the Rover UI we also have a set of Navigation Controls. </a:t>
            </a:r>
          </a:p>
          <a:p>
            <a:pPr lvl="0"/>
            <a:endParaRPr lang="en-US"/>
          </a:p>
          <a:p>
            <a:pPr lvl="0"/>
            <a:r>
              <a:rPr lang="en-US"/>
              <a:t>A directional set of buttons provide a semi-autonomous control of the rover where the user only needs to provide lateral guidance to the rover.</a:t>
            </a:r>
          </a:p>
          <a:p>
            <a:pPr lvl="0"/>
            <a:endParaRPr lang="en-US"/>
          </a:p>
          <a:p>
            <a:pPr lvl="0"/>
            <a:r>
              <a:rPr lang="en-US"/>
              <a:t>And a stop button that stops the rover from moving.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12</a:t>
            </a:fld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04.05.2022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Here is a brief demo of the Rover UI.</a:t>
            </a:r>
          </a:p>
          <a:p>
            <a:pPr lvl="0"/>
            <a:endParaRPr lang="en-US"/>
          </a:p>
          <a:p>
            <a:pPr lvl="0"/>
            <a:r>
              <a:rPr lang="en-US"/>
              <a:t>The user begins by entering the section id, setting it, and starting the data collection. Once they completed the data collection they can stop. </a:t>
            </a:r>
          </a:p>
          <a:p>
            <a:pPr lvl="0"/>
            <a:endParaRPr lang="en-US"/>
          </a:p>
          <a:p>
            <a:pPr lvl="0"/>
            <a:r>
              <a:rPr lang="en-US"/>
              <a:t>As the user performs an action with the buttons they are notified of their action via a small non intrusive notification. </a:t>
            </a:r>
          </a:p>
          <a:p>
            <a:pPr lvl="0"/>
            <a:endParaRPr lang="en-US"/>
          </a:p>
          <a:p>
            <a:pPr lvl="0"/>
            <a:r>
              <a:rPr lang="en-US"/>
              <a:t>At the same time they are also able to control the rover direction with the directional and stop buttons. </a:t>
            </a:r>
          </a:p>
          <a:p>
            <a:pPr lvl="0"/>
            <a:endParaRPr lang="en-US"/>
          </a:p>
          <a:p>
            <a:pPr lvl="0"/>
            <a:r>
              <a:rPr lang="en-US"/>
              <a:t>I'll now hand it over to our DB and Backend team.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13</a:t>
            </a:fld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04.05.2022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As a team we a have set recommendation that we believe would improve the project .</a:t>
            </a:r>
          </a:p>
          <a:p>
            <a:pPr lvl="0"/>
            <a:endParaRPr lang="en-US"/>
          </a:p>
          <a:p>
            <a:pPr lvl="0"/>
            <a:r>
              <a:rPr lang="en-US"/>
              <a:t>For the WebUI making the default value the current location and automatic photo conversion of  the images. </a:t>
            </a:r>
          </a:p>
          <a:p>
            <a:pPr lvl="0"/>
            <a:endParaRPr lang="en-US"/>
          </a:p>
          <a:p>
            <a:pPr lvl="0"/>
            <a:r>
              <a:rPr lang="en-US"/>
              <a:t>For the Rover UI a user friendly mobile application to control the rover. </a:t>
            </a:r>
          </a:p>
          <a:p>
            <a:pPr lvl="0"/>
            <a:endParaRPr lang="en-US"/>
          </a:p>
          <a:p>
            <a:pPr lvl="0"/>
            <a:r>
              <a:rPr lang="en-US"/>
              <a:t>The Database could implement authentication for insert, update, and delete actions. </a:t>
            </a:r>
          </a:p>
          <a:p>
            <a:pPr lvl="0"/>
            <a:r>
              <a:rPr lang="en-US"/>
              <a:t>Add support for batch CSV uploads and support for locating the nearest Section ID. </a:t>
            </a:r>
          </a:p>
          <a:p>
            <a:pPr lvl="0"/>
            <a:endParaRPr lang="en-US"/>
          </a:p>
          <a:p>
            <a:pPr lvl="0"/>
            <a:r>
              <a:rPr lang="en-US"/>
              <a:t>Increasing the accuracy of measurements is also an improvement that can be worked on, such as getting a survey from civil engineers. </a:t>
            </a:r>
          </a:p>
          <a:p>
            <a:pPr lvl="0"/>
            <a:endParaRPr lang="en-US"/>
          </a:p>
          <a:p>
            <a:pPr lvl="0"/>
            <a:r>
              <a:rPr lang="en-US"/>
              <a:t>And for Navigate LA future work on this project can color code records based on Severity Index and a host layer on Navigate LA so there is no need to drag and drop records.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32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1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18" Type="http://schemas.openxmlformats.org/officeDocument/2006/relationships/image" Target="../media/image24.sv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jpeg"/><Relationship Id="rId20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5" Type="http://schemas.openxmlformats.org/officeDocument/2006/relationships/image" Target="../media/image21.jpe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2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2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2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png"/><Relationship Id="rId7" Type="http://schemas.openxmlformats.org/officeDocument/2006/relationships/image" Target="../media/image5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1.png"/><Relationship Id="rId7" Type="http://schemas.openxmlformats.org/officeDocument/2006/relationships/image" Target="../media/image5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2.svg"/><Relationship Id="rId9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4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12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34.png"/><Relationship Id="rId5" Type="http://schemas.openxmlformats.org/officeDocument/2006/relationships/image" Target="../media/image3.png"/><Relationship Id="rId10" Type="http://schemas.openxmlformats.org/officeDocument/2006/relationships/image" Target="../media/image33.png"/><Relationship Id="rId4" Type="http://schemas.openxmlformats.org/officeDocument/2006/relationships/image" Target="../media/image12.sv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313820" y="1275167"/>
            <a:ext cx="3258939" cy="39307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5802262" y="7815318"/>
            <a:ext cx="1106454" cy="12865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 l="10253" r="10253"/>
          <a:stretch>
            <a:fillRect/>
          </a:stretch>
        </p:blipFill>
        <p:spPr>
          <a:xfrm>
            <a:off x="11421158" y="2202823"/>
            <a:ext cx="4972912" cy="625578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5789363" y="3071398"/>
            <a:ext cx="1209413" cy="1209413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B7E76"/>
            </a:solidFill>
          </p:spPr>
        </p:sp>
      </p:grpSp>
      <p:sp>
        <p:nvSpPr>
          <p:cNvPr id="7" name="AutoShape 7"/>
          <p:cNvSpPr/>
          <p:nvPr/>
        </p:nvSpPr>
        <p:spPr>
          <a:xfrm>
            <a:off x="10661494" y="7051811"/>
            <a:ext cx="6492240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317804" y="5465406"/>
            <a:ext cx="1821550" cy="158640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 r="6409" b="48586"/>
          <a:stretch>
            <a:fillRect/>
          </a:stretch>
        </p:blipFill>
        <p:spPr>
          <a:xfrm>
            <a:off x="1323773" y="8614580"/>
            <a:ext cx="4635173" cy="190973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323773" y="2172810"/>
            <a:ext cx="7168480" cy="3766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60"/>
              </a:lnSpc>
            </a:pPr>
            <a:r>
              <a:rPr lang="en-US" sz="8300">
                <a:solidFill>
                  <a:srgbClr val="ECEDF8"/>
                </a:solidFill>
                <a:latin typeface="Libre Franklin Medium"/>
              </a:rPr>
              <a:t>BOE Sidewalk Assesment System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88223" y="6328479"/>
            <a:ext cx="7168480" cy="2130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ECEDF8"/>
                </a:solidFill>
                <a:latin typeface="Open Sans Light Bold"/>
              </a:rPr>
              <a:t>Liasons</a:t>
            </a:r>
            <a:r>
              <a:rPr lang="en-US" sz="2000">
                <a:solidFill>
                  <a:srgbClr val="ECEDF8"/>
                </a:solidFill>
                <a:latin typeface="Open Sans Light"/>
              </a:rPr>
              <a:t>: Ted Allen, Alisa Blake, Irvin Nguyen, Christopher Tsangaris, Jonathon DeLeon, Miguel Grajeda, Raul Virgen</a:t>
            </a:r>
          </a:p>
          <a:p>
            <a:pPr>
              <a:lnSpc>
                <a:spcPts val="2800"/>
              </a:lnSpc>
            </a:pPr>
            <a:r>
              <a:rPr lang="en-US" sz="2000">
                <a:solidFill>
                  <a:srgbClr val="ECEDF8"/>
                </a:solidFill>
                <a:latin typeface="Open Sans Light Bold"/>
              </a:rPr>
              <a:t>Advisor</a:t>
            </a:r>
            <a:r>
              <a:rPr lang="en-US" sz="2000">
                <a:solidFill>
                  <a:srgbClr val="ECEDF8"/>
                </a:solidFill>
                <a:latin typeface="Open Sans Light"/>
              </a:rPr>
              <a:t>: Jungsoo (Soo) Lim</a:t>
            </a:r>
          </a:p>
          <a:p>
            <a:pPr>
              <a:lnSpc>
                <a:spcPts val="2800"/>
              </a:lnSpc>
            </a:pPr>
            <a:r>
              <a:rPr lang="en-US" sz="2000">
                <a:solidFill>
                  <a:srgbClr val="ECEDF8"/>
                </a:solidFill>
                <a:latin typeface="Open Sans Light Bold"/>
              </a:rPr>
              <a:t>Team</a:t>
            </a:r>
            <a:r>
              <a:rPr lang="en-US" sz="2000">
                <a:solidFill>
                  <a:srgbClr val="ECEDF8"/>
                </a:solidFill>
                <a:latin typeface="Open Sans Light"/>
              </a:rPr>
              <a:t>: Aquil Alam, Alejandro Chanocua, Omar Eclicerio, Ernesto Garcia, Francisco Gastelum, Henry Gonzales, Gui He, Perla Ramirez, Rishi Shah, Daniel Zeng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028" r="4818"/>
          <a:stretch>
            <a:fillRect/>
          </a:stretch>
        </p:blipFill>
        <p:spPr>
          <a:xfrm>
            <a:off x="13911745" y="1257300"/>
            <a:ext cx="4376255" cy="532700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51309" y="2396807"/>
            <a:ext cx="16307991" cy="7483403"/>
            <a:chOff x="0" y="0"/>
            <a:chExt cx="3273860" cy="1502307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3210360" cy="1438807"/>
            </a:xfrm>
            <a:custGeom>
              <a:avLst/>
              <a:gdLst/>
              <a:ahLst/>
              <a:cxnLst/>
              <a:rect l="l" t="t" r="r" b="b"/>
              <a:pathLst>
                <a:path w="3210360" h="1438807">
                  <a:moveTo>
                    <a:pt x="3117650" y="1438807"/>
                  </a:moveTo>
                  <a:lnTo>
                    <a:pt x="92710" y="1438807"/>
                  </a:lnTo>
                  <a:cubicBezTo>
                    <a:pt x="41910" y="1438807"/>
                    <a:pt x="0" y="1396897"/>
                    <a:pt x="0" y="134609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116381" y="0"/>
                  </a:lnTo>
                  <a:cubicBezTo>
                    <a:pt x="3167181" y="0"/>
                    <a:pt x="3209090" y="41910"/>
                    <a:pt x="3209090" y="92710"/>
                  </a:cubicBezTo>
                  <a:lnTo>
                    <a:pt x="3209090" y="1344828"/>
                  </a:lnTo>
                  <a:cubicBezTo>
                    <a:pt x="3210360" y="1396897"/>
                    <a:pt x="3168450" y="1438807"/>
                    <a:pt x="3117650" y="1438807"/>
                  </a:cubicBezTo>
                  <a:close/>
                </a:path>
              </a:pathLst>
            </a:custGeom>
            <a:solidFill>
              <a:srgbClr val="ECEDF8">
                <a:alpha val="24706"/>
              </a:srgbClr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273861" cy="1502308"/>
            </a:xfrm>
            <a:custGeom>
              <a:avLst/>
              <a:gdLst/>
              <a:ahLst/>
              <a:cxnLst/>
              <a:rect l="l" t="t" r="r" b="b"/>
              <a:pathLst>
                <a:path w="3273861" h="1502308">
                  <a:moveTo>
                    <a:pt x="3149400" y="59690"/>
                  </a:moveTo>
                  <a:cubicBezTo>
                    <a:pt x="3184960" y="59690"/>
                    <a:pt x="3214170" y="88900"/>
                    <a:pt x="3214170" y="124460"/>
                  </a:cubicBezTo>
                  <a:lnTo>
                    <a:pt x="3214170" y="1377848"/>
                  </a:lnTo>
                  <a:cubicBezTo>
                    <a:pt x="3214170" y="1413408"/>
                    <a:pt x="3184960" y="1442618"/>
                    <a:pt x="3149400" y="1442618"/>
                  </a:cubicBezTo>
                  <a:lnTo>
                    <a:pt x="124460" y="1442618"/>
                  </a:lnTo>
                  <a:cubicBezTo>
                    <a:pt x="88900" y="1442618"/>
                    <a:pt x="59690" y="1413408"/>
                    <a:pt x="59690" y="137784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149400" y="59690"/>
                  </a:lnTo>
                  <a:moveTo>
                    <a:pt x="31494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77848"/>
                  </a:lnTo>
                  <a:cubicBezTo>
                    <a:pt x="0" y="1446428"/>
                    <a:pt x="55880" y="1502308"/>
                    <a:pt x="124460" y="1502308"/>
                  </a:cubicBezTo>
                  <a:lnTo>
                    <a:pt x="3149400" y="1502308"/>
                  </a:lnTo>
                  <a:cubicBezTo>
                    <a:pt x="3217981" y="1502308"/>
                    <a:pt x="3273861" y="1446428"/>
                    <a:pt x="3273861" y="1377848"/>
                  </a:cubicBezTo>
                  <a:lnTo>
                    <a:pt x="3273861" y="124460"/>
                  </a:lnTo>
                  <a:cubicBezTo>
                    <a:pt x="3273861" y="55880"/>
                    <a:pt x="3217981" y="0"/>
                    <a:pt x="3149400" y="0"/>
                  </a:cubicBezTo>
                  <a:close/>
                </a:path>
              </a:pathLst>
            </a:custGeom>
            <a:solidFill>
              <a:srgbClr val="E9E9ED">
                <a:alpha val="24706"/>
              </a:srgbClr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9554904" y="2554775"/>
            <a:ext cx="7167468" cy="7167468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584" r="-584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4278064" y="876300"/>
            <a:ext cx="9971336" cy="13684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>
                <a:solidFill>
                  <a:srgbClr val="ECEDF8"/>
                </a:solidFill>
                <a:latin typeface="Open Sans Extra Bold"/>
              </a:rPr>
              <a:t>Technologies Used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15090" y="2906070"/>
            <a:ext cx="6880782" cy="6388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71934" lvl="1" indent="-435967">
              <a:lnSpc>
                <a:spcPts val="5654"/>
              </a:lnSpc>
              <a:buFont typeface="Arial"/>
              <a:buChar char="•"/>
            </a:pPr>
            <a:r>
              <a:rPr lang="en-US" sz="4038">
                <a:solidFill>
                  <a:srgbClr val="ECEDF8"/>
                </a:solidFill>
                <a:latin typeface="Open Sans Light"/>
              </a:rPr>
              <a:t>Languages:</a:t>
            </a:r>
          </a:p>
          <a:p>
            <a:pPr marL="1743869" lvl="2" indent="-581290">
              <a:lnSpc>
                <a:spcPts val="5654"/>
              </a:lnSpc>
              <a:buFont typeface="Arial"/>
              <a:buChar char="⚬"/>
            </a:pPr>
            <a:r>
              <a:rPr lang="en-US" sz="4038">
                <a:solidFill>
                  <a:srgbClr val="ECEDF8"/>
                </a:solidFill>
                <a:latin typeface="Open Sans Light"/>
              </a:rPr>
              <a:t>HTML</a:t>
            </a:r>
          </a:p>
          <a:p>
            <a:pPr marL="1743869" lvl="2" indent="-581290">
              <a:lnSpc>
                <a:spcPts val="5654"/>
              </a:lnSpc>
              <a:buFont typeface="Arial"/>
              <a:buChar char="⚬"/>
            </a:pPr>
            <a:r>
              <a:rPr lang="en-US" sz="4038">
                <a:solidFill>
                  <a:srgbClr val="ECEDF8"/>
                </a:solidFill>
                <a:latin typeface="Open Sans Light"/>
              </a:rPr>
              <a:t>Javascript</a:t>
            </a:r>
          </a:p>
          <a:p>
            <a:pPr>
              <a:lnSpc>
                <a:spcPts val="5654"/>
              </a:lnSpc>
            </a:pPr>
            <a:endParaRPr lang="en-US" sz="4038">
              <a:solidFill>
                <a:srgbClr val="ECEDF8"/>
              </a:solidFill>
              <a:latin typeface="Open Sans Light"/>
            </a:endParaRPr>
          </a:p>
          <a:p>
            <a:pPr marL="871934" lvl="1" indent="-435967">
              <a:lnSpc>
                <a:spcPts val="5654"/>
              </a:lnSpc>
              <a:buFont typeface="Arial"/>
              <a:buChar char="•"/>
            </a:pPr>
            <a:r>
              <a:rPr lang="en-US" sz="4038">
                <a:solidFill>
                  <a:srgbClr val="ECEDF8"/>
                </a:solidFill>
                <a:latin typeface="Open Sans Light"/>
              </a:rPr>
              <a:t>Bootstrap</a:t>
            </a:r>
          </a:p>
          <a:p>
            <a:pPr>
              <a:lnSpc>
                <a:spcPts val="5654"/>
              </a:lnSpc>
            </a:pPr>
            <a:endParaRPr lang="en-US" sz="4038">
              <a:solidFill>
                <a:srgbClr val="ECEDF8"/>
              </a:solidFill>
              <a:latin typeface="Open Sans Light"/>
            </a:endParaRPr>
          </a:p>
          <a:p>
            <a:pPr marL="871934" lvl="1" indent="-435967">
              <a:lnSpc>
                <a:spcPts val="5654"/>
              </a:lnSpc>
              <a:buFont typeface="Arial"/>
              <a:buChar char="•"/>
            </a:pPr>
            <a:r>
              <a:rPr lang="en-US" sz="4038">
                <a:solidFill>
                  <a:srgbClr val="ECEDF8"/>
                </a:solidFill>
                <a:latin typeface="Open Sans Light"/>
              </a:rPr>
              <a:t>roslibjs</a:t>
            </a:r>
          </a:p>
          <a:p>
            <a:pPr marL="1743869" lvl="2" indent="-581290">
              <a:lnSpc>
                <a:spcPts val="5654"/>
              </a:lnSpc>
              <a:buFont typeface="Arial"/>
              <a:buChar char="⚬"/>
            </a:pPr>
            <a:r>
              <a:rPr lang="en-US" sz="4038">
                <a:solidFill>
                  <a:srgbClr val="ECEDF8"/>
                </a:solidFill>
                <a:latin typeface="Open Sans Light"/>
              </a:rPr>
              <a:t>Robot operating system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3028" r="4818"/>
          <a:stretch>
            <a:fillRect/>
          </a:stretch>
        </p:blipFill>
        <p:spPr>
          <a:xfrm>
            <a:off x="13918956" y="2126927"/>
            <a:ext cx="4376255" cy="532700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51953" y="2334439"/>
            <a:ext cx="16307991" cy="7483403"/>
            <a:chOff x="0" y="0"/>
            <a:chExt cx="3273860" cy="1502307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3210360" cy="1438807"/>
            </a:xfrm>
            <a:custGeom>
              <a:avLst/>
              <a:gdLst/>
              <a:ahLst/>
              <a:cxnLst/>
              <a:rect l="l" t="t" r="r" b="b"/>
              <a:pathLst>
                <a:path w="3210360" h="1438807">
                  <a:moveTo>
                    <a:pt x="3117650" y="1438807"/>
                  </a:moveTo>
                  <a:lnTo>
                    <a:pt x="92710" y="1438807"/>
                  </a:lnTo>
                  <a:cubicBezTo>
                    <a:pt x="41910" y="1438807"/>
                    <a:pt x="0" y="1396897"/>
                    <a:pt x="0" y="134609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116381" y="0"/>
                  </a:lnTo>
                  <a:cubicBezTo>
                    <a:pt x="3167181" y="0"/>
                    <a:pt x="3209090" y="41910"/>
                    <a:pt x="3209090" y="92710"/>
                  </a:cubicBezTo>
                  <a:lnTo>
                    <a:pt x="3209090" y="1344828"/>
                  </a:lnTo>
                  <a:cubicBezTo>
                    <a:pt x="3210360" y="1396897"/>
                    <a:pt x="3168450" y="1438807"/>
                    <a:pt x="3117650" y="1438807"/>
                  </a:cubicBezTo>
                  <a:close/>
                </a:path>
              </a:pathLst>
            </a:custGeom>
            <a:solidFill>
              <a:srgbClr val="ECEDF8">
                <a:alpha val="24706"/>
              </a:srgbClr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273861" cy="1502308"/>
            </a:xfrm>
            <a:custGeom>
              <a:avLst/>
              <a:gdLst/>
              <a:ahLst/>
              <a:cxnLst/>
              <a:rect l="l" t="t" r="r" b="b"/>
              <a:pathLst>
                <a:path w="3273861" h="1502308">
                  <a:moveTo>
                    <a:pt x="3149400" y="59690"/>
                  </a:moveTo>
                  <a:cubicBezTo>
                    <a:pt x="3184960" y="59690"/>
                    <a:pt x="3214170" y="88900"/>
                    <a:pt x="3214170" y="124460"/>
                  </a:cubicBezTo>
                  <a:lnTo>
                    <a:pt x="3214170" y="1377848"/>
                  </a:lnTo>
                  <a:cubicBezTo>
                    <a:pt x="3214170" y="1413408"/>
                    <a:pt x="3184960" y="1442618"/>
                    <a:pt x="3149400" y="1442618"/>
                  </a:cubicBezTo>
                  <a:lnTo>
                    <a:pt x="124460" y="1442618"/>
                  </a:lnTo>
                  <a:cubicBezTo>
                    <a:pt x="88900" y="1442618"/>
                    <a:pt x="59690" y="1413408"/>
                    <a:pt x="59690" y="137784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149400" y="59690"/>
                  </a:lnTo>
                  <a:moveTo>
                    <a:pt x="31494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77848"/>
                  </a:lnTo>
                  <a:cubicBezTo>
                    <a:pt x="0" y="1446428"/>
                    <a:pt x="55880" y="1502308"/>
                    <a:pt x="124460" y="1502308"/>
                  </a:cubicBezTo>
                  <a:lnTo>
                    <a:pt x="3149400" y="1502308"/>
                  </a:lnTo>
                  <a:cubicBezTo>
                    <a:pt x="3217981" y="1502308"/>
                    <a:pt x="3273861" y="1446428"/>
                    <a:pt x="3273861" y="1377848"/>
                  </a:cubicBezTo>
                  <a:lnTo>
                    <a:pt x="3273861" y="124460"/>
                  </a:lnTo>
                  <a:cubicBezTo>
                    <a:pt x="3273861" y="55880"/>
                    <a:pt x="3217981" y="0"/>
                    <a:pt x="3149400" y="0"/>
                  </a:cubicBezTo>
                  <a:close/>
                </a:path>
              </a:pathLst>
            </a:custGeom>
            <a:solidFill>
              <a:srgbClr val="E9E9ED">
                <a:alpha val="24706"/>
              </a:srgbClr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30021" y="5426012"/>
            <a:ext cx="12227958" cy="985953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 rot="-6667226">
            <a:off x="3214623" y="4790430"/>
            <a:ext cx="1311649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9" name="AutoShape 9"/>
          <p:cNvSpPr/>
          <p:nvPr/>
        </p:nvSpPr>
        <p:spPr>
          <a:xfrm rot="-6686770">
            <a:off x="5374003" y="5157355"/>
            <a:ext cx="703423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10" name="AutoShape 10"/>
          <p:cNvSpPr/>
          <p:nvPr/>
        </p:nvSpPr>
        <p:spPr>
          <a:xfrm rot="-3214747">
            <a:off x="7729759" y="4824000"/>
            <a:ext cx="1584149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11" name="AutoShape 11"/>
          <p:cNvSpPr/>
          <p:nvPr/>
        </p:nvSpPr>
        <p:spPr>
          <a:xfrm rot="-4034447">
            <a:off x="6728341" y="5094953"/>
            <a:ext cx="825361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12" name="AutoShape 12"/>
          <p:cNvSpPr/>
          <p:nvPr/>
        </p:nvSpPr>
        <p:spPr>
          <a:xfrm rot="-3500506">
            <a:off x="7670338" y="7019967"/>
            <a:ext cx="2336006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13" name="AutoShape 13"/>
          <p:cNvSpPr/>
          <p:nvPr/>
        </p:nvSpPr>
        <p:spPr>
          <a:xfrm rot="-4546036">
            <a:off x="12629595" y="7164844"/>
            <a:ext cx="1778218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14" name="TextBox 14"/>
          <p:cNvSpPr txBox="1"/>
          <p:nvPr/>
        </p:nvSpPr>
        <p:spPr>
          <a:xfrm>
            <a:off x="7212061" y="876300"/>
            <a:ext cx="4087191" cy="13684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>
                <a:solidFill>
                  <a:srgbClr val="ECEDF8"/>
                </a:solidFill>
                <a:latin typeface="Open Sans Extra Bold"/>
              </a:rPr>
              <a:t>Navbar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30021" y="3457764"/>
            <a:ext cx="125423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ECEDF8"/>
                </a:solidFill>
                <a:latin typeface="Open Sans Light"/>
              </a:rPr>
              <a:t>Logo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861295" y="3414584"/>
            <a:ext cx="1501109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ECEDF8"/>
                </a:solidFill>
                <a:latin typeface="Open Sans Light"/>
              </a:rPr>
              <a:t>Battery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ECEDF8"/>
                </a:solidFill>
                <a:latin typeface="Open Sans Light"/>
              </a:rPr>
              <a:t>Meter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613456" y="3414584"/>
            <a:ext cx="1501109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ECEDF8"/>
                </a:solidFill>
                <a:latin typeface="Open Sans Light"/>
              </a:rPr>
              <a:t>Data Count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205044" y="3457764"/>
            <a:ext cx="200180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ECEDF8"/>
                </a:solidFill>
                <a:latin typeface="Open Sans Light"/>
              </a:rPr>
              <a:t>Fullscreen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364011" y="8066020"/>
            <a:ext cx="137511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ECEDF8"/>
                </a:solidFill>
                <a:latin typeface="Open Sans Light"/>
              </a:rPr>
              <a:t>ID field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992098" y="8022840"/>
            <a:ext cx="137511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ECEDF8"/>
                </a:solidFill>
                <a:latin typeface="Open Sans Light"/>
              </a:rPr>
              <a:t>Set ID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677274" y="8022840"/>
            <a:ext cx="325519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ECEDF8"/>
                </a:solidFill>
                <a:latin typeface="Open Sans Light"/>
              </a:rPr>
              <a:t>Control Buttons</a:t>
            </a:r>
          </a:p>
        </p:txBody>
      </p:sp>
      <p:sp>
        <p:nvSpPr>
          <p:cNvPr id="22" name="AutoShape 22"/>
          <p:cNvSpPr/>
          <p:nvPr/>
        </p:nvSpPr>
        <p:spPr>
          <a:xfrm>
            <a:off x="12451001" y="6400058"/>
            <a:ext cx="2620225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AutoShape 23"/>
          <p:cNvSpPr/>
          <p:nvPr/>
        </p:nvSpPr>
        <p:spPr>
          <a:xfrm rot="-3026359">
            <a:off x="9219383" y="7047078"/>
            <a:ext cx="2541237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24" name="AutoShape 24"/>
          <p:cNvSpPr/>
          <p:nvPr/>
        </p:nvSpPr>
        <p:spPr>
          <a:xfrm rot="-3531349">
            <a:off x="10421400" y="7081904"/>
            <a:ext cx="2207719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25" name="TextBox 25"/>
          <p:cNvSpPr txBox="1"/>
          <p:nvPr/>
        </p:nvSpPr>
        <p:spPr>
          <a:xfrm>
            <a:off x="10442306" y="8022840"/>
            <a:ext cx="95732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ECEDF8"/>
                </a:solidFill>
                <a:latin typeface="Open Sans Light"/>
              </a:rPr>
              <a:t>Start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3028" r="4818"/>
          <a:stretch>
            <a:fillRect/>
          </a:stretch>
        </p:blipFill>
        <p:spPr>
          <a:xfrm>
            <a:off x="13913754" y="2146622"/>
            <a:ext cx="4376255" cy="532700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51953" y="2334439"/>
            <a:ext cx="16307991" cy="7483403"/>
            <a:chOff x="0" y="0"/>
            <a:chExt cx="3273860" cy="1502307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3210360" cy="1438807"/>
            </a:xfrm>
            <a:custGeom>
              <a:avLst/>
              <a:gdLst/>
              <a:ahLst/>
              <a:cxnLst/>
              <a:rect l="l" t="t" r="r" b="b"/>
              <a:pathLst>
                <a:path w="3210360" h="1438807">
                  <a:moveTo>
                    <a:pt x="3117650" y="1438807"/>
                  </a:moveTo>
                  <a:lnTo>
                    <a:pt x="92710" y="1438807"/>
                  </a:lnTo>
                  <a:cubicBezTo>
                    <a:pt x="41910" y="1438807"/>
                    <a:pt x="0" y="1396897"/>
                    <a:pt x="0" y="134609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116381" y="0"/>
                  </a:lnTo>
                  <a:cubicBezTo>
                    <a:pt x="3167181" y="0"/>
                    <a:pt x="3209090" y="41910"/>
                    <a:pt x="3209090" y="92710"/>
                  </a:cubicBezTo>
                  <a:lnTo>
                    <a:pt x="3209090" y="1344828"/>
                  </a:lnTo>
                  <a:cubicBezTo>
                    <a:pt x="3210360" y="1396897"/>
                    <a:pt x="3168450" y="1438807"/>
                    <a:pt x="3117650" y="1438807"/>
                  </a:cubicBezTo>
                  <a:close/>
                </a:path>
              </a:pathLst>
            </a:custGeom>
            <a:solidFill>
              <a:srgbClr val="ECEDF8">
                <a:alpha val="24706"/>
              </a:srgbClr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273861" cy="1502308"/>
            </a:xfrm>
            <a:custGeom>
              <a:avLst/>
              <a:gdLst/>
              <a:ahLst/>
              <a:cxnLst/>
              <a:rect l="l" t="t" r="r" b="b"/>
              <a:pathLst>
                <a:path w="3273861" h="1502308">
                  <a:moveTo>
                    <a:pt x="3149400" y="59690"/>
                  </a:moveTo>
                  <a:cubicBezTo>
                    <a:pt x="3184960" y="59690"/>
                    <a:pt x="3214170" y="88900"/>
                    <a:pt x="3214170" y="124460"/>
                  </a:cubicBezTo>
                  <a:lnTo>
                    <a:pt x="3214170" y="1377848"/>
                  </a:lnTo>
                  <a:cubicBezTo>
                    <a:pt x="3214170" y="1413408"/>
                    <a:pt x="3184960" y="1442618"/>
                    <a:pt x="3149400" y="1442618"/>
                  </a:cubicBezTo>
                  <a:lnTo>
                    <a:pt x="124460" y="1442618"/>
                  </a:lnTo>
                  <a:cubicBezTo>
                    <a:pt x="88900" y="1442618"/>
                    <a:pt x="59690" y="1413408"/>
                    <a:pt x="59690" y="137784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149400" y="59690"/>
                  </a:lnTo>
                  <a:moveTo>
                    <a:pt x="31494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77848"/>
                  </a:lnTo>
                  <a:cubicBezTo>
                    <a:pt x="0" y="1446428"/>
                    <a:pt x="55880" y="1502308"/>
                    <a:pt x="124460" y="1502308"/>
                  </a:cubicBezTo>
                  <a:lnTo>
                    <a:pt x="3149400" y="1502308"/>
                  </a:lnTo>
                  <a:cubicBezTo>
                    <a:pt x="3217981" y="1502308"/>
                    <a:pt x="3273861" y="1446428"/>
                    <a:pt x="3273861" y="1377848"/>
                  </a:cubicBezTo>
                  <a:lnTo>
                    <a:pt x="3273861" y="124460"/>
                  </a:lnTo>
                  <a:cubicBezTo>
                    <a:pt x="3273861" y="55880"/>
                    <a:pt x="3217981" y="0"/>
                    <a:pt x="3149400" y="0"/>
                  </a:cubicBezTo>
                  <a:close/>
                </a:path>
              </a:pathLst>
            </a:custGeom>
            <a:solidFill>
              <a:srgbClr val="E9E9ED">
                <a:alpha val="24706"/>
              </a:srgbClr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359007" y="3781296"/>
            <a:ext cx="8364538" cy="5300301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 rot="-10800000">
            <a:off x="3720806" y="5467733"/>
            <a:ext cx="2599734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9" name="TextBox 9"/>
          <p:cNvSpPr txBox="1"/>
          <p:nvPr/>
        </p:nvSpPr>
        <p:spPr>
          <a:xfrm>
            <a:off x="3884934" y="876300"/>
            <a:ext cx="10745465" cy="13684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>
                <a:solidFill>
                  <a:srgbClr val="ECEDF8"/>
                </a:solidFill>
                <a:latin typeface="Open Sans Extra Bold"/>
              </a:rPr>
              <a:t>Navigation Controls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23823" y="4519930"/>
            <a:ext cx="2108810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ECEDF8"/>
                </a:solidFill>
                <a:latin typeface="Open Sans Light"/>
              </a:rPr>
              <a:t>Directional Buttons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734475" y="4519930"/>
            <a:ext cx="233669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ECEDF8"/>
                </a:solidFill>
                <a:latin typeface="Open Sans Light"/>
              </a:rPr>
              <a:t>Stop Button</a:t>
            </a:r>
          </a:p>
        </p:txBody>
      </p:sp>
      <p:sp>
        <p:nvSpPr>
          <p:cNvPr id="12" name="AutoShape 12"/>
          <p:cNvSpPr/>
          <p:nvPr/>
        </p:nvSpPr>
        <p:spPr>
          <a:xfrm rot="-10800000">
            <a:off x="12100394" y="5143500"/>
            <a:ext cx="1802430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oval" w="lg" len="lg"/>
            <a:tailEnd type="oval" w="lg" len="lg"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3028" r="4818"/>
          <a:stretch>
            <a:fillRect/>
          </a:stretch>
        </p:blipFill>
        <p:spPr>
          <a:xfrm>
            <a:off x="13939819" y="2244724"/>
            <a:ext cx="4376255" cy="532700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028005" y="2396807"/>
            <a:ext cx="10231990" cy="7455271"/>
            <a:chOff x="0" y="0"/>
            <a:chExt cx="1649392" cy="1201786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585892" cy="1138286"/>
            </a:xfrm>
            <a:custGeom>
              <a:avLst/>
              <a:gdLst/>
              <a:ahLst/>
              <a:cxnLst/>
              <a:rect l="l" t="t" r="r" b="b"/>
              <a:pathLst>
                <a:path w="1585892" h="1138286">
                  <a:moveTo>
                    <a:pt x="1493182" y="1138286"/>
                  </a:moveTo>
                  <a:lnTo>
                    <a:pt x="92710" y="1138286"/>
                  </a:lnTo>
                  <a:cubicBezTo>
                    <a:pt x="41910" y="1138286"/>
                    <a:pt x="0" y="1096376"/>
                    <a:pt x="0" y="104557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491912" y="0"/>
                  </a:lnTo>
                  <a:cubicBezTo>
                    <a:pt x="1542712" y="0"/>
                    <a:pt x="1584622" y="41910"/>
                    <a:pt x="1584622" y="92710"/>
                  </a:cubicBezTo>
                  <a:lnTo>
                    <a:pt x="1584622" y="1044306"/>
                  </a:lnTo>
                  <a:cubicBezTo>
                    <a:pt x="1585892" y="1096376"/>
                    <a:pt x="1543982" y="1138286"/>
                    <a:pt x="1493182" y="1138286"/>
                  </a:cubicBezTo>
                  <a:close/>
                </a:path>
              </a:pathLst>
            </a:custGeom>
            <a:solidFill>
              <a:srgbClr val="ECEDF8">
                <a:alpha val="24706"/>
              </a:srgbClr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649392" cy="1201786"/>
            </a:xfrm>
            <a:custGeom>
              <a:avLst/>
              <a:gdLst/>
              <a:ahLst/>
              <a:cxnLst/>
              <a:rect l="l" t="t" r="r" b="b"/>
              <a:pathLst>
                <a:path w="1649392" h="1201786">
                  <a:moveTo>
                    <a:pt x="1524932" y="59690"/>
                  </a:moveTo>
                  <a:cubicBezTo>
                    <a:pt x="1560492" y="59690"/>
                    <a:pt x="1589702" y="88900"/>
                    <a:pt x="1589702" y="124460"/>
                  </a:cubicBezTo>
                  <a:lnTo>
                    <a:pt x="1589702" y="1077326"/>
                  </a:lnTo>
                  <a:cubicBezTo>
                    <a:pt x="1589702" y="1112886"/>
                    <a:pt x="1560492" y="1142096"/>
                    <a:pt x="1524932" y="1142096"/>
                  </a:cubicBezTo>
                  <a:lnTo>
                    <a:pt x="124460" y="1142096"/>
                  </a:lnTo>
                  <a:cubicBezTo>
                    <a:pt x="88900" y="1142096"/>
                    <a:pt x="59690" y="1112886"/>
                    <a:pt x="59690" y="107732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524932" y="59690"/>
                  </a:lnTo>
                  <a:moveTo>
                    <a:pt x="152493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77326"/>
                  </a:lnTo>
                  <a:cubicBezTo>
                    <a:pt x="0" y="1145906"/>
                    <a:pt x="55880" y="1201786"/>
                    <a:pt x="124460" y="1201786"/>
                  </a:cubicBezTo>
                  <a:lnTo>
                    <a:pt x="1524932" y="1201786"/>
                  </a:lnTo>
                  <a:cubicBezTo>
                    <a:pt x="1593512" y="1201786"/>
                    <a:pt x="1649392" y="1145906"/>
                    <a:pt x="1649392" y="1077326"/>
                  </a:cubicBezTo>
                  <a:lnTo>
                    <a:pt x="1649392" y="124460"/>
                  </a:lnTo>
                  <a:cubicBezTo>
                    <a:pt x="1649392" y="55880"/>
                    <a:pt x="1593512" y="0"/>
                    <a:pt x="1524932" y="0"/>
                  </a:cubicBezTo>
                  <a:close/>
                </a:path>
              </a:pathLst>
            </a:custGeom>
            <a:solidFill>
              <a:srgbClr val="E9E9ED">
                <a:alpha val="24706"/>
              </a:srgbClr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5270226" y="876300"/>
            <a:ext cx="7836173" cy="13684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>
                <a:solidFill>
                  <a:srgbClr val="ECEDF8"/>
                </a:solidFill>
                <a:latin typeface="Open Sans Extra Bold"/>
              </a:rPr>
              <a:t>Rover UI Demo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65345" y="2794841"/>
            <a:ext cx="10078693" cy="6145906"/>
            <a:chOff x="0" y="0"/>
            <a:chExt cx="2345979" cy="1430559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82479" cy="1367059"/>
            </a:xfrm>
            <a:custGeom>
              <a:avLst/>
              <a:gdLst/>
              <a:ahLst/>
              <a:cxnLst/>
              <a:rect l="l" t="t" r="r" b="b"/>
              <a:pathLst>
                <a:path w="2282479" h="1367059">
                  <a:moveTo>
                    <a:pt x="2189769" y="1367059"/>
                  </a:moveTo>
                  <a:lnTo>
                    <a:pt x="92710" y="1367059"/>
                  </a:lnTo>
                  <a:cubicBezTo>
                    <a:pt x="41910" y="1367059"/>
                    <a:pt x="0" y="1325149"/>
                    <a:pt x="0" y="127434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88499" y="0"/>
                  </a:lnTo>
                  <a:cubicBezTo>
                    <a:pt x="2239299" y="0"/>
                    <a:pt x="2281209" y="41910"/>
                    <a:pt x="2281209" y="92710"/>
                  </a:cubicBezTo>
                  <a:lnTo>
                    <a:pt x="2281209" y="1273079"/>
                  </a:lnTo>
                  <a:cubicBezTo>
                    <a:pt x="2282479" y="1325149"/>
                    <a:pt x="2240569" y="1367059"/>
                    <a:pt x="2189769" y="1367059"/>
                  </a:cubicBezTo>
                  <a:close/>
                </a:path>
              </a:pathLst>
            </a:custGeom>
            <a:solidFill>
              <a:srgbClr val="ECEDF8">
                <a:alpha val="24706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345979" cy="1430559"/>
            </a:xfrm>
            <a:custGeom>
              <a:avLst/>
              <a:gdLst/>
              <a:ahLst/>
              <a:cxnLst/>
              <a:rect l="l" t="t" r="r" b="b"/>
              <a:pathLst>
                <a:path w="2345979" h="1430559">
                  <a:moveTo>
                    <a:pt x="2221519" y="59690"/>
                  </a:moveTo>
                  <a:cubicBezTo>
                    <a:pt x="2257079" y="59690"/>
                    <a:pt x="2286289" y="88900"/>
                    <a:pt x="2286289" y="124460"/>
                  </a:cubicBezTo>
                  <a:lnTo>
                    <a:pt x="2286289" y="1306099"/>
                  </a:lnTo>
                  <a:cubicBezTo>
                    <a:pt x="2286289" y="1341659"/>
                    <a:pt x="2257079" y="1370869"/>
                    <a:pt x="2221519" y="1370869"/>
                  </a:cubicBezTo>
                  <a:lnTo>
                    <a:pt x="124460" y="1370869"/>
                  </a:lnTo>
                  <a:cubicBezTo>
                    <a:pt x="88900" y="1370869"/>
                    <a:pt x="59690" y="1341659"/>
                    <a:pt x="59690" y="130609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221519" y="59690"/>
                  </a:lnTo>
                  <a:moveTo>
                    <a:pt x="222151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06099"/>
                  </a:lnTo>
                  <a:cubicBezTo>
                    <a:pt x="0" y="1374679"/>
                    <a:pt x="55880" y="1430559"/>
                    <a:pt x="124460" y="1430559"/>
                  </a:cubicBezTo>
                  <a:lnTo>
                    <a:pt x="2221519" y="1430559"/>
                  </a:lnTo>
                  <a:cubicBezTo>
                    <a:pt x="2290099" y="1430559"/>
                    <a:pt x="2345979" y="1374679"/>
                    <a:pt x="2345979" y="1306099"/>
                  </a:cubicBezTo>
                  <a:lnTo>
                    <a:pt x="2345979" y="124460"/>
                  </a:lnTo>
                  <a:cubicBezTo>
                    <a:pt x="2345979" y="55880"/>
                    <a:pt x="2290099" y="0"/>
                    <a:pt x="2221519" y="0"/>
                  </a:cubicBezTo>
                  <a:close/>
                </a:path>
              </a:pathLst>
            </a:custGeom>
            <a:solidFill>
              <a:srgbClr val="E9E9ED">
                <a:alpha val="24706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16771" r="16771"/>
          <a:stretch>
            <a:fillRect/>
          </a:stretch>
        </p:blipFill>
        <p:spPr>
          <a:xfrm>
            <a:off x="14144037" y="0"/>
            <a:ext cx="4143963" cy="31178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57702" y="1035991"/>
            <a:ext cx="4262410" cy="47274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535490" y="883591"/>
            <a:ext cx="13217020" cy="136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ECEDF8"/>
                </a:solidFill>
                <a:latin typeface="Open Sans Extra Bold"/>
              </a:rPr>
              <a:t>DB/Backend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41726" y="3443999"/>
            <a:ext cx="7804548" cy="4780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ECEDF8"/>
                </a:solidFill>
                <a:latin typeface="Open Sans Light Bold"/>
              </a:rPr>
              <a:t>Overview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ECEDF8"/>
              </a:solidFill>
              <a:latin typeface="Open Sans Light Bold"/>
            </a:endParaRP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ECEDF8"/>
                </a:solidFill>
                <a:latin typeface="Open Sans Light"/>
              </a:rPr>
              <a:t>Python code for database input</a:t>
            </a:r>
          </a:p>
          <a:p>
            <a:pPr>
              <a:lnSpc>
                <a:spcPts val="4759"/>
              </a:lnSpc>
            </a:pPr>
            <a:endParaRPr lang="en-US" sz="3399">
              <a:solidFill>
                <a:srgbClr val="ECEDF8"/>
              </a:solidFill>
              <a:latin typeface="Open Sans Light"/>
            </a:endParaRP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ECEDF8"/>
                </a:solidFill>
                <a:latin typeface="Open Sans Light"/>
              </a:rPr>
              <a:t>Organize raw data in a SQL view</a:t>
            </a:r>
          </a:p>
          <a:p>
            <a:pPr>
              <a:lnSpc>
                <a:spcPts val="4759"/>
              </a:lnSpc>
            </a:pPr>
            <a:endParaRPr lang="en-US" sz="3399">
              <a:solidFill>
                <a:srgbClr val="ECEDF8"/>
              </a:solidFill>
              <a:latin typeface="Open Sans Light"/>
            </a:endParaRP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ECEDF8"/>
                </a:solidFill>
                <a:latin typeface="Open Sans Light"/>
              </a:rPr>
              <a:t>Relate collected slope to percentage</a:t>
            </a:r>
          </a:p>
          <a:p>
            <a:pPr>
              <a:lnSpc>
                <a:spcPts val="4759"/>
              </a:lnSpc>
            </a:pPr>
            <a:endParaRPr lang="en-US" sz="3399">
              <a:solidFill>
                <a:srgbClr val="ECEDF8"/>
              </a:solidFill>
              <a:latin typeface="Open Sans Ligh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771" r="16771"/>
          <a:stretch>
            <a:fillRect/>
          </a:stretch>
        </p:blipFill>
        <p:spPr>
          <a:xfrm>
            <a:off x="14144037" y="0"/>
            <a:ext cx="4143963" cy="31178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57702" y="1035991"/>
            <a:ext cx="4262410" cy="47274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5101981" y="6523259"/>
            <a:ext cx="8084038" cy="2328778"/>
            <a:chOff x="0" y="0"/>
            <a:chExt cx="2602563" cy="749723"/>
          </a:xfrm>
        </p:grpSpPr>
        <p:sp>
          <p:nvSpPr>
            <p:cNvPr id="6" name="Freeform 6"/>
            <p:cNvSpPr/>
            <p:nvPr/>
          </p:nvSpPr>
          <p:spPr>
            <a:xfrm>
              <a:off x="31750" y="31750"/>
              <a:ext cx="2539063" cy="686223"/>
            </a:xfrm>
            <a:custGeom>
              <a:avLst/>
              <a:gdLst/>
              <a:ahLst/>
              <a:cxnLst/>
              <a:rect l="l" t="t" r="r" b="b"/>
              <a:pathLst>
                <a:path w="2539063" h="686223">
                  <a:moveTo>
                    <a:pt x="2446353" y="686223"/>
                  </a:moveTo>
                  <a:lnTo>
                    <a:pt x="92710" y="686223"/>
                  </a:lnTo>
                  <a:cubicBezTo>
                    <a:pt x="41910" y="686223"/>
                    <a:pt x="0" y="644313"/>
                    <a:pt x="0" y="59351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445084" y="0"/>
                  </a:lnTo>
                  <a:cubicBezTo>
                    <a:pt x="2495884" y="0"/>
                    <a:pt x="2537794" y="41910"/>
                    <a:pt x="2537794" y="92710"/>
                  </a:cubicBezTo>
                  <a:lnTo>
                    <a:pt x="2537794" y="592243"/>
                  </a:lnTo>
                  <a:cubicBezTo>
                    <a:pt x="2539063" y="644313"/>
                    <a:pt x="2497154" y="686223"/>
                    <a:pt x="2446354" y="686223"/>
                  </a:cubicBezTo>
                  <a:close/>
                </a:path>
              </a:pathLst>
            </a:custGeom>
            <a:solidFill>
              <a:srgbClr val="ECEDF8">
                <a:alpha val="24706"/>
              </a:srgbClr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602564" cy="749724"/>
            </a:xfrm>
            <a:custGeom>
              <a:avLst/>
              <a:gdLst/>
              <a:ahLst/>
              <a:cxnLst/>
              <a:rect l="l" t="t" r="r" b="b"/>
              <a:pathLst>
                <a:path w="2602564" h="749724">
                  <a:moveTo>
                    <a:pt x="2478103" y="59690"/>
                  </a:moveTo>
                  <a:cubicBezTo>
                    <a:pt x="2513663" y="59690"/>
                    <a:pt x="2542873" y="88900"/>
                    <a:pt x="2542873" y="124460"/>
                  </a:cubicBezTo>
                  <a:lnTo>
                    <a:pt x="2542873" y="625264"/>
                  </a:lnTo>
                  <a:cubicBezTo>
                    <a:pt x="2542873" y="660824"/>
                    <a:pt x="2513663" y="690034"/>
                    <a:pt x="2478103" y="690034"/>
                  </a:cubicBezTo>
                  <a:lnTo>
                    <a:pt x="124460" y="690034"/>
                  </a:lnTo>
                  <a:cubicBezTo>
                    <a:pt x="88900" y="690034"/>
                    <a:pt x="59690" y="660824"/>
                    <a:pt x="59690" y="62526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478104" y="59690"/>
                  </a:lnTo>
                  <a:moveTo>
                    <a:pt x="247810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625264"/>
                  </a:lnTo>
                  <a:cubicBezTo>
                    <a:pt x="0" y="693844"/>
                    <a:pt x="55880" y="749724"/>
                    <a:pt x="124460" y="749724"/>
                  </a:cubicBezTo>
                  <a:lnTo>
                    <a:pt x="2478104" y="749724"/>
                  </a:lnTo>
                  <a:cubicBezTo>
                    <a:pt x="2546684" y="749724"/>
                    <a:pt x="2602564" y="693844"/>
                    <a:pt x="2602564" y="625264"/>
                  </a:cubicBezTo>
                  <a:lnTo>
                    <a:pt x="2602564" y="124460"/>
                  </a:lnTo>
                  <a:cubicBezTo>
                    <a:pt x="2602564" y="55880"/>
                    <a:pt x="2546684" y="0"/>
                    <a:pt x="2478104" y="0"/>
                  </a:cubicBezTo>
                  <a:close/>
                </a:path>
              </a:pathLst>
            </a:custGeom>
            <a:solidFill>
              <a:srgbClr val="E9E9ED">
                <a:alpha val="24706"/>
              </a:srgbClr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700" y="2435379"/>
            <a:ext cx="16230600" cy="20523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28700" y="4764026"/>
            <a:ext cx="16230600" cy="130691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824017" y="748319"/>
            <a:ext cx="6639967" cy="136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ECEDF8"/>
                </a:solidFill>
                <a:latin typeface="Open Sans Extra Bold"/>
              </a:rPr>
              <a:t>DB/Backend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165876" y="6764041"/>
            <a:ext cx="7956249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ECEDF8"/>
                </a:solidFill>
                <a:latin typeface="Open Sans Light"/>
              </a:rPr>
              <a:t>Sample of collected rover data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ECEDF8"/>
                </a:solidFill>
                <a:latin typeface="Open Sans Light"/>
              </a:rPr>
              <a:t>SQL View contains aggregate data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ECEDF8"/>
                </a:solidFill>
                <a:latin typeface="Open Sans Light"/>
              </a:rPr>
              <a:t>Better way to organize all slope data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771" r="16771"/>
          <a:stretch>
            <a:fillRect/>
          </a:stretch>
        </p:blipFill>
        <p:spPr>
          <a:xfrm>
            <a:off x="14144037" y="0"/>
            <a:ext cx="4143963" cy="31178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57702" y="1035991"/>
            <a:ext cx="4262410" cy="47274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824017" y="748319"/>
            <a:ext cx="6639967" cy="136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ECEDF8"/>
                </a:solidFill>
                <a:latin typeface="Open Sans Extra Bold"/>
              </a:rPr>
              <a:t>DB/Backend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2623849" y="5894411"/>
            <a:ext cx="6845493" cy="2689603"/>
            <a:chOff x="0" y="0"/>
            <a:chExt cx="2166237" cy="851117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102737" cy="787617"/>
            </a:xfrm>
            <a:custGeom>
              <a:avLst/>
              <a:gdLst/>
              <a:ahLst/>
              <a:cxnLst/>
              <a:rect l="l" t="t" r="r" b="b"/>
              <a:pathLst>
                <a:path w="2102737" h="787617">
                  <a:moveTo>
                    <a:pt x="2010027" y="787617"/>
                  </a:moveTo>
                  <a:lnTo>
                    <a:pt x="92710" y="787617"/>
                  </a:lnTo>
                  <a:cubicBezTo>
                    <a:pt x="41910" y="787617"/>
                    <a:pt x="0" y="745707"/>
                    <a:pt x="0" y="69490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008757" y="0"/>
                  </a:lnTo>
                  <a:cubicBezTo>
                    <a:pt x="2059557" y="0"/>
                    <a:pt x="2101467" y="41910"/>
                    <a:pt x="2101467" y="92710"/>
                  </a:cubicBezTo>
                  <a:lnTo>
                    <a:pt x="2101467" y="693637"/>
                  </a:lnTo>
                  <a:cubicBezTo>
                    <a:pt x="2102737" y="745707"/>
                    <a:pt x="2060827" y="787617"/>
                    <a:pt x="2010027" y="787617"/>
                  </a:cubicBezTo>
                  <a:close/>
                </a:path>
              </a:pathLst>
            </a:custGeom>
            <a:solidFill>
              <a:srgbClr val="ECEDF8">
                <a:alpha val="24706"/>
              </a:srgbClr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166237" cy="851117"/>
            </a:xfrm>
            <a:custGeom>
              <a:avLst/>
              <a:gdLst/>
              <a:ahLst/>
              <a:cxnLst/>
              <a:rect l="l" t="t" r="r" b="b"/>
              <a:pathLst>
                <a:path w="2166237" h="851117">
                  <a:moveTo>
                    <a:pt x="2041777" y="59690"/>
                  </a:moveTo>
                  <a:cubicBezTo>
                    <a:pt x="2077337" y="59690"/>
                    <a:pt x="2106547" y="88900"/>
                    <a:pt x="2106547" y="124460"/>
                  </a:cubicBezTo>
                  <a:lnTo>
                    <a:pt x="2106547" y="726657"/>
                  </a:lnTo>
                  <a:cubicBezTo>
                    <a:pt x="2106547" y="762217"/>
                    <a:pt x="2077337" y="791427"/>
                    <a:pt x="2041777" y="791427"/>
                  </a:cubicBezTo>
                  <a:lnTo>
                    <a:pt x="124460" y="791427"/>
                  </a:lnTo>
                  <a:cubicBezTo>
                    <a:pt x="88900" y="791427"/>
                    <a:pt x="59690" y="762217"/>
                    <a:pt x="59690" y="72665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041777" y="59690"/>
                  </a:lnTo>
                  <a:moveTo>
                    <a:pt x="204177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26657"/>
                  </a:lnTo>
                  <a:cubicBezTo>
                    <a:pt x="0" y="795237"/>
                    <a:pt x="55880" y="851117"/>
                    <a:pt x="124460" y="851117"/>
                  </a:cubicBezTo>
                  <a:lnTo>
                    <a:pt x="2041777" y="851117"/>
                  </a:lnTo>
                  <a:cubicBezTo>
                    <a:pt x="2110357" y="851117"/>
                    <a:pt x="2166237" y="795237"/>
                    <a:pt x="2166237" y="726657"/>
                  </a:cubicBezTo>
                  <a:lnTo>
                    <a:pt x="2166237" y="124460"/>
                  </a:lnTo>
                  <a:cubicBezTo>
                    <a:pt x="2166237" y="55880"/>
                    <a:pt x="2110357" y="0"/>
                    <a:pt x="2041777" y="0"/>
                  </a:cubicBezTo>
                  <a:close/>
                </a:path>
              </a:pathLst>
            </a:custGeom>
            <a:solidFill>
              <a:srgbClr val="E9E9ED">
                <a:alpha val="24706"/>
              </a:srgbClr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56466" y="5696375"/>
            <a:ext cx="6107685" cy="35619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623849" y="2244724"/>
            <a:ext cx="13040303" cy="338051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793562" y="6151548"/>
            <a:ext cx="6506066" cy="2118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3828" lvl="1" indent="-326914">
              <a:lnSpc>
                <a:spcPts val="4239"/>
              </a:lnSpc>
              <a:buFont typeface="Arial"/>
              <a:buChar char="•"/>
            </a:pPr>
            <a:r>
              <a:rPr lang="en-US" sz="3028">
                <a:solidFill>
                  <a:srgbClr val="ECEDF8"/>
                </a:solidFill>
                <a:latin typeface="Open Sans Light"/>
              </a:rPr>
              <a:t>Sample GoPro image metadata</a:t>
            </a:r>
          </a:p>
          <a:p>
            <a:pPr marL="653828" lvl="1" indent="-326914">
              <a:lnSpc>
                <a:spcPts val="4239"/>
              </a:lnSpc>
              <a:buFont typeface="Arial"/>
              <a:buChar char="•"/>
            </a:pPr>
            <a:r>
              <a:rPr lang="en-US" sz="3028">
                <a:solidFill>
                  <a:srgbClr val="ECEDF8"/>
                </a:solidFill>
                <a:latin typeface="Open Sans Light"/>
              </a:rPr>
              <a:t>No clusters of GPS points</a:t>
            </a:r>
          </a:p>
          <a:p>
            <a:pPr marL="653828" lvl="1" indent="-326914">
              <a:lnSpc>
                <a:spcPts val="4239"/>
              </a:lnSpc>
              <a:buFont typeface="Arial"/>
              <a:buChar char="•"/>
            </a:pPr>
            <a:r>
              <a:rPr lang="en-US" sz="3028">
                <a:solidFill>
                  <a:srgbClr val="ECEDF8"/>
                </a:solidFill>
                <a:latin typeface="Open Sans Light"/>
              </a:rPr>
              <a:t>GPS testing is accurate to field test locations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771" r="16771"/>
          <a:stretch>
            <a:fillRect/>
          </a:stretch>
        </p:blipFill>
        <p:spPr>
          <a:xfrm>
            <a:off x="14144037" y="0"/>
            <a:ext cx="4143963" cy="31178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57702" y="1035991"/>
            <a:ext cx="4262410" cy="47274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764895" y="876300"/>
            <a:ext cx="6758211" cy="136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ECEDF8"/>
                </a:solidFill>
                <a:latin typeface="Open Sans Extra Bold"/>
              </a:rPr>
              <a:t>Backend API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4065345" y="2794841"/>
            <a:ext cx="10078693" cy="6145906"/>
            <a:chOff x="0" y="0"/>
            <a:chExt cx="2345979" cy="1430559"/>
          </a:xfrm>
        </p:grpSpPr>
        <p:sp>
          <p:nvSpPr>
            <p:cNvPr id="6" name="Freeform 6"/>
            <p:cNvSpPr/>
            <p:nvPr/>
          </p:nvSpPr>
          <p:spPr>
            <a:xfrm>
              <a:off x="31750" y="31750"/>
              <a:ext cx="2282479" cy="1367059"/>
            </a:xfrm>
            <a:custGeom>
              <a:avLst/>
              <a:gdLst/>
              <a:ahLst/>
              <a:cxnLst/>
              <a:rect l="l" t="t" r="r" b="b"/>
              <a:pathLst>
                <a:path w="2282479" h="1367059">
                  <a:moveTo>
                    <a:pt x="2189769" y="1367059"/>
                  </a:moveTo>
                  <a:lnTo>
                    <a:pt x="92710" y="1367059"/>
                  </a:lnTo>
                  <a:cubicBezTo>
                    <a:pt x="41910" y="1367059"/>
                    <a:pt x="0" y="1325149"/>
                    <a:pt x="0" y="127434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88499" y="0"/>
                  </a:lnTo>
                  <a:cubicBezTo>
                    <a:pt x="2239299" y="0"/>
                    <a:pt x="2281209" y="41910"/>
                    <a:pt x="2281209" y="92710"/>
                  </a:cubicBezTo>
                  <a:lnTo>
                    <a:pt x="2281209" y="1273079"/>
                  </a:lnTo>
                  <a:cubicBezTo>
                    <a:pt x="2282479" y="1325149"/>
                    <a:pt x="2240569" y="1367059"/>
                    <a:pt x="2189769" y="1367059"/>
                  </a:cubicBezTo>
                  <a:close/>
                </a:path>
              </a:pathLst>
            </a:custGeom>
            <a:solidFill>
              <a:srgbClr val="ECEDF8">
                <a:alpha val="24706"/>
              </a:srgbClr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345979" cy="1430559"/>
            </a:xfrm>
            <a:custGeom>
              <a:avLst/>
              <a:gdLst/>
              <a:ahLst/>
              <a:cxnLst/>
              <a:rect l="l" t="t" r="r" b="b"/>
              <a:pathLst>
                <a:path w="2345979" h="1430559">
                  <a:moveTo>
                    <a:pt x="2221519" y="59690"/>
                  </a:moveTo>
                  <a:cubicBezTo>
                    <a:pt x="2257079" y="59690"/>
                    <a:pt x="2286289" y="88900"/>
                    <a:pt x="2286289" y="124460"/>
                  </a:cubicBezTo>
                  <a:lnTo>
                    <a:pt x="2286289" y="1306099"/>
                  </a:lnTo>
                  <a:cubicBezTo>
                    <a:pt x="2286289" y="1341659"/>
                    <a:pt x="2257079" y="1370869"/>
                    <a:pt x="2221519" y="1370869"/>
                  </a:cubicBezTo>
                  <a:lnTo>
                    <a:pt x="124460" y="1370869"/>
                  </a:lnTo>
                  <a:cubicBezTo>
                    <a:pt x="88900" y="1370869"/>
                    <a:pt x="59690" y="1341659"/>
                    <a:pt x="59690" y="130609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221519" y="59690"/>
                  </a:lnTo>
                  <a:moveTo>
                    <a:pt x="222151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06099"/>
                  </a:lnTo>
                  <a:cubicBezTo>
                    <a:pt x="0" y="1374679"/>
                    <a:pt x="55880" y="1430559"/>
                    <a:pt x="124460" y="1430559"/>
                  </a:cubicBezTo>
                  <a:lnTo>
                    <a:pt x="2221519" y="1430559"/>
                  </a:lnTo>
                  <a:cubicBezTo>
                    <a:pt x="2290099" y="1430559"/>
                    <a:pt x="2345979" y="1374679"/>
                    <a:pt x="2345979" y="1306099"/>
                  </a:cubicBezTo>
                  <a:lnTo>
                    <a:pt x="2345979" y="124460"/>
                  </a:lnTo>
                  <a:cubicBezTo>
                    <a:pt x="2345979" y="55880"/>
                    <a:pt x="2290099" y="0"/>
                    <a:pt x="2221519" y="0"/>
                  </a:cubicBezTo>
                  <a:close/>
                </a:path>
              </a:pathLst>
            </a:custGeom>
            <a:solidFill>
              <a:srgbClr val="E9E9ED">
                <a:alpha val="24706"/>
              </a:srgbClr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5241726" y="3319780"/>
            <a:ext cx="7804548" cy="4883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ECEDF8"/>
                </a:solidFill>
                <a:latin typeface="Open Sans Light Bold"/>
              </a:rPr>
              <a:t>Overview</a:t>
            </a:r>
          </a:p>
          <a:p>
            <a:pPr algn="ctr">
              <a:lnSpc>
                <a:spcPts val="4759"/>
              </a:lnSpc>
            </a:pPr>
            <a:endParaRPr lang="en-US" sz="3399" dirty="0">
              <a:solidFill>
                <a:srgbClr val="ECEDF8"/>
              </a:solidFill>
              <a:latin typeface="Open Sans Light Bold"/>
            </a:endParaRP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ECEDF8"/>
                </a:solidFill>
                <a:latin typeface="Open Sans Light"/>
              </a:rPr>
              <a:t>Web API's role</a:t>
            </a:r>
          </a:p>
          <a:p>
            <a:pPr>
              <a:lnSpc>
                <a:spcPts val="4759"/>
              </a:lnSpc>
            </a:pPr>
            <a:endParaRPr lang="en-US" sz="3399" dirty="0">
              <a:solidFill>
                <a:srgbClr val="ECEDF8"/>
              </a:solidFill>
              <a:latin typeface="Open Sans Light"/>
            </a:endParaRP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ECEDF8"/>
                </a:solidFill>
                <a:latin typeface="Open Sans Light"/>
              </a:rPr>
              <a:t>Tech stack</a:t>
            </a:r>
          </a:p>
          <a:p>
            <a:pPr>
              <a:lnSpc>
                <a:spcPts val="4759"/>
              </a:lnSpc>
            </a:pPr>
            <a:endParaRPr lang="en-US" sz="3399" dirty="0">
              <a:solidFill>
                <a:srgbClr val="ECEDF8"/>
              </a:solidFill>
              <a:latin typeface="Open Sans Light"/>
            </a:endParaRP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ECEDF8"/>
                </a:solidFill>
                <a:latin typeface="Open Sans Light"/>
              </a:rPr>
              <a:t>Features</a:t>
            </a:r>
          </a:p>
          <a:p>
            <a:pPr>
              <a:lnSpc>
                <a:spcPts val="4759"/>
              </a:lnSpc>
            </a:pPr>
            <a:endParaRPr lang="en-US" sz="3399" dirty="0">
              <a:solidFill>
                <a:srgbClr val="ECEDF8"/>
              </a:solidFill>
              <a:latin typeface="Open Sans Ligh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842" t="12165" r="4561" b="14726"/>
          <a:stretch>
            <a:fillRect/>
          </a:stretch>
        </p:blipFill>
        <p:spPr>
          <a:xfrm>
            <a:off x="525198" y="3433622"/>
            <a:ext cx="9942944" cy="461526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405884" y="876300"/>
            <a:ext cx="7624316" cy="13684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>
                <a:solidFill>
                  <a:srgbClr val="ECEDF8"/>
                </a:solidFill>
                <a:latin typeface="Open Sans Extra Bold"/>
              </a:rPr>
              <a:t>Web API - Role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23764" y="2424648"/>
            <a:ext cx="17640472" cy="6833652"/>
            <a:chOff x="0" y="0"/>
            <a:chExt cx="2064551" cy="799776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2001051" cy="736276"/>
            </a:xfrm>
            <a:custGeom>
              <a:avLst/>
              <a:gdLst/>
              <a:ahLst/>
              <a:cxnLst/>
              <a:rect l="l" t="t" r="r" b="b"/>
              <a:pathLst>
                <a:path w="2001051" h="736276">
                  <a:moveTo>
                    <a:pt x="1908340" y="736276"/>
                  </a:moveTo>
                  <a:lnTo>
                    <a:pt x="92710" y="736276"/>
                  </a:lnTo>
                  <a:cubicBezTo>
                    <a:pt x="41910" y="736276"/>
                    <a:pt x="0" y="694366"/>
                    <a:pt x="0" y="64356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907071" y="0"/>
                  </a:lnTo>
                  <a:cubicBezTo>
                    <a:pt x="1957871" y="0"/>
                    <a:pt x="1999780" y="41910"/>
                    <a:pt x="1999780" y="92710"/>
                  </a:cubicBezTo>
                  <a:lnTo>
                    <a:pt x="1999780" y="642296"/>
                  </a:lnTo>
                  <a:cubicBezTo>
                    <a:pt x="2001051" y="694366"/>
                    <a:pt x="1959140" y="736276"/>
                    <a:pt x="1908340" y="736276"/>
                  </a:cubicBezTo>
                  <a:close/>
                </a:path>
              </a:pathLst>
            </a:custGeom>
            <a:solidFill>
              <a:srgbClr val="ECEDF8">
                <a:alpha val="24706"/>
              </a:srgbClr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2064551" cy="799776"/>
            </a:xfrm>
            <a:custGeom>
              <a:avLst/>
              <a:gdLst/>
              <a:ahLst/>
              <a:cxnLst/>
              <a:rect l="l" t="t" r="r" b="b"/>
              <a:pathLst>
                <a:path w="2064551" h="799776">
                  <a:moveTo>
                    <a:pt x="1940090" y="59690"/>
                  </a:moveTo>
                  <a:cubicBezTo>
                    <a:pt x="1975651" y="59690"/>
                    <a:pt x="2004860" y="88900"/>
                    <a:pt x="2004860" y="124460"/>
                  </a:cubicBezTo>
                  <a:lnTo>
                    <a:pt x="2004860" y="675316"/>
                  </a:lnTo>
                  <a:cubicBezTo>
                    <a:pt x="2004860" y="710876"/>
                    <a:pt x="1975651" y="740086"/>
                    <a:pt x="1940090" y="740086"/>
                  </a:cubicBezTo>
                  <a:lnTo>
                    <a:pt x="124460" y="740086"/>
                  </a:lnTo>
                  <a:cubicBezTo>
                    <a:pt x="88900" y="740086"/>
                    <a:pt x="59690" y="710876"/>
                    <a:pt x="59690" y="67531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940091" y="59690"/>
                  </a:lnTo>
                  <a:moveTo>
                    <a:pt x="19400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675316"/>
                  </a:lnTo>
                  <a:cubicBezTo>
                    <a:pt x="0" y="743896"/>
                    <a:pt x="55880" y="799776"/>
                    <a:pt x="124460" y="799776"/>
                  </a:cubicBezTo>
                  <a:lnTo>
                    <a:pt x="1940091" y="799776"/>
                  </a:lnTo>
                  <a:cubicBezTo>
                    <a:pt x="2008671" y="799776"/>
                    <a:pt x="2064551" y="743896"/>
                    <a:pt x="2064551" y="675316"/>
                  </a:cubicBezTo>
                  <a:lnTo>
                    <a:pt x="2064551" y="124460"/>
                  </a:lnTo>
                  <a:cubicBezTo>
                    <a:pt x="2064551" y="55880"/>
                    <a:pt x="2008671" y="0"/>
                    <a:pt x="1940091" y="0"/>
                  </a:cubicBezTo>
                  <a:close/>
                </a:path>
              </a:pathLst>
            </a:custGeom>
            <a:solidFill>
              <a:srgbClr val="E9E9ED">
                <a:alpha val="24706"/>
              </a:srgbClr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0579735" y="3531773"/>
            <a:ext cx="7079188" cy="4322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5836" lvl="1" indent="-332918">
              <a:lnSpc>
                <a:spcPts val="4317"/>
              </a:lnSpc>
              <a:buFont typeface="Arial"/>
              <a:buChar char="•"/>
            </a:pPr>
            <a:r>
              <a:rPr lang="en-US" sz="3083">
                <a:solidFill>
                  <a:srgbClr val="ECEDF8"/>
                </a:solidFill>
                <a:latin typeface="Open Sans Light"/>
              </a:rPr>
              <a:t>Provide data accessibility across different teams.</a:t>
            </a:r>
          </a:p>
          <a:p>
            <a:pPr>
              <a:lnSpc>
                <a:spcPts val="4317"/>
              </a:lnSpc>
            </a:pPr>
            <a:endParaRPr lang="en-US" sz="3083">
              <a:solidFill>
                <a:srgbClr val="ECEDF8"/>
              </a:solidFill>
              <a:latin typeface="Open Sans Light"/>
            </a:endParaRPr>
          </a:p>
          <a:p>
            <a:pPr marL="665836" lvl="1" indent="-332918">
              <a:lnSpc>
                <a:spcPts val="4317"/>
              </a:lnSpc>
              <a:buFont typeface="Arial"/>
              <a:buChar char="•"/>
            </a:pPr>
            <a:r>
              <a:rPr lang="en-US" sz="3083">
                <a:solidFill>
                  <a:srgbClr val="ECEDF8"/>
                </a:solidFill>
                <a:latin typeface="Open Sans Light"/>
              </a:rPr>
              <a:t>Reduce overhead by centralizing data handling at a single source.</a:t>
            </a:r>
          </a:p>
          <a:p>
            <a:pPr>
              <a:lnSpc>
                <a:spcPts val="4317"/>
              </a:lnSpc>
            </a:pPr>
            <a:endParaRPr lang="en-US" sz="3083">
              <a:solidFill>
                <a:srgbClr val="ECEDF8"/>
              </a:solidFill>
              <a:latin typeface="Open Sans Light"/>
            </a:endParaRPr>
          </a:p>
          <a:p>
            <a:pPr marL="665836" lvl="1" indent="-332918">
              <a:lnSpc>
                <a:spcPts val="4317"/>
              </a:lnSpc>
              <a:buFont typeface="Arial"/>
              <a:buChar char="•"/>
            </a:pPr>
            <a:r>
              <a:rPr lang="en-US" sz="3083">
                <a:solidFill>
                  <a:srgbClr val="ECEDF8"/>
                </a:solidFill>
                <a:latin typeface="Open Sans Light"/>
              </a:rPr>
              <a:t>Promotes separation of concerns.</a:t>
            </a:r>
          </a:p>
          <a:p>
            <a:pPr>
              <a:lnSpc>
                <a:spcPts val="4317"/>
              </a:lnSpc>
            </a:pPr>
            <a:endParaRPr lang="en-US" sz="3083">
              <a:solidFill>
                <a:srgbClr val="ECEDF8"/>
              </a:solidFill>
              <a:latin typeface="Open Sans Ligh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3764" y="2424648"/>
            <a:ext cx="17640472" cy="6833652"/>
            <a:chOff x="0" y="0"/>
            <a:chExt cx="2064551" cy="79977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001051" cy="736276"/>
            </a:xfrm>
            <a:custGeom>
              <a:avLst/>
              <a:gdLst/>
              <a:ahLst/>
              <a:cxnLst/>
              <a:rect l="l" t="t" r="r" b="b"/>
              <a:pathLst>
                <a:path w="2001051" h="736276">
                  <a:moveTo>
                    <a:pt x="1908340" y="736276"/>
                  </a:moveTo>
                  <a:lnTo>
                    <a:pt x="92710" y="736276"/>
                  </a:lnTo>
                  <a:cubicBezTo>
                    <a:pt x="41910" y="736276"/>
                    <a:pt x="0" y="694366"/>
                    <a:pt x="0" y="64356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907071" y="0"/>
                  </a:lnTo>
                  <a:cubicBezTo>
                    <a:pt x="1957871" y="0"/>
                    <a:pt x="1999780" y="41910"/>
                    <a:pt x="1999780" y="92710"/>
                  </a:cubicBezTo>
                  <a:lnTo>
                    <a:pt x="1999780" y="642296"/>
                  </a:lnTo>
                  <a:cubicBezTo>
                    <a:pt x="2001051" y="694366"/>
                    <a:pt x="1959140" y="736276"/>
                    <a:pt x="1908340" y="736276"/>
                  </a:cubicBezTo>
                  <a:close/>
                </a:path>
              </a:pathLst>
            </a:custGeom>
            <a:solidFill>
              <a:srgbClr val="ECEDF8">
                <a:alpha val="24706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064551" cy="799776"/>
            </a:xfrm>
            <a:custGeom>
              <a:avLst/>
              <a:gdLst/>
              <a:ahLst/>
              <a:cxnLst/>
              <a:rect l="l" t="t" r="r" b="b"/>
              <a:pathLst>
                <a:path w="2064551" h="799776">
                  <a:moveTo>
                    <a:pt x="1940090" y="59690"/>
                  </a:moveTo>
                  <a:cubicBezTo>
                    <a:pt x="1975651" y="59690"/>
                    <a:pt x="2004860" y="88900"/>
                    <a:pt x="2004860" y="124460"/>
                  </a:cubicBezTo>
                  <a:lnTo>
                    <a:pt x="2004860" y="675316"/>
                  </a:lnTo>
                  <a:cubicBezTo>
                    <a:pt x="2004860" y="710876"/>
                    <a:pt x="1975651" y="740086"/>
                    <a:pt x="1940090" y="740086"/>
                  </a:cubicBezTo>
                  <a:lnTo>
                    <a:pt x="124460" y="740086"/>
                  </a:lnTo>
                  <a:cubicBezTo>
                    <a:pt x="88900" y="740086"/>
                    <a:pt x="59690" y="710876"/>
                    <a:pt x="59690" y="67531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940091" y="59690"/>
                  </a:lnTo>
                  <a:moveTo>
                    <a:pt x="19400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675316"/>
                  </a:lnTo>
                  <a:cubicBezTo>
                    <a:pt x="0" y="743896"/>
                    <a:pt x="55880" y="799776"/>
                    <a:pt x="124460" y="799776"/>
                  </a:cubicBezTo>
                  <a:lnTo>
                    <a:pt x="1940091" y="799776"/>
                  </a:lnTo>
                  <a:cubicBezTo>
                    <a:pt x="2008671" y="799776"/>
                    <a:pt x="2064551" y="743896"/>
                    <a:pt x="2064551" y="675316"/>
                  </a:cubicBezTo>
                  <a:lnTo>
                    <a:pt x="2064551" y="124460"/>
                  </a:lnTo>
                  <a:cubicBezTo>
                    <a:pt x="2064551" y="55880"/>
                    <a:pt x="2008671" y="0"/>
                    <a:pt x="1940091" y="0"/>
                  </a:cubicBezTo>
                  <a:close/>
                </a:path>
              </a:pathLst>
            </a:custGeom>
            <a:solidFill>
              <a:srgbClr val="E9E9ED">
                <a:alpha val="24706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28932" t="10792" r="24490"/>
          <a:stretch>
            <a:fillRect/>
          </a:stretch>
        </p:blipFill>
        <p:spPr>
          <a:xfrm>
            <a:off x="708879" y="2424648"/>
            <a:ext cx="6208187" cy="668825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739380" y="876300"/>
            <a:ext cx="10967219" cy="13684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>
                <a:solidFill>
                  <a:srgbClr val="ECEDF8"/>
                </a:solidFill>
                <a:latin typeface="Open Sans Extra Bold"/>
              </a:rPr>
              <a:t>Web API - Tech Stack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44000" y="3480913"/>
            <a:ext cx="7079188" cy="1064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17"/>
              </a:lnSpc>
            </a:pPr>
            <a:r>
              <a:rPr lang="en-US" sz="3083">
                <a:solidFill>
                  <a:srgbClr val="ECEDF8"/>
                </a:solidFill>
                <a:latin typeface="Open Sans Light Bold"/>
              </a:rPr>
              <a:t>NodeJS</a:t>
            </a:r>
            <a:r>
              <a:rPr lang="en-US" sz="3083">
                <a:solidFill>
                  <a:srgbClr val="ECEDF8"/>
                </a:solidFill>
                <a:latin typeface="Open Sans Light"/>
              </a:rPr>
              <a:t>: Cross-platform back end JavaScript runtime environment.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44000" y="5109250"/>
            <a:ext cx="7079188" cy="1607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17"/>
              </a:lnSpc>
            </a:pPr>
            <a:r>
              <a:rPr lang="en-US" sz="3083">
                <a:solidFill>
                  <a:srgbClr val="ECEDF8"/>
                </a:solidFill>
                <a:latin typeface="Open Sans Light Bold"/>
              </a:rPr>
              <a:t>ExpressJS</a:t>
            </a:r>
            <a:r>
              <a:rPr lang="en-US" sz="3083">
                <a:solidFill>
                  <a:srgbClr val="ECEDF8"/>
                </a:solidFill>
                <a:latin typeface="Open Sans Light"/>
              </a:rPr>
              <a:t>: De facto standard web server framework for NodeJs. Used to build API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44000" y="7080218"/>
            <a:ext cx="7079188" cy="1064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17"/>
              </a:lnSpc>
            </a:pPr>
            <a:r>
              <a:rPr lang="en-US" sz="3083">
                <a:solidFill>
                  <a:srgbClr val="ECEDF8"/>
                </a:solidFill>
                <a:latin typeface="Open Sans Light Bold"/>
              </a:rPr>
              <a:t>Ms-sql</a:t>
            </a:r>
            <a:r>
              <a:rPr lang="en-US" sz="3083">
                <a:solidFill>
                  <a:srgbClr val="ECEDF8"/>
                </a:solidFill>
                <a:latin typeface="Open Sans Light"/>
              </a:rPr>
              <a:t>: Microsoft SQL Server client for NodeJS.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79387" y="-4170543"/>
            <a:ext cx="8559827" cy="855982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484963" y="2956832"/>
            <a:ext cx="2942369" cy="3957085"/>
            <a:chOff x="0" y="0"/>
            <a:chExt cx="1021081" cy="1373214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957581" cy="1309714"/>
            </a:xfrm>
            <a:custGeom>
              <a:avLst/>
              <a:gdLst/>
              <a:ahLst/>
              <a:cxnLst/>
              <a:rect l="l" t="t" r="r" b="b"/>
              <a:pathLst>
                <a:path w="957581" h="1309714">
                  <a:moveTo>
                    <a:pt x="864871" y="1309714"/>
                  </a:moveTo>
                  <a:lnTo>
                    <a:pt x="92710" y="1309714"/>
                  </a:lnTo>
                  <a:cubicBezTo>
                    <a:pt x="41910" y="1309714"/>
                    <a:pt x="0" y="1267804"/>
                    <a:pt x="0" y="121700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863601" y="0"/>
                  </a:lnTo>
                  <a:cubicBezTo>
                    <a:pt x="914401" y="0"/>
                    <a:pt x="956311" y="41910"/>
                    <a:pt x="956311" y="92710"/>
                  </a:cubicBezTo>
                  <a:lnTo>
                    <a:pt x="956311" y="1215734"/>
                  </a:lnTo>
                  <a:cubicBezTo>
                    <a:pt x="957581" y="1267804"/>
                    <a:pt x="915671" y="1309714"/>
                    <a:pt x="864871" y="1309714"/>
                  </a:cubicBezTo>
                  <a:close/>
                </a:path>
              </a:pathLst>
            </a:custGeom>
            <a:solidFill>
              <a:srgbClr val="ECEDF8">
                <a:alpha val="24706"/>
              </a:srgbClr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021081" cy="1373215"/>
            </a:xfrm>
            <a:custGeom>
              <a:avLst/>
              <a:gdLst/>
              <a:ahLst/>
              <a:cxnLst/>
              <a:rect l="l" t="t" r="r" b="b"/>
              <a:pathLst>
                <a:path w="1021081" h="1373215">
                  <a:moveTo>
                    <a:pt x="896621" y="59690"/>
                  </a:moveTo>
                  <a:cubicBezTo>
                    <a:pt x="932181" y="59690"/>
                    <a:pt x="961391" y="88900"/>
                    <a:pt x="961391" y="124460"/>
                  </a:cubicBezTo>
                  <a:lnTo>
                    <a:pt x="961391" y="1248754"/>
                  </a:lnTo>
                  <a:cubicBezTo>
                    <a:pt x="961391" y="1284315"/>
                    <a:pt x="932181" y="1313524"/>
                    <a:pt x="896621" y="1313524"/>
                  </a:cubicBezTo>
                  <a:lnTo>
                    <a:pt x="124460" y="1313524"/>
                  </a:lnTo>
                  <a:cubicBezTo>
                    <a:pt x="88900" y="1313524"/>
                    <a:pt x="59690" y="1284315"/>
                    <a:pt x="59690" y="124875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96621" y="59690"/>
                  </a:lnTo>
                  <a:moveTo>
                    <a:pt x="89662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48754"/>
                  </a:lnTo>
                  <a:cubicBezTo>
                    <a:pt x="0" y="1317335"/>
                    <a:pt x="55880" y="1373215"/>
                    <a:pt x="124460" y="1373215"/>
                  </a:cubicBezTo>
                  <a:lnTo>
                    <a:pt x="896621" y="1373215"/>
                  </a:lnTo>
                  <a:cubicBezTo>
                    <a:pt x="965201" y="1373215"/>
                    <a:pt x="1021081" y="1317335"/>
                    <a:pt x="1021081" y="1248754"/>
                  </a:cubicBezTo>
                  <a:lnTo>
                    <a:pt x="1021081" y="124460"/>
                  </a:lnTo>
                  <a:cubicBezTo>
                    <a:pt x="1021081" y="55880"/>
                    <a:pt x="965201" y="0"/>
                    <a:pt x="896621" y="0"/>
                  </a:cubicBezTo>
                  <a:close/>
                </a:path>
              </a:pathLst>
            </a:custGeom>
            <a:solidFill>
              <a:srgbClr val="E9E9ED">
                <a:alpha val="24706"/>
              </a:srgbClr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69823" y="8374145"/>
            <a:ext cx="1768310" cy="176831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3729189" y="7827951"/>
            <a:ext cx="698144" cy="698144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CEDF8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671769" y="7535370"/>
            <a:ext cx="7072229" cy="784374"/>
          </a:xfrm>
          <a:prstGeom prst="rect">
            <a:avLst/>
          </a:prstGeom>
        </p:spPr>
      </p:pic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606209" y="3914017"/>
            <a:ext cx="1255853" cy="1255848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t="-16666" b="-16666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4548578" y="2956832"/>
            <a:ext cx="2942369" cy="3957085"/>
            <a:chOff x="0" y="0"/>
            <a:chExt cx="1021081" cy="1373214"/>
          </a:xfrm>
        </p:grpSpPr>
        <p:sp>
          <p:nvSpPr>
            <p:cNvPr id="13" name="Freeform 13"/>
            <p:cNvSpPr/>
            <p:nvPr/>
          </p:nvSpPr>
          <p:spPr>
            <a:xfrm>
              <a:off x="31750" y="31750"/>
              <a:ext cx="957581" cy="1309714"/>
            </a:xfrm>
            <a:custGeom>
              <a:avLst/>
              <a:gdLst/>
              <a:ahLst/>
              <a:cxnLst/>
              <a:rect l="l" t="t" r="r" b="b"/>
              <a:pathLst>
                <a:path w="957581" h="1309714">
                  <a:moveTo>
                    <a:pt x="864871" y="1309714"/>
                  </a:moveTo>
                  <a:lnTo>
                    <a:pt x="92710" y="1309714"/>
                  </a:lnTo>
                  <a:cubicBezTo>
                    <a:pt x="41910" y="1309714"/>
                    <a:pt x="0" y="1267804"/>
                    <a:pt x="0" y="121700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863601" y="0"/>
                  </a:lnTo>
                  <a:cubicBezTo>
                    <a:pt x="914401" y="0"/>
                    <a:pt x="956311" y="41910"/>
                    <a:pt x="956311" y="92710"/>
                  </a:cubicBezTo>
                  <a:lnTo>
                    <a:pt x="956311" y="1215734"/>
                  </a:lnTo>
                  <a:cubicBezTo>
                    <a:pt x="957581" y="1267804"/>
                    <a:pt x="915671" y="1309714"/>
                    <a:pt x="864871" y="1309714"/>
                  </a:cubicBezTo>
                  <a:close/>
                </a:path>
              </a:pathLst>
            </a:custGeom>
            <a:solidFill>
              <a:srgbClr val="ECEDF8">
                <a:alpha val="24706"/>
              </a:srgbClr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1021081" cy="1373215"/>
            </a:xfrm>
            <a:custGeom>
              <a:avLst/>
              <a:gdLst/>
              <a:ahLst/>
              <a:cxnLst/>
              <a:rect l="l" t="t" r="r" b="b"/>
              <a:pathLst>
                <a:path w="1021081" h="1373215">
                  <a:moveTo>
                    <a:pt x="896621" y="59690"/>
                  </a:moveTo>
                  <a:cubicBezTo>
                    <a:pt x="932181" y="59690"/>
                    <a:pt x="961391" y="88900"/>
                    <a:pt x="961391" y="124460"/>
                  </a:cubicBezTo>
                  <a:lnTo>
                    <a:pt x="961391" y="1248754"/>
                  </a:lnTo>
                  <a:cubicBezTo>
                    <a:pt x="961391" y="1284315"/>
                    <a:pt x="932181" y="1313524"/>
                    <a:pt x="896621" y="1313524"/>
                  </a:cubicBezTo>
                  <a:lnTo>
                    <a:pt x="124460" y="1313524"/>
                  </a:lnTo>
                  <a:cubicBezTo>
                    <a:pt x="88900" y="1313524"/>
                    <a:pt x="59690" y="1284315"/>
                    <a:pt x="59690" y="124875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96621" y="59690"/>
                  </a:lnTo>
                  <a:moveTo>
                    <a:pt x="89662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48754"/>
                  </a:lnTo>
                  <a:cubicBezTo>
                    <a:pt x="0" y="1317335"/>
                    <a:pt x="55880" y="1373215"/>
                    <a:pt x="124460" y="1373215"/>
                  </a:cubicBezTo>
                  <a:lnTo>
                    <a:pt x="896621" y="1373215"/>
                  </a:lnTo>
                  <a:cubicBezTo>
                    <a:pt x="965201" y="1373215"/>
                    <a:pt x="1021081" y="1317335"/>
                    <a:pt x="1021081" y="1248754"/>
                  </a:cubicBezTo>
                  <a:lnTo>
                    <a:pt x="1021081" y="124460"/>
                  </a:lnTo>
                  <a:cubicBezTo>
                    <a:pt x="1021081" y="55880"/>
                    <a:pt x="965201" y="0"/>
                    <a:pt x="896621" y="0"/>
                  </a:cubicBezTo>
                  <a:close/>
                </a:path>
              </a:pathLst>
            </a:custGeom>
            <a:solidFill>
              <a:srgbClr val="E9E9ED">
                <a:alpha val="24706"/>
              </a:srgbClr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4669823" y="3914017"/>
            <a:ext cx="1255853" cy="1255848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t="-4318" b="-4318"/>
              </a:stretch>
            </a:blip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4669823" y="5523300"/>
            <a:ext cx="1255853" cy="1255848"/>
            <a:chOff x="0" y="0"/>
            <a:chExt cx="6350000" cy="63499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t="-16629" b="-16629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7612193" y="2956832"/>
            <a:ext cx="2942369" cy="3957085"/>
            <a:chOff x="0" y="0"/>
            <a:chExt cx="1021081" cy="1373214"/>
          </a:xfrm>
        </p:grpSpPr>
        <p:sp>
          <p:nvSpPr>
            <p:cNvPr id="20" name="Freeform 20"/>
            <p:cNvSpPr/>
            <p:nvPr/>
          </p:nvSpPr>
          <p:spPr>
            <a:xfrm>
              <a:off x="31750" y="31750"/>
              <a:ext cx="957581" cy="1309714"/>
            </a:xfrm>
            <a:custGeom>
              <a:avLst/>
              <a:gdLst/>
              <a:ahLst/>
              <a:cxnLst/>
              <a:rect l="l" t="t" r="r" b="b"/>
              <a:pathLst>
                <a:path w="957581" h="1309714">
                  <a:moveTo>
                    <a:pt x="864871" y="1309714"/>
                  </a:moveTo>
                  <a:lnTo>
                    <a:pt x="92710" y="1309714"/>
                  </a:lnTo>
                  <a:cubicBezTo>
                    <a:pt x="41910" y="1309714"/>
                    <a:pt x="0" y="1267804"/>
                    <a:pt x="0" y="121700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863601" y="0"/>
                  </a:lnTo>
                  <a:cubicBezTo>
                    <a:pt x="914401" y="0"/>
                    <a:pt x="956311" y="41910"/>
                    <a:pt x="956311" y="92710"/>
                  </a:cubicBezTo>
                  <a:lnTo>
                    <a:pt x="956311" y="1215734"/>
                  </a:lnTo>
                  <a:cubicBezTo>
                    <a:pt x="957581" y="1267804"/>
                    <a:pt x="915671" y="1309714"/>
                    <a:pt x="864871" y="1309714"/>
                  </a:cubicBezTo>
                  <a:close/>
                </a:path>
              </a:pathLst>
            </a:custGeom>
            <a:solidFill>
              <a:srgbClr val="ECEDF8">
                <a:alpha val="24706"/>
              </a:srgbClr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1021081" cy="1373215"/>
            </a:xfrm>
            <a:custGeom>
              <a:avLst/>
              <a:gdLst/>
              <a:ahLst/>
              <a:cxnLst/>
              <a:rect l="l" t="t" r="r" b="b"/>
              <a:pathLst>
                <a:path w="1021081" h="1373215">
                  <a:moveTo>
                    <a:pt x="896621" y="59690"/>
                  </a:moveTo>
                  <a:cubicBezTo>
                    <a:pt x="932181" y="59690"/>
                    <a:pt x="961391" y="88900"/>
                    <a:pt x="961391" y="124460"/>
                  </a:cubicBezTo>
                  <a:lnTo>
                    <a:pt x="961391" y="1248754"/>
                  </a:lnTo>
                  <a:cubicBezTo>
                    <a:pt x="961391" y="1284315"/>
                    <a:pt x="932181" y="1313524"/>
                    <a:pt x="896621" y="1313524"/>
                  </a:cubicBezTo>
                  <a:lnTo>
                    <a:pt x="124460" y="1313524"/>
                  </a:lnTo>
                  <a:cubicBezTo>
                    <a:pt x="88900" y="1313524"/>
                    <a:pt x="59690" y="1284315"/>
                    <a:pt x="59690" y="124875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96621" y="59690"/>
                  </a:lnTo>
                  <a:moveTo>
                    <a:pt x="89662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48754"/>
                  </a:lnTo>
                  <a:cubicBezTo>
                    <a:pt x="0" y="1317335"/>
                    <a:pt x="55880" y="1373215"/>
                    <a:pt x="124460" y="1373215"/>
                  </a:cubicBezTo>
                  <a:lnTo>
                    <a:pt x="896621" y="1373215"/>
                  </a:lnTo>
                  <a:cubicBezTo>
                    <a:pt x="965201" y="1373215"/>
                    <a:pt x="1021081" y="1317335"/>
                    <a:pt x="1021081" y="1248754"/>
                  </a:cubicBezTo>
                  <a:lnTo>
                    <a:pt x="1021081" y="124460"/>
                  </a:lnTo>
                  <a:cubicBezTo>
                    <a:pt x="1021081" y="55880"/>
                    <a:pt x="965201" y="0"/>
                    <a:pt x="896621" y="0"/>
                  </a:cubicBezTo>
                  <a:close/>
                </a:path>
              </a:pathLst>
            </a:custGeom>
            <a:solidFill>
              <a:srgbClr val="E9E9ED">
                <a:alpha val="24706"/>
              </a:srgbClr>
            </a:solidFill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7733438" y="3914017"/>
            <a:ext cx="1255853" cy="1255848"/>
            <a:chOff x="0" y="0"/>
            <a:chExt cx="6350000" cy="634997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  <p:sp>
        <p:nvSpPr>
          <p:cNvPr id="24" name="TextBox 24"/>
          <p:cNvSpPr txBox="1"/>
          <p:nvPr/>
        </p:nvSpPr>
        <p:spPr>
          <a:xfrm>
            <a:off x="9083377" y="4389284"/>
            <a:ext cx="1592430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57"/>
              </a:lnSpc>
            </a:pPr>
            <a:r>
              <a:rPr lang="en-US" sz="2548">
                <a:solidFill>
                  <a:srgbClr val="ECEDF8"/>
                </a:solidFill>
                <a:latin typeface="Libre Franklin Light"/>
              </a:rPr>
              <a:t>Gui</a:t>
            </a:r>
          </a:p>
        </p:txBody>
      </p: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7733438" y="5523300"/>
            <a:ext cx="1255853" cy="1255848"/>
            <a:chOff x="0" y="0"/>
            <a:chExt cx="6350000" cy="634997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t="-16666" b="-16666"/>
              </a:stretch>
            </a:blipFill>
          </p:spPr>
        </p:sp>
      </p:grpSp>
      <p:sp>
        <p:nvSpPr>
          <p:cNvPr id="27" name="TextBox 27"/>
          <p:cNvSpPr txBox="1"/>
          <p:nvPr/>
        </p:nvSpPr>
        <p:spPr>
          <a:xfrm>
            <a:off x="9083377" y="5998567"/>
            <a:ext cx="1592430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57"/>
              </a:lnSpc>
            </a:pPr>
            <a:r>
              <a:rPr lang="en-US" sz="2548">
                <a:solidFill>
                  <a:srgbClr val="ECEDF8"/>
                </a:solidFill>
                <a:latin typeface="Libre Franklin Light"/>
              </a:rPr>
              <a:t>Rishi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10675807" y="2956832"/>
            <a:ext cx="2942369" cy="3957085"/>
            <a:chOff x="0" y="0"/>
            <a:chExt cx="1021081" cy="1373214"/>
          </a:xfrm>
        </p:grpSpPr>
        <p:sp>
          <p:nvSpPr>
            <p:cNvPr id="29" name="Freeform 29"/>
            <p:cNvSpPr/>
            <p:nvPr/>
          </p:nvSpPr>
          <p:spPr>
            <a:xfrm>
              <a:off x="31750" y="31750"/>
              <a:ext cx="957581" cy="1309714"/>
            </a:xfrm>
            <a:custGeom>
              <a:avLst/>
              <a:gdLst/>
              <a:ahLst/>
              <a:cxnLst/>
              <a:rect l="l" t="t" r="r" b="b"/>
              <a:pathLst>
                <a:path w="957581" h="1309714">
                  <a:moveTo>
                    <a:pt x="864871" y="1309714"/>
                  </a:moveTo>
                  <a:lnTo>
                    <a:pt x="92710" y="1309714"/>
                  </a:lnTo>
                  <a:cubicBezTo>
                    <a:pt x="41910" y="1309714"/>
                    <a:pt x="0" y="1267804"/>
                    <a:pt x="0" y="121700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863601" y="0"/>
                  </a:lnTo>
                  <a:cubicBezTo>
                    <a:pt x="914401" y="0"/>
                    <a:pt x="956311" y="41910"/>
                    <a:pt x="956311" y="92710"/>
                  </a:cubicBezTo>
                  <a:lnTo>
                    <a:pt x="956311" y="1215734"/>
                  </a:lnTo>
                  <a:cubicBezTo>
                    <a:pt x="957581" y="1267804"/>
                    <a:pt x="915671" y="1309714"/>
                    <a:pt x="864871" y="1309714"/>
                  </a:cubicBezTo>
                  <a:close/>
                </a:path>
              </a:pathLst>
            </a:custGeom>
            <a:solidFill>
              <a:srgbClr val="ECEDF8">
                <a:alpha val="24706"/>
              </a:srgbClr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0" y="0"/>
              <a:ext cx="1021081" cy="1373215"/>
            </a:xfrm>
            <a:custGeom>
              <a:avLst/>
              <a:gdLst/>
              <a:ahLst/>
              <a:cxnLst/>
              <a:rect l="l" t="t" r="r" b="b"/>
              <a:pathLst>
                <a:path w="1021081" h="1373215">
                  <a:moveTo>
                    <a:pt x="896621" y="59690"/>
                  </a:moveTo>
                  <a:cubicBezTo>
                    <a:pt x="932181" y="59690"/>
                    <a:pt x="961391" y="88900"/>
                    <a:pt x="961391" y="124460"/>
                  </a:cubicBezTo>
                  <a:lnTo>
                    <a:pt x="961391" y="1248754"/>
                  </a:lnTo>
                  <a:cubicBezTo>
                    <a:pt x="961391" y="1284315"/>
                    <a:pt x="932181" y="1313524"/>
                    <a:pt x="896621" y="1313524"/>
                  </a:cubicBezTo>
                  <a:lnTo>
                    <a:pt x="124460" y="1313524"/>
                  </a:lnTo>
                  <a:cubicBezTo>
                    <a:pt x="88900" y="1313524"/>
                    <a:pt x="59690" y="1284315"/>
                    <a:pt x="59690" y="124875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96621" y="59690"/>
                  </a:lnTo>
                  <a:moveTo>
                    <a:pt x="89662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48754"/>
                  </a:lnTo>
                  <a:cubicBezTo>
                    <a:pt x="0" y="1317335"/>
                    <a:pt x="55880" y="1373215"/>
                    <a:pt x="124460" y="1373215"/>
                  </a:cubicBezTo>
                  <a:lnTo>
                    <a:pt x="896621" y="1373215"/>
                  </a:lnTo>
                  <a:cubicBezTo>
                    <a:pt x="965201" y="1373215"/>
                    <a:pt x="1021081" y="1317335"/>
                    <a:pt x="1021081" y="1248754"/>
                  </a:cubicBezTo>
                  <a:lnTo>
                    <a:pt x="1021081" y="124460"/>
                  </a:lnTo>
                  <a:cubicBezTo>
                    <a:pt x="1021081" y="55880"/>
                    <a:pt x="965201" y="0"/>
                    <a:pt x="896621" y="0"/>
                  </a:cubicBezTo>
                  <a:close/>
                </a:path>
              </a:pathLst>
            </a:custGeom>
            <a:solidFill>
              <a:srgbClr val="E9E9ED">
                <a:alpha val="24706"/>
              </a:srgbClr>
            </a:solidFill>
          </p:spPr>
        </p:sp>
      </p:grpSp>
      <p:grpSp>
        <p:nvGrpSpPr>
          <p:cNvPr id="31" name="Group 31"/>
          <p:cNvGrpSpPr>
            <a:grpSpLocks noChangeAspect="1"/>
          </p:cNvGrpSpPr>
          <p:nvPr/>
        </p:nvGrpSpPr>
        <p:grpSpPr>
          <a:xfrm>
            <a:off x="10797053" y="3914017"/>
            <a:ext cx="1255853" cy="1255848"/>
            <a:chOff x="0" y="0"/>
            <a:chExt cx="6350000" cy="6349975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l="-137" r="-137"/>
              </a:stretch>
            </a:blipFill>
          </p:spPr>
        </p:sp>
      </p:grpSp>
      <p:sp>
        <p:nvSpPr>
          <p:cNvPr id="33" name="TextBox 33"/>
          <p:cNvSpPr txBox="1"/>
          <p:nvPr/>
        </p:nvSpPr>
        <p:spPr>
          <a:xfrm>
            <a:off x="12146992" y="4389284"/>
            <a:ext cx="1592430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57"/>
              </a:lnSpc>
            </a:pPr>
            <a:r>
              <a:rPr lang="en-US" sz="2548">
                <a:solidFill>
                  <a:srgbClr val="ECEDF8"/>
                </a:solidFill>
                <a:latin typeface="Libre Franklin Light"/>
              </a:rPr>
              <a:t>Omar</a:t>
            </a:r>
          </a:p>
        </p:txBody>
      </p:sp>
      <p:grpSp>
        <p:nvGrpSpPr>
          <p:cNvPr id="34" name="Group 34"/>
          <p:cNvGrpSpPr>
            <a:grpSpLocks noChangeAspect="1"/>
          </p:cNvGrpSpPr>
          <p:nvPr/>
        </p:nvGrpSpPr>
        <p:grpSpPr>
          <a:xfrm>
            <a:off x="10797053" y="5523300"/>
            <a:ext cx="1255853" cy="1255848"/>
            <a:chOff x="0" y="0"/>
            <a:chExt cx="6350000" cy="6349975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  <p:sp>
        <p:nvSpPr>
          <p:cNvPr id="36" name="TextBox 36"/>
          <p:cNvSpPr txBox="1"/>
          <p:nvPr/>
        </p:nvSpPr>
        <p:spPr>
          <a:xfrm>
            <a:off x="12146992" y="5998567"/>
            <a:ext cx="1592430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57"/>
              </a:lnSpc>
            </a:pPr>
            <a:r>
              <a:rPr lang="en-US" sz="2548">
                <a:solidFill>
                  <a:srgbClr val="ECEDF8"/>
                </a:solidFill>
                <a:latin typeface="Libre Franklin Light"/>
              </a:rPr>
              <a:t>Daniel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13739422" y="2956832"/>
            <a:ext cx="2942369" cy="3957085"/>
            <a:chOff x="0" y="0"/>
            <a:chExt cx="1021081" cy="1373214"/>
          </a:xfrm>
        </p:grpSpPr>
        <p:sp>
          <p:nvSpPr>
            <p:cNvPr id="38" name="Freeform 38"/>
            <p:cNvSpPr/>
            <p:nvPr/>
          </p:nvSpPr>
          <p:spPr>
            <a:xfrm>
              <a:off x="31750" y="31750"/>
              <a:ext cx="957581" cy="1309714"/>
            </a:xfrm>
            <a:custGeom>
              <a:avLst/>
              <a:gdLst/>
              <a:ahLst/>
              <a:cxnLst/>
              <a:rect l="l" t="t" r="r" b="b"/>
              <a:pathLst>
                <a:path w="957581" h="1309714">
                  <a:moveTo>
                    <a:pt x="864871" y="1309714"/>
                  </a:moveTo>
                  <a:lnTo>
                    <a:pt x="92710" y="1309714"/>
                  </a:lnTo>
                  <a:cubicBezTo>
                    <a:pt x="41910" y="1309714"/>
                    <a:pt x="0" y="1267804"/>
                    <a:pt x="0" y="121700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863601" y="0"/>
                  </a:lnTo>
                  <a:cubicBezTo>
                    <a:pt x="914401" y="0"/>
                    <a:pt x="956311" y="41910"/>
                    <a:pt x="956311" y="92710"/>
                  </a:cubicBezTo>
                  <a:lnTo>
                    <a:pt x="956311" y="1215734"/>
                  </a:lnTo>
                  <a:cubicBezTo>
                    <a:pt x="957581" y="1267804"/>
                    <a:pt x="915671" y="1309714"/>
                    <a:pt x="864871" y="1309714"/>
                  </a:cubicBezTo>
                  <a:close/>
                </a:path>
              </a:pathLst>
            </a:custGeom>
            <a:solidFill>
              <a:srgbClr val="ECEDF8">
                <a:alpha val="24706"/>
              </a:srgbClr>
            </a:solidFill>
          </p:spPr>
        </p:sp>
        <p:sp>
          <p:nvSpPr>
            <p:cNvPr id="39" name="Freeform 39"/>
            <p:cNvSpPr/>
            <p:nvPr/>
          </p:nvSpPr>
          <p:spPr>
            <a:xfrm>
              <a:off x="0" y="0"/>
              <a:ext cx="1021081" cy="1373215"/>
            </a:xfrm>
            <a:custGeom>
              <a:avLst/>
              <a:gdLst/>
              <a:ahLst/>
              <a:cxnLst/>
              <a:rect l="l" t="t" r="r" b="b"/>
              <a:pathLst>
                <a:path w="1021081" h="1373215">
                  <a:moveTo>
                    <a:pt x="896621" y="59690"/>
                  </a:moveTo>
                  <a:cubicBezTo>
                    <a:pt x="932181" y="59690"/>
                    <a:pt x="961391" y="88900"/>
                    <a:pt x="961391" y="124460"/>
                  </a:cubicBezTo>
                  <a:lnTo>
                    <a:pt x="961391" y="1248754"/>
                  </a:lnTo>
                  <a:cubicBezTo>
                    <a:pt x="961391" y="1284315"/>
                    <a:pt x="932181" y="1313524"/>
                    <a:pt x="896621" y="1313524"/>
                  </a:cubicBezTo>
                  <a:lnTo>
                    <a:pt x="124460" y="1313524"/>
                  </a:lnTo>
                  <a:cubicBezTo>
                    <a:pt x="88900" y="1313524"/>
                    <a:pt x="59690" y="1284315"/>
                    <a:pt x="59690" y="124875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96621" y="59690"/>
                  </a:lnTo>
                  <a:moveTo>
                    <a:pt x="89662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48754"/>
                  </a:lnTo>
                  <a:cubicBezTo>
                    <a:pt x="0" y="1317335"/>
                    <a:pt x="55880" y="1373215"/>
                    <a:pt x="124460" y="1373215"/>
                  </a:cubicBezTo>
                  <a:lnTo>
                    <a:pt x="896621" y="1373215"/>
                  </a:lnTo>
                  <a:cubicBezTo>
                    <a:pt x="965201" y="1373215"/>
                    <a:pt x="1021081" y="1317335"/>
                    <a:pt x="1021081" y="1248754"/>
                  </a:cubicBezTo>
                  <a:lnTo>
                    <a:pt x="1021081" y="124460"/>
                  </a:lnTo>
                  <a:cubicBezTo>
                    <a:pt x="1021081" y="55880"/>
                    <a:pt x="965201" y="0"/>
                    <a:pt x="896621" y="0"/>
                  </a:cubicBezTo>
                  <a:close/>
                </a:path>
              </a:pathLst>
            </a:custGeom>
            <a:solidFill>
              <a:srgbClr val="E9E9ED">
                <a:alpha val="24706"/>
              </a:srgbClr>
            </a:solidFill>
          </p:spPr>
        </p:sp>
      </p:grpSp>
      <p:grpSp>
        <p:nvGrpSpPr>
          <p:cNvPr id="40" name="Group 40"/>
          <p:cNvGrpSpPr>
            <a:grpSpLocks noChangeAspect="1"/>
          </p:cNvGrpSpPr>
          <p:nvPr/>
        </p:nvGrpSpPr>
        <p:grpSpPr>
          <a:xfrm>
            <a:off x="13860667" y="3914017"/>
            <a:ext cx="1255853" cy="1255848"/>
            <a:chOff x="0" y="0"/>
            <a:chExt cx="6350000" cy="6349975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 l="-8656" t="-17283" r="-17890" b="-21412"/>
              </a:stretch>
            </a:blipFill>
          </p:spPr>
        </p:sp>
      </p:grpSp>
      <p:grpSp>
        <p:nvGrpSpPr>
          <p:cNvPr id="42" name="Group 42"/>
          <p:cNvGrpSpPr>
            <a:grpSpLocks noChangeAspect="1"/>
          </p:cNvGrpSpPr>
          <p:nvPr/>
        </p:nvGrpSpPr>
        <p:grpSpPr>
          <a:xfrm>
            <a:off x="13860667" y="5523300"/>
            <a:ext cx="1255853" cy="1255848"/>
            <a:chOff x="0" y="0"/>
            <a:chExt cx="6350000" cy="6349975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</p:sp>
      </p:grpSp>
      <p:grpSp>
        <p:nvGrpSpPr>
          <p:cNvPr id="44" name="Group 44"/>
          <p:cNvGrpSpPr>
            <a:grpSpLocks noChangeAspect="1"/>
          </p:cNvGrpSpPr>
          <p:nvPr/>
        </p:nvGrpSpPr>
        <p:grpSpPr>
          <a:xfrm>
            <a:off x="1606209" y="5523300"/>
            <a:ext cx="1255853" cy="1255848"/>
            <a:chOff x="0" y="0"/>
            <a:chExt cx="6350000" cy="6349975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6"/>
              <a:stretch>
                <a:fillRect t="-16666" b="-16666"/>
              </a:stretch>
            </a:blipFill>
          </p:spPr>
        </p:sp>
      </p:grpSp>
      <p:pic>
        <p:nvPicPr>
          <p:cNvPr id="46" name="Picture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4427333" y="7448081"/>
            <a:ext cx="1563033" cy="1457884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5469648" y="7827951"/>
            <a:ext cx="1697294" cy="1632489"/>
          </a:xfrm>
          <a:prstGeom prst="rect">
            <a:avLst/>
          </a:prstGeom>
        </p:spPr>
      </p:pic>
      <p:sp>
        <p:nvSpPr>
          <p:cNvPr id="48" name="TextBox 48"/>
          <p:cNvSpPr txBox="1"/>
          <p:nvPr/>
        </p:nvSpPr>
        <p:spPr>
          <a:xfrm>
            <a:off x="2956148" y="4389284"/>
            <a:ext cx="1592430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57"/>
              </a:lnSpc>
            </a:pPr>
            <a:r>
              <a:rPr lang="en-US" sz="2548">
                <a:solidFill>
                  <a:srgbClr val="ECEDF8"/>
                </a:solidFill>
                <a:latin typeface="Libre Franklin Light"/>
              </a:rPr>
              <a:t>Perla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2956148" y="5998567"/>
            <a:ext cx="1592430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57"/>
              </a:lnSpc>
            </a:pPr>
            <a:r>
              <a:rPr lang="en-US" sz="2548">
                <a:solidFill>
                  <a:srgbClr val="ECEDF8"/>
                </a:solidFill>
                <a:latin typeface="Libre Franklin Light"/>
              </a:rPr>
              <a:t>Francisco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484963" y="3193117"/>
            <a:ext cx="2942369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7"/>
              </a:lnSpc>
            </a:pPr>
            <a:r>
              <a:rPr lang="en-US" sz="3264">
                <a:solidFill>
                  <a:srgbClr val="ECEDF8"/>
                </a:solidFill>
                <a:latin typeface="Libre Franklin Light"/>
              </a:rPr>
              <a:t>UI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6019763" y="4389284"/>
            <a:ext cx="1592430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57"/>
              </a:lnSpc>
            </a:pPr>
            <a:r>
              <a:rPr lang="en-US" sz="2548">
                <a:solidFill>
                  <a:srgbClr val="ECEDF8"/>
                </a:solidFill>
                <a:latin typeface="Libre Franklin Light"/>
              </a:rPr>
              <a:t>Alejandro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6019763" y="5994995"/>
            <a:ext cx="1592430" cy="388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57"/>
              </a:lnSpc>
            </a:pPr>
            <a:r>
              <a:rPr lang="en-US" sz="2548">
                <a:solidFill>
                  <a:srgbClr val="ECEDF8"/>
                </a:solidFill>
                <a:latin typeface="Libre Franklin Light"/>
              </a:rPr>
              <a:t>Ernesto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4548578" y="3193117"/>
            <a:ext cx="2942369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7"/>
              </a:lnSpc>
            </a:pPr>
            <a:r>
              <a:rPr lang="en-US" sz="3264">
                <a:solidFill>
                  <a:srgbClr val="ECEDF8"/>
                </a:solidFill>
                <a:latin typeface="Libre Franklin Light"/>
              </a:rPr>
              <a:t>ROVER UI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7612193" y="3193117"/>
            <a:ext cx="2942369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7"/>
              </a:lnSpc>
            </a:pPr>
            <a:r>
              <a:rPr lang="en-US" sz="3264">
                <a:solidFill>
                  <a:srgbClr val="ECEDF8"/>
                </a:solidFill>
                <a:latin typeface="Libre Franklin Light"/>
              </a:rPr>
              <a:t>DATABASE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5210607" y="4389284"/>
            <a:ext cx="1592430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57"/>
              </a:lnSpc>
            </a:pPr>
            <a:r>
              <a:rPr lang="en-US" sz="2548">
                <a:solidFill>
                  <a:srgbClr val="ECEDF8"/>
                </a:solidFill>
                <a:latin typeface="Libre Franklin Light"/>
              </a:rPr>
              <a:t>Henry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5210607" y="5998567"/>
            <a:ext cx="1592430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57"/>
              </a:lnSpc>
            </a:pPr>
            <a:r>
              <a:rPr lang="en-US" sz="2548">
                <a:solidFill>
                  <a:srgbClr val="ECEDF8"/>
                </a:solidFill>
                <a:latin typeface="Libre Franklin Light"/>
              </a:rPr>
              <a:t>Aquil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3739422" y="3193117"/>
            <a:ext cx="2942369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7"/>
              </a:lnSpc>
            </a:pPr>
            <a:r>
              <a:rPr lang="en-US" sz="3264">
                <a:solidFill>
                  <a:srgbClr val="ECEDF8"/>
                </a:solidFill>
                <a:latin typeface="Libre Franklin Light"/>
              </a:rPr>
              <a:t>NAV LA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7066059" y="906726"/>
            <a:ext cx="4363941" cy="1533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ECEDF8"/>
                </a:solidFill>
                <a:latin typeface="Open Sans Extra Bold"/>
              </a:rPr>
              <a:t>Teams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0678387" y="3221692"/>
            <a:ext cx="2942369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7"/>
              </a:lnSpc>
            </a:pPr>
            <a:r>
              <a:rPr lang="en-US" sz="2764">
                <a:solidFill>
                  <a:srgbClr val="ECEDF8"/>
                </a:solidFill>
                <a:latin typeface="Libre Franklin Light"/>
              </a:rPr>
              <a:t>FIELD TESTING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7528" y="2424648"/>
            <a:ext cx="17640472" cy="6833652"/>
            <a:chOff x="0" y="0"/>
            <a:chExt cx="2064551" cy="79977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001051" cy="736276"/>
            </a:xfrm>
            <a:custGeom>
              <a:avLst/>
              <a:gdLst/>
              <a:ahLst/>
              <a:cxnLst/>
              <a:rect l="l" t="t" r="r" b="b"/>
              <a:pathLst>
                <a:path w="2001051" h="736276">
                  <a:moveTo>
                    <a:pt x="1908340" y="736276"/>
                  </a:moveTo>
                  <a:lnTo>
                    <a:pt x="92710" y="736276"/>
                  </a:lnTo>
                  <a:cubicBezTo>
                    <a:pt x="41910" y="736276"/>
                    <a:pt x="0" y="694366"/>
                    <a:pt x="0" y="64356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907071" y="0"/>
                  </a:lnTo>
                  <a:cubicBezTo>
                    <a:pt x="1957871" y="0"/>
                    <a:pt x="1999780" y="41910"/>
                    <a:pt x="1999780" y="92710"/>
                  </a:cubicBezTo>
                  <a:lnTo>
                    <a:pt x="1999780" y="642296"/>
                  </a:lnTo>
                  <a:cubicBezTo>
                    <a:pt x="2001051" y="694366"/>
                    <a:pt x="1959140" y="736276"/>
                    <a:pt x="1908340" y="736276"/>
                  </a:cubicBezTo>
                  <a:close/>
                </a:path>
              </a:pathLst>
            </a:custGeom>
            <a:solidFill>
              <a:srgbClr val="ECEDF8">
                <a:alpha val="24706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064551" cy="799776"/>
            </a:xfrm>
            <a:custGeom>
              <a:avLst/>
              <a:gdLst/>
              <a:ahLst/>
              <a:cxnLst/>
              <a:rect l="l" t="t" r="r" b="b"/>
              <a:pathLst>
                <a:path w="2064551" h="799776">
                  <a:moveTo>
                    <a:pt x="1940090" y="59690"/>
                  </a:moveTo>
                  <a:cubicBezTo>
                    <a:pt x="1975651" y="59690"/>
                    <a:pt x="2004860" y="88900"/>
                    <a:pt x="2004860" y="124460"/>
                  </a:cubicBezTo>
                  <a:lnTo>
                    <a:pt x="2004860" y="675316"/>
                  </a:lnTo>
                  <a:cubicBezTo>
                    <a:pt x="2004860" y="710876"/>
                    <a:pt x="1975651" y="740086"/>
                    <a:pt x="1940090" y="740086"/>
                  </a:cubicBezTo>
                  <a:lnTo>
                    <a:pt x="124460" y="740086"/>
                  </a:lnTo>
                  <a:cubicBezTo>
                    <a:pt x="88900" y="740086"/>
                    <a:pt x="59690" y="710876"/>
                    <a:pt x="59690" y="67531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940091" y="59690"/>
                  </a:lnTo>
                  <a:moveTo>
                    <a:pt x="19400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675316"/>
                  </a:lnTo>
                  <a:cubicBezTo>
                    <a:pt x="0" y="743896"/>
                    <a:pt x="55880" y="799776"/>
                    <a:pt x="124460" y="799776"/>
                  </a:cubicBezTo>
                  <a:lnTo>
                    <a:pt x="1940091" y="799776"/>
                  </a:lnTo>
                  <a:cubicBezTo>
                    <a:pt x="2008671" y="799776"/>
                    <a:pt x="2064551" y="743896"/>
                    <a:pt x="2064551" y="675316"/>
                  </a:cubicBezTo>
                  <a:lnTo>
                    <a:pt x="2064551" y="124460"/>
                  </a:lnTo>
                  <a:cubicBezTo>
                    <a:pt x="2064551" y="55880"/>
                    <a:pt x="2008671" y="0"/>
                    <a:pt x="1940091" y="0"/>
                  </a:cubicBezTo>
                  <a:close/>
                </a:path>
              </a:pathLst>
            </a:custGeom>
            <a:solidFill>
              <a:srgbClr val="E9E9ED">
                <a:alpha val="24706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4441" t="19208" r="6242" b="26037"/>
          <a:stretch>
            <a:fillRect/>
          </a:stretch>
        </p:blipFill>
        <p:spPr>
          <a:xfrm>
            <a:off x="879869" y="4221576"/>
            <a:ext cx="9395158" cy="323979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118074" y="876300"/>
            <a:ext cx="10051852" cy="136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ECEDF8"/>
                </a:solidFill>
                <a:latin typeface="Open Sans Extra Bold"/>
              </a:rPr>
              <a:t>Web API - Features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630332" y="3651791"/>
            <a:ext cx="7079188" cy="4322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5836" lvl="1" indent="-332918">
              <a:lnSpc>
                <a:spcPts val="4317"/>
              </a:lnSpc>
              <a:buFont typeface="Arial"/>
              <a:buChar char="•"/>
            </a:pPr>
            <a:r>
              <a:rPr lang="en-US" sz="3083">
                <a:solidFill>
                  <a:srgbClr val="ECEDF8"/>
                </a:solidFill>
                <a:latin typeface="Open Sans Light"/>
              </a:rPr>
              <a:t>Primary endpoint for accessing data from database.</a:t>
            </a:r>
          </a:p>
          <a:p>
            <a:pPr>
              <a:lnSpc>
                <a:spcPts val="4317"/>
              </a:lnSpc>
            </a:pPr>
            <a:endParaRPr lang="en-US" sz="3083">
              <a:solidFill>
                <a:srgbClr val="ECEDF8"/>
              </a:solidFill>
              <a:latin typeface="Open Sans Light"/>
            </a:endParaRPr>
          </a:p>
          <a:p>
            <a:pPr marL="665836" lvl="1" indent="-332918">
              <a:lnSpc>
                <a:spcPts val="4317"/>
              </a:lnSpc>
              <a:buFont typeface="Arial"/>
              <a:buChar char="•"/>
            </a:pPr>
            <a:r>
              <a:rPr lang="en-US" sz="3083">
                <a:solidFill>
                  <a:srgbClr val="ECEDF8"/>
                </a:solidFill>
                <a:latin typeface="Open Sans Light"/>
              </a:rPr>
              <a:t>Accepts JSON in body requests or JSON encoded in URL.</a:t>
            </a:r>
          </a:p>
          <a:p>
            <a:pPr>
              <a:lnSpc>
                <a:spcPts val="4317"/>
              </a:lnSpc>
            </a:pPr>
            <a:endParaRPr lang="en-US" sz="3083">
              <a:solidFill>
                <a:srgbClr val="ECEDF8"/>
              </a:solidFill>
              <a:latin typeface="Open Sans Light"/>
            </a:endParaRPr>
          </a:p>
          <a:p>
            <a:pPr marL="665836" lvl="1" indent="-332918">
              <a:lnSpc>
                <a:spcPts val="4317"/>
              </a:lnSpc>
              <a:buFont typeface="Arial"/>
              <a:buChar char="•"/>
            </a:pPr>
            <a:r>
              <a:rPr lang="en-US" sz="3083">
                <a:solidFill>
                  <a:srgbClr val="ECEDF8"/>
                </a:solidFill>
                <a:latin typeface="Open Sans Light"/>
              </a:rPr>
              <a:t>Offers flexibility in data requests.</a:t>
            </a:r>
          </a:p>
          <a:p>
            <a:pPr>
              <a:lnSpc>
                <a:spcPts val="4317"/>
              </a:lnSpc>
            </a:pPr>
            <a:endParaRPr lang="en-US" sz="3083">
              <a:solidFill>
                <a:srgbClr val="ECEDF8"/>
              </a:solidFill>
              <a:latin typeface="Open Sans Ligh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7528" y="2424648"/>
            <a:ext cx="17640472" cy="6833652"/>
            <a:chOff x="0" y="0"/>
            <a:chExt cx="2064551" cy="79977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001051" cy="736276"/>
            </a:xfrm>
            <a:custGeom>
              <a:avLst/>
              <a:gdLst/>
              <a:ahLst/>
              <a:cxnLst/>
              <a:rect l="l" t="t" r="r" b="b"/>
              <a:pathLst>
                <a:path w="2001051" h="736276">
                  <a:moveTo>
                    <a:pt x="1908340" y="736276"/>
                  </a:moveTo>
                  <a:lnTo>
                    <a:pt x="92710" y="736276"/>
                  </a:lnTo>
                  <a:cubicBezTo>
                    <a:pt x="41910" y="736276"/>
                    <a:pt x="0" y="694366"/>
                    <a:pt x="0" y="64356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907071" y="0"/>
                  </a:lnTo>
                  <a:cubicBezTo>
                    <a:pt x="1957871" y="0"/>
                    <a:pt x="1999780" y="41910"/>
                    <a:pt x="1999780" y="92710"/>
                  </a:cubicBezTo>
                  <a:lnTo>
                    <a:pt x="1999780" y="642296"/>
                  </a:lnTo>
                  <a:cubicBezTo>
                    <a:pt x="2001051" y="694366"/>
                    <a:pt x="1959140" y="736276"/>
                    <a:pt x="1908340" y="736276"/>
                  </a:cubicBezTo>
                  <a:close/>
                </a:path>
              </a:pathLst>
            </a:custGeom>
            <a:solidFill>
              <a:srgbClr val="ECEDF8">
                <a:alpha val="24706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064551" cy="799776"/>
            </a:xfrm>
            <a:custGeom>
              <a:avLst/>
              <a:gdLst/>
              <a:ahLst/>
              <a:cxnLst/>
              <a:rect l="l" t="t" r="r" b="b"/>
              <a:pathLst>
                <a:path w="2064551" h="799776">
                  <a:moveTo>
                    <a:pt x="1940090" y="59690"/>
                  </a:moveTo>
                  <a:cubicBezTo>
                    <a:pt x="1975651" y="59690"/>
                    <a:pt x="2004860" y="88900"/>
                    <a:pt x="2004860" y="124460"/>
                  </a:cubicBezTo>
                  <a:lnTo>
                    <a:pt x="2004860" y="675316"/>
                  </a:lnTo>
                  <a:cubicBezTo>
                    <a:pt x="2004860" y="710876"/>
                    <a:pt x="1975651" y="740086"/>
                    <a:pt x="1940090" y="740086"/>
                  </a:cubicBezTo>
                  <a:lnTo>
                    <a:pt x="124460" y="740086"/>
                  </a:lnTo>
                  <a:cubicBezTo>
                    <a:pt x="88900" y="740086"/>
                    <a:pt x="59690" y="710876"/>
                    <a:pt x="59690" y="67531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940091" y="59690"/>
                  </a:lnTo>
                  <a:moveTo>
                    <a:pt x="19400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675316"/>
                  </a:lnTo>
                  <a:cubicBezTo>
                    <a:pt x="0" y="743896"/>
                    <a:pt x="55880" y="799776"/>
                    <a:pt x="124460" y="799776"/>
                  </a:cubicBezTo>
                  <a:lnTo>
                    <a:pt x="1940091" y="799776"/>
                  </a:lnTo>
                  <a:cubicBezTo>
                    <a:pt x="2008671" y="799776"/>
                    <a:pt x="2064551" y="743896"/>
                    <a:pt x="2064551" y="675316"/>
                  </a:cubicBezTo>
                  <a:lnTo>
                    <a:pt x="2064551" y="124460"/>
                  </a:lnTo>
                  <a:cubicBezTo>
                    <a:pt x="2064551" y="55880"/>
                    <a:pt x="2008671" y="0"/>
                    <a:pt x="1940091" y="0"/>
                  </a:cubicBezTo>
                  <a:close/>
                </a:path>
              </a:pathLst>
            </a:custGeom>
            <a:solidFill>
              <a:srgbClr val="E9E9ED">
                <a:alpha val="24706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15006" t="9870" r="31213" b="10409"/>
          <a:stretch>
            <a:fillRect/>
          </a:stretch>
        </p:blipFill>
        <p:spPr>
          <a:xfrm>
            <a:off x="1028700" y="2584188"/>
            <a:ext cx="7813049" cy="651457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118074" y="876300"/>
            <a:ext cx="10051852" cy="136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ECEDF8"/>
                </a:solidFill>
                <a:latin typeface="Open Sans Extra Bold"/>
              </a:rPr>
              <a:t>Web API - Features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014778" y="3108866"/>
            <a:ext cx="7079188" cy="5408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17"/>
              </a:lnSpc>
            </a:pPr>
            <a:r>
              <a:rPr lang="en-US" sz="3083">
                <a:solidFill>
                  <a:srgbClr val="ECEDF8"/>
                </a:solidFill>
                <a:latin typeface="Open Sans Light"/>
              </a:rPr>
              <a:t>Supports:</a:t>
            </a:r>
          </a:p>
          <a:p>
            <a:pPr marL="665836" lvl="1" indent="-332918">
              <a:lnSpc>
                <a:spcPts val="4317"/>
              </a:lnSpc>
              <a:buFont typeface="Arial"/>
              <a:buChar char="•"/>
            </a:pPr>
            <a:r>
              <a:rPr lang="en-US" sz="3083">
                <a:solidFill>
                  <a:srgbClr val="ECEDF8"/>
                </a:solidFill>
                <a:latin typeface="Open Sans Light"/>
              </a:rPr>
              <a:t>LIMIT/TOP &amp; OFFSET</a:t>
            </a:r>
          </a:p>
          <a:p>
            <a:pPr marL="665836" lvl="1" indent="-332918">
              <a:lnSpc>
                <a:spcPts val="4317"/>
              </a:lnSpc>
              <a:buFont typeface="Arial"/>
              <a:buChar char="•"/>
            </a:pPr>
            <a:r>
              <a:rPr lang="en-US" sz="3083">
                <a:solidFill>
                  <a:srgbClr val="ECEDF8"/>
                </a:solidFill>
                <a:latin typeface="Open Sans Light"/>
              </a:rPr>
              <a:t>Column functions (COUNT, DISTINCT, etc)</a:t>
            </a:r>
          </a:p>
          <a:p>
            <a:pPr marL="665836" lvl="1" indent="-332918">
              <a:lnSpc>
                <a:spcPts val="4317"/>
              </a:lnSpc>
              <a:buFont typeface="Arial"/>
              <a:buChar char="•"/>
            </a:pPr>
            <a:r>
              <a:rPr lang="en-US" sz="3083">
                <a:solidFill>
                  <a:srgbClr val="ECEDF8"/>
                </a:solidFill>
                <a:latin typeface="Open Sans Light"/>
              </a:rPr>
              <a:t>WHERE clause(s) (=, &gt;, NOT IN, etc)</a:t>
            </a:r>
          </a:p>
          <a:p>
            <a:pPr marL="665836" lvl="1" indent="-332918">
              <a:lnSpc>
                <a:spcPts val="4317"/>
              </a:lnSpc>
              <a:buFont typeface="Arial"/>
              <a:buChar char="•"/>
            </a:pPr>
            <a:r>
              <a:rPr lang="en-US" sz="3083">
                <a:solidFill>
                  <a:srgbClr val="ECEDF8"/>
                </a:solidFill>
                <a:latin typeface="Open Sans Light"/>
              </a:rPr>
              <a:t>Attribute selection</a:t>
            </a:r>
          </a:p>
          <a:p>
            <a:pPr marL="665836" lvl="1" indent="-332918">
              <a:lnSpc>
                <a:spcPts val="4317"/>
              </a:lnSpc>
              <a:buFont typeface="Arial"/>
              <a:buChar char="•"/>
            </a:pPr>
            <a:r>
              <a:rPr lang="en-US" sz="3083">
                <a:solidFill>
                  <a:srgbClr val="ECEDF8"/>
                </a:solidFill>
                <a:latin typeface="Open Sans Light"/>
              </a:rPr>
              <a:t>GROUP BY &amp; ORDER BY functions</a:t>
            </a:r>
          </a:p>
          <a:p>
            <a:pPr marL="665836" lvl="1" indent="-332918">
              <a:lnSpc>
                <a:spcPts val="4317"/>
              </a:lnSpc>
              <a:buFont typeface="Arial"/>
              <a:buChar char="•"/>
            </a:pPr>
            <a:r>
              <a:rPr lang="en-US" sz="3083">
                <a:solidFill>
                  <a:srgbClr val="ECEDF8"/>
                </a:solidFill>
                <a:latin typeface="Open Sans Light"/>
              </a:rPr>
              <a:t>Multiple table selections </a:t>
            </a:r>
          </a:p>
          <a:p>
            <a:pPr marL="665836" lvl="1" indent="-332918">
              <a:lnSpc>
                <a:spcPts val="4317"/>
              </a:lnSpc>
              <a:buFont typeface="Arial"/>
              <a:buChar char="•"/>
            </a:pPr>
            <a:r>
              <a:rPr lang="en-US" sz="3083">
                <a:solidFill>
                  <a:srgbClr val="ECEDF8"/>
                </a:solidFill>
                <a:latin typeface="Open Sans Light"/>
              </a:rPr>
              <a:t>Simple joins</a:t>
            </a:r>
          </a:p>
          <a:p>
            <a:pPr>
              <a:lnSpc>
                <a:spcPts val="4317"/>
              </a:lnSpc>
            </a:pPr>
            <a:endParaRPr lang="en-US" sz="3083">
              <a:solidFill>
                <a:srgbClr val="ECEDF8"/>
              </a:solidFill>
              <a:latin typeface="Open Sans Ligh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3764" y="2424648"/>
            <a:ext cx="17640472" cy="6833652"/>
            <a:chOff x="0" y="0"/>
            <a:chExt cx="2064551" cy="79977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001051" cy="736276"/>
            </a:xfrm>
            <a:custGeom>
              <a:avLst/>
              <a:gdLst/>
              <a:ahLst/>
              <a:cxnLst/>
              <a:rect l="l" t="t" r="r" b="b"/>
              <a:pathLst>
                <a:path w="2001051" h="736276">
                  <a:moveTo>
                    <a:pt x="1908340" y="736276"/>
                  </a:moveTo>
                  <a:lnTo>
                    <a:pt x="92710" y="736276"/>
                  </a:lnTo>
                  <a:cubicBezTo>
                    <a:pt x="41910" y="736276"/>
                    <a:pt x="0" y="694366"/>
                    <a:pt x="0" y="64356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907071" y="0"/>
                  </a:lnTo>
                  <a:cubicBezTo>
                    <a:pt x="1957871" y="0"/>
                    <a:pt x="1999780" y="41910"/>
                    <a:pt x="1999780" y="92710"/>
                  </a:cubicBezTo>
                  <a:lnTo>
                    <a:pt x="1999780" y="642296"/>
                  </a:lnTo>
                  <a:cubicBezTo>
                    <a:pt x="2001051" y="694366"/>
                    <a:pt x="1959140" y="736276"/>
                    <a:pt x="1908340" y="736276"/>
                  </a:cubicBezTo>
                  <a:close/>
                </a:path>
              </a:pathLst>
            </a:custGeom>
            <a:solidFill>
              <a:srgbClr val="ECEDF8">
                <a:alpha val="24706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064551" cy="799776"/>
            </a:xfrm>
            <a:custGeom>
              <a:avLst/>
              <a:gdLst/>
              <a:ahLst/>
              <a:cxnLst/>
              <a:rect l="l" t="t" r="r" b="b"/>
              <a:pathLst>
                <a:path w="2064551" h="799776">
                  <a:moveTo>
                    <a:pt x="1940090" y="59690"/>
                  </a:moveTo>
                  <a:cubicBezTo>
                    <a:pt x="1975651" y="59690"/>
                    <a:pt x="2004860" y="88900"/>
                    <a:pt x="2004860" y="124460"/>
                  </a:cubicBezTo>
                  <a:lnTo>
                    <a:pt x="2004860" y="675316"/>
                  </a:lnTo>
                  <a:cubicBezTo>
                    <a:pt x="2004860" y="710876"/>
                    <a:pt x="1975651" y="740086"/>
                    <a:pt x="1940090" y="740086"/>
                  </a:cubicBezTo>
                  <a:lnTo>
                    <a:pt x="124460" y="740086"/>
                  </a:lnTo>
                  <a:cubicBezTo>
                    <a:pt x="88900" y="740086"/>
                    <a:pt x="59690" y="710876"/>
                    <a:pt x="59690" y="67531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940091" y="59690"/>
                  </a:lnTo>
                  <a:moveTo>
                    <a:pt x="19400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675316"/>
                  </a:lnTo>
                  <a:cubicBezTo>
                    <a:pt x="0" y="743896"/>
                    <a:pt x="55880" y="799776"/>
                    <a:pt x="124460" y="799776"/>
                  </a:cubicBezTo>
                  <a:lnTo>
                    <a:pt x="1940091" y="799776"/>
                  </a:lnTo>
                  <a:cubicBezTo>
                    <a:pt x="2008671" y="799776"/>
                    <a:pt x="2064551" y="743896"/>
                    <a:pt x="2064551" y="675316"/>
                  </a:cubicBezTo>
                  <a:lnTo>
                    <a:pt x="2064551" y="124460"/>
                  </a:lnTo>
                  <a:cubicBezTo>
                    <a:pt x="2064551" y="55880"/>
                    <a:pt x="2008671" y="0"/>
                    <a:pt x="1940091" y="0"/>
                  </a:cubicBezTo>
                  <a:close/>
                </a:path>
              </a:pathLst>
            </a:custGeom>
            <a:solidFill>
              <a:srgbClr val="E9E9ED">
                <a:alpha val="24706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18128" b="64672"/>
          <a:stretch>
            <a:fillRect/>
          </a:stretch>
        </p:blipFill>
        <p:spPr>
          <a:xfrm>
            <a:off x="347488" y="3296411"/>
            <a:ext cx="10232247" cy="98986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118074" y="876300"/>
            <a:ext cx="10051852" cy="136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ECEDF8"/>
                </a:solidFill>
                <a:latin typeface="Open Sans Extra Bold"/>
              </a:rPr>
              <a:t>Web API - Features</a:t>
            </a:r>
            <a:r>
              <a:rPr lang="en-US" sz="8000">
                <a:solidFill>
                  <a:srgbClr val="ECEDF8"/>
                </a:solidFill>
                <a:latin typeface="Arimo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579735" y="3163061"/>
            <a:ext cx="7079188" cy="1611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17"/>
              </a:lnSpc>
            </a:pPr>
            <a:r>
              <a:rPr lang="en-US" sz="3083">
                <a:solidFill>
                  <a:srgbClr val="ECEDF8"/>
                </a:solidFill>
                <a:latin typeface="Open Sans Light"/>
              </a:rPr>
              <a:t>Given a coordinate, finds the sidewalk closest to the coordinate and return its data.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579735" y="4948703"/>
            <a:ext cx="7079188" cy="1067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17"/>
              </a:lnSpc>
            </a:pPr>
            <a:r>
              <a:rPr lang="en-US" sz="3083">
                <a:solidFill>
                  <a:srgbClr val="ECEDF8"/>
                </a:solidFill>
                <a:latin typeface="Open Sans Light"/>
              </a:rPr>
              <a:t>Converts a given list of coordinates from one spatial reference to another.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579735" y="6709357"/>
            <a:ext cx="6824214" cy="2080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2"/>
              </a:lnSpc>
            </a:pPr>
            <a:r>
              <a:rPr lang="en-US" sz="2972">
                <a:solidFill>
                  <a:srgbClr val="ECEDF8"/>
                </a:solidFill>
                <a:latin typeface="Open Sans Light"/>
              </a:rPr>
              <a:t>When a rover or GoPro CSV file is uploaded, the file is processed and inserted into the appropriate database table.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t="43059" b="39972"/>
          <a:stretch>
            <a:fillRect/>
          </a:stretch>
        </p:blipFill>
        <p:spPr>
          <a:xfrm>
            <a:off x="347488" y="5074903"/>
            <a:ext cx="10232247" cy="97659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 t="61355" b="19762"/>
          <a:stretch>
            <a:fillRect/>
          </a:stretch>
        </p:blipFill>
        <p:spPr>
          <a:xfrm>
            <a:off x="347488" y="6766507"/>
            <a:ext cx="10232247" cy="108679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65345" y="2794841"/>
            <a:ext cx="10078693" cy="6145906"/>
            <a:chOff x="0" y="0"/>
            <a:chExt cx="2345979" cy="1430559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82479" cy="1367059"/>
            </a:xfrm>
            <a:custGeom>
              <a:avLst/>
              <a:gdLst/>
              <a:ahLst/>
              <a:cxnLst/>
              <a:rect l="l" t="t" r="r" b="b"/>
              <a:pathLst>
                <a:path w="2282479" h="1367059">
                  <a:moveTo>
                    <a:pt x="2189769" y="1367059"/>
                  </a:moveTo>
                  <a:lnTo>
                    <a:pt x="92710" y="1367059"/>
                  </a:lnTo>
                  <a:cubicBezTo>
                    <a:pt x="41910" y="1367059"/>
                    <a:pt x="0" y="1325149"/>
                    <a:pt x="0" y="127434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88499" y="0"/>
                  </a:lnTo>
                  <a:cubicBezTo>
                    <a:pt x="2239299" y="0"/>
                    <a:pt x="2281209" y="41910"/>
                    <a:pt x="2281209" y="92710"/>
                  </a:cubicBezTo>
                  <a:lnTo>
                    <a:pt x="2281209" y="1273079"/>
                  </a:lnTo>
                  <a:cubicBezTo>
                    <a:pt x="2282479" y="1325149"/>
                    <a:pt x="2240569" y="1367059"/>
                    <a:pt x="2189769" y="1367059"/>
                  </a:cubicBezTo>
                  <a:close/>
                </a:path>
              </a:pathLst>
            </a:custGeom>
            <a:solidFill>
              <a:srgbClr val="ECEDF8">
                <a:alpha val="24706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345979" cy="1430559"/>
            </a:xfrm>
            <a:custGeom>
              <a:avLst/>
              <a:gdLst/>
              <a:ahLst/>
              <a:cxnLst/>
              <a:rect l="l" t="t" r="r" b="b"/>
              <a:pathLst>
                <a:path w="2345979" h="1430559">
                  <a:moveTo>
                    <a:pt x="2221519" y="59690"/>
                  </a:moveTo>
                  <a:cubicBezTo>
                    <a:pt x="2257079" y="59690"/>
                    <a:pt x="2286289" y="88900"/>
                    <a:pt x="2286289" y="124460"/>
                  </a:cubicBezTo>
                  <a:lnTo>
                    <a:pt x="2286289" y="1306099"/>
                  </a:lnTo>
                  <a:cubicBezTo>
                    <a:pt x="2286289" y="1341659"/>
                    <a:pt x="2257079" y="1370869"/>
                    <a:pt x="2221519" y="1370869"/>
                  </a:cubicBezTo>
                  <a:lnTo>
                    <a:pt x="124460" y="1370869"/>
                  </a:lnTo>
                  <a:cubicBezTo>
                    <a:pt x="88900" y="1370869"/>
                    <a:pt x="59690" y="1341659"/>
                    <a:pt x="59690" y="130609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221519" y="59690"/>
                  </a:lnTo>
                  <a:moveTo>
                    <a:pt x="222151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06099"/>
                  </a:lnTo>
                  <a:cubicBezTo>
                    <a:pt x="0" y="1374679"/>
                    <a:pt x="55880" y="1430559"/>
                    <a:pt x="124460" y="1430559"/>
                  </a:cubicBezTo>
                  <a:lnTo>
                    <a:pt x="2221519" y="1430559"/>
                  </a:lnTo>
                  <a:cubicBezTo>
                    <a:pt x="2290099" y="1430559"/>
                    <a:pt x="2345979" y="1374679"/>
                    <a:pt x="2345979" y="1306099"/>
                  </a:cubicBezTo>
                  <a:lnTo>
                    <a:pt x="2345979" y="124460"/>
                  </a:lnTo>
                  <a:cubicBezTo>
                    <a:pt x="2345979" y="55880"/>
                    <a:pt x="2290099" y="0"/>
                    <a:pt x="2221519" y="0"/>
                  </a:cubicBezTo>
                  <a:close/>
                </a:path>
              </a:pathLst>
            </a:custGeom>
            <a:solidFill>
              <a:srgbClr val="E9E9ED">
                <a:alpha val="24706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16771" r="16771"/>
          <a:stretch>
            <a:fillRect/>
          </a:stretch>
        </p:blipFill>
        <p:spPr>
          <a:xfrm>
            <a:off x="14144037" y="0"/>
            <a:ext cx="4143963" cy="31178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57702" y="1035991"/>
            <a:ext cx="4262410" cy="4727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174304" y="2366868"/>
            <a:ext cx="1291616" cy="150187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771971" y="3143962"/>
            <a:ext cx="6665440" cy="5380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ECEDF8"/>
                </a:solidFill>
                <a:latin typeface="Open Sans Light Bold"/>
              </a:rPr>
              <a:t>Overview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ECEDF8"/>
              </a:solidFill>
              <a:latin typeface="Open Sans Light Bold"/>
            </a:endParaRP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ECEDF8"/>
                </a:solidFill>
                <a:latin typeface="Open Sans Light"/>
              </a:rPr>
              <a:t>Collected field data</a:t>
            </a:r>
          </a:p>
          <a:p>
            <a:pPr>
              <a:lnSpc>
                <a:spcPts val="4759"/>
              </a:lnSpc>
            </a:pPr>
            <a:endParaRPr lang="en-US" sz="3399">
              <a:solidFill>
                <a:srgbClr val="ECEDF8"/>
              </a:solidFill>
              <a:latin typeface="Open Sans Light"/>
            </a:endParaRP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ECEDF8"/>
                </a:solidFill>
                <a:latin typeface="Open Sans Light"/>
              </a:rPr>
              <a:t>Editing collected data</a:t>
            </a:r>
          </a:p>
          <a:p>
            <a:pPr>
              <a:lnSpc>
                <a:spcPts val="4759"/>
              </a:lnSpc>
            </a:pPr>
            <a:endParaRPr lang="en-US" sz="3399">
              <a:solidFill>
                <a:srgbClr val="ECEDF8"/>
              </a:solidFill>
              <a:latin typeface="Open Sans Light"/>
            </a:endParaRP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ECEDF8"/>
                </a:solidFill>
                <a:latin typeface="Open Sans Light"/>
              </a:rPr>
              <a:t>Used Excel to:</a:t>
            </a:r>
          </a:p>
          <a:p>
            <a:pPr marL="1468119" lvl="2" indent="-489373">
              <a:lnSpc>
                <a:spcPts val="4759"/>
              </a:lnSpc>
              <a:buFont typeface="Arial"/>
              <a:buChar char="⚬"/>
            </a:pPr>
            <a:r>
              <a:rPr lang="en-US" sz="3399">
                <a:solidFill>
                  <a:srgbClr val="ECEDF8"/>
                </a:solidFill>
                <a:latin typeface="Open Sans Light"/>
              </a:rPr>
              <a:t>display thresholds</a:t>
            </a:r>
          </a:p>
          <a:p>
            <a:pPr marL="1468119" lvl="2" indent="-489373">
              <a:lnSpc>
                <a:spcPts val="4759"/>
              </a:lnSpc>
              <a:buFont typeface="Arial"/>
              <a:buChar char="⚬"/>
            </a:pPr>
            <a:r>
              <a:rPr lang="en-US" sz="3399">
                <a:solidFill>
                  <a:srgbClr val="ECEDF8"/>
                </a:solidFill>
                <a:latin typeface="Open Sans Light"/>
              </a:rPr>
              <a:t>calculated the data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836221" y="1406504"/>
            <a:ext cx="6721480" cy="13684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>
                <a:solidFill>
                  <a:srgbClr val="ECEDF8"/>
                </a:solidFill>
                <a:latin typeface="Open Sans Extra Bold"/>
              </a:rPr>
              <a:t>Field Testing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8294" y="2318043"/>
            <a:ext cx="15791412" cy="7134840"/>
            <a:chOff x="0" y="0"/>
            <a:chExt cx="3675707" cy="1660749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3612207" cy="1597249"/>
            </a:xfrm>
            <a:custGeom>
              <a:avLst/>
              <a:gdLst/>
              <a:ahLst/>
              <a:cxnLst/>
              <a:rect l="l" t="t" r="r" b="b"/>
              <a:pathLst>
                <a:path w="3612207" h="1597249">
                  <a:moveTo>
                    <a:pt x="3519496" y="1597249"/>
                  </a:moveTo>
                  <a:lnTo>
                    <a:pt x="92710" y="1597249"/>
                  </a:lnTo>
                  <a:cubicBezTo>
                    <a:pt x="41910" y="1597249"/>
                    <a:pt x="0" y="1555339"/>
                    <a:pt x="0" y="150453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518227" y="0"/>
                  </a:lnTo>
                  <a:cubicBezTo>
                    <a:pt x="3569027" y="0"/>
                    <a:pt x="3610937" y="41910"/>
                    <a:pt x="3610937" y="92710"/>
                  </a:cubicBezTo>
                  <a:lnTo>
                    <a:pt x="3610937" y="1503269"/>
                  </a:lnTo>
                  <a:cubicBezTo>
                    <a:pt x="3612207" y="1555339"/>
                    <a:pt x="3570296" y="1597249"/>
                    <a:pt x="3519496" y="1597249"/>
                  </a:cubicBezTo>
                  <a:close/>
                </a:path>
              </a:pathLst>
            </a:custGeom>
            <a:solidFill>
              <a:srgbClr val="ECEDF8">
                <a:alpha val="24706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75707" cy="1660750"/>
            </a:xfrm>
            <a:custGeom>
              <a:avLst/>
              <a:gdLst/>
              <a:ahLst/>
              <a:cxnLst/>
              <a:rect l="l" t="t" r="r" b="b"/>
              <a:pathLst>
                <a:path w="3675707" h="1660750">
                  <a:moveTo>
                    <a:pt x="3551246" y="59690"/>
                  </a:moveTo>
                  <a:cubicBezTo>
                    <a:pt x="3586807" y="59690"/>
                    <a:pt x="3616016" y="88900"/>
                    <a:pt x="3616016" y="124460"/>
                  </a:cubicBezTo>
                  <a:lnTo>
                    <a:pt x="3616016" y="1536290"/>
                  </a:lnTo>
                  <a:cubicBezTo>
                    <a:pt x="3616016" y="1571850"/>
                    <a:pt x="3586807" y="1601060"/>
                    <a:pt x="3551246" y="1601060"/>
                  </a:cubicBezTo>
                  <a:lnTo>
                    <a:pt x="124460" y="1601060"/>
                  </a:lnTo>
                  <a:cubicBezTo>
                    <a:pt x="88900" y="1601060"/>
                    <a:pt x="59690" y="1571850"/>
                    <a:pt x="59690" y="153629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551247" y="59690"/>
                  </a:lnTo>
                  <a:moveTo>
                    <a:pt x="355124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536290"/>
                  </a:lnTo>
                  <a:cubicBezTo>
                    <a:pt x="0" y="1604870"/>
                    <a:pt x="55880" y="1660750"/>
                    <a:pt x="124460" y="1660750"/>
                  </a:cubicBezTo>
                  <a:lnTo>
                    <a:pt x="3551247" y="1660750"/>
                  </a:lnTo>
                  <a:cubicBezTo>
                    <a:pt x="3619827" y="1660750"/>
                    <a:pt x="3675707" y="1604870"/>
                    <a:pt x="3675707" y="1536290"/>
                  </a:cubicBezTo>
                  <a:lnTo>
                    <a:pt x="3675707" y="124460"/>
                  </a:lnTo>
                  <a:cubicBezTo>
                    <a:pt x="3675707" y="55880"/>
                    <a:pt x="3619827" y="0"/>
                    <a:pt x="3551247" y="0"/>
                  </a:cubicBezTo>
                  <a:close/>
                </a:path>
              </a:pathLst>
            </a:custGeom>
            <a:solidFill>
              <a:srgbClr val="E9E9ED">
                <a:alpha val="24706"/>
              </a:srgbClr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5836221" y="876300"/>
            <a:ext cx="6736779" cy="13684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>
                <a:solidFill>
                  <a:srgbClr val="ECEDF8"/>
                </a:solidFill>
                <a:latin typeface="Open Sans Extra Bold"/>
              </a:rPr>
              <a:t>Field Testing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84"/>
          <a:stretch>
            <a:fillRect/>
          </a:stretch>
        </p:blipFill>
        <p:spPr>
          <a:xfrm>
            <a:off x="155414" y="1693894"/>
            <a:ext cx="17977172" cy="795512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987600" y="191718"/>
            <a:ext cx="14312801" cy="1502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27"/>
              </a:lnSpc>
              <a:spcBef>
                <a:spcPct val="0"/>
              </a:spcBef>
            </a:pPr>
            <a:r>
              <a:rPr lang="en-US" sz="8734">
                <a:solidFill>
                  <a:srgbClr val="FFFFFF"/>
                </a:solidFill>
                <a:latin typeface="Open Sans Light Bold"/>
              </a:rPr>
              <a:t>Digital Level Comparisons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0"/>
            <a:ext cx="16142431" cy="1027245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65345" y="2794841"/>
            <a:ext cx="10078693" cy="6145906"/>
            <a:chOff x="0" y="0"/>
            <a:chExt cx="2345979" cy="1430559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82479" cy="1367059"/>
            </a:xfrm>
            <a:custGeom>
              <a:avLst/>
              <a:gdLst/>
              <a:ahLst/>
              <a:cxnLst/>
              <a:rect l="l" t="t" r="r" b="b"/>
              <a:pathLst>
                <a:path w="2282479" h="1367059">
                  <a:moveTo>
                    <a:pt x="2189769" y="1367059"/>
                  </a:moveTo>
                  <a:lnTo>
                    <a:pt x="92710" y="1367059"/>
                  </a:lnTo>
                  <a:cubicBezTo>
                    <a:pt x="41910" y="1367059"/>
                    <a:pt x="0" y="1325149"/>
                    <a:pt x="0" y="127434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88499" y="0"/>
                  </a:lnTo>
                  <a:cubicBezTo>
                    <a:pt x="2239299" y="0"/>
                    <a:pt x="2281209" y="41910"/>
                    <a:pt x="2281209" y="92710"/>
                  </a:cubicBezTo>
                  <a:lnTo>
                    <a:pt x="2281209" y="1273079"/>
                  </a:lnTo>
                  <a:cubicBezTo>
                    <a:pt x="2282479" y="1325149"/>
                    <a:pt x="2240569" y="1367059"/>
                    <a:pt x="2189769" y="1367059"/>
                  </a:cubicBezTo>
                  <a:close/>
                </a:path>
              </a:pathLst>
            </a:custGeom>
            <a:solidFill>
              <a:srgbClr val="ECEDF8">
                <a:alpha val="24706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345979" cy="1430559"/>
            </a:xfrm>
            <a:custGeom>
              <a:avLst/>
              <a:gdLst/>
              <a:ahLst/>
              <a:cxnLst/>
              <a:rect l="l" t="t" r="r" b="b"/>
              <a:pathLst>
                <a:path w="2345979" h="1430559">
                  <a:moveTo>
                    <a:pt x="2221519" y="59690"/>
                  </a:moveTo>
                  <a:cubicBezTo>
                    <a:pt x="2257079" y="59690"/>
                    <a:pt x="2286289" y="88900"/>
                    <a:pt x="2286289" y="124460"/>
                  </a:cubicBezTo>
                  <a:lnTo>
                    <a:pt x="2286289" y="1306099"/>
                  </a:lnTo>
                  <a:cubicBezTo>
                    <a:pt x="2286289" y="1341659"/>
                    <a:pt x="2257079" y="1370869"/>
                    <a:pt x="2221519" y="1370869"/>
                  </a:cubicBezTo>
                  <a:lnTo>
                    <a:pt x="124460" y="1370869"/>
                  </a:lnTo>
                  <a:cubicBezTo>
                    <a:pt x="88900" y="1370869"/>
                    <a:pt x="59690" y="1341659"/>
                    <a:pt x="59690" y="130609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221519" y="59690"/>
                  </a:lnTo>
                  <a:moveTo>
                    <a:pt x="222151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06099"/>
                  </a:lnTo>
                  <a:cubicBezTo>
                    <a:pt x="0" y="1374679"/>
                    <a:pt x="55880" y="1430559"/>
                    <a:pt x="124460" y="1430559"/>
                  </a:cubicBezTo>
                  <a:lnTo>
                    <a:pt x="2221519" y="1430559"/>
                  </a:lnTo>
                  <a:cubicBezTo>
                    <a:pt x="2290099" y="1430559"/>
                    <a:pt x="2345979" y="1374679"/>
                    <a:pt x="2345979" y="1306099"/>
                  </a:cubicBezTo>
                  <a:lnTo>
                    <a:pt x="2345979" y="124460"/>
                  </a:lnTo>
                  <a:cubicBezTo>
                    <a:pt x="2345979" y="55880"/>
                    <a:pt x="2290099" y="0"/>
                    <a:pt x="2221519" y="0"/>
                  </a:cubicBezTo>
                  <a:close/>
                </a:path>
              </a:pathLst>
            </a:custGeom>
            <a:solidFill>
              <a:srgbClr val="E9E9ED">
                <a:alpha val="24706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16771" r="16771"/>
          <a:stretch>
            <a:fillRect/>
          </a:stretch>
        </p:blipFill>
        <p:spPr>
          <a:xfrm>
            <a:off x="14144037" y="0"/>
            <a:ext cx="4143963" cy="31178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57702" y="1035991"/>
            <a:ext cx="4262410" cy="4727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174304" y="2366868"/>
            <a:ext cx="1291616" cy="150187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959859" y="876300"/>
            <a:ext cx="6597842" cy="13684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>
                <a:solidFill>
                  <a:srgbClr val="ECEDF8"/>
                </a:solidFill>
                <a:latin typeface="Open Sans Extra Bold"/>
              </a:rPr>
              <a:t>Navigate LA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96811" y="3051133"/>
            <a:ext cx="9472910" cy="659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ECEDF8"/>
                </a:solidFill>
                <a:latin typeface="Open Sans Light Bold"/>
              </a:rPr>
              <a:t>Overview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ECEDF8"/>
              </a:solidFill>
              <a:latin typeface="Open Sans Light Bold"/>
            </a:endParaRP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ECEDF8"/>
                </a:solidFill>
                <a:latin typeface="Open Sans Light"/>
              </a:rPr>
              <a:t>Collected data will serve as geographical reference points for the GoPro data and the rover data listed.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ECEDF8"/>
                </a:solidFill>
                <a:latin typeface="Open Sans Light"/>
              </a:rPr>
              <a:t> 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ECEDF8"/>
                </a:solidFill>
                <a:latin typeface="Open Sans Light"/>
              </a:rPr>
              <a:t>Mapping files will be hosted on NavigateLA as a layer of sidewalk data for the Bureau of Engineering to view.</a:t>
            </a:r>
          </a:p>
          <a:p>
            <a:pPr>
              <a:lnSpc>
                <a:spcPts val="4759"/>
              </a:lnSpc>
            </a:pPr>
            <a:endParaRPr lang="en-US" sz="3399">
              <a:solidFill>
                <a:srgbClr val="ECEDF8"/>
              </a:solidFill>
              <a:latin typeface="Open Sans Light"/>
            </a:endParaRPr>
          </a:p>
          <a:p>
            <a:pPr>
              <a:lnSpc>
                <a:spcPts val="4759"/>
              </a:lnSpc>
            </a:pPr>
            <a:endParaRPr lang="en-US" sz="3399">
              <a:solidFill>
                <a:srgbClr val="ECEDF8"/>
              </a:solidFill>
              <a:latin typeface="Open Sans Ligh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771" r="16771"/>
          <a:stretch>
            <a:fillRect/>
          </a:stretch>
        </p:blipFill>
        <p:spPr>
          <a:xfrm>
            <a:off x="14144037" y="0"/>
            <a:ext cx="4143963" cy="31178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012795" y="792330"/>
            <a:ext cx="4262410" cy="4727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174304" y="2366868"/>
            <a:ext cx="1291616" cy="150187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278823" y="876300"/>
            <a:ext cx="11730355" cy="136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ECEDF8"/>
                </a:solidFill>
                <a:latin typeface="Open Sans Extra Bold"/>
              </a:rPr>
              <a:t>Navigate LA Interface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6771" r="16771"/>
          <a:stretch>
            <a:fillRect/>
          </a:stretch>
        </p:blipFill>
        <p:spPr>
          <a:xfrm>
            <a:off x="14144037" y="0"/>
            <a:ext cx="4143963" cy="311780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174304" y="2366868"/>
            <a:ext cx="1291616" cy="15018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012795" y="194618"/>
            <a:ext cx="4262410" cy="47274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 l="19319" t="1836" r="15177" b="1969"/>
          <a:stretch>
            <a:fillRect/>
          </a:stretch>
        </p:blipFill>
        <p:spPr>
          <a:xfrm>
            <a:off x="1028700" y="2472000"/>
            <a:ext cx="4550155" cy="6082428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 rot="-1426446">
            <a:off x="3273052" y="4119652"/>
            <a:ext cx="3649252" cy="0"/>
          </a:xfrm>
          <a:prstGeom prst="line">
            <a:avLst/>
          </a:prstGeom>
          <a:ln w="57150" cap="flat">
            <a:solidFill>
              <a:srgbClr val="8C52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rot="1700414">
            <a:off x="3065428" y="6469406"/>
            <a:ext cx="3977271" cy="0"/>
          </a:xfrm>
          <a:prstGeom prst="line">
            <a:avLst/>
          </a:prstGeom>
          <a:ln w="57150" cap="flat">
            <a:solidFill>
              <a:srgbClr val="8C52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2521278" y="4655642"/>
            <a:ext cx="1004529" cy="1004529"/>
            <a:chOff x="0" y="0"/>
            <a:chExt cx="6355080" cy="635508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8C52F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6619668" y="3202391"/>
            <a:ext cx="5147839" cy="4378740"/>
            <a:chOff x="0" y="0"/>
            <a:chExt cx="2041659" cy="173663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41659" cy="1736630"/>
            </a:xfrm>
            <a:custGeom>
              <a:avLst/>
              <a:gdLst/>
              <a:ahLst/>
              <a:cxnLst/>
              <a:rect l="l" t="t" r="r" b="b"/>
              <a:pathLst>
                <a:path w="2041659" h="1736630">
                  <a:moveTo>
                    <a:pt x="0" y="0"/>
                  </a:moveTo>
                  <a:lnTo>
                    <a:pt x="0" y="1736630"/>
                  </a:lnTo>
                  <a:lnTo>
                    <a:pt x="2041659" y="1736630"/>
                  </a:lnTo>
                  <a:lnTo>
                    <a:pt x="2041659" y="0"/>
                  </a:lnTo>
                  <a:lnTo>
                    <a:pt x="0" y="0"/>
                  </a:lnTo>
                  <a:close/>
                  <a:moveTo>
                    <a:pt x="1980699" y="1675670"/>
                  </a:moveTo>
                  <a:lnTo>
                    <a:pt x="59690" y="1675670"/>
                  </a:lnTo>
                  <a:lnTo>
                    <a:pt x="59690" y="59690"/>
                  </a:lnTo>
                  <a:lnTo>
                    <a:pt x="1980699" y="59690"/>
                  </a:lnTo>
                  <a:lnTo>
                    <a:pt x="1980699" y="1675670"/>
                  </a:lnTo>
                  <a:close/>
                </a:path>
              </a:pathLst>
            </a:custGeom>
            <a:solidFill>
              <a:srgbClr val="8C52FF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 l="369" t="674" r="35266" b="539"/>
          <a:stretch>
            <a:fillRect/>
          </a:stretch>
        </p:blipFill>
        <p:spPr>
          <a:xfrm>
            <a:off x="12104634" y="3763616"/>
            <a:ext cx="5868415" cy="6174029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4308946" y="407333"/>
            <a:ext cx="9374505" cy="136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ECEDF8"/>
                </a:solidFill>
                <a:latin typeface="Open Sans Extra Bold"/>
              </a:rPr>
              <a:t>Navigate LA Data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485423" y="7645243"/>
            <a:ext cx="331715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Light"/>
              </a:rPr>
              <a:t>Categorizing: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485423" y="8281683"/>
            <a:ext cx="3317154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Light"/>
              </a:rPr>
              <a:t>Cross slope used for Severity Index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6771" r="16771"/>
          <a:stretch>
            <a:fillRect/>
          </a:stretch>
        </p:blipFill>
        <p:spPr>
          <a:xfrm>
            <a:off x="14144037" y="0"/>
            <a:ext cx="4143963" cy="31178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57702" y="1035991"/>
            <a:ext cx="4262410" cy="4727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6174304" y="2366868"/>
            <a:ext cx="1291616" cy="150187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169869" y="876300"/>
            <a:ext cx="4262410" cy="13684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>
                <a:solidFill>
                  <a:srgbClr val="ECEDF8"/>
                </a:solidFill>
                <a:latin typeface="Open Sans Extra Bold"/>
              </a:rPr>
              <a:t>Agenda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4761870" y="2472000"/>
            <a:ext cx="8764260" cy="6468747"/>
            <a:chOff x="0" y="0"/>
            <a:chExt cx="2040023" cy="1505706"/>
          </a:xfrm>
        </p:grpSpPr>
        <p:sp>
          <p:nvSpPr>
            <p:cNvPr id="8" name="Freeform 8"/>
            <p:cNvSpPr/>
            <p:nvPr/>
          </p:nvSpPr>
          <p:spPr>
            <a:xfrm>
              <a:off x="31750" y="31750"/>
              <a:ext cx="1976523" cy="1442206"/>
            </a:xfrm>
            <a:custGeom>
              <a:avLst/>
              <a:gdLst/>
              <a:ahLst/>
              <a:cxnLst/>
              <a:rect l="l" t="t" r="r" b="b"/>
              <a:pathLst>
                <a:path w="1976523" h="1442206">
                  <a:moveTo>
                    <a:pt x="1883813" y="1442206"/>
                  </a:moveTo>
                  <a:lnTo>
                    <a:pt x="92710" y="1442206"/>
                  </a:lnTo>
                  <a:cubicBezTo>
                    <a:pt x="41910" y="1442206"/>
                    <a:pt x="0" y="1400296"/>
                    <a:pt x="0" y="134949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882543" y="0"/>
                  </a:lnTo>
                  <a:cubicBezTo>
                    <a:pt x="1933343" y="0"/>
                    <a:pt x="1975253" y="41910"/>
                    <a:pt x="1975253" y="92710"/>
                  </a:cubicBezTo>
                  <a:lnTo>
                    <a:pt x="1975253" y="1348226"/>
                  </a:lnTo>
                  <a:cubicBezTo>
                    <a:pt x="1976523" y="1400296"/>
                    <a:pt x="1934613" y="1442206"/>
                    <a:pt x="1883813" y="1442206"/>
                  </a:cubicBezTo>
                  <a:close/>
                </a:path>
              </a:pathLst>
            </a:custGeom>
            <a:solidFill>
              <a:srgbClr val="ECEDF8">
                <a:alpha val="24706"/>
              </a:srgbClr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2040023" cy="1505706"/>
            </a:xfrm>
            <a:custGeom>
              <a:avLst/>
              <a:gdLst/>
              <a:ahLst/>
              <a:cxnLst/>
              <a:rect l="l" t="t" r="r" b="b"/>
              <a:pathLst>
                <a:path w="2040023" h="1505706">
                  <a:moveTo>
                    <a:pt x="1915563" y="59690"/>
                  </a:moveTo>
                  <a:cubicBezTo>
                    <a:pt x="1951123" y="59690"/>
                    <a:pt x="1980333" y="88900"/>
                    <a:pt x="1980333" y="124460"/>
                  </a:cubicBezTo>
                  <a:lnTo>
                    <a:pt x="1980333" y="1381246"/>
                  </a:lnTo>
                  <a:cubicBezTo>
                    <a:pt x="1980333" y="1416806"/>
                    <a:pt x="1951123" y="1446016"/>
                    <a:pt x="1915563" y="1446016"/>
                  </a:cubicBezTo>
                  <a:lnTo>
                    <a:pt x="124460" y="1446016"/>
                  </a:lnTo>
                  <a:cubicBezTo>
                    <a:pt x="88900" y="1446016"/>
                    <a:pt x="59690" y="1416806"/>
                    <a:pt x="59690" y="138124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915563" y="59690"/>
                  </a:lnTo>
                  <a:moveTo>
                    <a:pt x="191556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81246"/>
                  </a:lnTo>
                  <a:cubicBezTo>
                    <a:pt x="0" y="1449826"/>
                    <a:pt x="55880" y="1505706"/>
                    <a:pt x="124460" y="1505706"/>
                  </a:cubicBezTo>
                  <a:lnTo>
                    <a:pt x="1915563" y="1505706"/>
                  </a:lnTo>
                  <a:cubicBezTo>
                    <a:pt x="1984143" y="1505706"/>
                    <a:pt x="2040023" y="1449826"/>
                    <a:pt x="2040023" y="1381246"/>
                  </a:cubicBezTo>
                  <a:lnTo>
                    <a:pt x="2040023" y="124460"/>
                  </a:lnTo>
                  <a:cubicBezTo>
                    <a:pt x="2040023" y="55880"/>
                    <a:pt x="1984143" y="0"/>
                    <a:pt x="1915563" y="0"/>
                  </a:cubicBezTo>
                  <a:close/>
                </a:path>
              </a:pathLst>
            </a:custGeom>
            <a:solidFill>
              <a:srgbClr val="E9E9ED">
                <a:alpha val="24706"/>
              </a:srgbClr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5986113" y="3488377"/>
            <a:ext cx="6571589" cy="4178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0489" lvl="1" indent="-365245">
              <a:lnSpc>
                <a:spcPts val="6766"/>
              </a:lnSpc>
              <a:buFont typeface="Arial"/>
              <a:buChar char="•"/>
            </a:pPr>
            <a:r>
              <a:rPr lang="en-US" sz="3383">
                <a:solidFill>
                  <a:srgbClr val="ECEDF8"/>
                </a:solidFill>
                <a:latin typeface="Open Sans Light"/>
              </a:rPr>
              <a:t>Motivation and introduction</a:t>
            </a:r>
          </a:p>
          <a:p>
            <a:pPr marL="730489" lvl="1" indent="-365245">
              <a:lnSpc>
                <a:spcPts val="6766"/>
              </a:lnSpc>
              <a:buFont typeface="Arial"/>
              <a:buChar char="•"/>
            </a:pPr>
            <a:r>
              <a:rPr lang="en-US" sz="3383">
                <a:solidFill>
                  <a:srgbClr val="ECEDF8"/>
                </a:solidFill>
                <a:latin typeface="Open Sans Light"/>
              </a:rPr>
              <a:t>Overview of project flow. </a:t>
            </a:r>
          </a:p>
          <a:p>
            <a:pPr marL="730489" lvl="1" indent="-365245">
              <a:lnSpc>
                <a:spcPts val="6766"/>
              </a:lnSpc>
              <a:buFont typeface="Arial"/>
              <a:buChar char="•"/>
            </a:pPr>
            <a:r>
              <a:rPr lang="en-US" sz="3383">
                <a:solidFill>
                  <a:srgbClr val="ECEDF8"/>
                </a:solidFill>
                <a:latin typeface="Open Sans Light"/>
              </a:rPr>
              <a:t>Project sub teams  </a:t>
            </a:r>
          </a:p>
          <a:p>
            <a:pPr marL="1460978" lvl="2" indent="-486993">
              <a:lnSpc>
                <a:spcPts val="6766"/>
              </a:lnSpc>
              <a:buFont typeface="Arial"/>
              <a:buChar char="•"/>
            </a:pPr>
            <a:r>
              <a:rPr lang="en-US" sz="3383">
                <a:solidFill>
                  <a:srgbClr val="ECEDF8"/>
                </a:solidFill>
                <a:latin typeface="Open Sans Light"/>
              </a:rPr>
              <a:t> Technical breakdown</a:t>
            </a:r>
          </a:p>
          <a:p>
            <a:pPr>
              <a:lnSpc>
                <a:spcPts val="6766"/>
              </a:lnSpc>
            </a:pPr>
            <a:endParaRPr lang="en-US" sz="3383">
              <a:solidFill>
                <a:srgbClr val="ECEDF8"/>
              </a:solidFill>
              <a:latin typeface="Open Sans Ligh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771" r="16771"/>
          <a:stretch>
            <a:fillRect/>
          </a:stretch>
        </p:blipFill>
        <p:spPr>
          <a:xfrm>
            <a:off x="14144037" y="0"/>
            <a:ext cx="4143963" cy="31178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012795" y="198448"/>
            <a:ext cx="4262410" cy="4727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174304" y="2366868"/>
            <a:ext cx="1291616" cy="150187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028700" y="2319606"/>
            <a:ext cx="16230600" cy="7350066"/>
            <a:chOff x="0" y="0"/>
            <a:chExt cx="3129588" cy="141724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3066088" cy="1353742"/>
            </a:xfrm>
            <a:custGeom>
              <a:avLst/>
              <a:gdLst/>
              <a:ahLst/>
              <a:cxnLst/>
              <a:rect l="l" t="t" r="r" b="b"/>
              <a:pathLst>
                <a:path w="3066088" h="1353742">
                  <a:moveTo>
                    <a:pt x="2973378" y="1353742"/>
                  </a:moveTo>
                  <a:lnTo>
                    <a:pt x="92710" y="1353742"/>
                  </a:lnTo>
                  <a:cubicBezTo>
                    <a:pt x="41910" y="1353742"/>
                    <a:pt x="0" y="1311832"/>
                    <a:pt x="0" y="126103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972109" y="0"/>
                  </a:lnTo>
                  <a:cubicBezTo>
                    <a:pt x="3022909" y="0"/>
                    <a:pt x="3064819" y="41910"/>
                    <a:pt x="3064819" y="92710"/>
                  </a:cubicBezTo>
                  <a:lnTo>
                    <a:pt x="3064819" y="1259762"/>
                  </a:lnTo>
                  <a:cubicBezTo>
                    <a:pt x="3066088" y="1311832"/>
                    <a:pt x="3024179" y="1353742"/>
                    <a:pt x="2973379" y="1353742"/>
                  </a:cubicBezTo>
                  <a:close/>
                </a:path>
              </a:pathLst>
            </a:custGeom>
            <a:solidFill>
              <a:srgbClr val="ECEDF8">
                <a:alpha val="24706"/>
              </a:srgbClr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129589" cy="1417242"/>
            </a:xfrm>
            <a:custGeom>
              <a:avLst/>
              <a:gdLst/>
              <a:ahLst/>
              <a:cxnLst/>
              <a:rect l="l" t="t" r="r" b="b"/>
              <a:pathLst>
                <a:path w="3129589" h="1417242">
                  <a:moveTo>
                    <a:pt x="3005128" y="59690"/>
                  </a:moveTo>
                  <a:cubicBezTo>
                    <a:pt x="3040688" y="59690"/>
                    <a:pt x="3069898" y="88900"/>
                    <a:pt x="3069898" y="124460"/>
                  </a:cubicBezTo>
                  <a:lnTo>
                    <a:pt x="3069898" y="1292782"/>
                  </a:lnTo>
                  <a:cubicBezTo>
                    <a:pt x="3069898" y="1328342"/>
                    <a:pt x="3040688" y="1357552"/>
                    <a:pt x="3005128" y="1357552"/>
                  </a:cubicBezTo>
                  <a:lnTo>
                    <a:pt x="124460" y="1357552"/>
                  </a:lnTo>
                  <a:cubicBezTo>
                    <a:pt x="88900" y="1357552"/>
                    <a:pt x="59690" y="1328342"/>
                    <a:pt x="59690" y="129278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005129" y="59690"/>
                  </a:lnTo>
                  <a:moveTo>
                    <a:pt x="300512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92782"/>
                  </a:lnTo>
                  <a:cubicBezTo>
                    <a:pt x="0" y="1361362"/>
                    <a:pt x="55880" y="1417242"/>
                    <a:pt x="124460" y="1417242"/>
                  </a:cubicBezTo>
                  <a:lnTo>
                    <a:pt x="3005129" y="1417242"/>
                  </a:lnTo>
                  <a:cubicBezTo>
                    <a:pt x="3073709" y="1417242"/>
                    <a:pt x="3129589" y="1361362"/>
                    <a:pt x="3129589" y="1292782"/>
                  </a:cubicBezTo>
                  <a:lnTo>
                    <a:pt x="3129589" y="124460"/>
                  </a:lnTo>
                  <a:cubicBezTo>
                    <a:pt x="3129589" y="55880"/>
                    <a:pt x="3073709" y="0"/>
                    <a:pt x="3005129" y="0"/>
                  </a:cubicBezTo>
                  <a:close/>
                </a:path>
              </a:pathLst>
            </a:custGeom>
            <a:solidFill>
              <a:srgbClr val="E9E9ED">
                <a:alpha val="24706"/>
              </a:srgbClr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b="33235"/>
          <a:stretch>
            <a:fillRect/>
          </a:stretch>
        </p:blipFill>
        <p:spPr>
          <a:xfrm>
            <a:off x="8328797" y="4655372"/>
            <a:ext cx="6925428" cy="4602928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8730759" y="2835689"/>
            <a:ext cx="3587843" cy="937509"/>
            <a:chOff x="0" y="0"/>
            <a:chExt cx="1308855" cy="34200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08855" cy="342006"/>
            </a:xfrm>
            <a:custGeom>
              <a:avLst/>
              <a:gdLst/>
              <a:ahLst/>
              <a:cxnLst/>
              <a:rect l="l" t="t" r="r" b="b"/>
              <a:pathLst>
                <a:path w="1308855" h="342006">
                  <a:moveTo>
                    <a:pt x="0" y="0"/>
                  </a:moveTo>
                  <a:lnTo>
                    <a:pt x="1308855" y="0"/>
                  </a:lnTo>
                  <a:lnTo>
                    <a:pt x="1308855" y="342006"/>
                  </a:lnTo>
                  <a:lnTo>
                    <a:pt x="0" y="342006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730759" y="2921198"/>
            <a:ext cx="3587843" cy="8969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 r="10852"/>
          <a:stretch>
            <a:fillRect/>
          </a:stretch>
        </p:blipFill>
        <p:spPr>
          <a:xfrm>
            <a:off x="1428575" y="3962932"/>
            <a:ext cx="6734030" cy="4639084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5688330" y="413797"/>
            <a:ext cx="6911340" cy="136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ECEDF8"/>
                </a:solidFill>
                <a:latin typeface="Open Sans Extra Bold"/>
              </a:rPr>
              <a:t>RTK Viability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292431" y="4859629"/>
            <a:ext cx="1923588" cy="514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1"/>
              </a:lnSpc>
            </a:pPr>
            <a:r>
              <a:rPr lang="en-US" sz="3001" u="sng">
                <a:solidFill>
                  <a:srgbClr val="ECEDF8"/>
                </a:solidFill>
                <a:latin typeface="Open Sans Light"/>
              </a:rPr>
              <a:t>Reach RS2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107379" y="5937489"/>
            <a:ext cx="1108640" cy="510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1"/>
              </a:lnSpc>
            </a:pPr>
            <a:r>
              <a:rPr lang="en-US" sz="3001">
                <a:solidFill>
                  <a:srgbClr val="ECEDF8"/>
                </a:solidFill>
                <a:latin typeface="Open Sans Light"/>
              </a:rPr>
              <a:t>&amp;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978918" y="5484047"/>
            <a:ext cx="2841194" cy="510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1"/>
              </a:lnSpc>
            </a:pPr>
            <a:r>
              <a:rPr lang="en-US" sz="3001">
                <a:solidFill>
                  <a:srgbClr val="ECEDF8"/>
                </a:solidFill>
                <a:latin typeface="Open Sans Light"/>
              </a:rPr>
              <a:t>RTK Positioning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978918" y="6446244"/>
            <a:ext cx="2841194" cy="510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1"/>
              </a:lnSpc>
            </a:pPr>
            <a:r>
              <a:rPr lang="en-US" sz="3001">
                <a:solidFill>
                  <a:srgbClr val="ECEDF8"/>
                </a:solidFill>
                <a:latin typeface="Open Sans Light"/>
              </a:rPr>
              <a:t>GNSS Reciever</a:t>
            </a:r>
            <a:r>
              <a:rPr lang="en-US" sz="3001">
                <a:solidFill>
                  <a:srgbClr val="ECEDF8"/>
                </a:solidFill>
                <a:latin typeface="Arimo"/>
              </a:rPr>
              <a:t>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543967" y="3237769"/>
            <a:ext cx="250324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u="sng">
                <a:solidFill>
                  <a:srgbClr val="FFFFFF"/>
                </a:solidFill>
                <a:latin typeface="Open Sans Light"/>
              </a:rPr>
              <a:t>Base Station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6771" r="16771"/>
          <a:stretch>
            <a:fillRect/>
          </a:stretch>
        </p:blipFill>
        <p:spPr>
          <a:xfrm>
            <a:off x="14144037" y="0"/>
            <a:ext cx="4143963" cy="311780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174304" y="2366868"/>
            <a:ext cx="1291616" cy="15018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012795" y="194618"/>
            <a:ext cx="4262410" cy="47274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028700" y="2319606"/>
            <a:ext cx="16230600" cy="7350066"/>
            <a:chOff x="0" y="0"/>
            <a:chExt cx="3129588" cy="141724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3066088" cy="1353742"/>
            </a:xfrm>
            <a:custGeom>
              <a:avLst/>
              <a:gdLst/>
              <a:ahLst/>
              <a:cxnLst/>
              <a:rect l="l" t="t" r="r" b="b"/>
              <a:pathLst>
                <a:path w="3066088" h="1353742">
                  <a:moveTo>
                    <a:pt x="2973378" y="1353742"/>
                  </a:moveTo>
                  <a:lnTo>
                    <a:pt x="92710" y="1353742"/>
                  </a:lnTo>
                  <a:cubicBezTo>
                    <a:pt x="41910" y="1353742"/>
                    <a:pt x="0" y="1311832"/>
                    <a:pt x="0" y="126103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972109" y="0"/>
                  </a:lnTo>
                  <a:cubicBezTo>
                    <a:pt x="3022909" y="0"/>
                    <a:pt x="3064819" y="41910"/>
                    <a:pt x="3064819" y="92710"/>
                  </a:cubicBezTo>
                  <a:lnTo>
                    <a:pt x="3064819" y="1259762"/>
                  </a:lnTo>
                  <a:cubicBezTo>
                    <a:pt x="3066088" y="1311832"/>
                    <a:pt x="3024179" y="1353742"/>
                    <a:pt x="2973379" y="1353742"/>
                  </a:cubicBezTo>
                  <a:close/>
                </a:path>
              </a:pathLst>
            </a:custGeom>
            <a:solidFill>
              <a:srgbClr val="ECEDF8">
                <a:alpha val="24706"/>
              </a:srgbClr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129589" cy="1417242"/>
            </a:xfrm>
            <a:custGeom>
              <a:avLst/>
              <a:gdLst/>
              <a:ahLst/>
              <a:cxnLst/>
              <a:rect l="l" t="t" r="r" b="b"/>
              <a:pathLst>
                <a:path w="3129589" h="1417242">
                  <a:moveTo>
                    <a:pt x="3005128" y="59690"/>
                  </a:moveTo>
                  <a:cubicBezTo>
                    <a:pt x="3040688" y="59690"/>
                    <a:pt x="3069898" y="88900"/>
                    <a:pt x="3069898" y="124460"/>
                  </a:cubicBezTo>
                  <a:lnTo>
                    <a:pt x="3069898" y="1292782"/>
                  </a:lnTo>
                  <a:cubicBezTo>
                    <a:pt x="3069898" y="1328342"/>
                    <a:pt x="3040688" y="1357552"/>
                    <a:pt x="3005128" y="1357552"/>
                  </a:cubicBezTo>
                  <a:lnTo>
                    <a:pt x="124460" y="1357552"/>
                  </a:lnTo>
                  <a:cubicBezTo>
                    <a:pt x="88900" y="1357552"/>
                    <a:pt x="59690" y="1328342"/>
                    <a:pt x="59690" y="129278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005129" y="59690"/>
                  </a:lnTo>
                  <a:moveTo>
                    <a:pt x="300512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92782"/>
                  </a:lnTo>
                  <a:cubicBezTo>
                    <a:pt x="0" y="1361362"/>
                    <a:pt x="55880" y="1417242"/>
                    <a:pt x="124460" y="1417242"/>
                  </a:cubicBezTo>
                  <a:lnTo>
                    <a:pt x="3005129" y="1417242"/>
                  </a:lnTo>
                  <a:cubicBezTo>
                    <a:pt x="3073709" y="1417242"/>
                    <a:pt x="3129589" y="1361362"/>
                    <a:pt x="3129589" y="1292782"/>
                  </a:cubicBezTo>
                  <a:lnTo>
                    <a:pt x="3129589" y="124460"/>
                  </a:lnTo>
                  <a:cubicBezTo>
                    <a:pt x="3129589" y="55880"/>
                    <a:pt x="3073709" y="0"/>
                    <a:pt x="3005129" y="0"/>
                  </a:cubicBezTo>
                  <a:close/>
                </a:path>
              </a:pathLst>
            </a:custGeom>
            <a:solidFill>
              <a:srgbClr val="E9E9ED">
                <a:alpha val="24706"/>
              </a:srgbClr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2364946" y="3763616"/>
            <a:ext cx="1363950" cy="1297116"/>
            <a:chOff x="0" y="0"/>
            <a:chExt cx="6350000" cy="603885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038850"/>
            </a:xfrm>
            <a:custGeom>
              <a:avLst/>
              <a:gdLst/>
              <a:ahLst/>
              <a:cxnLst/>
              <a:rect l="l" t="t" r="r" b="b"/>
              <a:pathLst>
                <a:path w="6350000" h="6038850">
                  <a:moveTo>
                    <a:pt x="1212850" y="6038850"/>
                  </a:moveTo>
                  <a:lnTo>
                    <a:pt x="0" y="2306320"/>
                  </a:lnTo>
                  <a:lnTo>
                    <a:pt x="3175000" y="0"/>
                  </a:lnTo>
                  <a:lnTo>
                    <a:pt x="6350000" y="2306320"/>
                  </a:lnTo>
                  <a:lnTo>
                    <a:pt x="5137150" y="6038850"/>
                  </a:lnTo>
                  <a:lnTo>
                    <a:pt x="1212850" y="603885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2448541" y="3851917"/>
            <a:ext cx="1204041" cy="1145043"/>
            <a:chOff x="0" y="0"/>
            <a:chExt cx="6350000" cy="603885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038850"/>
            </a:xfrm>
            <a:custGeom>
              <a:avLst/>
              <a:gdLst/>
              <a:ahLst/>
              <a:cxnLst/>
              <a:rect l="l" t="t" r="r" b="b"/>
              <a:pathLst>
                <a:path w="6350000" h="6038850">
                  <a:moveTo>
                    <a:pt x="1212850" y="6038850"/>
                  </a:moveTo>
                  <a:lnTo>
                    <a:pt x="0" y="2306320"/>
                  </a:lnTo>
                  <a:lnTo>
                    <a:pt x="3175000" y="0"/>
                  </a:lnTo>
                  <a:lnTo>
                    <a:pt x="6350000" y="2306320"/>
                  </a:lnTo>
                  <a:lnTo>
                    <a:pt x="5137150" y="6038850"/>
                  </a:lnTo>
                  <a:lnTo>
                    <a:pt x="1212850" y="6038850"/>
                  </a:ln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2448541" y="5500975"/>
            <a:ext cx="1297116" cy="1297116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2505719" y="5558153"/>
            <a:ext cx="1182759" cy="1182759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8C52FF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rcRect l="29915" t="32663" r="46011" b="24338"/>
          <a:stretch>
            <a:fillRect/>
          </a:stretch>
        </p:blipFill>
        <p:spPr>
          <a:xfrm>
            <a:off x="12448541" y="7127767"/>
            <a:ext cx="1239938" cy="1618625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4506034" y="407333"/>
            <a:ext cx="8980329" cy="136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ECEDF8"/>
                </a:solidFill>
                <a:latin typeface="Open Sans Extra Bold"/>
              </a:rPr>
              <a:t>Rover GPS vs RTK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858171" y="4140567"/>
            <a:ext cx="2841194" cy="510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1"/>
              </a:lnSpc>
            </a:pPr>
            <a:r>
              <a:rPr lang="en-US" sz="3001">
                <a:solidFill>
                  <a:srgbClr val="ECEDF8"/>
                </a:solidFill>
                <a:latin typeface="Open Sans Light"/>
              </a:rPr>
              <a:t>Rover GPS Data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858171" y="5865662"/>
            <a:ext cx="2841194" cy="510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1"/>
              </a:lnSpc>
            </a:pPr>
            <a:r>
              <a:rPr lang="en-US" sz="3001">
                <a:solidFill>
                  <a:srgbClr val="ECEDF8"/>
                </a:solidFill>
                <a:latin typeface="Open Sans Light"/>
              </a:rPr>
              <a:t>Reach RS2 Data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858171" y="7653208"/>
            <a:ext cx="3162662" cy="510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1"/>
              </a:lnSpc>
            </a:pPr>
            <a:r>
              <a:rPr lang="en-US" sz="3001">
                <a:solidFill>
                  <a:srgbClr val="ECEDF8"/>
                </a:solidFill>
                <a:latin typeface="Open Sans Light"/>
              </a:rPr>
              <a:t>Sidewalk Segment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36767" y="2472000"/>
            <a:ext cx="12952140" cy="6916394"/>
            <a:chOff x="0" y="0"/>
            <a:chExt cx="2467819" cy="131780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404319" cy="1254306"/>
            </a:xfrm>
            <a:custGeom>
              <a:avLst/>
              <a:gdLst/>
              <a:ahLst/>
              <a:cxnLst/>
              <a:rect l="l" t="t" r="r" b="b"/>
              <a:pathLst>
                <a:path w="2404319" h="1254306">
                  <a:moveTo>
                    <a:pt x="2311609" y="1254306"/>
                  </a:moveTo>
                  <a:lnTo>
                    <a:pt x="92710" y="1254306"/>
                  </a:lnTo>
                  <a:cubicBezTo>
                    <a:pt x="41910" y="1254306"/>
                    <a:pt x="0" y="1212396"/>
                    <a:pt x="0" y="116159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310339" y="0"/>
                  </a:lnTo>
                  <a:cubicBezTo>
                    <a:pt x="2361139" y="0"/>
                    <a:pt x="2403049" y="41910"/>
                    <a:pt x="2403049" y="92710"/>
                  </a:cubicBezTo>
                  <a:lnTo>
                    <a:pt x="2403049" y="1160326"/>
                  </a:lnTo>
                  <a:cubicBezTo>
                    <a:pt x="2404319" y="1212396"/>
                    <a:pt x="2362409" y="1254306"/>
                    <a:pt x="2311609" y="1254306"/>
                  </a:cubicBezTo>
                  <a:close/>
                </a:path>
              </a:pathLst>
            </a:custGeom>
            <a:solidFill>
              <a:srgbClr val="ECEDF8">
                <a:alpha val="24706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467819" cy="1317806"/>
            </a:xfrm>
            <a:custGeom>
              <a:avLst/>
              <a:gdLst/>
              <a:ahLst/>
              <a:cxnLst/>
              <a:rect l="l" t="t" r="r" b="b"/>
              <a:pathLst>
                <a:path w="2467819" h="1317806">
                  <a:moveTo>
                    <a:pt x="2343359" y="59690"/>
                  </a:moveTo>
                  <a:cubicBezTo>
                    <a:pt x="2378919" y="59690"/>
                    <a:pt x="2408129" y="88900"/>
                    <a:pt x="2408129" y="124460"/>
                  </a:cubicBezTo>
                  <a:lnTo>
                    <a:pt x="2408129" y="1193346"/>
                  </a:lnTo>
                  <a:cubicBezTo>
                    <a:pt x="2408129" y="1228906"/>
                    <a:pt x="2378919" y="1258116"/>
                    <a:pt x="2343359" y="1258116"/>
                  </a:cubicBezTo>
                  <a:lnTo>
                    <a:pt x="124460" y="1258116"/>
                  </a:lnTo>
                  <a:cubicBezTo>
                    <a:pt x="88900" y="1258116"/>
                    <a:pt x="59690" y="1228906"/>
                    <a:pt x="59690" y="119334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343359" y="59690"/>
                  </a:lnTo>
                  <a:moveTo>
                    <a:pt x="234335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193346"/>
                  </a:lnTo>
                  <a:cubicBezTo>
                    <a:pt x="0" y="1261926"/>
                    <a:pt x="55880" y="1317806"/>
                    <a:pt x="124460" y="1317806"/>
                  </a:cubicBezTo>
                  <a:lnTo>
                    <a:pt x="2343359" y="1317806"/>
                  </a:lnTo>
                  <a:cubicBezTo>
                    <a:pt x="2411939" y="1317806"/>
                    <a:pt x="2467819" y="1261926"/>
                    <a:pt x="2467819" y="1193346"/>
                  </a:cubicBezTo>
                  <a:lnTo>
                    <a:pt x="2467819" y="124460"/>
                  </a:lnTo>
                  <a:cubicBezTo>
                    <a:pt x="2467819" y="55880"/>
                    <a:pt x="2411939" y="0"/>
                    <a:pt x="2343359" y="0"/>
                  </a:cubicBezTo>
                  <a:close/>
                </a:path>
              </a:pathLst>
            </a:custGeom>
            <a:solidFill>
              <a:srgbClr val="E9E9ED">
                <a:alpha val="24706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16771" r="16771"/>
          <a:stretch>
            <a:fillRect/>
          </a:stretch>
        </p:blipFill>
        <p:spPr>
          <a:xfrm>
            <a:off x="14144037" y="0"/>
            <a:ext cx="4143963" cy="31178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57702" y="1035991"/>
            <a:ext cx="4262410" cy="4727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6174304" y="2366868"/>
            <a:ext cx="1291616" cy="150187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720541" y="1139011"/>
            <a:ext cx="12056690" cy="1209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65"/>
              </a:lnSpc>
            </a:pPr>
            <a:r>
              <a:rPr lang="en-US" sz="7118">
                <a:solidFill>
                  <a:srgbClr val="ECEDF8"/>
                </a:solidFill>
                <a:latin typeface="Open Sans Extra Bold"/>
              </a:rPr>
              <a:t>Future Recommendations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58522" y="2789449"/>
            <a:ext cx="5750763" cy="8087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9"/>
              </a:lnSpc>
            </a:pPr>
            <a:r>
              <a:rPr lang="en-US" sz="2364">
                <a:solidFill>
                  <a:srgbClr val="ECEDF8"/>
                </a:solidFill>
                <a:latin typeface="Open Sans Light Bold"/>
              </a:rPr>
              <a:t>Web UI</a:t>
            </a:r>
          </a:p>
          <a:p>
            <a:pPr marL="510397" lvl="1" indent="-255199">
              <a:lnSpc>
                <a:spcPts val="3309"/>
              </a:lnSpc>
              <a:buFont typeface="Arial"/>
              <a:buChar char="•"/>
            </a:pPr>
            <a:r>
              <a:rPr lang="en-US" sz="2364">
                <a:solidFill>
                  <a:srgbClr val="ECEDF8"/>
                </a:solidFill>
                <a:latin typeface="Open Sans Light"/>
              </a:rPr>
              <a:t>Set default data to current network location</a:t>
            </a:r>
          </a:p>
          <a:p>
            <a:pPr marL="510397" lvl="1" indent="-255199">
              <a:lnSpc>
                <a:spcPts val="3309"/>
              </a:lnSpc>
              <a:buFont typeface="Arial"/>
              <a:buChar char="•"/>
            </a:pPr>
            <a:r>
              <a:rPr lang="en-US" sz="2364">
                <a:solidFill>
                  <a:srgbClr val="ECEDF8"/>
                </a:solidFill>
                <a:latin typeface="Open Sans Light"/>
              </a:rPr>
              <a:t>Implementation of automatic photo conversion rather than manual</a:t>
            </a:r>
          </a:p>
          <a:p>
            <a:pPr>
              <a:lnSpc>
                <a:spcPts val="3309"/>
              </a:lnSpc>
            </a:pPr>
            <a:endParaRPr lang="en-US" sz="2364">
              <a:solidFill>
                <a:srgbClr val="ECEDF8"/>
              </a:solidFill>
              <a:latin typeface="Open Sans Light"/>
            </a:endParaRPr>
          </a:p>
          <a:p>
            <a:pPr>
              <a:lnSpc>
                <a:spcPts val="3309"/>
              </a:lnSpc>
            </a:pPr>
            <a:r>
              <a:rPr lang="en-US" sz="2364">
                <a:solidFill>
                  <a:srgbClr val="ECEDF8"/>
                </a:solidFill>
                <a:latin typeface="Open Sans Light Bold"/>
              </a:rPr>
              <a:t>Rover UI</a:t>
            </a:r>
          </a:p>
          <a:p>
            <a:pPr marL="510397" lvl="1" indent="-255199">
              <a:lnSpc>
                <a:spcPts val="3309"/>
              </a:lnSpc>
              <a:buFont typeface="Arial"/>
              <a:buChar char="•"/>
            </a:pPr>
            <a:r>
              <a:rPr lang="en-US" sz="2364">
                <a:solidFill>
                  <a:srgbClr val="ECEDF8"/>
                </a:solidFill>
                <a:latin typeface="Open Sans Light"/>
              </a:rPr>
              <a:t>Create a mobile application</a:t>
            </a:r>
          </a:p>
          <a:p>
            <a:pPr>
              <a:lnSpc>
                <a:spcPts val="3309"/>
              </a:lnSpc>
            </a:pPr>
            <a:endParaRPr lang="en-US" sz="2364">
              <a:solidFill>
                <a:srgbClr val="ECEDF8"/>
              </a:solidFill>
              <a:latin typeface="Open Sans Light"/>
            </a:endParaRPr>
          </a:p>
          <a:p>
            <a:pPr>
              <a:lnSpc>
                <a:spcPts val="3309"/>
              </a:lnSpc>
            </a:pPr>
            <a:r>
              <a:rPr lang="en-US" sz="2364">
                <a:solidFill>
                  <a:srgbClr val="ECEDF8"/>
                </a:solidFill>
                <a:latin typeface="Open Sans Light Bold"/>
              </a:rPr>
              <a:t>Database</a:t>
            </a:r>
          </a:p>
          <a:p>
            <a:pPr marL="510397" lvl="1" indent="-255199">
              <a:lnSpc>
                <a:spcPts val="3309"/>
              </a:lnSpc>
              <a:buFont typeface="Arial"/>
              <a:buChar char="•"/>
            </a:pPr>
            <a:r>
              <a:rPr lang="en-US" sz="2364">
                <a:solidFill>
                  <a:srgbClr val="ECEDF8"/>
                </a:solidFill>
                <a:latin typeface="Open Sans Light"/>
              </a:rPr>
              <a:t>Implement authentication for insert, update, and delete actions</a:t>
            </a:r>
          </a:p>
          <a:p>
            <a:pPr marL="510397" lvl="1" indent="-255199">
              <a:lnSpc>
                <a:spcPts val="3309"/>
              </a:lnSpc>
              <a:buFont typeface="Arial"/>
              <a:buChar char="•"/>
            </a:pPr>
            <a:r>
              <a:rPr lang="en-US" sz="2364">
                <a:solidFill>
                  <a:srgbClr val="ECEDF8"/>
                </a:solidFill>
                <a:latin typeface="Open Sans Light"/>
              </a:rPr>
              <a:t>Add support for batch csv file uploads</a:t>
            </a:r>
          </a:p>
          <a:p>
            <a:pPr marL="510397" lvl="1" indent="-255199">
              <a:lnSpc>
                <a:spcPts val="3309"/>
              </a:lnSpc>
              <a:buFont typeface="Arial"/>
              <a:buChar char="•"/>
            </a:pPr>
            <a:r>
              <a:rPr lang="en-US" sz="2364">
                <a:solidFill>
                  <a:srgbClr val="ECEDF8"/>
                </a:solidFill>
                <a:latin typeface="Open Sans Light"/>
              </a:rPr>
              <a:t>Add support for locating nearest Section ID</a:t>
            </a:r>
          </a:p>
          <a:p>
            <a:pPr>
              <a:lnSpc>
                <a:spcPts val="2889"/>
              </a:lnSpc>
            </a:pPr>
            <a:endParaRPr lang="en-US" sz="2364">
              <a:solidFill>
                <a:srgbClr val="ECEDF8"/>
              </a:solidFill>
              <a:latin typeface="Open Sans Light"/>
            </a:endParaRPr>
          </a:p>
          <a:p>
            <a:pPr>
              <a:lnSpc>
                <a:spcPts val="2889"/>
              </a:lnSpc>
            </a:pPr>
            <a:endParaRPr lang="en-US" sz="2364">
              <a:solidFill>
                <a:srgbClr val="ECEDF8"/>
              </a:solidFill>
              <a:latin typeface="Open Sans Light"/>
            </a:endParaRPr>
          </a:p>
          <a:p>
            <a:pPr>
              <a:lnSpc>
                <a:spcPts val="2889"/>
              </a:lnSpc>
            </a:pPr>
            <a:endParaRPr lang="en-US" sz="2364">
              <a:solidFill>
                <a:srgbClr val="ECEDF8"/>
              </a:solidFill>
              <a:latin typeface="Open Sans Light"/>
            </a:endParaRPr>
          </a:p>
          <a:p>
            <a:pPr>
              <a:lnSpc>
                <a:spcPts val="2889"/>
              </a:lnSpc>
            </a:pPr>
            <a:endParaRPr lang="en-US" sz="2364">
              <a:solidFill>
                <a:srgbClr val="ECEDF8"/>
              </a:solidFill>
              <a:latin typeface="Open Sans Light"/>
            </a:endParaRPr>
          </a:p>
          <a:p>
            <a:pPr>
              <a:lnSpc>
                <a:spcPts val="2889"/>
              </a:lnSpc>
            </a:pPr>
            <a:endParaRPr lang="en-US" sz="2364">
              <a:solidFill>
                <a:srgbClr val="ECEDF8"/>
              </a:solidFill>
              <a:latin typeface="Open Sans Ligh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212837" y="2789449"/>
            <a:ext cx="5750763" cy="5573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9"/>
              </a:lnSpc>
            </a:pPr>
            <a:r>
              <a:rPr lang="en-US" sz="2364">
                <a:solidFill>
                  <a:srgbClr val="ECEDF8"/>
                </a:solidFill>
                <a:latin typeface="Open Sans Light Bold"/>
              </a:rPr>
              <a:t>Field Testing</a:t>
            </a:r>
          </a:p>
          <a:p>
            <a:pPr marL="510397" lvl="1" indent="-255199">
              <a:lnSpc>
                <a:spcPts val="3309"/>
              </a:lnSpc>
              <a:buFont typeface="Arial"/>
              <a:buChar char="•"/>
            </a:pPr>
            <a:r>
              <a:rPr lang="en-US" sz="2364">
                <a:solidFill>
                  <a:srgbClr val="ECEDF8"/>
                </a:solidFill>
                <a:latin typeface="Open Sans Light"/>
              </a:rPr>
              <a:t>Check if it's possible to get a survey from civil engineers</a:t>
            </a:r>
          </a:p>
          <a:p>
            <a:pPr>
              <a:lnSpc>
                <a:spcPts val="3309"/>
              </a:lnSpc>
            </a:pPr>
            <a:endParaRPr lang="en-US" sz="2364">
              <a:solidFill>
                <a:srgbClr val="ECEDF8"/>
              </a:solidFill>
              <a:latin typeface="Open Sans Light"/>
            </a:endParaRPr>
          </a:p>
          <a:p>
            <a:pPr>
              <a:lnSpc>
                <a:spcPts val="3309"/>
              </a:lnSpc>
            </a:pPr>
            <a:r>
              <a:rPr lang="en-US" sz="2364">
                <a:solidFill>
                  <a:srgbClr val="ECEDF8"/>
                </a:solidFill>
                <a:latin typeface="Open Sans Light Bold"/>
              </a:rPr>
              <a:t>NavLA</a:t>
            </a:r>
          </a:p>
          <a:p>
            <a:pPr marL="510397" lvl="1" indent="-255199">
              <a:lnSpc>
                <a:spcPts val="3309"/>
              </a:lnSpc>
              <a:buFont typeface="Arial"/>
              <a:buChar char="•"/>
            </a:pPr>
            <a:r>
              <a:rPr lang="en-US" sz="2364">
                <a:solidFill>
                  <a:srgbClr val="ECEDF8"/>
                </a:solidFill>
                <a:latin typeface="Open Sans Light"/>
              </a:rPr>
              <a:t>Color code records based on Severity Index</a:t>
            </a:r>
          </a:p>
          <a:p>
            <a:pPr marL="510397" lvl="1" indent="-255199">
              <a:lnSpc>
                <a:spcPts val="3309"/>
              </a:lnSpc>
              <a:buFont typeface="Arial"/>
              <a:buChar char="•"/>
            </a:pPr>
            <a:r>
              <a:rPr lang="en-US" sz="2364">
                <a:solidFill>
                  <a:srgbClr val="ECEDF8"/>
                </a:solidFill>
                <a:latin typeface="Open Sans Light"/>
              </a:rPr>
              <a:t>Host layer on NavLA so there is no need to drag &amp; drop records</a:t>
            </a:r>
          </a:p>
          <a:p>
            <a:pPr>
              <a:lnSpc>
                <a:spcPts val="2889"/>
              </a:lnSpc>
            </a:pPr>
            <a:endParaRPr lang="en-US" sz="2364">
              <a:solidFill>
                <a:srgbClr val="ECEDF8"/>
              </a:solidFill>
              <a:latin typeface="Open Sans Light"/>
            </a:endParaRPr>
          </a:p>
          <a:p>
            <a:pPr>
              <a:lnSpc>
                <a:spcPts val="2889"/>
              </a:lnSpc>
            </a:pPr>
            <a:endParaRPr lang="en-US" sz="2364">
              <a:solidFill>
                <a:srgbClr val="ECEDF8"/>
              </a:solidFill>
              <a:latin typeface="Open Sans Light"/>
            </a:endParaRPr>
          </a:p>
          <a:p>
            <a:pPr>
              <a:lnSpc>
                <a:spcPts val="2889"/>
              </a:lnSpc>
            </a:pPr>
            <a:endParaRPr lang="en-US" sz="2364">
              <a:solidFill>
                <a:srgbClr val="ECEDF8"/>
              </a:solidFill>
              <a:latin typeface="Open Sans Light"/>
            </a:endParaRPr>
          </a:p>
          <a:p>
            <a:pPr>
              <a:lnSpc>
                <a:spcPts val="2889"/>
              </a:lnSpc>
            </a:pPr>
            <a:endParaRPr lang="en-US" sz="2364">
              <a:solidFill>
                <a:srgbClr val="ECEDF8"/>
              </a:solidFill>
              <a:latin typeface="Open Sans Light"/>
            </a:endParaRPr>
          </a:p>
          <a:p>
            <a:pPr>
              <a:lnSpc>
                <a:spcPts val="2889"/>
              </a:lnSpc>
            </a:pPr>
            <a:endParaRPr lang="en-US" sz="2364">
              <a:solidFill>
                <a:srgbClr val="ECEDF8"/>
              </a:solidFill>
              <a:latin typeface="Open Sans Ligh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00536" y="3165661"/>
            <a:ext cx="6486929" cy="3955677"/>
            <a:chOff x="0" y="0"/>
            <a:chExt cx="2345979" cy="1430559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82479" cy="1367059"/>
            </a:xfrm>
            <a:custGeom>
              <a:avLst/>
              <a:gdLst/>
              <a:ahLst/>
              <a:cxnLst/>
              <a:rect l="l" t="t" r="r" b="b"/>
              <a:pathLst>
                <a:path w="2282479" h="1367059">
                  <a:moveTo>
                    <a:pt x="2189769" y="1367059"/>
                  </a:moveTo>
                  <a:lnTo>
                    <a:pt x="92710" y="1367059"/>
                  </a:lnTo>
                  <a:cubicBezTo>
                    <a:pt x="41910" y="1367059"/>
                    <a:pt x="0" y="1325149"/>
                    <a:pt x="0" y="127434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88499" y="0"/>
                  </a:lnTo>
                  <a:cubicBezTo>
                    <a:pt x="2239299" y="0"/>
                    <a:pt x="2281209" y="41910"/>
                    <a:pt x="2281209" y="92710"/>
                  </a:cubicBezTo>
                  <a:lnTo>
                    <a:pt x="2281209" y="1273079"/>
                  </a:lnTo>
                  <a:cubicBezTo>
                    <a:pt x="2282479" y="1325149"/>
                    <a:pt x="2240569" y="1367059"/>
                    <a:pt x="2189769" y="1367059"/>
                  </a:cubicBezTo>
                  <a:close/>
                </a:path>
              </a:pathLst>
            </a:custGeom>
            <a:solidFill>
              <a:srgbClr val="ECEDF8">
                <a:alpha val="24706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345979" cy="1430559"/>
            </a:xfrm>
            <a:custGeom>
              <a:avLst/>
              <a:gdLst/>
              <a:ahLst/>
              <a:cxnLst/>
              <a:rect l="l" t="t" r="r" b="b"/>
              <a:pathLst>
                <a:path w="2345979" h="1430559">
                  <a:moveTo>
                    <a:pt x="2221519" y="59690"/>
                  </a:moveTo>
                  <a:cubicBezTo>
                    <a:pt x="2257079" y="59690"/>
                    <a:pt x="2286289" y="88900"/>
                    <a:pt x="2286289" y="124460"/>
                  </a:cubicBezTo>
                  <a:lnTo>
                    <a:pt x="2286289" y="1306099"/>
                  </a:lnTo>
                  <a:cubicBezTo>
                    <a:pt x="2286289" y="1341659"/>
                    <a:pt x="2257079" y="1370869"/>
                    <a:pt x="2221519" y="1370869"/>
                  </a:cubicBezTo>
                  <a:lnTo>
                    <a:pt x="124460" y="1370869"/>
                  </a:lnTo>
                  <a:cubicBezTo>
                    <a:pt x="88900" y="1370869"/>
                    <a:pt x="59690" y="1341659"/>
                    <a:pt x="59690" y="130609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221519" y="59690"/>
                  </a:lnTo>
                  <a:moveTo>
                    <a:pt x="222151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06099"/>
                  </a:lnTo>
                  <a:cubicBezTo>
                    <a:pt x="0" y="1374679"/>
                    <a:pt x="55880" y="1430559"/>
                    <a:pt x="124460" y="1430559"/>
                  </a:cubicBezTo>
                  <a:lnTo>
                    <a:pt x="2221519" y="1430559"/>
                  </a:lnTo>
                  <a:cubicBezTo>
                    <a:pt x="2290099" y="1430559"/>
                    <a:pt x="2345979" y="1374679"/>
                    <a:pt x="2345979" y="1306099"/>
                  </a:cubicBezTo>
                  <a:lnTo>
                    <a:pt x="2345979" y="124460"/>
                  </a:lnTo>
                  <a:cubicBezTo>
                    <a:pt x="2345979" y="55880"/>
                    <a:pt x="2290099" y="0"/>
                    <a:pt x="2221519" y="0"/>
                  </a:cubicBezTo>
                  <a:close/>
                </a:path>
              </a:pathLst>
            </a:custGeom>
            <a:solidFill>
              <a:srgbClr val="E9E9ED">
                <a:alpha val="24706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16771" r="16771"/>
          <a:stretch>
            <a:fillRect/>
          </a:stretch>
        </p:blipFill>
        <p:spPr>
          <a:xfrm>
            <a:off x="14144037" y="0"/>
            <a:ext cx="4143963" cy="31178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57702" y="1035991"/>
            <a:ext cx="4262410" cy="4727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6174304" y="2366868"/>
            <a:ext cx="1291616" cy="150187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362574" y="3686091"/>
            <a:ext cx="5562852" cy="2629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82"/>
              </a:lnSpc>
            </a:pPr>
            <a:r>
              <a:rPr lang="en-US" sz="15416">
                <a:solidFill>
                  <a:srgbClr val="ECEDF8"/>
                </a:solidFill>
                <a:latin typeface="Open Sans Extra Bold"/>
              </a:rPr>
              <a:t>Q &amp; A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75646" y="4155896"/>
            <a:ext cx="10136708" cy="3897565"/>
            <a:chOff x="0" y="0"/>
            <a:chExt cx="2563188" cy="98554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499688" cy="922046"/>
            </a:xfrm>
            <a:custGeom>
              <a:avLst/>
              <a:gdLst/>
              <a:ahLst/>
              <a:cxnLst/>
              <a:rect l="l" t="t" r="r" b="b"/>
              <a:pathLst>
                <a:path w="2499688" h="922046">
                  <a:moveTo>
                    <a:pt x="2406977" y="922046"/>
                  </a:moveTo>
                  <a:lnTo>
                    <a:pt x="92710" y="922046"/>
                  </a:lnTo>
                  <a:cubicBezTo>
                    <a:pt x="41910" y="922046"/>
                    <a:pt x="0" y="880136"/>
                    <a:pt x="0" y="82933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405708" y="0"/>
                  </a:lnTo>
                  <a:cubicBezTo>
                    <a:pt x="2456508" y="0"/>
                    <a:pt x="2498418" y="41910"/>
                    <a:pt x="2498418" y="92710"/>
                  </a:cubicBezTo>
                  <a:lnTo>
                    <a:pt x="2498418" y="828066"/>
                  </a:lnTo>
                  <a:cubicBezTo>
                    <a:pt x="2499688" y="880136"/>
                    <a:pt x="2457778" y="922046"/>
                    <a:pt x="2406978" y="922046"/>
                  </a:cubicBezTo>
                  <a:close/>
                </a:path>
              </a:pathLst>
            </a:custGeom>
            <a:solidFill>
              <a:srgbClr val="ECEDF8">
                <a:alpha val="24706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563188" cy="985546"/>
            </a:xfrm>
            <a:custGeom>
              <a:avLst/>
              <a:gdLst/>
              <a:ahLst/>
              <a:cxnLst/>
              <a:rect l="l" t="t" r="r" b="b"/>
              <a:pathLst>
                <a:path w="2563188" h="985546">
                  <a:moveTo>
                    <a:pt x="2438727" y="59690"/>
                  </a:moveTo>
                  <a:cubicBezTo>
                    <a:pt x="2474288" y="59690"/>
                    <a:pt x="2503498" y="88900"/>
                    <a:pt x="2503498" y="124460"/>
                  </a:cubicBezTo>
                  <a:lnTo>
                    <a:pt x="2503498" y="861086"/>
                  </a:lnTo>
                  <a:cubicBezTo>
                    <a:pt x="2503498" y="896646"/>
                    <a:pt x="2474288" y="925856"/>
                    <a:pt x="2438727" y="925856"/>
                  </a:cubicBezTo>
                  <a:lnTo>
                    <a:pt x="124460" y="925856"/>
                  </a:lnTo>
                  <a:cubicBezTo>
                    <a:pt x="88900" y="925856"/>
                    <a:pt x="59690" y="896646"/>
                    <a:pt x="59690" y="86108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438728" y="59690"/>
                  </a:lnTo>
                  <a:moveTo>
                    <a:pt x="243872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61086"/>
                  </a:lnTo>
                  <a:cubicBezTo>
                    <a:pt x="0" y="929666"/>
                    <a:pt x="55880" y="985546"/>
                    <a:pt x="124460" y="985546"/>
                  </a:cubicBezTo>
                  <a:lnTo>
                    <a:pt x="2438728" y="985546"/>
                  </a:lnTo>
                  <a:cubicBezTo>
                    <a:pt x="2507308" y="985546"/>
                    <a:pt x="2563188" y="929666"/>
                    <a:pt x="2563188" y="861086"/>
                  </a:cubicBezTo>
                  <a:lnTo>
                    <a:pt x="2563188" y="124460"/>
                  </a:lnTo>
                  <a:cubicBezTo>
                    <a:pt x="2563188" y="55880"/>
                    <a:pt x="2507308" y="0"/>
                    <a:pt x="2438728" y="0"/>
                  </a:cubicBezTo>
                  <a:close/>
                </a:path>
              </a:pathLst>
            </a:custGeom>
            <a:solidFill>
              <a:srgbClr val="E9E9ED">
                <a:alpha val="24706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16771" r="16771"/>
          <a:stretch>
            <a:fillRect/>
          </a:stretch>
        </p:blipFill>
        <p:spPr>
          <a:xfrm>
            <a:off x="14144037" y="0"/>
            <a:ext cx="4143963" cy="31178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57702" y="1035991"/>
            <a:ext cx="4262410" cy="4727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6174304" y="2366868"/>
            <a:ext cx="1291616" cy="150187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444083" y="2023989"/>
            <a:ext cx="7399835" cy="1852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35"/>
              </a:lnSpc>
            </a:pPr>
            <a:r>
              <a:rPr lang="en-US" sz="10810">
                <a:solidFill>
                  <a:srgbClr val="ECEDF8"/>
                </a:solidFill>
                <a:latin typeface="Open Sans Extra Bold"/>
              </a:rPr>
              <a:t>Thank you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407545" y="4280958"/>
            <a:ext cx="9472910" cy="3580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  <a:p>
            <a:pPr algn="ctr">
              <a:lnSpc>
                <a:spcPts val="4759"/>
              </a:lnSpc>
            </a:pPr>
            <a:endParaRPr/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ECEDF8"/>
                </a:solidFill>
                <a:latin typeface="Open Sans Light"/>
              </a:rPr>
              <a:t>Sponsors: City of LA and B.O.E for the opportunity to work on this project. </a:t>
            </a:r>
          </a:p>
          <a:p>
            <a:pPr>
              <a:lnSpc>
                <a:spcPts val="4759"/>
              </a:lnSpc>
            </a:pPr>
            <a:endParaRPr lang="en-US" sz="3399">
              <a:solidFill>
                <a:srgbClr val="ECEDF8"/>
              </a:solidFill>
              <a:latin typeface="Open Sans Light"/>
            </a:endParaRPr>
          </a:p>
          <a:p>
            <a:pPr>
              <a:lnSpc>
                <a:spcPts val="4759"/>
              </a:lnSpc>
            </a:pPr>
            <a:endParaRPr lang="en-US" sz="3399">
              <a:solidFill>
                <a:srgbClr val="ECEDF8"/>
              </a:solidFill>
              <a:latin typeface="Open Sans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6771" r="16771"/>
          <a:stretch>
            <a:fillRect/>
          </a:stretch>
        </p:blipFill>
        <p:spPr>
          <a:xfrm>
            <a:off x="14144037" y="0"/>
            <a:ext cx="4143963" cy="31178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57702" y="1035991"/>
            <a:ext cx="4262410" cy="4727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6174304" y="2366868"/>
            <a:ext cx="1291616" cy="150187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240735" y="876300"/>
            <a:ext cx="5951265" cy="13684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>
                <a:solidFill>
                  <a:srgbClr val="ECEDF8"/>
                </a:solidFill>
                <a:latin typeface="Open Sans Extra Bold"/>
              </a:rPr>
              <a:t>Motivation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28700" y="2472000"/>
            <a:ext cx="16542352" cy="6468747"/>
            <a:chOff x="0" y="0"/>
            <a:chExt cx="3850500" cy="1505706"/>
          </a:xfrm>
        </p:grpSpPr>
        <p:sp>
          <p:nvSpPr>
            <p:cNvPr id="8" name="Freeform 8"/>
            <p:cNvSpPr/>
            <p:nvPr/>
          </p:nvSpPr>
          <p:spPr>
            <a:xfrm>
              <a:off x="31750" y="31750"/>
              <a:ext cx="3787000" cy="1442206"/>
            </a:xfrm>
            <a:custGeom>
              <a:avLst/>
              <a:gdLst/>
              <a:ahLst/>
              <a:cxnLst/>
              <a:rect l="l" t="t" r="r" b="b"/>
              <a:pathLst>
                <a:path w="3787000" h="1442206">
                  <a:moveTo>
                    <a:pt x="3694290" y="1442206"/>
                  </a:moveTo>
                  <a:lnTo>
                    <a:pt x="92710" y="1442206"/>
                  </a:lnTo>
                  <a:cubicBezTo>
                    <a:pt x="41910" y="1442206"/>
                    <a:pt x="0" y="1400296"/>
                    <a:pt x="0" y="134949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693020" y="0"/>
                  </a:lnTo>
                  <a:cubicBezTo>
                    <a:pt x="3743820" y="0"/>
                    <a:pt x="3785730" y="41910"/>
                    <a:pt x="3785730" y="92710"/>
                  </a:cubicBezTo>
                  <a:lnTo>
                    <a:pt x="3785730" y="1348226"/>
                  </a:lnTo>
                  <a:cubicBezTo>
                    <a:pt x="3787000" y="1400296"/>
                    <a:pt x="3745090" y="1442206"/>
                    <a:pt x="3694290" y="1442206"/>
                  </a:cubicBezTo>
                  <a:close/>
                </a:path>
              </a:pathLst>
            </a:custGeom>
            <a:solidFill>
              <a:srgbClr val="ECEDF8">
                <a:alpha val="24706"/>
              </a:srgbClr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3850500" cy="1505706"/>
            </a:xfrm>
            <a:custGeom>
              <a:avLst/>
              <a:gdLst/>
              <a:ahLst/>
              <a:cxnLst/>
              <a:rect l="l" t="t" r="r" b="b"/>
              <a:pathLst>
                <a:path w="3850500" h="1505706">
                  <a:moveTo>
                    <a:pt x="3726040" y="59690"/>
                  </a:moveTo>
                  <a:cubicBezTo>
                    <a:pt x="3761600" y="59690"/>
                    <a:pt x="3790810" y="88900"/>
                    <a:pt x="3790810" y="124460"/>
                  </a:cubicBezTo>
                  <a:lnTo>
                    <a:pt x="3790810" y="1381246"/>
                  </a:lnTo>
                  <a:cubicBezTo>
                    <a:pt x="3790810" y="1416806"/>
                    <a:pt x="3761600" y="1446016"/>
                    <a:pt x="3726040" y="1446016"/>
                  </a:cubicBezTo>
                  <a:lnTo>
                    <a:pt x="124460" y="1446016"/>
                  </a:lnTo>
                  <a:cubicBezTo>
                    <a:pt x="88900" y="1446016"/>
                    <a:pt x="59690" y="1416806"/>
                    <a:pt x="59690" y="138124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726040" y="59690"/>
                  </a:lnTo>
                  <a:moveTo>
                    <a:pt x="372604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81246"/>
                  </a:lnTo>
                  <a:cubicBezTo>
                    <a:pt x="0" y="1449826"/>
                    <a:pt x="55880" y="1505706"/>
                    <a:pt x="124460" y="1505706"/>
                  </a:cubicBezTo>
                  <a:lnTo>
                    <a:pt x="3726040" y="1505706"/>
                  </a:lnTo>
                  <a:cubicBezTo>
                    <a:pt x="3794620" y="1505706"/>
                    <a:pt x="3850500" y="1449826"/>
                    <a:pt x="3850500" y="1381246"/>
                  </a:cubicBezTo>
                  <a:lnTo>
                    <a:pt x="3850500" y="124460"/>
                  </a:lnTo>
                  <a:cubicBezTo>
                    <a:pt x="3850500" y="55880"/>
                    <a:pt x="3794620" y="0"/>
                    <a:pt x="3726040" y="0"/>
                  </a:cubicBezTo>
                  <a:close/>
                </a:path>
              </a:pathLst>
            </a:custGeom>
            <a:solidFill>
              <a:srgbClr val="E9E9ED">
                <a:alpha val="24706"/>
              </a:srgbClr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262264" y="2982541"/>
            <a:ext cx="16075224" cy="4180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ECEDF8"/>
                </a:solidFill>
                <a:latin typeface="Open Sans Light"/>
              </a:rPr>
              <a:t>Contains over 11,000 miles of sidewalks.</a:t>
            </a:r>
          </a:p>
          <a:p>
            <a:pPr>
              <a:lnSpc>
                <a:spcPts val="4759"/>
              </a:lnSpc>
            </a:pPr>
            <a:endParaRPr lang="en-US" sz="3399">
              <a:solidFill>
                <a:srgbClr val="ECEDF8"/>
              </a:solidFill>
              <a:latin typeface="Open Sans Light"/>
            </a:endParaRP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ECEDF8"/>
                </a:solidFill>
                <a:latin typeface="Open Sans Light"/>
              </a:rPr>
              <a:t>City of LA  data is used for categorizing sidewalk conditions for Federal ADA standards. </a:t>
            </a:r>
          </a:p>
          <a:p>
            <a:pPr>
              <a:lnSpc>
                <a:spcPts val="4759"/>
              </a:lnSpc>
            </a:pPr>
            <a:endParaRPr lang="en-US" sz="3399">
              <a:solidFill>
                <a:srgbClr val="ECEDF8"/>
              </a:solidFill>
              <a:latin typeface="Open Sans Light"/>
            </a:endParaRP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ECEDF8"/>
                </a:solidFill>
                <a:latin typeface="Open Sans Light"/>
              </a:rPr>
              <a:t>Rover and data collection speeds up the process of analyzing  sidewalks. </a:t>
            </a:r>
          </a:p>
          <a:p>
            <a:pPr>
              <a:lnSpc>
                <a:spcPts val="4759"/>
              </a:lnSpc>
            </a:pPr>
            <a:endParaRPr lang="en-US" sz="3399">
              <a:solidFill>
                <a:srgbClr val="ECEDF8"/>
              </a:solidFill>
              <a:latin typeface="Open Sans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012795" y="9258300"/>
            <a:ext cx="4262410" cy="4727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 l="13028" r="4818"/>
          <a:stretch>
            <a:fillRect/>
          </a:stretch>
        </p:blipFill>
        <p:spPr>
          <a:xfrm>
            <a:off x="15071173" y="2111825"/>
            <a:ext cx="4376255" cy="532700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2101027" y="3245987"/>
            <a:ext cx="5158273" cy="5163062"/>
            <a:chOff x="0" y="0"/>
            <a:chExt cx="1200672" cy="1201786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1137172" cy="1138286"/>
            </a:xfrm>
            <a:custGeom>
              <a:avLst/>
              <a:gdLst/>
              <a:ahLst/>
              <a:cxnLst/>
              <a:rect l="l" t="t" r="r" b="b"/>
              <a:pathLst>
                <a:path w="1137172" h="1138286">
                  <a:moveTo>
                    <a:pt x="1044461" y="1138286"/>
                  </a:moveTo>
                  <a:lnTo>
                    <a:pt x="92710" y="1138286"/>
                  </a:lnTo>
                  <a:cubicBezTo>
                    <a:pt x="41910" y="1138286"/>
                    <a:pt x="0" y="1096376"/>
                    <a:pt x="0" y="104557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043192" y="0"/>
                  </a:lnTo>
                  <a:cubicBezTo>
                    <a:pt x="1093992" y="0"/>
                    <a:pt x="1135902" y="41910"/>
                    <a:pt x="1135902" y="92710"/>
                  </a:cubicBezTo>
                  <a:lnTo>
                    <a:pt x="1135902" y="1044306"/>
                  </a:lnTo>
                  <a:cubicBezTo>
                    <a:pt x="1137172" y="1096376"/>
                    <a:pt x="1095262" y="1138286"/>
                    <a:pt x="1044462" y="1138286"/>
                  </a:cubicBezTo>
                  <a:close/>
                </a:path>
              </a:pathLst>
            </a:custGeom>
            <a:solidFill>
              <a:srgbClr val="ECEDF8">
                <a:alpha val="24706"/>
              </a:srgbClr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200672" cy="1201786"/>
            </a:xfrm>
            <a:custGeom>
              <a:avLst/>
              <a:gdLst/>
              <a:ahLst/>
              <a:cxnLst/>
              <a:rect l="l" t="t" r="r" b="b"/>
              <a:pathLst>
                <a:path w="1200672" h="1201786">
                  <a:moveTo>
                    <a:pt x="1076211" y="59690"/>
                  </a:moveTo>
                  <a:cubicBezTo>
                    <a:pt x="1111771" y="59690"/>
                    <a:pt x="1140982" y="88900"/>
                    <a:pt x="1140982" y="124460"/>
                  </a:cubicBezTo>
                  <a:lnTo>
                    <a:pt x="1140982" y="1077326"/>
                  </a:lnTo>
                  <a:cubicBezTo>
                    <a:pt x="1140982" y="1112886"/>
                    <a:pt x="1111771" y="1142096"/>
                    <a:pt x="1076211" y="1142096"/>
                  </a:cubicBezTo>
                  <a:lnTo>
                    <a:pt x="124460" y="1142096"/>
                  </a:lnTo>
                  <a:cubicBezTo>
                    <a:pt x="88900" y="1142096"/>
                    <a:pt x="59690" y="1112886"/>
                    <a:pt x="59690" y="107732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076212" y="59690"/>
                  </a:lnTo>
                  <a:moveTo>
                    <a:pt x="107621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77326"/>
                  </a:lnTo>
                  <a:cubicBezTo>
                    <a:pt x="0" y="1145906"/>
                    <a:pt x="55880" y="1201786"/>
                    <a:pt x="124460" y="1201786"/>
                  </a:cubicBezTo>
                  <a:lnTo>
                    <a:pt x="1076212" y="1201786"/>
                  </a:lnTo>
                  <a:cubicBezTo>
                    <a:pt x="1144792" y="1201786"/>
                    <a:pt x="1200672" y="1145906"/>
                    <a:pt x="1200672" y="1077326"/>
                  </a:cubicBezTo>
                  <a:lnTo>
                    <a:pt x="1200672" y="124460"/>
                  </a:lnTo>
                  <a:cubicBezTo>
                    <a:pt x="1200672" y="55880"/>
                    <a:pt x="1144792" y="0"/>
                    <a:pt x="1076212" y="0"/>
                  </a:cubicBezTo>
                  <a:close/>
                </a:path>
              </a:pathLst>
            </a:custGeom>
            <a:solidFill>
              <a:srgbClr val="E9E9ED">
                <a:alpha val="24706"/>
              </a:srgbClr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72465" y="-1103007"/>
            <a:ext cx="3499815" cy="3499815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602215" y="2396807"/>
            <a:ext cx="10119049" cy="6861493"/>
            <a:chOff x="0" y="0"/>
            <a:chExt cx="2355372" cy="1597123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2291872" cy="1533623"/>
            </a:xfrm>
            <a:custGeom>
              <a:avLst/>
              <a:gdLst/>
              <a:ahLst/>
              <a:cxnLst/>
              <a:rect l="l" t="t" r="r" b="b"/>
              <a:pathLst>
                <a:path w="2291872" h="1533623">
                  <a:moveTo>
                    <a:pt x="2199162" y="1533623"/>
                  </a:moveTo>
                  <a:lnTo>
                    <a:pt x="92710" y="1533623"/>
                  </a:lnTo>
                  <a:cubicBezTo>
                    <a:pt x="41910" y="1533623"/>
                    <a:pt x="0" y="1491713"/>
                    <a:pt x="0" y="144091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7892" y="0"/>
                  </a:lnTo>
                  <a:cubicBezTo>
                    <a:pt x="2248692" y="0"/>
                    <a:pt x="2290602" y="41910"/>
                    <a:pt x="2290602" y="92710"/>
                  </a:cubicBezTo>
                  <a:lnTo>
                    <a:pt x="2290602" y="1439643"/>
                  </a:lnTo>
                  <a:cubicBezTo>
                    <a:pt x="2291872" y="1491713"/>
                    <a:pt x="2249962" y="1533623"/>
                    <a:pt x="2199162" y="1533623"/>
                  </a:cubicBezTo>
                  <a:close/>
                </a:path>
              </a:pathLst>
            </a:custGeom>
            <a:solidFill>
              <a:srgbClr val="ECEDF8">
                <a:alpha val="24706"/>
              </a:srgbClr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355372" cy="1597123"/>
            </a:xfrm>
            <a:custGeom>
              <a:avLst/>
              <a:gdLst/>
              <a:ahLst/>
              <a:cxnLst/>
              <a:rect l="l" t="t" r="r" b="b"/>
              <a:pathLst>
                <a:path w="2355372" h="1597123">
                  <a:moveTo>
                    <a:pt x="2230912" y="59690"/>
                  </a:moveTo>
                  <a:cubicBezTo>
                    <a:pt x="2266472" y="59690"/>
                    <a:pt x="2295682" y="88900"/>
                    <a:pt x="2295682" y="124460"/>
                  </a:cubicBezTo>
                  <a:lnTo>
                    <a:pt x="2295682" y="1472663"/>
                  </a:lnTo>
                  <a:cubicBezTo>
                    <a:pt x="2295682" y="1508223"/>
                    <a:pt x="2266472" y="1537433"/>
                    <a:pt x="2230912" y="1537433"/>
                  </a:cubicBezTo>
                  <a:lnTo>
                    <a:pt x="124460" y="1537433"/>
                  </a:lnTo>
                  <a:cubicBezTo>
                    <a:pt x="88900" y="1537433"/>
                    <a:pt x="59690" y="1508223"/>
                    <a:pt x="59690" y="147266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230912" y="59690"/>
                  </a:lnTo>
                  <a:moveTo>
                    <a:pt x="223091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472663"/>
                  </a:lnTo>
                  <a:cubicBezTo>
                    <a:pt x="0" y="1541243"/>
                    <a:pt x="55880" y="1597123"/>
                    <a:pt x="124460" y="1597123"/>
                  </a:cubicBezTo>
                  <a:lnTo>
                    <a:pt x="2230912" y="1597123"/>
                  </a:lnTo>
                  <a:cubicBezTo>
                    <a:pt x="2299492" y="1597123"/>
                    <a:pt x="2355372" y="1541243"/>
                    <a:pt x="2355372" y="1472663"/>
                  </a:cubicBezTo>
                  <a:lnTo>
                    <a:pt x="2355372" y="124460"/>
                  </a:lnTo>
                  <a:cubicBezTo>
                    <a:pt x="2355372" y="55880"/>
                    <a:pt x="2299492" y="0"/>
                    <a:pt x="2230912" y="0"/>
                  </a:cubicBezTo>
                  <a:close/>
                </a:path>
              </a:pathLst>
            </a:custGeom>
            <a:solidFill>
              <a:srgbClr val="E9E9ED">
                <a:alpha val="24706"/>
              </a:srgbClr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765501" y="2823651"/>
            <a:ext cx="9792478" cy="5950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91" lvl="1" indent="-334646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ECEDF8"/>
                </a:solidFill>
                <a:latin typeface="Open Sans Light"/>
              </a:rPr>
              <a:t>Rover is driven by a user with the Rover UI.</a:t>
            </a:r>
          </a:p>
          <a:p>
            <a:pPr>
              <a:lnSpc>
                <a:spcPts val="4340"/>
              </a:lnSpc>
            </a:pPr>
            <a:endParaRPr lang="en-US" sz="3100">
              <a:solidFill>
                <a:srgbClr val="ECEDF8"/>
              </a:solidFill>
              <a:latin typeface="Open Sans Light"/>
            </a:endParaRPr>
          </a:p>
          <a:p>
            <a:pPr marL="669291" lvl="1" indent="-334646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ECEDF8"/>
                </a:solidFill>
                <a:latin typeface="Open Sans Light"/>
              </a:rPr>
              <a:t>The rover collects data of a sidewalk segment:</a:t>
            </a:r>
          </a:p>
          <a:p>
            <a:pPr marL="1338582" lvl="2" indent="-446194">
              <a:lnSpc>
                <a:spcPts val="4340"/>
              </a:lnSpc>
              <a:buFont typeface="Arial"/>
              <a:buChar char="⚬"/>
            </a:pPr>
            <a:r>
              <a:rPr lang="en-US" sz="3100">
                <a:solidFill>
                  <a:srgbClr val="ECEDF8"/>
                </a:solidFill>
                <a:latin typeface="Open Sans Light"/>
              </a:rPr>
              <a:t>GPS</a:t>
            </a:r>
          </a:p>
          <a:p>
            <a:pPr marL="1338582" lvl="2" indent="-446194">
              <a:lnSpc>
                <a:spcPts val="4340"/>
              </a:lnSpc>
              <a:buFont typeface="Arial"/>
              <a:buChar char="⚬"/>
            </a:pPr>
            <a:r>
              <a:rPr lang="en-US" sz="3100">
                <a:solidFill>
                  <a:srgbClr val="ECEDF8"/>
                </a:solidFill>
                <a:latin typeface="Open Sans Light"/>
              </a:rPr>
              <a:t>Crossing &amp; Running Slope</a:t>
            </a:r>
          </a:p>
          <a:p>
            <a:pPr marL="1338582" lvl="2" indent="-446194">
              <a:lnSpc>
                <a:spcPts val="4340"/>
              </a:lnSpc>
              <a:buFont typeface="Arial"/>
              <a:buChar char="⚬"/>
            </a:pPr>
            <a:r>
              <a:rPr lang="en-US" sz="3100">
                <a:solidFill>
                  <a:srgbClr val="ECEDF8"/>
                </a:solidFill>
                <a:latin typeface="Open Sans Light"/>
              </a:rPr>
              <a:t>Time signature</a:t>
            </a:r>
          </a:p>
          <a:p>
            <a:pPr marL="1338582" lvl="2" indent="-446194">
              <a:lnSpc>
                <a:spcPts val="4340"/>
              </a:lnSpc>
              <a:buFont typeface="Arial"/>
              <a:buChar char="⚬"/>
            </a:pPr>
            <a:r>
              <a:rPr lang="en-US" sz="3100">
                <a:solidFill>
                  <a:srgbClr val="ECEDF8"/>
                </a:solidFill>
                <a:latin typeface="Open Sans Light"/>
              </a:rPr>
              <a:t>Section ID</a:t>
            </a:r>
          </a:p>
          <a:p>
            <a:pPr>
              <a:lnSpc>
                <a:spcPts val="4340"/>
              </a:lnSpc>
            </a:pPr>
            <a:endParaRPr lang="en-US" sz="3100">
              <a:solidFill>
                <a:srgbClr val="ECEDF8"/>
              </a:solidFill>
              <a:latin typeface="Open Sans Light"/>
            </a:endParaRPr>
          </a:p>
          <a:p>
            <a:pPr marL="669291" lvl="1" indent="-334646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ECEDF8"/>
                </a:solidFill>
                <a:latin typeface="Open Sans Light"/>
              </a:rPr>
              <a:t>This data is processed/stored by the DB  team's algorithms to be used as an index for severity of sidewalk segments in Los Angeles.</a:t>
            </a:r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 rot="5400000">
            <a:off x="12299945" y="3441347"/>
            <a:ext cx="4760436" cy="4760436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sp>
        <p:nvSpPr>
          <p:cNvPr id="14" name="TextBox 14"/>
          <p:cNvSpPr txBox="1"/>
          <p:nvPr/>
        </p:nvSpPr>
        <p:spPr>
          <a:xfrm>
            <a:off x="5139034" y="876300"/>
            <a:ext cx="8195965" cy="13684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>
                <a:solidFill>
                  <a:srgbClr val="ECEDF8"/>
                </a:solidFill>
                <a:latin typeface="Open Sans Extra Bold"/>
              </a:rPr>
              <a:t>Rover in Action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65345" y="2794841"/>
            <a:ext cx="10078693" cy="6145906"/>
            <a:chOff x="0" y="0"/>
            <a:chExt cx="2345979" cy="1430559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82479" cy="1367059"/>
            </a:xfrm>
            <a:custGeom>
              <a:avLst/>
              <a:gdLst/>
              <a:ahLst/>
              <a:cxnLst/>
              <a:rect l="l" t="t" r="r" b="b"/>
              <a:pathLst>
                <a:path w="2282479" h="1367059">
                  <a:moveTo>
                    <a:pt x="2189769" y="1367059"/>
                  </a:moveTo>
                  <a:lnTo>
                    <a:pt x="92710" y="1367059"/>
                  </a:lnTo>
                  <a:cubicBezTo>
                    <a:pt x="41910" y="1367059"/>
                    <a:pt x="0" y="1325149"/>
                    <a:pt x="0" y="127434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88499" y="0"/>
                  </a:lnTo>
                  <a:cubicBezTo>
                    <a:pt x="2239299" y="0"/>
                    <a:pt x="2281209" y="41910"/>
                    <a:pt x="2281209" y="92710"/>
                  </a:cubicBezTo>
                  <a:lnTo>
                    <a:pt x="2281209" y="1273079"/>
                  </a:lnTo>
                  <a:cubicBezTo>
                    <a:pt x="2282479" y="1325149"/>
                    <a:pt x="2240569" y="1367059"/>
                    <a:pt x="2189769" y="1367059"/>
                  </a:cubicBezTo>
                  <a:close/>
                </a:path>
              </a:pathLst>
            </a:custGeom>
            <a:solidFill>
              <a:srgbClr val="ECEDF8">
                <a:alpha val="24706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345979" cy="1430559"/>
            </a:xfrm>
            <a:custGeom>
              <a:avLst/>
              <a:gdLst/>
              <a:ahLst/>
              <a:cxnLst/>
              <a:rect l="l" t="t" r="r" b="b"/>
              <a:pathLst>
                <a:path w="2345979" h="1430559">
                  <a:moveTo>
                    <a:pt x="2221519" y="59690"/>
                  </a:moveTo>
                  <a:cubicBezTo>
                    <a:pt x="2257079" y="59690"/>
                    <a:pt x="2286289" y="88900"/>
                    <a:pt x="2286289" y="124460"/>
                  </a:cubicBezTo>
                  <a:lnTo>
                    <a:pt x="2286289" y="1306099"/>
                  </a:lnTo>
                  <a:cubicBezTo>
                    <a:pt x="2286289" y="1341659"/>
                    <a:pt x="2257079" y="1370869"/>
                    <a:pt x="2221519" y="1370869"/>
                  </a:cubicBezTo>
                  <a:lnTo>
                    <a:pt x="124460" y="1370869"/>
                  </a:lnTo>
                  <a:cubicBezTo>
                    <a:pt x="88900" y="1370869"/>
                    <a:pt x="59690" y="1341659"/>
                    <a:pt x="59690" y="130609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221519" y="59690"/>
                  </a:lnTo>
                  <a:moveTo>
                    <a:pt x="222151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06099"/>
                  </a:lnTo>
                  <a:cubicBezTo>
                    <a:pt x="0" y="1374679"/>
                    <a:pt x="55880" y="1430559"/>
                    <a:pt x="124460" y="1430559"/>
                  </a:cubicBezTo>
                  <a:lnTo>
                    <a:pt x="2221519" y="1430559"/>
                  </a:lnTo>
                  <a:cubicBezTo>
                    <a:pt x="2290099" y="1430559"/>
                    <a:pt x="2345979" y="1374679"/>
                    <a:pt x="2345979" y="1306099"/>
                  </a:cubicBezTo>
                  <a:lnTo>
                    <a:pt x="2345979" y="124460"/>
                  </a:lnTo>
                  <a:cubicBezTo>
                    <a:pt x="2345979" y="55880"/>
                    <a:pt x="2290099" y="0"/>
                    <a:pt x="2221519" y="0"/>
                  </a:cubicBezTo>
                  <a:close/>
                </a:path>
              </a:pathLst>
            </a:custGeom>
            <a:solidFill>
              <a:srgbClr val="E9E9ED">
                <a:alpha val="24706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16771" r="16771"/>
          <a:stretch>
            <a:fillRect/>
          </a:stretch>
        </p:blipFill>
        <p:spPr>
          <a:xfrm>
            <a:off x="14144037" y="0"/>
            <a:ext cx="4143963" cy="31178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57702" y="1035991"/>
            <a:ext cx="4262410" cy="4727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174304" y="2366868"/>
            <a:ext cx="1291616" cy="150187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282160" y="876300"/>
            <a:ext cx="3807654" cy="1368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>
                <a:solidFill>
                  <a:srgbClr val="ECEDF8"/>
                </a:solidFill>
                <a:latin typeface="Open Sans Extra Bold"/>
              </a:rPr>
              <a:t>Web UI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821332" y="8065216"/>
            <a:ext cx="5886677" cy="588667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274232" y="3106483"/>
            <a:ext cx="7739537" cy="5198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66"/>
              </a:lnSpc>
            </a:pPr>
            <a:r>
              <a:rPr lang="en-US" sz="3187">
                <a:solidFill>
                  <a:srgbClr val="ECEDF8"/>
                </a:solidFill>
                <a:latin typeface="Open Sans Light Bold"/>
              </a:rPr>
              <a:t>Overview</a:t>
            </a:r>
          </a:p>
          <a:p>
            <a:pPr marL="688107" lvl="1" indent="-344053">
              <a:lnSpc>
                <a:spcPts val="7266"/>
              </a:lnSpc>
              <a:buFont typeface="Arial"/>
              <a:buChar char="•"/>
            </a:pPr>
            <a:r>
              <a:rPr lang="en-US" sz="3187">
                <a:solidFill>
                  <a:srgbClr val="ECEDF8"/>
                </a:solidFill>
                <a:latin typeface="Open Sans Light"/>
              </a:rPr>
              <a:t>Interactive user-friendly UI </a:t>
            </a:r>
          </a:p>
          <a:p>
            <a:pPr marL="688107" lvl="1" indent="-344053">
              <a:lnSpc>
                <a:spcPts val="7266"/>
              </a:lnSpc>
              <a:buFont typeface="Arial"/>
              <a:buChar char="•"/>
            </a:pPr>
            <a:r>
              <a:rPr lang="en-US" sz="3187">
                <a:solidFill>
                  <a:srgbClr val="ECEDF8"/>
                </a:solidFill>
                <a:latin typeface="Open Sans Light"/>
              </a:rPr>
              <a:t>Collect Rover slope data and GoPro camera images </a:t>
            </a:r>
          </a:p>
          <a:p>
            <a:pPr marL="688107" lvl="1" indent="-344053">
              <a:lnSpc>
                <a:spcPts val="7266"/>
              </a:lnSpc>
              <a:buFont typeface="Arial"/>
              <a:buChar char="•"/>
            </a:pPr>
            <a:r>
              <a:rPr lang="en-US" sz="3187">
                <a:solidFill>
                  <a:srgbClr val="ECEDF8"/>
                </a:solidFill>
                <a:latin typeface="Open Sans Light"/>
              </a:rPr>
              <a:t>Display Rover and GoPro data</a:t>
            </a:r>
          </a:p>
          <a:p>
            <a:pPr>
              <a:lnSpc>
                <a:spcPts val="4462"/>
              </a:lnSpc>
            </a:pPr>
            <a:endParaRPr lang="en-US" sz="3187">
              <a:solidFill>
                <a:srgbClr val="ECEDF8"/>
              </a:solidFill>
              <a:latin typeface="Open Sans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771" r="16771"/>
          <a:stretch>
            <a:fillRect/>
          </a:stretch>
        </p:blipFill>
        <p:spPr>
          <a:xfrm>
            <a:off x="14144037" y="0"/>
            <a:ext cx="4143963" cy="31178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011742" y="752209"/>
            <a:ext cx="4262410" cy="4727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174304" y="2366868"/>
            <a:ext cx="1291616" cy="15018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821332" y="8065216"/>
            <a:ext cx="5886677" cy="588667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239786" y="3117808"/>
            <a:ext cx="7148746" cy="5899545"/>
            <a:chOff x="0" y="0"/>
            <a:chExt cx="1663986" cy="1373214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1600486" cy="1309714"/>
            </a:xfrm>
            <a:custGeom>
              <a:avLst/>
              <a:gdLst/>
              <a:ahLst/>
              <a:cxnLst/>
              <a:rect l="l" t="t" r="r" b="b"/>
              <a:pathLst>
                <a:path w="1600486" h="1309714">
                  <a:moveTo>
                    <a:pt x="1507776" y="1309714"/>
                  </a:moveTo>
                  <a:lnTo>
                    <a:pt x="92710" y="1309714"/>
                  </a:lnTo>
                  <a:cubicBezTo>
                    <a:pt x="41910" y="1309714"/>
                    <a:pt x="0" y="1267804"/>
                    <a:pt x="0" y="121700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506506" y="0"/>
                  </a:lnTo>
                  <a:cubicBezTo>
                    <a:pt x="1557306" y="0"/>
                    <a:pt x="1599216" y="41910"/>
                    <a:pt x="1599216" y="92710"/>
                  </a:cubicBezTo>
                  <a:lnTo>
                    <a:pt x="1599216" y="1215734"/>
                  </a:lnTo>
                  <a:cubicBezTo>
                    <a:pt x="1600486" y="1267804"/>
                    <a:pt x="1558576" y="1309714"/>
                    <a:pt x="1507776" y="1309714"/>
                  </a:cubicBezTo>
                  <a:close/>
                </a:path>
              </a:pathLst>
            </a:custGeom>
            <a:solidFill>
              <a:srgbClr val="ECEDF8">
                <a:alpha val="24706"/>
              </a:srgbClr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663986" cy="1373215"/>
            </a:xfrm>
            <a:custGeom>
              <a:avLst/>
              <a:gdLst/>
              <a:ahLst/>
              <a:cxnLst/>
              <a:rect l="l" t="t" r="r" b="b"/>
              <a:pathLst>
                <a:path w="1663986" h="1373215">
                  <a:moveTo>
                    <a:pt x="1539526" y="59690"/>
                  </a:moveTo>
                  <a:cubicBezTo>
                    <a:pt x="1575086" y="59690"/>
                    <a:pt x="1604296" y="88900"/>
                    <a:pt x="1604296" y="124460"/>
                  </a:cubicBezTo>
                  <a:lnTo>
                    <a:pt x="1604296" y="1248754"/>
                  </a:lnTo>
                  <a:cubicBezTo>
                    <a:pt x="1604296" y="1284315"/>
                    <a:pt x="1575086" y="1313524"/>
                    <a:pt x="1539526" y="1313524"/>
                  </a:cubicBezTo>
                  <a:lnTo>
                    <a:pt x="124460" y="1313524"/>
                  </a:lnTo>
                  <a:cubicBezTo>
                    <a:pt x="88900" y="1313524"/>
                    <a:pt x="59690" y="1284315"/>
                    <a:pt x="59690" y="124875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539526" y="59690"/>
                  </a:lnTo>
                  <a:moveTo>
                    <a:pt x="15395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48754"/>
                  </a:lnTo>
                  <a:cubicBezTo>
                    <a:pt x="0" y="1317335"/>
                    <a:pt x="55880" y="1373215"/>
                    <a:pt x="124460" y="1373215"/>
                  </a:cubicBezTo>
                  <a:lnTo>
                    <a:pt x="1539526" y="1373215"/>
                  </a:lnTo>
                  <a:cubicBezTo>
                    <a:pt x="1608106" y="1373215"/>
                    <a:pt x="1663986" y="1317335"/>
                    <a:pt x="1663986" y="1248754"/>
                  </a:cubicBezTo>
                  <a:lnTo>
                    <a:pt x="1663986" y="124460"/>
                  </a:lnTo>
                  <a:cubicBezTo>
                    <a:pt x="1663986" y="55880"/>
                    <a:pt x="1608106" y="0"/>
                    <a:pt x="1539526" y="0"/>
                  </a:cubicBezTo>
                  <a:close/>
                </a:path>
              </a:pathLst>
            </a:custGeom>
            <a:solidFill>
              <a:srgbClr val="E9E9ED">
                <a:alpha val="24706"/>
              </a:srgbClr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061945" y="4224804"/>
            <a:ext cx="2124454" cy="212445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688907" y="4178399"/>
            <a:ext cx="3325896" cy="221726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722495" y="4489847"/>
            <a:ext cx="2578495" cy="15943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3626315" y="6851996"/>
            <a:ext cx="1635376" cy="163537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914412" y="6494707"/>
            <a:ext cx="2349953" cy="234995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5623641" y="6395664"/>
            <a:ext cx="2548041" cy="254804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751881" y="6674461"/>
            <a:ext cx="1966056" cy="196605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4277971" y="876300"/>
            <a:ext cx="9866066" cy="1368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>
                <a:solidFill>
                  <a:srgbClr val="ECEDF8"/>
                </a:solidFill>
                <a:latin typeface="Open Sans Extra Bold"/>
              </a:rPr>
              <a:t>Technologies Used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071727" y="2364425"/>
            <a:ext cx="5484864" cy="7128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45"/>
              </a:lnSpc>
            </a:pPr>
            <a:endParaRPr/>
          </a:p>
          <a:p>
            <a:pPr marL="734059" lvl="1" indent="-367030">
              <a:lnSpc>
                <a:spcPts val="5745"/>
              </a:lnSpc>
              <a:buFont typeface="Arial"/>
              <a:buChar char="•"/>
            </a:pPr>
            <a:r>
              <a:rPr lang="en-US" sz="3399">
                <a:solidFill>
                  <a:srgbClr val="ECEDF8"/>
                </a:solidFill>
                <a:latin typeface="Open Sans Light"/>
              </a:rPr>
              <a:t>React</a:t>
            </a:r>
          </a:p>
          <a:p>
            <a:pPr marL="734059" lvl="1" indent="-367030">
              <a:lnSpc>
                <a:spcPts val="5745"/>
              </a:lnSpc>
              <a:buFont typeface="Arial"/>
              <a:buChar char="•"/>
            </a:pPr>
            <a:r>
              <a:rPr lang="en-US" sz="3399">
                <a:solidFill>
                  <a:srgbClr val="ECEDF8"/>
                </a:solidFill>
                <a:latin typeface="Open Sans Light"/>
              </a:rPr>
              <a:t>Node.js</a:t>
            </a:r>
          </a:p>
          <a:p>
            <a:pPr marL="734059" lvl="1" indent="-367030">
              <a:lnSpc>
                <a:spcPts val="5745"/>
              </a:lnSpc>
              <a:buFont typeface="Arial"/>
              <a:buChar char="•"/>
            </a:pPr>
            <a:r>
              <a:rPr lang="en-US" sz="3399">
                <a:solidFill>
                  <a:srgbClr val="ECEDF8"/>
                </a:solidFill>
                <a:latin typeface="Open Sans Light"/>
              </a:rPr>
              <a:t>GoPro Fusion</a:t>
            </a:r>
          </a:p>
          <a:p>
            <a:pPr marL="734059" lvl="1" indent="-367030">
              <a:lnSpc>
                <a:spcPts val="5745"/>
              </a:lnSpc>
              <a:buFont typeface="Arial"/>
              <a:buChar char="•"/>
            </a:pPr>
            <a:r>
              <a:rPr lang="en-US" sz="3399">
                <a:solidFill>
                  <a:srgbClr val="ECEDF8"/>
                </a:solidFill>
                <a:latin typeface="Open Sans Light"/>
              </a:rPr>
              <a:t>Google Maps API</a:t>
            </a:r>
          </a:p>
          <a:p>
            <a:pPr marL="734059" lvl="1" indent="-367030">
              <a:lnSpc>
                <a:spcPts val="5745"/>
              </a:lnSpc>
              <a:buFont typeface="Arial"/>
              <a:buChar char="•"/>
            </a:pPr>
            <a:r>
              <a:rPr lang="en-US" sz="3399">
                <a:solidFill>
                  <a:srgbClr val="ECEDF8"/>
                </a:solidFill>
                <a:latin typeface="Open Sans Light"/>
              </a:rPr>
              <a:t>Azure Blob Storage</a:t>
            </a:r>
          </a:p>
          <a:p>
            <a:pPr marL="734059" lvl="1" indent="-367030">
              <a:lnSpc>
                <a:spcPts val="5745"/>
              </a:lnSpc>
              <a:buFont typeface="Arial"/>
              <a:buChar char="•"/>
            </a:pPr>
            <a:r>
              <a:rPr lang="en-US" sz="3399">
                <a:solidFill>
                  <a:srgbClr val="ECEDF8"/>
                </a:solidFill>
                <a:latin typeface="Open Sans Light"/>
              </a:rPr>
              <a:t>Languages Used:</a:t>
            </a:r>
          </a:p>
          <a:p>
            <a:pPr marL="1468119" lvl="2" indent="-489373">
              <a:lnSpc>
                <a:spcPts val="5745"/>
              </a:lnSpc>
              <a:buFont typeface="Arial"/>
              <a:buChar char="⚬"/>
            </a:pPr>
            <a:r>
              <a:rPr lang="en-US" sz="3399">
                <a:solidFill>
                  <a:srgbClr val="ECEDF8"/>
                </a:solidFill>
                <a:latin typeface="Open Sans Light"/>
              </a:rPr>
              <a:t>Javascript</a:t>
            </a:r>
          </a:p>
          <a:p>
            <a:pPr marL="1468119" lvl="2" indent="-489373">
              <a:lnSpc>
                <a:spcPts val="5745"/>
              </a:lnSpc>
              <a:buFont typeface="Arial"/>
              <a:buChar char="⚬"/>
            </a:pPr>
            <a:r>
              <a:rPr lang="en-US" sz="3399">
                <a:solidFill>
                  <a:srgbClr val="ECEDF8"/>
                </a:solidFill>
                <a:latin typeface="Open Sans Light"/>
              </a:rPr>
              <a:t>HTML</a:t>
            </a:r>
          </a:p>
          <a:p>
            <a:pPr>
              <a:lnSpc>
                <a:spcPts val="4759"/>
              </a:lnSpc>
            </a:pPr>
            <a:endParaRPr lang="en-US" sz="3399">
              <a:solidFill>
                <a:srgbClr val="ECEDF8"/>
              </a:solidFill>
              <a:latin typeface="Open Sans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98566" y="3584644"/>
            <a:ext cx="12690867" cy="482662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382494" y="866775"/>
            <a:ext cx="5523012" cy="1533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Open Sans Extra Bold"/>
              </a:rPr>
              <a:t>Web App </a:t>
            </a:r>
          </a:p>
        </p:txBody>
      </p:sp>
      <p:sp>
        <p:nvSpPr>
          <p:cNvPr id="4" name="AutoShape 4"/>
          <p:cNvSpPr/>
          <p:nvPr/>
        </p:nvSpPr>
        <p:spPr>
          <a:xfrm rot="-3393550">
            <a:off x="3741015" y="8099074"/>
            <a:ext cx="2099399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3497133">
            <a:off x="10535136" y="8556575"/>
            <a:ext cx="1014598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7387344">
            <a:off x="11120194" y="8562284"/>
            <a:ext cx="1013118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1386560" y="8945261"/>
            <a:ext cx="6530652" cy="1180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Light"/>
              </a:rPr>
              <a:t>Google Map displays GPS points from Rover data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44000" y="8957779"/>
            <a:ext cx="6442852" cy="1180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Light"/>
              </a:rPr>
              <a:t>Users can switch back and forth between images</a:t>
            </a:r>
          </a:p>
        </p:txBody>
      </p:sp>
      <p:sp>
        <p:nvSpPr>
          <p:cNvPr id="9" name="AutoShape 9"/>
          <p:cNvSpPr/>
          <p:nvPr/>
        </p:nvSpPr>
        <p:spPr>
          <a:xfrm rot="4263956">
            <a:off x="1934304" y="4274966"/>
            <a:ext cx="2558806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rot="5331647">
            <a:off x="3781067" y="4062137"/>
            <a:ext cx="1418026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rot="4069521">
            <a:off x="7801220" y="3960400"/>
            <a:ext cx="1312279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rot="6088951">
            <a:off x="12533782" y="4006775"/>
            <a:ext cx="1353024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rot="4498968">
            <a:off x="13233300" y="4014909"/>
            <a:ext cx="1353024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TextBox 14"/>
          <p:cNvSpPr txBox="1"/>
          <p:nvPr/>
        </p:nvSpPr>
        <p:spPr>
          <a:xfrm>
            <a:off x="607464" y="2333513"/>
            <a:ext cx="3043907" cy="580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Light"/>
              </a:rPr>
              <a:t>GPS Rover Data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940642" y="2757397"/>
            <a:ext cx="1952997" cy="580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Light"/>
              </a:rPr>
              <a:t>Section ID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815530" y="2757397"/>
            <a:ext cx="4226905" cy="580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Light"/>
              </a:rPr>
              <a:t>Image name and date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540351" y="2590315"/>
            <a:ext cx="2051038" cy="580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Light"/>
              </a:rPr>
              <a:t>Slope data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771" r="16771"/>
          <a:stretch>
            <a:fillRect/>
          </a:stretch>
        </p:blipFill>
        <p:spPr>
          <a:xfrm>
            <a:off x="14144037" y="0"/>
            <a:ext cx="4143963" cy="31178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57702" y="1035991"/>
            <a:ext cx="4262410" cy="4727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174304" y="2366868"/>
            <a:ext cx="1291616" cy="150187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788572" y="876300"/>
            <a:ext cx="4710857" cy="136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ECEDF8"/>
                </a:solidFill>
                <a:latin typeface="Open Sans Extra Bold"/>
              </a:rPr>
              <a:t>Rover UI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4065345" y="2794841"/>
            <a:ext cx="10078693" cy="6145906"/>
            <a:chOff x="0" y="0"/>
            <a:chExt cx="2345979" cy="1430559"/>
          </a:xfrm>
        </p:grpSpPr>
        <p:sp>
          <p:nvSpPr>
            <p:cNvPr id="8" name="Freeform 8"/>
            <p:cNvSpPr/>
            <p:nvPr/>
          </p:nvSpPr>
          <p:spPr>
            <a:xfrm>
              <a:off x="31750" y="31750"/>
              <a:ext cx="2282479" cy="1367059"/>
            </a:xfrm>
            <a:custGeom>
              <a:avLst/>
              <a:gdLst/>
              <a:ahLst/>
              <a:cxnLst/>
              <a:rect l="l" t="t" r="r" b="b"/>
              <a:pathLst>
                <a:path w="2282479" h="1367059">
                  <a:moveTo>
                    <a:pt x="2189769" y="1367059"/>
                  </a:moveTo>
                  <a:lnTo>
                    <a:pt x="92710" y="1367059"/>
                  </a:lnTo>
                  <a:cubicBezTo>
                    <a:pt x="41910" y="1367059"/>
                    <a:pt x="0" y="1325149"/>
                    <a:pt x="0" y="127434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88499" y="0"/>
                  </a:lnTo>
                  <a:cubicBezTo>
                    <a:pt x="2239299" y="0"/>
                    <a:pt x="2281209" y="41910"/>
                    <a:pt x="2281209" y="92710"/>
                  </a:cubicBezTo>
                  <a:lnTo>
                    <a:pt x="2281209" y="1273079"/>
                  </a:lnTo>
                  <a:cubicBezTo>
                    <a:pt x="2282479" y="1325149"/>
                    <a:pt x="2240569" y="1367059"/>
                    <a:pt x="2189769" y="1367059"/>
                  </a:cubicBezTo>
                  <a:close/>
                </a:path>
              </a:pathLst>
            </a:custGeom>
            <a:solidFill>
              <a:srgbClr val="ECEDF8">
                <a:alpha val="24706"/>
              </a:srgbClr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2345979" cy="1430559"/>
            </a:xfrm>
            <a:custGeom>
              <a:avLst/>
              <a:gdLst/>
              <a:ahLst/>
              <a:cxnLst/>
              <a:rect l="l" t="t" r="r" b="b"/>
              <a:pathLst>
                <a:path w="2345979" h="1430559">
                  <a:moveTo>
                    <a:pt x="2221519" y="59690"/>
                  </a:moveTo>
                  <a:cubicBezTo>
                    <a:pt x="2257079" y="59690"/>
                    <a:pt x="2286289" y="88900"/>
                    <a:pt x="2286289" y="124460"/>
                  </a:cubicBezTo>
                  <a:lnTo>
                    <a:pt x="2286289" y="1306099"/>
                  </a:lnTo>
                  <a:cubicBezTo>
                    <a:pt x="2286289" y="1341659"/>
                    <a:pt x="2257079" y="1370869"/>
                    <a:pt x="2221519" y="1370869"/>
                  </a:cubicBezTo>
                  <a:lnTo>
                    <a:pt x="124460" y="1370869"/>
                  </a:lnTo>
                  <a:cubicBezTo>
                    <a:pt x="88900" y="1370869"/>
                    <a:pt x="59690" y="1341659"/>
                    <a:pt x="59690" y="130609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221519" y="59690"/>
                  </a:lnTo>
                  <a:moveTo>
                    <a:pt x="222151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06099"/>
                  </a:lnTo>
                  <a:cubicBezTo>
                    <a:pt x="0" y="1374679"/>
                    <a:pt x="55880" y="1430559"/>
                    <a:pt x="124460" y="1430559"/>
                  </a:cubicBezTo>
                  <a:lnTo>
                    <a:pt x="2221519" y="1430559"/>
                  </a:lnTo>
                  <a:cubicBezTo>
                    <a:pt x="2290099" y="1430559"/>
                    <a:pt x="2345979" y="1374679"/>
                    <a:pt x="2345979" y="1306099"/>
                  </a:cubicBezTo>
                  <a:lnTo>
                    <a:pt x="2345979" y="124460"/>
                  </a:lnTo>
                  <a:cubicBezTo>
                    <a:pt x="2345979" y="55880"/>
                    <a:pt x="2290099" y="0"/>
                    <a:pt x="2221519" y="0"/>
                  </a:cubicBezTo>
                  <a:close/>
                </a:path>
              </a:pathLst>
            </a:custGeom>
            <a:solidFill>
              <a:srgbClr val="E9E9ED">
                <a:alpha val="24706"/>
              </a:srgbClr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5508224" y="3060658"/>
            <a:ext cx="7192933" cy="4302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6"/>
              </a:lnSpc>
            </a:pPr>
            <a:r>
              <a:rPr lang="en-US" sz="3483">
                <a:solidFill>
                  <a:srgbClr val="ECEDF8"/>
                </a:solidFill>
                <a:latin typeface="Open Sans Light Bold"/>
              </a:rPr>
              <a:t>Overview</a:t>
            </a:r>
          </a:p>
          <a:p>
            <a:pPr algn="ctr">
              <a:lnSpc>
                <a:spcPts val="4876"/>
              </a:lnSpc>
            </a:pPr>
            <a:endParaRPr lang="en-US" sz="3483">
              <a:solidFill>
                <a:srgbClr val="ECEDF8"/>
              </a:solidFill>
              <a:latin typeface="Open Sans Light Bold"/>
            </a:endParaRPr>
          </a:p>
          <a:p>
            <a:pPr marL="752010" lvl="1" indent="-376005" algn="just">
              <a:lnSpc>
                <a:spcPts val="4876"/>
              </a:lnSpc>
              <a:buFont typeface="Arial"/>
              <a:buChar char="•"/>
            </a:pPr>
            <a:r>
              <a:rPr lang="en-US" sz="3483">
                <a:solidFill>
                  <a:srgbClr val="ECEDF8"/>
                </a:solidFill>
                <a:latin typeface="Open Sans Light"/>
              </a:rPr>
              <a:t>Intuitive user friendly UI</a:t>
            </a:r>
          </a:p>
          <a:p>
            <a:pPr algn="just">
              <a:lnSpc>
                <a:spcPts val="4876"/>
              </a:lnSpc>
            </a:pPr>
            <a:endParaRPr lang="en-US" sz="3483">
              <a:solidFill>
                <a:srgbClr val="ECEDF8"/>
              </a:solidFill>
              <a:latin typeface="Open Sans Light"/>
            </a:endParaRPr>
          </a:p>
          <a:p>
            <a:pPr marL="752010" lvl="1" indent="-376005" algn="just">
              <a:lnSpc>
                <a:spcPts val="4876"/>
              </a:lnSpc>
              <a:buFont typeface="Arial"/>
              <a:buChar char="•"/>
            </a:pPr>
            <a:r>
              <a:rPr lang="en-US" sz="3483">
                <a:solidFill>
                  <a:srgbClr val="ECEDF8"/>
                </a:solidFill>
                <a:latin typeface="Open Sans Light"/>
              </a:rPr>
              <a:t>Controls speed and direction</a:t>
            </a:r>
          </a:p>
          <a:p>
            <a:pPr algn="just">
              <a:lnSpc>
                <a:spcPts val="4876"/>
              </a:lnSpc>
            </a:pPr>
            <a:endParaRPr lang="en-US" sz="3483">
              <a:solidFill>
                <a:srgbClr val="ECEDF8"/>
              </a:solidFill>
              <a:latin typeface="Open Sans Light"/>
            </a:endParaRPr>
          </a:p>
          <a:p>
            <a:pPr marL="752010" lvl="1" indent="-376005" algn="just">
              <a:lnSpc>
                <a:spcPts val="4876"/>
              </a:lnSpc>
              <a:buFont typeface="Arial"/>
              <a:buChar char="•"/>
            </a:pPr>
            <a:r>
              <a:rPr lang="en-US" sz="3483">
                <a:solidFill>
                  <a:srgbClr val="ECEDF8"/>
                </a:solidFill>
                <a:latin typeface="Open Sans Light"/>
              </a:rPr>
              <a:t>Initial point of data collection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1632</Words>
  <Application>Microsoft Macintosh PowerPoint</Application>
  <PresentationFormat>Custom</PresentationFormat>
  <Paragraphs>315</Paragraphs>
  <Slides>34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Libre Franklin Light</vt:lpstr>
      <vt:lpstr>Arimo</vt:lpstr>
      <vt:lpstr>Open Sans Extra Bold</vt:lpstr>
      <vt:lpstr>Calibri</vt:lpstr>
      <vt:lpstr>Open Sans Light Bold</vt:lpstr>
      <vt:lpstr>Arial</vt:lpstr>
      <vt:lpstr>Open Sans Light</vt:lpstr>
      <vt:lpstr>Libre Franklin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EXPO Presentation Rough Draft</dc:title>
  <cp:lastModifiedBy>01369039</cp:lastModifiedBy>
  <cp:revision>4</cp:revision>
  <dcterms:created xsi:type="dcterms:W3CDTF">2006-08-16T00:00:00Z</dcterms:created>
  <dcterms:modified xsi:type="dcterms:W3CDTF">2022-05-04T16:06:09Z</dcterms:modified>
  <dc:identifier>DAE96QxAPC4</dc:identifier>
</cp:coreProperties>
</file>