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6"/>
  </p:notesMasterIdLst>
  <p:handoutMasterIdLst>
    <p:handoutMasterId r:id="rId47"/>
  </p:handoutMasterIdLst>
  <p:sldIdLst>
    <p:sldId id="256" r:id="rId2"/>
    <p:sldId id="257" r:id="rId3"/>
    <p:sldId id="258" r:id="rId4"/>
    <p:sldId id="259" r:id="rId5"/>
    <p:sldId id="260" r:id="rId6"/>
    <p:sldId id="262" r:id="rId7"/>
    <p:sldId id="264" r:id="rId8"/>
    <p:sldId id="265" r:id="rId9"/>
    <p:sldId id="314" r:id="rId10"/>
    <p:sldId id="315" r:id="rId11"/>
    <p:sldId id="316" r:id="rId12"/>
    <p:sldId id="263" r:id="rId13"/>
    <p:sldId id="272" r:id="rId14"/>
    <p:sldId id="310"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6" r:id="rId28"/>
    <p:sldId id="285" r:id="rId29"/>
    <p:sldId id="301" r:id="rId30"/>
    <p:sldId id="287" r:id="rId31"/>
    <p:sldId id="288" r:id="rId32"/>
    <p:sldId id="311" r:id="rId33"/>
    <p:sldId id="312" r:id="rId34"/>
    <p:sldId id="313" r:id="rId35"/>
    <p:sldId id="289" r:id="rId36"/>
    <p:sldId id="292" r:id="rId37"/>
    <p:sldId id="290" r:id="rId38"/>
    <p:sldId id="291" r:id="rId39"/>
    <p:sldId id="297" r:id="rId40"/>
    <p:sldId id="298" r:id="rId41"/>
    <p:sldId id="303" r:id="rId42"/>
    <p:sldId id="307" r:id="rId43"/>
    <p:sldId id="304" r:id="rId44"/>
    <p:sldId id="309"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389" autoAdjust="0"/>
  </p:normalViewPr>
  <p:slideViewPr>
    <p:cSldViewPr>
      <p:cViewPr varScale="1">
        <p:scale>
          <a:sx n="99" d="100"/>
          <a:sy n="99" d="100"/>
        </p:scale>
        <p:origin x="-189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8" d="100"/>
          <a:sy n="98" d="100"/>
        </p:scale>
        <p:origin x="-3564" y="-11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Assumed Altitude vs. Calculated Velocity</a:t>
            </a:r>
            <a:endParaRPr lang="en-US" dirty="0"/>
          </a:p>
        </c:rich>
      </c:tx>
    </c:title>
    <c:plotArea>
      <c:layout/>
      <c:lineChart>
        <c:grouping val="standard"/>
        <c:ser>
          <c:idx val="0"/>
          <c:order val="0"/>
          <c:tx>
            <c:strRef>
              <c:f>Sheet1!$B$1</c:f>
              <c:strCache>
                <c:ptCount val="1"/>
                <c:pt idx="0">
                  <c:v>Column2</c:v>
                </c:pt>
              </c:strCache>
            </c:strRef>
          </c:tx>
          <c:cat>
            <c:numRef>
              <c:f>Sheet1!$A$2:$A$21</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cat>
          <c:val>
            <c:numRef>
              <c:f>Sheet1!$B$2:$B$21</c:f>
              <c:numCache>
                <c:formatCode>General</c:formatCode>
                <c:ptCount val="20"/>
                <c:pt idx="0">
                  <c:v>502.11900000000031</c:v>
                </c:pt>
                <c:pt idx="1">
                  <c:v>448.31200000000001</c:v>
                </c:pt>
                <c:pt idx="2">
                  <c:v>394.47799999999927</c:v>
                </c:pt>
                <c:pt idx="3">
                  <c:v>340.61599999999999</c:v>
                </c:pt>
                <c:pt idx="4">
                  <c:v>286.72799999999927</c:v>
                </c:pt>
                <c:pt idx="5">
                  <c:v>232.81200000000001</c:v>
                </c:pt>
                <c:pt idx="6">
                  <c:v>178.86800000000031</c:v>
                </c:pt>
                <c:pt idx="7">
                  <c:v>124.898</c:v>
                </c:pt>
                <c:pt idx="8">
                  <c:v>70.899799999999999</c:v>
                </c:pt>
                <c:pt idx="9">
                  <c:v>16.874600000000001</c:v>
                </c:pt>
                <c:pt idx="10">
                  <c:v>37.178000000000011</c:v>
                </c:pt>
                <c:pt idx="11">
                  <c:v>91.257999999999996</c:v>
                </c:pt>
                <c:pt idx="12">
                  <c:v>145.36500000000001</c:v>
                </c:pt>
                <c:pt idx="13">
                  <c:v>199.5</c:v>
                </c:pt>
                <c:pt idx="14">
                  <c:v>253.66200000000001</c:v>
                </c:pt>
                <c:pt idx="15">
                  <c:v>307.85199999999969</c:v>
                </c:pt>
                <c:pt idx="16">
                  <c:v>362.06900000000002</c:v>
                </c:pt>
                <c:pt idx="17">
                  <c:v>416.31299999999999</c:v>
                </c:pt>
                <c:pt idx="18">
                  <c:v>470.58499999999964</c:v>
                </c:pt>
                <c:pt idx="19">
                  <c:v>524.88400000000001</c:v>
                </c:pt>
              </c:numCache>
            </c:numRef>
          </c:val>
        </c:ser>
        <c:marker val="1"/>
        <c:axId val="107229184"/>
        <c:axId val="107231104"/>
      </c:lineChart>
      <c:catAx>
        <c:axId val="107229184"/>
        <c:scaling>
          <c:orientation val="minMax"/>
        </c:scaling>
        <c:axPos val="b"/>
        <c:title>
          <c:tx>
            <c:rich>
              <a:bodyPr/>
              <a:lstStyle/>
              <a:p>
                <a:pPr>
                  <a:defRPr/>
                </a:pPr>
                <a:r>
                  <a:rPr lang="en-US" dirty="0" smtClean="0"/>
                  <a:t>Assumed Altitude (km)</a:t>
                </a:r>
                <a:endParaRPr lang="en-US" dirty="0"/>
              </a:p>
            </c:rich>
          </c:tx>
        </c:title>
        <c:numFmt formatCode="General" sourceLinked="1"/>
        <c:tickLblPos val="nextTo"/>
        <c:crossAx val="107231104"/>
        <c:crosses val="autoZero"/>
        <c:auto val="1"/>
        <c:lblAlgn val="ctr"/>
        <c:lblOffset val="100"/>
      </c:catAx>
      <c:valAx>
        <c:axId val="107231104"/>
        <c:scaling>
          <c:orientation val="minMax"/>
        </c:scaling>
        <c:axPos val="l"/>
        <c:majorGridlines/>
        <c:title>
          <c:tx>
            <c:rich>
              <a:bodyPr rot="-5400000" vert="horz"/>
              <a:lstStyle/>
              <a:p>
                <a:pPr>
                  <a:defRPr/>
                </a:pPr>
                <a:r>
                  <a:rPr lang="en-US" dirty="0" smtClean="0"/>
                  <a:t>Calculated Velocity (km/h)</a:t>
                </a:r>
                <a:endParaRPr lang="en-US" dirty="0"/>
              </a:p>
            </c:rich>
          </c:tx>
        </c:title>
        <c:numFmt formatCode="General" sourceLinked="1"/>
        <c:tickLblPos val="nextTo"/>
        <c:crossAx val="107229184"/>
        <c:crosses val="autoZero"/>
        <c:crossBetween val="between"/>
      </c:valAx>
    </c:plotArea>
    <c:plotVisOnly val="1"/>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535D66-432D-4C79-948C-8E00ADDB46D8}" type="datetimeFigureOut">
              <a:rPr lang="en-US" smtClean="0"/>
              <a:pPr/>
              <a:t>06/09/2010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BFF4F6-7832-4952-AAE1-32E9103C522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2D1856-B02A-4128-9599-76FC40DE0FBC}" type="datetimeFigureOut">
              <a:rPr lang="en-US" smtClean="0"/>
              <a:pPr/>
              <a:t>06/09/2010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BF8353-6F68-40BB-BA02-6F9AFF0C1AB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BF8353-6F68-40BB-BA02-6F9AFF0C1AB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Less Wordy</a:t>
            </a:r>
            <a:endParaRPr lang="en-US" dirty="0"/>
          </a:p>
        </p:txBody>
      </p:sp>
      <p:sp>
        <p:nvSpPr>
          <p:cNvPr id="4" name="Slide Number Placeholder 3"/>
          <p:cNvSpPr>
            <a:spLocks noGrp="1"/>
          </p:cNvSpPr>
          <p:nvPr>
            <p:ph type="sldNum" sz="quarter" idx="10"/>
          </p:nvPr>
        </p:nvSpPr>
        <p:spPr/>
        <p:txBody>
          <a:bodyPr/>
          <a:lstStyle/>
          <a:p>
            <a:fld id="{48BF8353-6F68-40BB-BA02-6F9AFF0C1AB6}"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BF8353-6F68-40BB-BA02-6F9AFF0C1AB6}"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BF8353-6F68-40BB-BA02-6F9AFF0C1AB6}"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BF8353-6F68-40BB-BA02-6F9AFF0C1AB6}"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BF8353-6F68-40BB-BA02-6F9AFF0C1AB6}"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Pie chart? Or Gaussian Distribution?</a:t>
            </a:r>
            <a:endParaRPr lang="en-US" dirty="0"/>
          </a:p>
        </p:txBody>
      </p:sp>
      <p:sp>
        <p:nvSpPr>
          <p:cNvPr id="4" name="Slide Number Placeholder 3"/>
          <p:cNvSpPr>
            <a:spLocks noGrp="1"/>
          </p:cNvSpPr>
          <p:nvPr>
            <p:ph type="sldNum" sz="quarter" idx="10"/>
          </p:nvPr>
        </p:nvSpPr>
        <p:spPr/>
        <p:txBody>
          <a:bodyPr/>
          <a:lstStyle/>
          <a:p>
            <a:fld id="{48BF8353-6F68-40BB-BA02-6F9AFF0C1AB6}"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BF8353-6F68-40BB-BA02-6F9AFF0C1AB6}"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BF8353-6F68-40BB-BA02-6F9AFF0C1AB6}"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BF8353-6F68-40BB-BA02-6F9AFF0C1AB6}"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BF8353-6F68-40BB-BA02-6F9AFF0C1AB6}"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BF8353-6F68-40BB-BA02-6F9AFF0C1AB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BF8353-6F68-40BB-BA02-6F9AFF0C1AB6}"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BF8353-6F68-40BB-BA02-6F9AFF0C1AB6}"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BF8353-6F68-40BB-BA02-6F9AFF0C1AB6}"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BF8353-6F68-40BB-BA02-6F9AFF0C1AB6}"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BF8353-6F68-40BB-BA02-6F9AFF0C1AB6}" type="slidenum">
              <a:rPr lang="en-US" smtClean="0"/>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BF8353-6F68-40BB-BA02-6F9AFF0C1AB6}" type="slidenum">
              <a:rPr lang="en-US" smtClean="0"/>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BF8353-6F68-40BB-BA02-6F9AFF0C1AB6}" type="slidenum">
              <a:rPr lang="en-US" smtClean="0"/>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BF8353-6F68-40BB-BA02-6F9AFF0C1AB6}" type="slidenum">
              <a:rPr lang="en-US" smtClean="0"/>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BF8353-6F68-40BB-BA02-6F9AFF0C1AB6}" type="slidenum">
              <a:rPr lang="en-US" smtClean="0"/>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BF8353-6F68-40BB-BA02-6F9AFF0C1AB6}" type="slidenum">
              <a:rPr lang="en-US" smtClean="0"/>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BF8353-6F68-40BB-BA02-6F9AFF0C1AB6}"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BF8353-6F68-40BB-BA02-6F9AFF0C1AB6}" type="slidenum">
              <a:rPr lang="en-US" smtClean="0"/>
              <a:pPr/>
              <a:t>35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BF8353-6F68-40BB-BA02-6F9AFF0C1AB6}" type="slidenum">
              <a:rPr lang="en-US" smtClean="0"/>
              <a:pPr/>
              <a:t>36</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BF8353-6F68-40BB-BA02-6F9AFF0C1AB6}" type="slidenum">
              <a:rPr lang="en-US" smtClean="0"/>
              <a:pPr/>
              <a:t>37</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BF8353-6F68-40BB-BA02-6F9AFF0C1AB6}" type="slidenum">
              <a:rPr lang="en-US" smtClean="0"/>
              <a:pPr/>
              <a:t>38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BF8353-6F68-40BB-BA02-6F9AFF0C1AB6}" type="slidenum">
              <a:rPr lang="en-US" smtClean="0"/>
              <a:pPr/>
              <a:t>39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BF8353-6F68-40BB-BA02-6F9AFF0C1AB6}" type="slidenum">
              <a:rPr lang="en-US" smtClean="0"/>
              <a:pPr/>
              <a:t>40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BF8353-6F68-40BB-BA02-6F9AFF0C1AB6}" type="slidenum">
              <a:rPr lang="en-US" smtClean="0"/>
              <a:pPr/>
              <a:t>41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BF8353-6F68-40BB-BA02-6F9AFF0C1AB6}" type="slidenum">
              <a:rPr lang="en-US" smtClean="0"/>
              <a:pPr/>
              <a:t>42</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BF8353-6F68-40BB-BA02-6F9AFF0C1AB6}" type="slidenum">
              <a:rPr lang="en-US" smtClean="0"/>
              <a:pPr/>
              <a:t>43</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BF8353-6F68-40BB-BA02-6F9AFF0C1AB6}" type="slidenum">
              <a:rPr lang="en-US" smtClean="0"/>
              <a:pPr/>
              <a:t>44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BF8353-6F68-40BB-BA02-6F9AFF0C1AB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BF8353-6F68-40BB-BA02-6F9AFF0C1AB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BF8353-6F68-40BB-BA02-6F9AFF0C1AB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BF8353-6F68-40BB-BA02-6F9AFF0C1AB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BF8353-6F68-40BB-BA02-6F9AFF0C1AB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BF8353-6F68-40BB-BA02-6F9AFF0C1AB6}"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EF2EEF41-ABE9-4F9D-9E54-B8CDB94BC621}" type="datetime1">
              <a:rPr lang="en-US" smtClean="0"/>
              <a:pPr/>
              <a:t>06/09/2010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9E03F3E-2F47-479F-B722-7772FB31F762}" type="slidenum">
              <a:rPr lang="en-US" smtClean="0"/>
              <a:pPr/>
              <a:t>‹#›</a:t>
            </a:fld>
            <a:endParaRPr lang="en-US"/>
          </a:p>
        </p:txBody>
      </p:sp>
      <p:pic>
        <p:nvPicPr>
          <p:cNvPr id="30" name="Picture 2" descr="C:\Users\Cow\Desktop\Northrop Grumman Presentation\CSULA_logo_yellow.jpg"/>
          <p:cNvPicPr>
            <a:picLocks noChangeAspect="1" noChangeArrowheads="1"/>
          </p:cNvPicPr>
          <p:nvPr userDrawn="1"/>
        </p:nvPicPr>
        <p:blipFill>
          <a:blip r:embed="rId2" cstate="print"/>
          <a:srcRect/>
          <a:stretch>
            <a:fillRect/>
          </a:stretch>
        </p:blipFill>
        <p:spPr bwMode="auto">
          <a:xfrm>
            <a:off x="6858000" y="381000"/>
            <a:ext cx="914400" cy="914400"/>
          </a:xfrm>
          <a:prstGeom prst="rect">
            <a:avLst/>
          </a:prstGeom>
          <a:noFill/>
        </p:spPr>
      </p:pic>
      <p:pic>
        <p:nvPicPr>
          <p:cNvPr id="31" name="Picture 3" descr="C:\Users\Cow\Desktop\Northrop Grumman Presentation\CS_logo_2.jpg"/>
          <p:cNvPicPr>
            <a:picLocks noChangeAspect="1" noChangeArrowheads="1"/>
          </p:cNvPicPr>
          <p:nvPr userDrawn="1"/>
        </p:nvPicPr>
        <p:blipFill>
          <a:blip r:embed="rId3" cstate="print"/>
          <a:srcRect/>
          <a:stretch>
            <a:fillRect/>
          </a:stretch>
        </p:blipFill>
        <p:spPr bwMode="auto">
          <a:xfrm>
            <a:off x="7772400" y="381000"/>
            <a:ext cx="914400" cy="907525"/>
          </a:xfrm>
          <a:prstGeom prst="rect">
            <a:avLst/>
          </a:prstGeom>
          <a:noFill/>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74685433-15CC-47F7-B2BC-4E8AC601B435}" type="datetime1">
              <a:rPr lang="en-US" smtClean="0"/>
              <a:pPr/>
              <a:t>06/09/2010</a:t>
            </a:fld>
            <a:endParaRPr lang="en-US"/>
          </a:p>
        </p:txBody>
      </p:sp>
      <p:sp>
        <p:nvSpPr>
          <p:cNvPr id="18" name="Slide Number Placeholder 17"/>
          <p:cNvSpPr>
            <a:spLocks noGrp="1"/>
          </p:cNvSpPr>
          <p:nvPr>
            <p:ph type="sldNum" sz="quarter" idx="11"/>
          </p:nvPr>
        </p:nvSpPr>
        <p:spPr/>
        <p:txBody>
          <a:bodyPr rtlCol="0"/>
          <a:lstStyle/>
          <a:p>
            <a:fld id="{29E03F3E-2F47-479F-B722-7772FB31F762}"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97F2D7-6E12-4C7E-AD5E-7A48BD388F58}" type="datetime1">
              <a:rPr lang="en-US" smtClean="0"/>
              <a:pPr/>
              <a:t>06/09/2010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03F3E-2F47-479F-B722-7772FB31F76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52C262-8921-43B2-BE75-CC2115B3B326}" type="datetime1">
              <a:rPr lang="en-US" smtClean="0"/>
              <a:pPr/>
              <a:t>06/09/2010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03F3E-2F47-479F-B722-7772FB31F76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B76FD348-0ACB-4E28-8841-77F163269F48}" type="datetime1">
              <a:rPr lang="en-US" smtClean="0"/>
              <a:pPr/>
              <a:t>06/09/2010</a:t>
            </a:fld>
            <a:endParaRPr lang="en-US"/>
          </a:p>
        </p:txBody>
      </p:sp>
      <p:sp>
        <p:nvSpPr>
          <p:cNvPr id="9" name="Slide Number Placeholder 8"/>
          <p:cNvSpPr>
            <a:spLocks noGrp="1"/>
          </p:cNvSpPr>
          <p:nvPr>
            <p:ph type="sldNum" sz="quarter" idx="15"/>
          </p:nvPr>
        </p:nvSpPr>
        <p:spPr/>
        <p:txBody>
          <a:bodyPr rtlCol="0"/>
          <a:lstStyle/>
          <a:p>
            <a:fld id="{29E03F3E-2F47-479F-B722-7772FB31F762}"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rizontal Spli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56ADD6-AD81-4F2D-BD91-D9893745D62C}" type="datetime1">
              <a:rPr lang="en-US" smtClean="0"/>
              <a:pPr/>
              <a:t>06/09/2010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E03F3E-2F47-479F-B722-7772FB31F762}" type="slidenum">
              <a:rPr lang="en-US" smtClean="0"/>
              <a:pPr/>
              <a:t>‹#›</a:t>
            </a:fld>
            <a:endParaRPr lang="en-US"/>
          </a:p>
        </p:txBody>
      </p:sp>
      <p:sp>
        <p:nvSpPr>
          <p:cNvPr id="6" name="Content Placeholder 7"/>
          <p:cNvSpPr>
            <a:spLocks noGrp="1"/>
          </p:cNvSpPr>
          <p:nvPr>
            <p:ph sz="quarter" idx="1"/>
          </p:nvPr>
        </p:nvSpPr>
        <p:spPr>
          <a:xfrm>
            <a:off x="457200" y="1600200"/>
            <a:ext cx="7467600" cy="23622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Content Placeholder 7"/>
          <p:cNvSpPr>
            <a:spLocks noGrp="1"/>
          </p:cNvSpPr>
          <p:nvPr>
            <p:ph sz="quarter" idx="13"/>
          </p:nvPr>
        </p:nvSpPr>
        <p:spPr>
          <a:xfrm>
            <a:off x="457200" y="4114800"/>
            <a:ext cx="7467600" cy="2359152"/>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DBB5A076-EABC-4602-A89C-5EF3F195F67E}" type="datetime1">
              <a:rPr lang="en-US" smtClean="0"/>
              <a:pPr/>
              <a:t>06/09/2010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29E03F3E-2F47-479F-B722-7772FB31F762}" type="slidenum">
              <a:rPr lang="en-US" smtClean="0"/>
              <a:pPr/>
              <a:t>‹#›</a:t>
            </a:fld>
            <a:endParaRPr lang="en-US"/>
          </a:p>
        </p:txBody>
      </p:sp>
      <p:pic>
        <p:nvPicPr>
          <p:cNvPr id="24" name="Picture 2" descr="C:\Users\Cow\Desktop\Northrop Grumman Presentation\CSULA_logo_yellow.jpg"/>
          <p:cNvPicPr>
            <a:picLocks noChangeAspect="1" noChangeArrowheads="1"/>
          </p:cNvPicPr>
          <p:nvPr userDrawn="1"/>
        </p:nvPicPr>
        <p:blipFill>
          <a:blip r:embed="rId2" cstate="print"/>
          <a:srcRect/>
          <a:stretch>
            <a:fillRect/>
          </a:stretch>
        </p:blipFill>
        <p:spPr bwMode="auto">
          <a:xfrm>
            <a:off x="6858000" y="381000"/>
            <a:ext cx="914400" cy="914400"/>
          </a:xfrm>
          <a:prstGeom prst="rect">
            <a:avLst/>
          </a:prstGeom>
          <a:noFill/>
        </p:spPr>
      </p:pic>
      <p:pic>
        <p:nvPicPr>
          <p:cNvPr id="25" name="Picture 3" descr="C:\Users\Cow\Desktop\Northrop Grumman Presentation\CS_logo_2.jpg"/>
          <p:cNvPicPr>
            <a:picLocks noChangeAspect="1" noChangeArrowheads="1"/>
          </p:cNvPicPr>
          <p:nvPr userDrawn="1"/>
        </p:nvPicPr>
        <p:blipFill>
          <a:blip r:embed="rId3" cstate="print"/>
          <a:srcRect/>
          <a:stretch>
            <a:fillRect/>
          </a:stretch>
        </p:blipFill>
        <p:spPr bwMode="auto">
          <a:xfrm>
            <a:off x="7772400" y="381000"/>
            <a:ext cx="914400" cy="907525"/>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E39BA8A-F52F-4263-BEAC-AD74C95F3267}" type="datetime1">
              <a:rPr lang="en-US" smtClean="0"/>
              <a:pPr/>
              <a:t>06/09/2010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E03F3E-2F47-479F-B722-7772FB31F762}"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27738898-6B7E-4B8F-9FAE-CE3D24A02347}" type="datetime1">
              <a:rPr lang="en-US" smtClean="0"/>
              <a:pPr/>
              <a:t>06/09/2010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E03F3E-2F47-479F-B722-7772FB31F762}"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D9E56E49-6CC5-45A4-A731-D56E2FEF1EEE}" type="datetime1">
              <a:rPr lang="en-US" smtClean="0"/>
              <a:pPr/>
              <a:t>06/09/2010</a:t>
            </a:fld>
            <a:endParaRPr lang="en-US"/>
          </a:p>
        </p:txBody>
      </p:sp>
      <p:sp>
        <p:nvSpPr>
          <p:cNvPr id="7" name="Slide Number Placeholder 6"/>
          <p:cNvSpPr>
            <a:spLocks noGrp="1"/>
          </p:cNvSpPr>
          <p:nvPr>
            <p:ph type="sldNum" sz="quarter" idx="11"/>
          </p:nvPr>
        </p:nvSpPr>
        <p:spPr/>
        <p:txBody>
          <a:bodyPr rtlCol="0"/>
          <a:lstStyle/>
          <a:p>
            <a:fld id="{29E03F3E-2F47-479F-B722-7772FB31F762}"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E3AA91-1ED0-407C-97A6-ABE4585AE80B}" type="datetime1">
              <a:rPr lang="en-US" smtClean="0"/>
              <a:pPr/>
              <a:t>06/09/2010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E03F3E-2F47-479F-B722-7772FB31F76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dirty="0"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51E3B04F-A4DA-449D-84D0-D619B51BAB09}" type="datetime1">
              <a:rPr lang="en-US" smtClean="0"/>
              <a:pPr/>
              <a:t>06/09/2010</a:t>
            </a:fld>
            <a:endParaRPr lang="en-US"/>
          </a:p>
        </p:txBody>
      </p:sp>
      <p:sp>
        <p:nvSpPr>
          <p:cNvPr id="22" name="Slide Number Placeholder 21"/>
          <p:cNvSpPr>
            <a:spLocks noGrp="1"/>
          </p:cNvSpPr>
          <p:nvPr>
            <p:ph type="sldNum" sz="quarter" idx="15"/>
          </p:nvPr>
        </p:nvSpPr>
        <p:spPr/>
        <p:txBody>
          <a:bodyPr rtlCol="0"/>
          <a:lstStyle/>
          <a:p>
            <a:fld id="{29E03F3E-2F47-479F-B722-7772FB31F762}"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DE82046-84B6-4BCD-9543-1533EDF829D5}" type="datetime1">
              <a:rPr lang="en-US" smtClean="0"/>
              <a:pPr/>
              <a:t>06/09/2010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9E03F3E-2F47-479F-B722-7772FB31F762}" type="slidenum">
              <a:rPr lang="en-US" smtClean="0"/>
              <a:pPr/>
              <a:t>‹#›</a:t>
            </a:fld>
            <a:endParaRPr lang="en-US"/>
          </a:p>
        </p:txBody>
      </p:sp>
      <p:pic>
        <p:nvPicPr>
          <p:cNvPr id="15" name="Picture 2" descr="C:\Users\Cow\Desktop\Northrop Grumman Presentation\CSULA_logo_yellow.jpg"/>
          <p:cNvPicPr>
            <a:picLocks noChangeAspect="1" noChangeArrowheads="1"/>
          </p:cNvPicPr>
          <p:nvPr userDrawn="1"/>
        </p:nvPicPr>
        <p:blipFill>
          <a:blip r:embed="rId14" cstate="print"/>
          <a:srcRect/>
          <a:stretch>
            <a:fillRect/>
          </a:stretch>
        </p:blipFill>
        <p:spPr bwMode="auto">
          <a:xfrm>
            <a:off x="6858000" y="381000"/>
            <a:ext cx="914400" cy="914400"/>
          </a:xfrm>
          <a:prstGeom prst="rect">
            <a:avLst/>
          </a:prstGeom>
          <a:noFill/>
        </p:spPr>
      </p:pic>
      <p:pic>
        <p:nvPicPr>
          <p:cNvPr id="17" name="Picture 3" descr="C:\Users\Cow\Desktop\Northrop Grumman Presentation\CS_logo_2.jpg"/>
          <p:cNvPicPr>
            <a:picLocks noChangeAspect="1" noChangeArrowheads="1"/>
          </p:cNvPicPr>
          <p:nvPr userDrawn="1"/>
        </p:nvPicPr>
        <p:blipFill>
          <a:blip r:embed="rId15" cstate="print"/>
          <a:srcRect/>
          <a:stretch>
            <a:fillRect/>
          </a:stretch>
        </p:blipFill>
        <p:spPr bwMode="auto">
          <a:xfrm>
            <a:off x="7772400" y="381000"/>
            <a:ext cx="914400" cy="907525"/>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gif"/></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438400"/>
            <a:ext cx="6172200" cy="1905000"/>
          </a:xfrm>
          <a:ln>
            <a:noFill/>
          </a:ln>
        </p:spPr>
        <p:txBody>
          <a:bodyPr/>
          <a:lstStyle/>
          <a:p>
            <a:r>
              <a:rPr lang="en-US" dirty="0" smtClean="0"/>
              <a:t>Multi-Sensor Image Fusion</a:t>
            </a:r>
            <a:endParaRPr lang="en-US" dirty="0"/>
          </a:p>
        </p:txBody>
      </p:sp>
      <p:sp>
        <p:nvSpPr>
          <p:cNvPr id="3" name="Subtitle 2"/>
          <p:cNvSpPr>
            <a:spLocks noGrp="1"/>
          </p:cNvSpPr>
          <p:nvPr>
            <p:ph type="subTitle" idx="1"/>
          </p:nvPr>
        </p:nvSpPr>
        <p:spPr>
          <a:xfrm>
            <a:off x="2286000" y="4724400"/>
            <a:ext cx="6172200" cy="1650522"/>
          </a:xfrm>
          <a:ln>
            <a:noFill/>
          </a:ln>
        </p:spPr>
        <p:txBody>
          <a:bodyPr>
            <a:normAutofit fontScale="85000" lnSpcReduction="20000"/>
          </a:bodyPr>
          <a:lstStyle/>
          <a:p>
            <a:r>
              <a:rPr lang="en-US" dirty="0" smtClean="0">
                <a:solidFill>
                  <a:schemeClr val="accent1">
                    <a:lumMod val="50000"/>
                  </a:schemeClr>
                </a:solidFill>
              </a:rPr>
              <a:t>Sponsored by </a:t>
            </a:r>
          </a:p>
          <a:p>
            <a:r>
              <a:rPr lang="en-US" dirty="0" smtClean="0"/>
              <a:t>	The Northrop Grumman Corporation</a:t>
            </a:r>
          </a:p>
          <a:p>
            <a:r>
              <a:rPr lang="en-US" dirty="0" smtClean="0">
                <a:solidFill>
                  <a:schemeClr val="accent1">
                    <a:lumMod val="50000"/>
                  </a:schemeClr>
                </a:solidFill>
              </a:rPr>
              <a:t>Student Participants: </a:t>
            </a:r>
          </a:p>
          <a:p>
            <a:r>
              <a:rPr lang="en-US" dirty="0" smtClean="0"/>
              <a:t>	</a:t>
            </a:r>
            <a:r>
              <a:rPr lang="en-US" dirty="0" err="1" smtClean="0"/>
              <a:t>Phu</a:t>
            </a:r>
            <a:r>
              <a:rPr lang="en-US" dirty="0" smtClean="0"/>
              <a:t> </a:t>
            </a:r>
            <a:r>
              <a:rPr lang="en-US" dirty="0" err="1" smtClean="0"/>
              <a:t>Kieu</a:t>
            </a:r>
            <a:r>
              <a:rPr lang="en-US" dirty="0" smtClean="0"/>
              <a:t>, Keenan </a:t>
            </a:r>
            <a:r>
              <a:rPr lang="en-US" dirty="0" err="1" smtClean="0"/>
              <a:t>Knaur</a:t>
            </a:r>
            <a:r>
              <a:rPr lang="en-US" dirty="0" smtClean="0"/>
              <a:t>, and Chris </a:t>
            </a:r>
            <a:r>
              <a:rPr lang="en-US" dirty="0" err="1" smtClean="0"/>
              <a:t>Kolodin</a:t>
            </a:r>
            <a:endParaRPr lang="en-US" dirty="0" smtClean="0"/>
          </a:p>
          <a:p>
            <a:r>
              <a:rPr lang="en-US" dirty="0" smtClean="0">
                <a:solidFill>
                  <a:schemeClr val="accent1">
                    <a:lumMod val="50000"/>
                  </a:schemeClr>
                </a:solidFill>
              </a:rPr>
              <a:t>Advisor:</a:t>
            </a:r>
          </a:p>
          <a:p>
            <a:r>
              <a:rPr lang="en-US" dirty="0" smtClean="0"/>
              <a:t>	Dr. </a:t>
            </a:r>
            <a:r>
              <a:rPr lang="en-US" dirty="0" err="1" smtClean="0"/>
              <a:t>Eun</a:t>
            </a:r>
            <a:r>
              <a:rPr lang="en-US" dirty="0" smtClean="0"/>
              <a:t>-Young (Elaine) Kang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Overlap Area</a:t>
            </a:r>
            <a:endParaRPr lang="en-US" dirty="0"/>
          </a:p>
        </p:txBody>
      </p:sp>
      <p:pic>
        <p:nvPicPr>
          <p:cNvPr id="6" name="Content Placeholder 5" descr="east1.bmp"/>
          <p:cNvPicPr>
            <a:picLocks noGrp="1" noChangeAspect="1"/>
          </p:cNvPicPr>
          <p:nvPr>
            <p:ph sz="quarter" idx="1"/>
          </p:nvPr>
        </p:nvPicPr>
        <p:blipFill>
          <a:blip r:embed="rId2" cstate="print"/>
          <a:stretch>
            <a:fillRect/>
          </a:stretch>
        </p:blipFill>
        <p:spPr>
          <a:xfrm>
            <a:off x="457200" y="2450147"/>
            <a:ext cx="7467600" cy="3173730"/>
          </a:xfrm>
        </p:spPr>
      </p:pic>
      <p:sp>
        <p:nvSpPr>
          <p:cNvPr id="3" name="Slide Number Placeholder 2"/>
          <p:cNvSpPr>
            <a:spLocks noGrp="1"/>
          </p:cNvSpPr>
          <p:nvPr>
            <p:ph type="sldNum" sz="quarter" idx="15"/>
          </p:nvPr>
        </p:nvSpPr>
        <p:spPr/>
        <p:txBody>
          <a:bodyPr/>
          <a:lstStyle/>
          <a:p>
            <a:fld id="{29E03F3E-2F47-479F-B722-7772FB31F762}"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Overlap Area</a:t>
            </a:r>
            <a:endParaRPr lang="en-US" dirty="0"/>
          </a:p>
        </p:txBody>
      </p:sp>
      <p:pic>
        <p:nvPicPr>
          <p:cNvPr id="5" name="Content Placeholder 4" descr="east2.bmp"/>
          <p:cNvPicPr>
            <a:picLocks noGrp="1" noChangeAspect="1"/>
          </p:cNvPicPr>
          <p:nvPr>
            <p:ph sz="quarter" idx="1"/>
          </p:nvPr>
        </p:nvPicPr>
        <p:blipFill>
          <a:blip r:embed="rId2" cstate="print"/>
          <a:stretch>
            <a:fillRect/>
          </a:stretch>
        </p:blipFill>
        <p:spPr>
          <a:xfrm>
            <a:off x="457200" y="2450147"/>
            <a:ext cx="7467600" cy="3173730"/>
          </a:xfrm>
        </p:spPr>
      </p:pic>
      <p:sp>
        <p:nvSpPr>
          <p:cNvPr id="4" name="Slide Number Placeholder 3"/>
          <p:cNvSpPr>
            <a:spLocks noGrp="1"/>
          </p:cNvSpPr>
          <p:nvPr>
            <p:ph type="sldNum" sz="quarter" idx="15"/>
          </p:nvPr>
        </p:nvSpPr>
        <p:spPr/>
        <p:txBody>
          <a:bodyPr/>
          <a:lstStyle/>
          <a:p>
            <a:fld id="{29E03F3E-2F47-479F-B722-7772FB31F762}"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2200" dirty="0" smtClean="0">
                <a:solidFill>
                  <a:schemeClr val="bg1">
                    <a:lumMod val="75000"/>
                  </a:schemeClr>
                </a:solidFill>
              </a:rPr>
              <a:t>Analysis of Input Data</a:t>
            </a:r>
            <a:r>
              <a:rPr lang="en-US" dirty="0" smtClean="0"/>
              <a:t/>
            </a:r>
            <a:br>
              <a:rPr lang="en-US" dirty="0" smtClean="0"/>
            </a:br>
            <a:r>
              <a:rPr lang="en-US" dirty="0" smtClean="0"/>
              <a:t>Image Rectification</a:t>
            </a:r>
            <a:br>
              <a:rPr lang="en-US" dirty="0" smtClean="0"/>
            </a:br>
            <a:r>
              <a:rPr lang="en-US" sz="2200" dirty="0" smtClean="0">
                <a:solidFill>
                  <a:schemeClr val="bg1">
                    <a:lumMod val="75000"/>
                  </a:schemeClr>
                </a:solidFill>
              </a:rPr>
              <a:t>Image Segmentation and Object Extraction</a:t>
            </a:r>
            <a:br>
              <a:rPr lang="en-US" sz="2200" dirty="0" smtClean="0">
                <a:solidFill>
                  <a:schemeClr val="bg1">
                    <a:lumMod val="75000"/>
                  </a:schemeClr>
                </a:solidFill>
              </a:rPr>
            </a:br>
            <a:r>
              <a:rPr lang="en-US" sz="2200" dirty="0" smtClean="0">
                <a:solidFill>
                  <a:schemeClr val="bg1">
                    <a:lumMod val="75000"/>
                  </a:schemeClr>
                </a:solidFill>
              </a:rPr>
              <a:t>Matching Algorithms</a:t>
            </a:r>
            <a:br>
              <a:rPr lang="en-US" sz="2200" dirty="0" smtClean="0">
                <a:solidFill>
                  <a:schemeClr val="bg1">
                    <a:lumMod val="75000"/>
                  </a:schemeClr>
                </a:solidFill>
              </a:rPr>
            </a:br>
            <a:r>
              <a:rPr lang="en-US" sz="2200" dirty="0" smtClean="0">
                <a:solidFill>
                  <a:schemeClr val="bg1">
                    <a:lumMod val="75000"/>
                  </a:schemeClr>
                </a:solidFill>
              </a:rPr>
              <a:t>Altitude Calculations</a:t>
            </a:r>
            <a:br>
              <a:rPr lang="en-US" sz="2200" dirty="0" smtClean="0">
                <a:solidFill>
                  <a:schemeClr val="bg1">
                    <a:lumMod val="75000"/>
                  </a:schemeClr>
                </a:solidFill>
              </a:rPr>
            </a:br>
            <a:r>
              <a:rPr lang="en-US" sz="2200" dirty="0" smtClean="0">
                <a:solidFill>
                  <a:schemeClr val="bg1">
                    <a:lumMod val="75000"/>
                  </a:schemeClr>
                </a:solidFill>
              </a:rPr>
              <a:t>Data Visualization</a:t>
            </a:r>
            <a:endParaRPr lang="en-US" sz="2200" dirty="0">
              <a:solidFill>
                <a:schemeClr val="bg1">
                  <a:lumMod val="75000"/>
                </a:schemeClr>
              </a:solidFill>
            </a:endParaRPr>
          </a:p>
        </p:txBody>
      </p:sp>
      <p:sp>
        <p:nvSpPr>
          <p:cNvPr id="5" name="Text Placeholder 4"/>
          <p:cNvSpPr>
            <a:spLocks noGrp="1"/>
          </p:cNvSpPr>
          <p:nvPr>
            <p:ph type="body" idx="1"/>
          </p:nvPr>
        </p:nvSpPr>
        <p:spPr/>
        <p:txBody>
          <a:bodyPr/>
          <a:lstStyle/>
          <a:p>
            <a:r>
              <a:rPr lang="en-US" dirty="0" smtClean="0"/>
              <a:t>Image rectification is a preprocessing step that allows us to perform matching techniques to calculate the disparity between two images more easily.</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Equirectangular</a:t>
            </a:r>
            <a:r>
              <a:rPr lang="en-US" dirty="0" smtClean="0"/>
              <a:t> Map Projection</a:t>
            </a:r>
            <a:endParaRPr lang="en-US" dirty="0"/>
          </a:p>
        </p:txBody>
      </p:sp>
      <p:sp>
        <p:nvSpPr>
          <p:cNvPr id="5" name="Content Placeholder 4"/>
          <p:cNvSpPr>
            <a:spLocks noGrp="1"/>
          </p:cNvSpPr>
          <p:nvPr>
            <p:ph sz="quarter" idx="1"/>
          </p:nvPr>
        </p:nvSpPr>
        <p:spPr/>
        <p:txBody>
          <a:bodyPr>
            <a:noAutofit/>
          </a:bodyPr>
          <a:lstStyle/>
          <a:p>
            <a:r>
              <a:rPr lang="en-US" sz="2200" dirty="0" smtClean="0"/>
              <a:t>A map projection is used to rectify two images to a common coordinate system.</a:t>
            </a:r>
          </a:p>
          <a:p>
            <a:pPr marL="274320" lvl="1">
              <a:spcBef>
                <a:spcPts val="600"/>
              </a:spcBef>
              <a:buSzPct val="70000"/>
              <a:buFont typeface="Wingdings"/>
              <a:buChar char=""/>
            </a:pPr>
            <a:r>
              <a:rPr lang="en-US" sz="2200" dirty="0" err="1" smtClean="0"/>
              <a:t>Equirectangular</a:t>
            </a:r>
            <a:r>
              <a:rPr lang="en-US" sz="2200" dirty="0" smtClean="0"/>
              <a:t> map projection is used</a:t>
            </a:r>
          </a:p>
          <a:p>
            <a:pPr marL="548640" lvl="2">
              <a:spcBef>
                <a:spcPts val="600"/>
              </a:spcBef>
              <a:buSzPct val="70000"/>
            </a:pPr>
            <a:r>
              <a:rPr lang="en-US" sz="1900" dirty="0" smtClean="0"/>
              <a:t>Latitude and longitude lines are parallel and equidistant from each other</a:t>
            </a:r>
          </a:p>
          <a:p>
            <a:r>
              <a:rPr lang="en-US" sz="2200" dirty="0" smtClean="0"/>
              <a:t>After projection, pixels are scaled to the desired resolution.</a:t>
            </a:r>
          </a:p>
        </p:txBody>
      </p:sp>
      <p:sp>
        <p:nvSpPr>
          <p:cNvPr id="6" name="Slide Number Placeholder 5"/>
          <p:cNvSpPr>
            <a:spLocks noGrp="1"/>
          </p:cNvSpPr>
          <p:nvPr>
            <p:ph type="sldNum" sz="quarter" idx="15"/>
          </p:nvPr>
        </p:nvSpPr>
        <p:spPr/>
        <p:txBody>
          <a:bodyPr/>
          <a:lstStyle/>
          <a:p>
            <a:fld id="{29E03F3E-2F47-479F-B722-7772FB31F762}"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Map Projection—Illustration</a:t>
            </a:r>
            <a:endParaRPr lang="en-US" dirty="0"/>
          </a:p>
        </p:txBody>
      </p:sp>
      <p:pic>
        <p:nvPicPr>
          <p:cNvPr id="7" name="Content Placeholder 6" descr="800px-Tissot_indicatrix_world_map_equirectangular_proj_svg.png"/>
          <p:cNvPicPr>
            <a:picLocks noGrp="1" noChangeAspect="1"/>
          </p:cNvPicPr>
          <p:nvPr>
            <p:ph sz="quarter" idx="13"/>
          </p:nvPr>
        </p:nvPicPr>
        <p:blipFill>
          <a:blip r:embed="rId3" cstate="print"/>
          <a:stretch>
            <a:fillRect/>
          </a:stretch>
        </p:blipFill>
        <p:spPr>
          <a:xfrm>
            <a:off x="1831975" y="4114800"/>
            <a:ext cx="4718050" cy="2359025"/>
          </a:xfrm>
        </p:spPr>
      </p:pic>
      <p:pic>
        <p:nvPicPr>
          <p:cNvPr id="8" name="Content Placeholder 7" descr="latlong1.gif"/>
          <p:cNvPicPr>
            <a:picLocks noGrp="1" noChangeAspect="1"/>
          </p:cNvPicPr>
          <p:nvPr>
            <p:ph sz="quarter" idx="1"/>
          </p:nvPr>
        </p:nvPicPr>
        <p:blipFill>
          <a:blip r:embed="rId4" cstate="print"/>
          <a:stretch>
            <a:fillRect/>
          </a:stretch>
        </p:blipFill>
        <p:spPr>
          <a:xfrm>
            <a:off x="3009900" y="1600200"/>
            <a:ext cx="2362200" cy="2362200"/>
          </a:xfrm>
        </p:spPr>
      </p:pic>
      <p:sp>
        <p:nvSpPr>
          <p:cNvPr id="6" name="Slide Number Placeholder 5"/>
          <p:cNvSpPr>
            <a:spLocks noGrp="1"/>
          </p:cNvSpPr>
          <p:nvPr>
            <p:ph type="sldNum" sz="quarter" idx="12"/>
          </p:nvPr>
        </p:nvSpPr>
        <p:spPr/>
        <p:txBody>
          <a:bodyPr/>
          <a:lstStyle/>
          <a:p>
            <a:fld id="{29E03F3E-2F47-479F-B722-7772FB31F762}"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Overlap Area Projection</a:t>
            </a:r>
            <a:br>
              <a:rPr lang="en-US" smtClean="0"/>
            </a:br>
            <a:r>
              <a:rPr lang="en-US" smtClean="0"/>
              <a:t>—West (1143x735)</a:t>
            </a:r>
            <a:endParaRPr lang="en-US" dirty="0"/>
          </a:p>
        </p:txBody>
      </p:sp>
      <p:pic>
        <p:nvPicPr>
          <p:cNvPr id="4" name="Content Placeholder 3" descr="a.bmp"/>
          <p:cNvPicPr>
            <a:picLocks noGrp="1" noChangeAspect="1"/>
          </p:cNvPicPr>
          <p:nvPr>
            <p:ph sz="quarter" idx="1"/>
          </p:nvPr>
        </p:nvPicPr>
        <p:blipFill>
          <a:blip r:embed="rId3" cstate="print"/>
          <a:stretch>
            <a:fillRect/>
          </a:stretch>
        </p:blipFill>
        <p:spPr>
          <a:xfrm>
            <a:off x="457200" y="1636012"/>
            <a:ext cx="7467600" cy="4802000"/>
          </a:xfrm>
        </p:spPr>
      </p:pic>
      <p:sp>
        <p:nvSpPr>
          <p:cNvPr id="5" name="Slide Number Placeholder 4"/>
          <p:cNvSpPr>
            <a:spLocks noGrp="1"/>
          </p:cNvSpPr>
          <p:nvPr>
            <p:ph type="sldNum" sz="quarter" idx="15"/>
          </p:nvPr>
        </p:nvSpPr>
        <p:spPr/>
        <p:txBody>
          <a:bodyPr/>
          <a:lstStyle/>
          <a:p>
            <a:fld id="{29E03F3E-2F47-479F-B722-7772FB31F762}"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Overlap Area Projection</a:t>
            </a:r>
            <a:br>
              <a:rPr lang="en-US" dirty="0" smtClean="0"/>
            </a:br>
            <a:r>
              <a:rPr lang="en-US" dirty="0" smtClean="0"/>
              <a:t>— East (1143x735)</a:t>
            </a:r>
            <a:endParaRPr lang="en-US" dirty="0"/>
          </a:p>
        </p:txBody>
      </p:sp>
      <p:pic>
        <p:nvPicPr>
          <p:cNvPr id="6" name="Content Placeholder 5" descr="b.bmp"/>
          <p:cNvPicPr>
            <a:picLocks noGrp="1" noChangeAspect="1"/>
          </p:cNvPicPr>
          <p:nvPr>
            <p:ph sz="quarter" idx="1"/>
          </p:nvPr>
        </p:nvPicPr>
        <p:blipFill>
          <a:blip r:embed="rId3" cstate="print"/>
          <a:stretch>
            <a:fillRect/>
          </a:stretch>
        </p:blipFill>
        <p:spPr>
          <a:xfrm>
            <a:off x="457200" y="1636012"/>
            <a:ext cx="7467600" cy="4802000"/>
          </a:xfrm>
        </p:spPr>
      </p:pic>
      <p:sp>
        <p:nvSpPr>
          <p:cNvPr id="4" name="Slide Number Placeholder 3"/>
          <p:cNvSpPr>
            <a:spLocks noGrp="1"/>
          </p:cNvSpPr>
          <p:nvPr>
            <p:ph type="sldNum" sz="quarter" idx="15"/>
          </p:nvPr>
        </p:nvSpPr>
        <p:spPr/>
        <p:txBody>
          <a:bodyPr/>
          <a:lstStyle/>
          <a:p>
            <a:fld id="{29E03F3E-2F47-479F-B722-7772FB31F762}"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2200" dirty="0" smtClean="0">
                <a:solidFill>
                  <a:schemeClr val="bg1">
                    <a:lumMod val="75000"/>
                  </a:schemeClr>
                </a:solidFill>
              </a:rPr>
              <a:t>Analysis of Input Data</a:t>
            </a:r>
            <a:br>
              <a:rPr lang="en-US" sz="2200" dirty="0" smtClean="0">
                <a:solidFill>
                  <a:schemeClr val="bg1">
                    <a:lumMod val="75000"/>
                  </a:schemeClr>
                </a:solidFill>
              </a:rPr>
            </a:br>
            <a:r>
              <a:rPr lang="en-US" sz="2200" dirty="0" smtClean="0">
                <a:solidFill>
                  <a:schemeClr val="bg1">
                    <a:lumMod val="75000"/>
                  </a:schemeClr>
                </a:solidFill>
              </a:rPr>
              <a:t>Image Rectification</a:t>
            </a:r>
            <a:r>
              <a:rPr lang="en-US" dirty="0" smtClean="0"/>
              <a:t/>
            </a:r>
            <a:br>
              <a:rPr lang="en-US" dirty="0" smtClean="0"/>
            </a:br>
            <a:r>
              <a:rPr lang="en-US" dirty="0" smtClean="0"/>
              <a:t>Image Segmentation and Object Extraction</a:t>
            </a:r>
            <a:br>
              <a:rPr lang="en-US" dirty="0" smtClean="0"/>
            </a:br>
            <a:r>
              <a:rPr lang="en-US" sz="2200" dirty="0" smtClean="0">
                <a:solidFill>
                  <a:schemeClr val="bg1">
                    <a:lumMod val="75000"/>
                  </a:schemeClr>
                </a:solidFill>
              </a:rPr>
              <a:t>Matching Algorithms</a:t>
            </a:r>
            <a:br>
              <a:rPr lang="en-US" sz="2200" dirty="0" smtClean="0">
                <a:solidFill>
                  <a:schemeClr val="bg1">
                    <a:lumMod val="75000"/>
                  </a:schemeClr>
                </a:solidFill>
              </a:rPr>
            </a:br>
            <a:r>
              <a:rPr lang="en-US" sz="2200" dirty="0" smtClean="0">
                <a:solidFill>
                  <a:schemeClr val="bg1">
                    <a:lumMod val="75000"/>
                  </a:schemeClr>
                </a:solidFill>
              </a:rPr>
              <a:t>Altitude Calculations</a:t>
            </a:r>
            <a:br>
              <a:rPr lang="en-US" sz="2200" dirty="0" smtClean="0">
                <a:solidFill>
                  <a:schemeClr val="bg1">
                    <a:lumMod val="75000"/>
                  </a:schemeClr>
                </a:solidFill>
              </a:rPr>
            </a:br>
            <a:r>
              <a:rPr lang="en-US" sz="2200" dirty="0" smtClean="0">
                <a:solidFill>
                  <a:schemeClr val="bg1">
                    <a:lumMod val="75000"/>
                  </a:schemeClr>
                </a:solidFill>
              </a:rPr>
              <a:t>Data Visualization</a:t>
            </a:r>
            <a:endParaRPr lang="en-US" sz="2200" dirty="0">
              <a:solidFill>
                <a:schemeClr val="bg1">
                  <a:lumMod val="75000"/>
                </a:schemeClr>
              </a:solidFill>
            </a:endParaRPr>
          </a:p>
        </p:txBody>
      </p:sp>
      <p:sp>
        <p:nvSpPr>
          <p:cNvPr id="5" name="Text Placeholder 4"/>
          <p:cNvSpPr>
            <a:spLocks noGrp="1"/>
          </p:cNvSpPr>
          <p:nvPr>
            <p:ph type="body" idx="1"/>
          </p:nvPr>
        </p:nvSpPr>
        <p:spPr/>
        <p:txBody>
          <a:bodyPr>
            <a:normAutofit/>
          </a:bodyPr>
          <a:lstStyle/>
          <a:p>
            <a:r>
              <a:rPr lang="en-US" dirty="0" smtClean="0"/>
              <a:t>This step distinguishes cloud pixels from other pixels. Then, it clusters cloud pixels based on the proximity and identifies cloud objects.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K-Means Clustering</a:t>
            </a:r>
            <a:endParaRPr lang="en-US" dirty="0"/>
          </a:p>
        </p:txBody>
      </p:sp>
      <p:sp>
        <p:nvSpPr>
          <p:cNvPr id="5" name="Content Placeholder 4"/>
          <p:cNvSpPr>
            <a:spLocks noGrp="1"/>
          </p:cNvSpPr>
          <p:nvPr>
            <p:ph sz="quarter" idx="1"/>
          </p:nvPr>
        </p:nvSpPr>
        <p:spPr/>
        <p:txBody>
          <a:bodyPr>
            <a:normAutofit/>
          </a:bodyPr>
          <a:lstStyle/>
          <a:p>
            <a:r>
              <a:rPr lang="en-US" dirty="0" smtClean="0"/>
              <a:t>K-means clustering labels image pixels into k groups having similar intensities.</a:t>
            </a:r>
          </a:p>
          <a:p>
            <a:r>
              <a:rPr lang="en-US" dirty="0" smtClean="0"/>
              <a:t>Clouds are generally bright, so they will be identified according to their brightness.</a:t>
            </a:r>
          </a:p>
          <a:p>
            <a:r>
              <a:rPr lang="en-US" dirty="0" smtClean="0"/>
              <a:t>Note: </a:t>
            </a:r>
          </a:p>
          <a:p>
            <a:pPr lvl="1"/>
            <a:r>
              <a:rPr lang="en-US" dirty="0" smtClean="0"/>
              <a:t>Cloud mask channel is used here to verify the accuracy of this method.</a:t>
            </a:r>
          </a:p>
          <a:p>
            <a:pPr lvl="1"/>
            <a:r>
              <a:rPr lang="en-US" dirty="0" smtClean="0"/>
              <a:t>Our method yielded an accuracy in the neighborhood of  85-90%.</a:t>
            </a:r>
            <a:endParaRPr lang="en-US" dirty="0"/>
          </a:p>
        </p:txBody>
      </p:sp>
      <p:sp>
        <p:nvSpPr>
          <p:cNvPr id="6" name="Slide Number Placeholder 5"/>
          <p:cNvSpPr>
            <a:spLocks noGrp="1"/>
          </p:cNvSpPr>
          <p:nvPr>
            <p:ph type="sldNum" sz="quarter" idx="15"/>
          </p:nvPr>
        </p:nvSpPr>
        <p:spPr/>
        <p:txBody>
          <a:bodyPr/>
          <a:lstStyle/>
          <a:p>
            <a:fld id="{29E03F3E-2F47-479F-B722-7772FB31F762}"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Identification—West</a:t>
            </a:r>
            <a:endParaRPr lang="en-US" dirty="0"/>
          </a:p>
        </p:txBody>
      </p:sp>
      <p:pic>
        <p:nvPicPr>
          <p:cNvPr id="4" name="Content Placeholder 3" descr="d.bmp"/>
          <p:cNvPicPr>
            <a:picLocks noGrp="1" noChangeAspect="1"/>
          </p:cNvPicPr>
          <p:nvPr>
            <p:ph sz="quarter" idx="1"/>
          </p:nvPr>
        </p:nvPicPr>
        <p:blipFill>
          <a:blip r:embed="rId3" cstate="print"/>
          <a:stretch>
            <a:fillRect/>
          </a:stretch>
        </p:blipFill>
        <p:spPr>
          <a:xfrm>
            <a:off x="457200" y="1636012"/>
            <a:ext cx="7467600" cy="4802000"/>
          </a:xfrm>
        </p:spPr>
      </p:pic>
      <p:sp>
        <p:nvSpPr>
          <p:cNvPr id="5" name="Slide Number Placeholder 4"/>
          <p:cNvSpPr>
            <a:spLocks noGrp="1"/>
          </p:cNvSpPr>
          <p:nvPr>
            <p:ph type="sldNum" sz="quarter" idx="15"/>
          </p:nvPr>
        </p:nvSpPr>
        <p:spPr/>
        <p:txBody>
          <a:bodyPr/>
          <a:lstStyle/>
          <a:p>
            <a:fld id="{29E03F3E-2F47-479F-B722-7772FB31F762}"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Goal</a:t>
            </a:r>
            <a:endParaRPr lang="en-US" dirty="0"/>
          </a:p>
        </p:txBody>
      </p:sp>
      <p:sp>
        <p:nvSpPr>
          <p:cNvPr id="3" name="Content Placeholder 2"/>
          <p:cNvSpPr>
            <a:spLocks noGrp="1"/>
          </p:cNvSpPr>
          <p:nvPr>
            <p:ph sz="quarter" idx="1"/>
          </p:nvPr>
        </p:nvSpPr>
        <p:spPr/>
        <p:txBody>
          <a:bodyPr/>
          <a:lstStyle/>
          <a:p>
            <a:r>
              <a:rPr lang="en-US" dirty="0" smtClean="0"/>
              <a:t>Develop an algorithm to fuse two images of the same scene from two space sensors.</a:t>
            </a:r>
          </a:p>
          <a:p>
            <a:r>
              <a:rPr lang="en-US" dirty="0" smtClean="0"/>
              <a:t>Outline of the algorithm:</a:t>
            </a:r>
          </a:p>
          <a:p>
            <a:pPr marL="822960" lvl="1" indent="-457200">
              <a:buFont typeface="+mj-lt"/>
              <a:buAutoNum type="arabicPeriod"/>
            </a:pPr>
            <a:r>
              <a:rPr lang="en-US" dirty="0" smtClean="0"/>
              <a:t>Analysis of Input Data</a:t>
            </a:r>
          </a:p>
          <a:p>
            <a:pPr marL="822960" lvl="1" indent="-457200">
              <a:buFont typeface="+mj-lt"/>
              <a:buAutoNum type="arabicPeriod"/>
            </a:pPr>
            <a:r>
              <a:rPr lang="en-US" dirty="0" smtClean="0"/>
              <a:t>Image Rectification</a:t>
            </a:r>
          </a:p>
          <a:p>
            <a:pPr marL="822960" lvl="1" indent="-457200">
              <a:buFont typeface="+mj-lt"/>
              <a:buAutoNum type="arabicPeriod"/>
            </a:pPr>
            <a:r>
              <a:rPr lang="en-US" dirty="0" smtClean="0"/>
              <a:t>Image Segmentation and Object Extraction</a:t>
            </a:r>
          </a:p>
          <a:p>
            <a:pPr marL="822960" lvl="1" indent="-457200">
              <a:buFont typeface="+mj-lt"/>
              <a:buAutoNum type="arabicPeriod"/>
            </a:pPr>
            <a:r>
              <a:rPr lang="en-US" dirty="0" smtClean="0"/>
              <a:t>Matching and Disparity Extraction</a:t>
            </a:r>
          </a:p>
          <a:p>
            <a:pPr marL="822960" lvl="1" indent="-457200">
              <a:buFont typeface="+mj-lt"/>
              <a:buAutoNum type="arabicPeriod"/>
            </a:pPr>
            <a:r>
              <a:rPr lang="en-US" dirty="0" smtClean="0"/>
              <a:t>Altitude Calculations</a:t>
            </a:r>
          </a:p>
          <a:p>
            <a:pPr marL="822960" lvl="1" indent="-457200">
              <a:buFont typeface="+mj-lt"/>
              <a:buAutoNum type="arabicPeriod"/>
            </a:pPr>
            <a:r>
              <a:rPr lang="en-US" dirty="0" smtClean="0"/>
              <a:t>Data Visualization</a:t>
            </a:r>
            <a:endParaRPr lang="en-US" dirty="0"/>
          </a:p>
        </p:txBody>
      </p:sp>
      <p:sp>
        <p:nvSpPr>
          <p:cNvPr id="4" name="Slide Number Placeholder 3"/>
          <p:cNvSpPr>
            <a:spLocks noGrp="1"/>
          </p:cNvSpPr>
          <p:nvPr>
            <p:ph type="sldNum" sz="quarter" idx="15"/>
          </p:nvPr>
        </p:nvSpPr>
        <p:spPr/>
        <p:txBody>
          <a:bodyPr/>
          <a:lstStyle/>
          <a:p>
            <a:fld id="{29E03F3E-2F47-479F-B722-7772FB31F762}"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Identification—East</a:t>
            </a:r>
            <a:endParaRPr lang="en-US" dirty="0"/>
          </a:p>
        </p:txBody>
      </p:sp>
      <p:pic>
        <p:nvPicPr>
          <p:cNvPr id="8" name="Content Placeholder 7" descr="e.bmp"/>
          <p:cNvPicPr>
            <a:picLocks noGrp="1" noChangeAspect="1"/>
          </p:cNvPicPr>
          <p:nvPr>
            <p:ph sz="quarter" idx="1"/>
          </p:nvPr>
        </p:nvPicPr>
        <p:blipFill>
          <a:blip r:embed="rId3" cstate="print"/>
          <a:stretch>
            <a:fillRect/>
          </a:stretch>
        </p:blipFill>
        <p:spPr>
          <a:xfrm>
            <a:off x="457200" y="1636012"/>
            <a:ext cx="7467600" cy="4802000"/>
          </a:xfrm>
        </p:spPr>
      </p:pic>
      <p:sp>
        <p:nvSpPr>
          <p:cNvPr id="4" name="Slide Number Placeholder 3"/>
          <p:cNvSpPr>
            <a:spLocks noGrp="1"/>
          </p:cNvSpPr>
          <p:nvPr>
            <p:ph type="sldNum" sz="quarter" idx="15"/>
          </p:nvPr>
        </p:nvSpPr>
        <p:spPr/>
        <p:txBody>
          <a:bodyPr/>
          <a:lstStyle/>
          <a:p>
            <a:fld id="{29E03F3E-2F47-479F-B722-7772FB31F762}"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Connected Component Analysis (CCA)</a:t>
            </a:r>
            <a:endParaRPr lang="en-US" dirty="0"/>
          </a:p>
        </p:txBody>
      </p:sp>
      <p:sp>
        <p:nvSpPr>
          <p:cNvPr id="3" name="Content Placeholder 2"/>
          <p:cNvSpPr>
            <a:spLocks noGrp="1"/>
          </p:cNvSpPr>
          <p:nvPr>
            <p:ph sz="quarter" idx="1"/>
          </p:nvPr>
        </p:nvSpPr>
        <p:spPr/>
        <p:txBody>
          <a:bodyPr/>
          <a:lstStyle/>
          <a:p>
            <a:r>
              <a:rPr lang="en-US" dirty="0" smtClean="0"/>
              <a:t>After the k-means clustering, CCA routine groups identified cloud pixels together with specially neighboring/connected pixels to form a cloud object.</a:t>
            </a:r>
          </a:p>
          <a:p>
            <a:r>
              <a:rPr lang="en-US" dirty="0" smtClean="0"/>
              <a:t>After CCA, clouds with an area lower than 500 pixels are ignored.</a:t>
            </a:r>
            <a:endParaRPr lang="en-US" dirty="0"/>
          </a:p>
        </p:txBody>
      </p:sp>
      <p:sp>
        <p:nvSpPr>
          <p:cNvPr id="4" name="Slide Number Placeholder 3"/>
          <p:cNvSpPr>
            <a:spLocks noGrp="1"/>
          </p:cNvSpPr>
          <p:nvPr>
            <p:ph type="sldNum" sz="quarter" idx="15"/>
          </p:nvPr>
        </p:nvSpPr>
        <p:spPr/>
        <p:txBody>
          <a:bodyPr/>
          <a:lstStyle/>
          <a:p>
            <a:fld id="{29E03F3E-2F47-479F-B722-7772FB31F762}"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CCA—West</a:t>
            </a:r>
            <a:endParaRPr lang="en-US" dirty="0"/>
          </a:p>
        </p:txBody>
      </p:sp>
      <p:pic>
        <p:nvPicPr>
          <p:cNvPr id="4" name="Content Placeholder 3" descr="f.bmp"/>
          <p:cNvPicPr>
            <a:picLocks noGrp="1" noChangeAspect="1"/>
          </p:cNvPicPr>
          <p:nvPr>
            <p:ph sz="quarter" idx="1"/>
          </p:nvPr>
        </p:nvPicPr>
        <p:blipFill>
          <a:blip r:embed="rId3" cstate="print"/>
          <a:stretch>
            <a:fillRect/>
          </a:stretch>
        </p:blipFill>
        <p:spPr>
          <a:xfrm>
            <a:off x="457200" y="1636012"/>
            <a:ext cx="7467600" cy="4802000"/>
          </a:xfrm>
        </p:spPr>
      </p:pic>
      <p:sp>
        <p:nvSpPr>
          <p:cNvPr id="5" name="Slide Number Placeholder 4"/>
          <p:cNvSpPr>
            <a:spLocks noGrp="1"/>
          </p:cNvSpPr>
          <p:nvPr>
            <p:ph type="sldNum" sz="quarter" idx="15"/>
          </p:nvPr>
        </p:nvSpPr>
        <p:spPr/>
        <p:txBody>
          <a:bodyPr/>
          <a:lstStyle/>
          <a:p>
            <a:fld id="{29E03F3E-2F47-479F-B722-7772FB31F762}"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CCA—East</a:t>
            </a:r>
            <a:endParaRPr lang="en-US" dirty="0"/>
          </a:p>
        </p:txBody>
      </p:sp>
      <p:pic>
        <p:nvPicPr>
          <p:cNvPr id="8" name="Content Placeholder 7" descr="g.bmp"/>
          <p:cNvPicPr>
            <a:picLocks noGrp="1" noChangeAspect="1"/>
          </p:cNvPicPr>
          <p:nvPr>
            <p:ph sz="quarter" idx="1"/>
          </p:nvPr>
        </p:nvPicPr>
        <p:blipFill>
          <a:blip r:embed="rId3" cstate="print"/>
          <a:stretch>
            <a:fillRect/>
          </a:stretch>
        </p:blipFill>
        <p:spPr>
          <a:xfrm>
            <a:off x="457200" y="1636012"/>
            <a:ext cx="7467600" cy="4802000"/>
          </a:xfrm>
        </p:spPr>
      </p:pic>
      <p:sp>
        <p:nvSpPr>
          <p:cNvPr id="4" name="Slide Number Placeholder 3"/>
          <p:cNvSpPr>
            <a:spLocks noGrp="1"/>
          </p:cNvSpPr>
          <p:nvPr>
            <p:ph type="sldNum" sz="quarter" idx="15"/>
          </p:nvPr>
        </p:nvSpPr>
        <p:spPr/>
        <p:txBody>
          <a:bodyPr/>
          <a:lstStyle/>
          <a:p>
            <a:fld id="{29E03F3E-2F47-479F-B722-7772FB31F762}"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dirty="0" smtClean="0">
                <a:solidFill>
                  <a:schemeClr val="bg1">
                    <a:lumMod val="75000"/>
                  </a:schemeClr>
                </a:solidFill>
              </a:rPr>
              <a:t>Analysis of Input Data</a:t>
            </a:r>
            <a:br>
              <a:rPr lang="en-US" sz="2200" dirty="0" smtClean="0">
                <a:solidFill>
                  <a:schemeClr val="bg1">
                    <a:lumMod val="75000"/>
                  </a:schemeClr>
                </a:solidFill>
              </a:rPr>
            </a:br>
            <a:r>
              <a:rPr lang="en-US" sz="2200" dirty="0" smtClean="0">
                <a:solidFill>
                  <a:schemeClr val="bg1">
                    <a:lumMod val="75000"/>
                  </a:schemeClr>
                </a:solidFill>
              </a:rPr>
              <a:t>Image Rectification</a:t>
            </a:r>
            <a:br>
              <a:rPr lang="en-US" sz="2200" dirty="0" smtClean="0">
                <a:solidFill>
                  <a:schemeClr val="bg1">
                    <a:lumMod val="75000"/>
                  </a:schemeClr>
                </a:solidFill>
              </a:rPr>
            </a:br>
            <a:r>
              <a:rPr lang="en-US" sz="2200" dirty="0" smtClean="0">
                <a:solidFill>
                  <a:schemeClr val="bg1">
                    <a:lumMod val="75000"/>
                  </a:schemeClr>
                </a:solidFill>
              </a:rPr>
              <a:t>Image Segmentation and Object Extraction</a:t>
            </a:r>
            <a:r>
              <a:rPr lang="en-US" dirty="0" smtClean="0"/>
              <a:t/>
            </a:r>
            <a:br>
              <a:rPr lang="en-US" dirty="0" smtClean="0"/>
            </a:br>
            <a:r>
              <a:rPr lang="en-US" dirty="0" smtClean="0"/>
              <a:t>Matching Algorithms</a:t>
            </a:r>
            <a:br>
              <a:rPr lang="en-US" dirty="0" smtClean="0"/>
            </a:br>
            <a:r>
              <a:rPr lang="en-US" sz="2200" dirty="0" smtClean="0">
                <a:solidFill>
                  <a:schemeClr val="bg1">
                    <a:lumMod val="75000"/>
                  </a:schemeClr>
                </a:solidFill>
              </a:rPr>
              <a:t>Altitude Calculations</a:t>
            </a:r>
            <a:br>
              <a:rPr lang="en-US" sz="2200" dirty="0" smtClean="0">
                <a:solidFill>
                  <a:schemeClr val="bg1">
                    <a:lumMod val="75000"/>
                  </a:schemeClr>
                </a:solidFill>
              </a:rPr>
            </a:br>
            <a:r>
              <a:rPr lang="en-US" sz="2200" dirty="0" smtClean="0">
                <a:solidFill>
                  <a:schemeClr val="bg1">
                    <a:lumMod val="75000"/>
                  </a:schemeClr>
                </a:solidFill>
              </a:rPr>
              <a:t>Data Visualization</a:t>
            </a:r>
            <a:endParaRPr lang="en-US" sz="2200" dirty="0">
              <a:solidFill>
                <a:schemeClr val="bg1">
                  <a:lumMod val="75000"/>
                </a:schemeClr>
              </a:solidFill>
            </a:endParaRPr>
          </a:p>
        </p:txBody>
      </p:sp>
      <p:sp>
        <p:nvSpPr>
          <p:cNvPr id="4" name="Text Placeholder 3"/>
          <p:cNvSpPr>
            <a:spLocks noGrp="1"/>
          </p:cNvSpPr>
          <p:nvPr>
            <p:ph type="body" idx="1"/>
          </p:nvPr>
        </p:nvSpPr>
        <p:spPr/>
        <p:txBody>
          <a:bodyPr>
            <a:normAutofit/>
          </a:bodyPr>
          <a:lstStyle/>
          <a:p>
            <a:r>
              <a:rPr lang="en-US" dirty="0" smtClean="0"/>
              <a:t>For each cloud in one image, the matching algorithm finds the best matched cloud in the other image and then it calculates the disparity of the cloud. The disparity is fed to calculate the altitude.</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Matching Algorithms</a:t>
            </a:r>
            <a:endParaRPr lang="en-US" dirty="0"/>
          </a:p>
        </p:txBody>
      </p:sp>
      <p:sp>
        <p:nvSpPr>
          <p:cNvPr id="5" name="Content Placeholder 4"/>
          <p:cNvSpPr>
            <a:spLocks noGrp="1"/>
          </p:cNvSpPr>
          <p:nvPr>
            <p:ph sz="quarter" idx="1"/>
          </p:nvPr>
        </p:nvSpPr>
        <p:spPr/>
        <p:txBody>
          <a:bodyPr>
            <a:normAutofit/>
          </a:bodyPr>
          <a:lstStyle/>
          <a:p>
            <a:r>
              <a:rPr lang="en-US" sz="2800" dirty="0" smtClean="0"/>
              <a:t>Two matching algorithms were implemented for the project.</a:t>
            </a:r>
          </a:p>
          <a:p>
            <a:r>
              <a:rPr lang="en-US" sz="2800" dirty="0" smtClean="0"/>
              <a:t>Both methods performs object-level matching.</a:t>
            </a:r>
          </a:p>
          <a:p>
            <a:pPr lvl="1"/>
            <a:r>
              <a:rPr lang="en-US" sz="2400" dirty="0" smtClean="0"/>
              <a:t>The first method uses the traditional mean squared difference (MSD).</a:t>
            </a:r>
          </a:p>
          <a:p>
            <a:pPr lvl="1"/>
            <a:r>
              <a:rPr lang="en-US" sz="2400" dirty="0" smtClean="0"/>
              <a:t>The second performs shape histogram matching using feature vectors.</a:t>
            </a:r>
          </a:p>
          <a:p>
            <a:r>
              <a:rPr lang="en-US" sz="2700" dirty="0" smtClean="0"/>
              <a:t>Finds best match over a specified search area</a:t>
            </a:r>
            <a:endParaRPr lang="en-US" sz="2700" dirty="0"/>
          </a:p>
        </p:txBody>
      </p:sp>
      <p:sp>
        <p:nvSpPr>
          <p:cNvPr id="6" name="Slide Number Placeholder 5"/>
          <p:cNvSpPr>
            <a:spLocks noGrp="1"/>
          </p:cNvSpPr>
          <p:nvPr>
            <p:ph type="sldNum" sz="quarter" idx="15"/>
          </p:nvPr>
        </p:nvSpPr>
        <p:spPr/>
        <p:txBody>
          <a:bodyPr/>
          <a:lstStyle/>
          <a:p>
            <a:fld id="{29E03F3E-2F47-479F-B722-7772FB31F762}"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Object-Level MSD</a:t>
            </a:r>
            <a:endParaRPr lang="en-US" dirty="0"/>
          </a:p>
        </p:txBody>
      </p:sp>
      <p:sp>
        <p:nvSpPr>
          <p:cNvPr id="3" name="Content Placeholder 2"/>
          <p:cNvSpPr>
            <a:spLocks noGrp="1"/>
          </p:cNvSpPr>
          <p:nvPr>
            <p:ph sz="quarter" idx="1"/>
          </p:nvPr>
        </p:nvSpPr>
        <p:spPr/>
        <p:txBody>
          <a:bodyPr>
            <a:normAutofit/>
          </a:bodyPr>
          <a:lstStyle/>
          <a:p>
            <a:r>
              <a:rPr lang="en-US" sz="2800" dirty="0" smtClean="0"/>
              <a:t>For each cloud </a:t>
            </a:r>
            <a:r>
              <a:rPr lang="en-US" sz="2800" smtClean="0"/>
              <a:t>in one image</a:t>
            </a:r>
            <a:r>
              <a:rPr lang="en-US" sz="2800" dirty="0" smtClean="0"/>
              <a:t>:</a:t>
            </a:r>
          </a:p>
          <a:p>
            <a:pPr lvl="1"/>
            <a:r>
              <a:rPr lang="en-US" sz="2400" dirty="0" smtClean="0"/>
              <a:t>Compute the bounding box of that cloud.</a:t>
            </a:r>
          </a:p>
          <a:p>
            <a:pPr lvl="1"/>
            <a:r>
              <a:rPr lang="en-US" sz="2400" dirty="0" smtClean="0"/>
              <a:t>Find the best matched box in other image using the matching criterion (MSD—the mean squared difference of two equal size boxes).</a:t>
            </a:r>
          </a:p>
        </p:txBody>
      </p:sp>
      <p:grpSp>
        <p:nvGrpSpPr>
          <p:cNvPr id="15" name="Group 14"/>
          <p:cNvGrpSpPr/>
          <p:nvPr/>
        </p:nvGrpSpPr>
        <p:grpSpPr>
          <a:xfrm>
            <a:off x="1295400" y="4343400"/>
            <a:ext cx="5334000" cy="1752600"/>
            <a:chOff x="1295400" y="4343400"/>
            <a:chExt cx="5334000" cy="1752600"/>
          </a:xfrm>
        </p:grpSpPr>
        <p:sp>
          <p:nvSpPr>
            <p:cNvPr id="4" name="Rectangle 3"/>
            <p:cNvSpPr/>
            <p:nvPr/>
          </p:nvSpPr>
          <p:spPr>
            <a:xfrm>
              <a:off x="1295400" y="4343400"/>
              <a:ext cx="2286000" cy="1752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343400" y="4343400"/>
              <a:ext cx="2286000" cy="1752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09800" y="4953000"/>
              <a:ext cx="609600" cy="4572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57800" y="4953000"/>
              <a:ext cx="609600" cy="457200"/>
            </a:xfrm>
            <a:prstGeom prst="rect">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10200" y="4800600"/>
              <a:ext cx="609600" cy="457200"/>
            </a:xfrm>
            <a:prstGeom prst="rect">
              <a:avLst/>
            </a:prstGeom>
            <a:noFill/>
            <a:ln>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3"/>
              <a:endCxn id="7" idx="1"/>
            </p:cNvCxnSpPr>
            <p:nvPr/>
          </p:nvCxnSpPr>
          <p:spPr>
            <a:xfrm>
              <a:off x="2819400" y="5181600"/>
              <a:ext cx="2438400"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3"/>
            </p:cNvCxnSpPr>
            <p:nvPr/>
          </p:nvCxnSpPr>
          <p:spPr>
            <a:xfrm flipV="1">
              <a:off x="2819400" y="4800600"/>
              <a:ext cx="25908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86200" y="4724400"/>
              <a:ext cx="287258" cy="369332"/>
            </a:xfrm>
            <a:prstGeom prst="rect">
              <a:avLst/>
            </a:prstGeom>
            <a:noFill/>
          </p:spPr>
          <p:txBody>
            <a:bodyPr wrap="none" rtlCol="0">
              <a:spAutoFit/>
            </a:bodyPr>
            <a:lstStyle/>
            <a:p>
              <a:r>
                <a:rPr lang="en-US" dirty="0" smtClean="0"/>
                <a:t>?</a:t>
              </a:r>
              <a:endParaRPr lang="en-US" dirty="0"/>
            </a:p>
          </p:txBody>
        </p:sp>
        <p:sp>
          <p:nvSpPr>
            <p:cNvPr id="14" name="TextBox 13"/>
            <p:cNvSpPr txBox="1"/>
            <p:nvPr/>
          </p:nvSpPr>
          <p:spPr>
            <a:xfrm>
              <a:off x="3962400" y="5181600"/>
              <a:ext cx="287258" cy="369332"/>
            </a:xfrm>
            <a:prstGeom prst="rect">
              <a:avLst/>
            </a:prstGeom>
            <a:noFill/>
          </p:spPr>
          <p:txBody>
            <a:bodyPr wrap="none" rtlCol="0">
              <a:spAutoFit/>
            </a:bodyPr>
            <a:lstStyle/>
            <a:p>
              <a:r>
                <a:rPr lang="en-US" dirty="0" smtClean="0"/>
                <a:t>?</a:t>
              </a:r>
              <a:endParaRPr lang="en-US" dirty="0"/>
            </a:p>
          </p:txBody>
        </p:sp>
      </p:grpSp>
      <p:sp>
        <p:nvSpPr>
          <p:cNvPr id="16" name="Slide Number Placeholder 15"/>
          <p:cNvSpPr>
            <a:spLocks noGrp="1"/>
          </p:cNvSpPr>
          <p:nvPr>
            <p:ph type="sldNum" sz="quarter" idx="15"/>
          </p:nvPr>
        </p:nvSpPr>
        <p:spPr/>
        <p:txBody>
          <a:bodyPr/>
          <a:lstStyle/>
          <a:p>
            <a:fld id="{29E03F3E-2F47-479F-B722-7772FB31F762}"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Object-Level MSD—Result</a:t>
            </a:r>
            <a:endParaRPr lang="en-US" dirty="0"/>
          </a:p>
        </p:txBody>
      </p:sp>
      <p:sp>
        <p:nvSpPr>
          <p:cNvPr id="4" name="Slide Number Placeholder 3"/>
          <p:cNvSpPr>
            <a:spLocks noGrp="1"/>
          </p:cNvSpPr>
          <p:nvPr>
            <p:ph type="sldNum" sz="quarter" idx="15"/>
          </p:nvPr>
        </p:nvSpPr>
        <p:spPr/>
        <p:txBody>
          <a:bodyPr/>
          <a:lstStyle/>
          <a:p>
            <a:fld id="{29E03F3E-2F47-479F-B722-7772FB31F762}" type="slidenum">
              <a:rPr lang="en-US" smtClean="0"/>
              <a:pPr/>
              <a:t>27</a:t>
            </a:fld>
            <a:endParaRPr lang="en-US"/>
          </a:p>
        </p:txBody>
      </p:sp>
      <p:pic>
        <p:nvPicPr>
          <p:cNvPr id="7" name="Content Placeholder 6" descr="d1.png"/>
          <p:cNvPicPr>
            <a:picLocks noGrp="1" noChangeAspect="1"/>
          </p:cNvPicPr>
          <p:nvPr>
            <p:ph sz="quarter" idx="1"/>
          </p:nvPr>
        </p:nvPicPr>
        <p:blipFill>
          <a:blip r:embed="rId3" cstate="print"/>
          <a:stretch>
            <a:fillRect/>
          </a:stretch>
        </p:blipFill>
        <p:spPr>
          <a:xfrm>
            <a:off x="457200" y="1636012"/>
            <a:ext cx="7467600" cy="480200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Shape Histogram Matching</a:t>
            </a:r>
            <a:endParaRPr lang="en-US" dirty="0"/>
          </a:p>
        </p:txBody>
      </p:sp>
      <p:sp>
        <p:nvSpPr>
          <p:cNvPr id="3" name="Content Placeholder 2"/>
          <p:cNvSpPr>
            <a:spLocks noGrp="1"/>
          </p:cNvSpPr>
          <p:nvPr>
            <p:ph sz="quarter" idx="1"/>
          </p:nvPr>
        </p:nvSpPr>
        <p:spPr/>
        <p:txBody>
          <a:bodyPr/>
          <a:lstStyle/>
          <a:p>
            <a:r>
              <a:rPr lang="en-US" dirty="0" smtClean="0"/>
              <a:t>Uses the cloud mask instead of original image data.</a:t>
            </a:r>
          </a:p>
          <a:p>
            <a:r>
              <a:rPr lang="en-US" dirty="0" smtClean="0"/>
              <a:t>Calculates a feature vector for the bounding box being matched in the image.</a:t>
            </a:r>
          </a:p>
          <a:p>
            <a:pPr lvl="1"/>
            <a:r>
              <a:rPr lang="en-US" dirty="0" smtClean="0"/>
              <a:t>The feature vector includes a count of the white pixels in each row and each column.</a:t>
            </a:r>
          </a:p>
          <a:p>
            <a:r>
              <a:rPr lang="en-US" dirty="0" smtClean="0"/>
              <a:t>The best match results in the minimum Euclidian distance between the feature vectors.</a:t>
            </a:r>
          </a:p>
        </p:txBody>
      </p:sp>
      <p:sp>
        <p:nvSpPr>
          <p:cNvPr id="4" name="Slide Number Placeholder 3"/>
          <p:cNvSpPr>
            <a:spLocks noGrp="1"/>
          </p:cNvSpPr>
          <p:nvPr>
            <p:ph type="sldNum" sz="quarter" idx="15"/>
          </p:nvPr>
        </p:nvSpPr>
        <p:spPr/>
        <p:txBody>
          <a:bodyPr/>
          <a:lstStyle/>
          <a:p>
            <a:fld id="{29E03F3E-2F47-479F-B722-7772FB31F762}"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Shape Histogram Matching - Example</a:t>
            </a:r>
            <a:endParaRPr lang="en-US" dirty="0"/>
          </a:p>
        </p:txBody>
      </p:sp>
      <p:graphicFrame>
        <p:nvGraphicFramePr>
          <p:cNvPr id="6" name="Content Placeholder 5"/>
          <p:cNvGraphicFramePr>
            <a:graphicFrameLocks noGrp="1"/>
          </p:cNvGraphicFramePr>
          <p:nvPr>
            <p:ph sz="quarter" idx="1"/>
          </p:nvPr>
        </p:nvGraphicFramePr>
        <p:xfrm>
          <a:off x="304800" y="1600200"/>
          <a:ext cx="3657600" cy="3124200"/>
        </p:xfrm>
        <a:graphic>
          <a:graphicData uri="http://schemas.openxmlformats.org/drawingml/2006/table">
            <a:tbl>
              <a:tblPr firstRow="1" bandRow="1">
                <a:tableStyleId>{5940675A-B579-460E-94D1-54222C63F5DA}</a:tableStyleId>
              </a:tblPr>
              <a:tblGrid>
                <a:gridCol w="731520"/>
                <a:gridCol w="731520"/>
                <a:gridCol w="731520"/>
                <a:gridCol w="731520"/>
                <a:gridCol w="731520"/>
              </a:tblGrid>
              <a:tr h="624840">
                <a:tc>
                  <a:txBody>
                    <a:bodyPr/>
                    <a:lstStyle/>
                    <a:p>
                      <a:endParaRPr lang="en-US" dirty="0"/>
                    </a:p>
                  </a:txBody>
                  <a:tcPr>
                    <a:solidFill>
                      <a:schemeClr val="tx1">
                        <a:lumMod val="95000"/>
                        <a:lumOff val="5000"/>
                      </a:schemeClr>
                    </a:solidFill>
                  </a:tcPr>
                </a:tc>
                <a:tc>
                  <a:txBody>
                    <a:bodyPr/>
                    <a:lstStyle/>
                    <a:p>
                      <a:endParaRPr lang="en-US" dirty="0"/>
                    </a:p>
                  </a:txBody>
                  <a:tcPr>
                    <a:solidFill>
                      <a:schemeClr val="tx1">
                        <a:lumMod val="95000"/>
                        <a:lumOff val="5000"/>
                      </a:schemeClr>
                    </a:solidFill>
                  </a:tcPr>
                </a:tc>
                <a:tc>
                  <a:txBody>
                    <a:bodyPr/>
                    <a:lstStyle/>
                    <a:p>
                      <a:endParaRPr lang="en-US" dirty="0"/>
                    </a:p>
                  </a:txBody>
                  <a:tcPr/>
                </a:tc>
                <a:tc>
                  <a:txBody>
                    <a:bodyPr/>
                    <a:lstStyle/>
                    <a:p>
                      <a:endParaRPr lang="en-US" dirty="0"/>
                    </a:p>
                  </a:txBody>
                  <a:tcPr/>
                </a:tc>
                <a:tc>
                  <a:txBody>
                    <a:bodyPr/>
                    <a:lstStyle/>
                    <a:p>
                      <a:endParaRPr lang="en-US" dirty="0"/>
                    </a:p>
                  </a:txBody>
                  <a:tcPr>
                    <a:solidFill>
                      <a:schemeClr val="tx1">
                        <a:lumMod val="95000"/>
                        <a:lumOff val="5000"/>
                      </a:schemeClr>
                    </a:solidFill>
                  </a:tcPr>
                </a:tc>
              </a:tr>
              <a:tr h="624840">
                <a:tc>
                  <a:txBody>
                    <a:bodyPr/>
                    <a:lstStyle/>
                    <a:p>
                      <a:endParaRPr lang="en-US" dirty="0"/>
                    </a:p>
                  </a:txBody>
                  <a:tcPr>
                    <a:solidFill>
                      <a:schemeClr val="tx1">
                        <a:lumMod val="95000"/>
                        <a:lumOff val="5000"/>
                      </a:schemeClr>
                    </a:solidFill>
                  </a:tcPr>
                </a:tc>
                <a:tc>
                  <a:txBody>
                    <a:bodyPr/>
                    <a:lstStyle/>
                    <a:p>
                      <a:endParaRPr lang="en-US" dirty="0"/>
                    </a:p>
                  </a:txBody>
                  <a:tcPr>
                    <a:solidFill>
                      <a:schemeClr val="bg1"/>
                    </a:solidFill>
                  </a:tcPr>
                </a:tc>
                <a:tc>
                  <a:txBody>
                    <a:bodyPr/>
                    <a:lstStyle/>
                    <a:p>
                      <a:endParaRPr lang="en-US" dirty="0"/>
                    </a:p>
                  </a:txBody>
                  <a:tcPr>
                    <a:solidFill>
                      <a:schemeClr val="tx1">
                        <a:lumMod val="95000"/>
                        <a:lumOff val="5000"/>
                      </a:schemeClr>
                    </a:solidFill>
                  </a:tcPr>
                </a:tc>
                <a:tc>
                  <a:txBody>
                    <a:bodyPr/>
                    <a:lstStyle/>
                    <a:p>
                      <a:endParaRPr lang="en-US"/>
                    </a:p>
                  </a:txBody>
                  <a:tcPr/>
                </a:tc>
                <a:tc>
                  <a:txBody>
                    <a:bodyPr/>
                    <a:lstStyle/>
                    <a:p>
                      <a:endParaRPr lang="en-US" dirty="0"/>
                    </a:p>
                  </a:txBody>
                  <a:tcPr/>
                </a:tc>
              </a:tr>
              <a:tr h="62484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solidFill>
                      <a:schemeClr val="tx1"/>
                    </a:solidFill>
                  </a:tcPr>
                </a:tc>
              </a:tr>
              <a:tr h="624840">
                <a:tc>
                  <a:txBody>
                    <a:bodyPr/>
                    <a:lstStyle/>
                    <a:p>
                      <a:endParaRPr lang="en-US" dirty="0"/>
                    </a:p>
                  </a:txBody>
                  <a:tcPr>
                    <a:solidFill>
                      <a:schemeClr val="tx1"/>
                    </a:solidFill>
                  </a:tcPr>
                </a:tc>
                <a:tc>
                  <a:txBody>
                    <a:bodyPr/>
                    <a:lstStyle/>
                    <a:p>
                      <a:endParaRPr lang="en-US" dirty="0"/>
                    </a:p>
                  </a:txBody>
                  <a:tcPr/>
                </a:tc>
                <a:tc>
                  <a:txBody>
                    <a:bodyPr/>
                    <a:lstStyle/>
                    <a:p>
                      <a:endParaRPr lang="en-US" dirty="0"/>
                    </a:p>
                  </a:txBody>
                  <a:tcPr>
                    <a:solidFill>
                      <a:schemeClr val="tx1"/>
                    </a:solidFill>
                  </a:tcPr>
                </a:tc>
                <a:tc>
                  <a:txBody>
                    <a:bodyPr/>
                    <a:lstStyle/>
                    <a:p>
                      <a:endParaRPr lang="en-US"/>
                    </a:p>
                  </a:txBody>
                  <a:tcPr/>
                </a:tc>
                <a:tc>
                  <a:txBody>
                    <a:bodyPr/>
                    <a:lstStyle/>
                    <a:p>
                      <a:endParaRPr lang="en-US" dirty="0"/>
                    </a:p>
                  </a:txBody>
                  <a:tcPr/>
                </a:tc>
              </a:tr>
              <a:tr h="624840">
                <a:tc>
                  <a:txBody>
                    <a:bodyPr/>
                    <a:lstStyle/>
                    <a:p>
                      <a:endParaRPr lang="en-US"/>
                    </a:p>
                  </a:txBody>
                  <a:tcPr/>
                </a:tc>
                <a:tc>
                  <a:txBody>
                    <a:bodyPr/>
                    <a:lstStyle/>
                    <a:p>
                      <a:endParaRPr lang="en-US" dirty="0"/>
                    </a:p>
                  </a:txBody>
                  <a:tcPr>
                    <a:solidFill>
                      <a:schemeClr val="tx1"/>
                    </a:solidFill>
                  </a:tcPr>
                </a:tc>
                <a:tc>
                  <a:txBody>
                    <a:bodyPr/>
                    <a:lstStyle/>
                    <a:p>
                      <a:endParaRPr lang="en-US" dirty="0"/>
                    </a:p>
                  </a:txBody>
                  <a:tcPr>
                    <a:solidFill>
                      <a:schemeClr val="tx1"/>
                    </a:solidFill>
                  </a:tcPr>
                </a:tc>
                <a:tc>
                  <a:txBody>
                    <a:bodyPr/>
                    <a:lstStyle/>
                    <a:p>
                      <a:endParaRPr lang="en-US" dirty="0"/>
                    </a:p>
                  </a:txBody>
                  <a:tcPr/>
                </a:tc>
                <a:tc>
                  <a:txBody>
                    <a:bodyPr/>
                    <a:lstStyle/>
                    <a:p>
                      <a:endParaRPr lang="en-US" dirty="0"/>
                    </a:p>
                  </a:txBody>
                  <a:tcPr/>
                </a:tc>
              </a:tr>
            </a:tbl>
          </a:graphicData>
        </a:graphic>
      </p:graphicFrame>
      <p:sp>
        <p:nvSpPr>
          <p:cNvPr id="5" name="Content Placeholder 4"/>
          <p:cNvSpPr>
            <a:spLocks noGrp="1"/>
          </p:cNvSpPr>
          <p:nvPr>
            <p:ph sz="quarter" idx="2"/>
          </p:nvPr>
        </p:nvSpPr>
        <p:spPr>
          <a:xfrm>
            <a:off x="5029200" y="1600200"/>
            <a:ext cx="3657600" cy="4572000"/>
          </a:xfrm>
        </p:spPr>
        <p:txBody>
          <a:bodyPr/>
          <a:lstStyle/>
          <a:p>
            <a:r>
              <a:rPr lang="en-US" dirty="0" smtClean="0"/>
              <a:t>The feature vector in this example would be </a:t>
            </a:r>
            <a:r>
              <a:rPr lang="en-US" sz="2000" dirty="0" smtClean="0"/>
              <a:t>(2, 3, 4, 3, 3, 2, 3, 2, 5, 3)</a:t>
            </a:r>
          </a:p>
          <a:p>
            <a:r>
              <a:rPr lang="en-US" dirty="0" smtClean="0"/>
              <a:t>The best match between objects occurs when the distance between the two vectors are minimal.</a:t>
            </a:r>
          </a:p>
        </p:txBody>
      </p:sp>
      <p:sp>
        <p:nvSpPr>
          <p:cNvPr id="7" name="TextBox 6"/>
          <p:cNvSpPr txBox="1"/>
          <p:nvPr/>
        </p:nvSpPr>
        <p:spPr>
          <a:xfrm>
            <a:off x="381000" y="5029200"/>
            <a:ext cx="3657600" cy="381000"/>
          </a:xfrm>
          <a:prstGeom prst="rect">
            <a:avLst/>
          </a:prstGeom>
          <a:noFill/>
        </p:spPr>
        <p:txBody>
          <a:bodyPr wrap="square" rtlCol="0">
            <a:spAutoFit/>
          </a:bodyPr>
          <a:lstStyle/>
          <a:p>
            <a:r>
              <a:rPr lang="en-US" dirty="0" smtClean="0"/>
              <a:t>   2          3          2         5         3</a:t>
            </a:r>
            <a:endParaRPr lang="en-US" dirty="0"/>
          </a:p>
        </p:txBody>
      </p:sp>
      <p:sp>
        <p:nvSpPr>
          <p:cNvPr id="8" name="TextBox 7"/>
          <p:cNvSpPr txBox="1"/>
          <p:nvPr/>
        </p:nvSpPr>
        <p:spPr>
          <a:xfrm>
            <a:off x="4038600" y="1600200"/>
            <a:ext cx="533400" cy="3139321"/>
          </a:xfrm>
          <a:prstGeom prst="rect">
            <a:avLst/>
          </a:prstGeom>
          <a:noFill/>
        </p:spPr>
        <p:txBody>
          <a:bodyPr wrap="square" rtlCol="0">
            <a:spAutoFit/>
          </a:bodyPr>
          <a:lstStyle/>
          <a:p>
            <a:pPr algn="ctr"/>
            <a:r>
              <a:rPr lang="en-US" dirty="0" smtClean="0"/>
              <a:t>2</a:t>
            </a:r>
          </a:p>
          <a:p>
            <a:endParaRPr lang="en-US" dirty="0" smtClean="0"/>
          </a:p>
          <a:p>
            <a:r>
              <a:rPr lang="en-US" dirty="0" smtClean="0"/>
              <a:t>  </a:t>
            </a:r>
          </a:p>
          <a:p>
            <a:r>
              <a:rPr lang="en-US" dirty="0" smtClean="0"/>
              <a:t>  3</a:t>
            </a:r>
          </a:p>
          <a:p>
            <a:endParaRPr lang="en-US" dirty="0" smtClean="0"/>
          </a:p>
          <a:p>
            <a:r>
              <a:rPr lang="en-US" dirty="0" smtClean="0"/>
              <a:t>  4</a:t>
            </a:r>
          </a:p>
          <a:p>
            <a:endParaRPr lang="en-US" dirty="0" smtClean="0"/>
          </a:p>
          <a:p>
            <a:r>
              <a:rPr lang="en-US" dirty="0" smtClean="0"/>
              <a:t>  3</a:t>
            </a:r>
          </a:p>
          <a:p>
            <a:endParaRPr lang="en-US" dirty="0" smtClean="0"/>
          </a:p>
          <a:p>
            <a:endParaRPr lang="en-US" dirty="0" smtClean="0"/>
          </a:p>
          <a:p>
            <a:r>
              <a:rPr lang="en-US" dirty="0" smtClean="0"/>
              <a:t>  3</a:t>
            </a:r>
            <a:endParaRPr lang="en-US" dirty="0"/>
          </a:p>
        </p:txBody>
      </p:sp>
      <p:sp>
        <p:nvSpPr>
          <p:cNvPr id="9" name="Slide Number Placeholder 8"/>
          <p:cNvSpPr>
            <a:spLocks noGrp="1"/>
          </p:cNvSpPr>
          <p:nvPr>
            <p:ph type="sldNum" sz="quarter" idx="12"/>
          </p:nvPr>
        </p:nvSpPr>
        <p:spPr/>
        <p:txBody>
          <a:bodyPr/>
          <a:lstStyle/>
          <a:p>
            <a:fld id="{29E03F3E-2F47-479F-B722-7772FB31F762}"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Analysis of Input Data</a:t>
            </a:r>
            <a:br>
              <a:rPr lang="en-US" dirty="0" smtClean="0"/>
            </a:br>
            <a:r>
              <a:rPr lang="en-US" sz="2200" dirty="0" smtClean="0">
                <a:solidFill>
                  <a:schemeClr val="bg1">
                    <a:lumMod val="75000"/>
                  </a:schemeClr>
                </a:solidFill>
              </a:rPr>
              <a:t>Image Rectification</a:t>
            </a:r>
            <a:br>
              <a:rPr lang="en-US" sz="2200" dirty="0" smtClean="0">
                <a:solidFill>
                  <a:schemeClr val="bg1">
                    <a:lumMod val="75000"/>
                  </a:schemeClr>
                </a:solidFill>
              </a:rPr>
            </a:br>
            <a:r>
              <a:rPr lang="en-US" sz="2200" dirty="0" smtClean="0">
                <a:solidFill>
                  <a:schemeClr val="bg1">
                    <a:lumMod val="75000"/>
                  </a:schemeClr>
                </a:solidFill>
              </a:rPr>
              <a:t>Image Segmentation and Object Extraction</a:t>
            </a:r>
            <a:br>
              <a:rPr lang="en-US" sz="2200" dirty="0" smtClean="0">
                <a:solidFill>
                  <a:schemeClr val="bg1">
                    <a:lumMod val="75000"/>
                  </a:schemeClr>
                </a:solidFill>
              </a:rPr>
            </a:br>
            <a:r>
              <a:rPr lang="en-US" sz="2200" dirty="0" smtClean="0">
                <a:solidFill>
                  <a:schemeClr val="bg1">
                    <a:lumMod val="75000"/>
                  </a:schemeClr>
                </a:solidFill>
              </a:rPr>
              <a:t>Matching Algorithms</a:t>
            </a:r>
            <a:br>
              <a:rPr lang="en-US" sz="2200" dirty="0" smtClean="0">
                <a:solidFill>
                  <a:schemeClr val="bg1">
                    <a:lumMod val="75000"/>
                  </a:schemeClr>
                </a:solidFill>
              </a:rPr>
            </a:br>
            <a:r>
              <a:rPr lang="en-US" sz="2200" dirty="0" smtClean="0">
                <a:solidFill>
                  <a:schemeClr val="bg1">
                    <a:lumMod val="75000"/>
                  </a:schemeClr>
                </a:solidFill>
              </a:rPr>
              <a:t>Altitude Calculations</a:t>
            </a:r>
            <a:br>
              <a:rPr lang="en-US" sz="2200" dirty="0" smtClean="0">
                <a:solidFill>
                  <a:schemeClr val="bg1">
                    <a:lumMod val="75000"/>
                  </a:schemeClr>
                </a:solidFill>
              </a:rPr>
            </a:br>
            <a:r>
              <a:rPr lang="en-US" sz="2200" dirty="0" smtClean="0">
                <a:solidFill>
                  <a:schemeClr val="bg1">
                    <a:lumMod val="75000"/>
                  </a:schemeClr>
                </a:solidFill>
              </a:rPr>
              <a:t>Data Visualization</a:t>
            </a:r>
            <a:endParaRPr lang="en-US" sz="2200" dirty="0">
              <a:solidFill>
                <a:schemeClr val="bg1">
                  <a:lumMod val="75000"/>
                </a:schemeClr>
              </a:solidFill>
            </a:endParaRPr>
          </a:p>
        </p:txBody>
      </p:sp>
      <p:sp>
        <p:nvSpPr>
          <p:cNvPr id="7" name="Text Placeholder 6"/>
          <p:cNvSpPr>
            <a:spLocks noGrp="1"/>
          </p:cNvSpPr>
          <p:nvPr>
            <p:ph type="body" idx="1"/>
          </p:nvPr>
        </p:nvSpPr>
        <p:spPr/>
        <p:txBody>
          <a:bodyPr>
            <a:normAutofit/>
          </a:bodyPr>
          <a:lstStyle/>
          <a:p>
            <a:r>
              <a:rPr lang="en-US" dirty="0" smtClean="0"/>
              <a:t>The input data was thoroughly analyzed to select the method(s) that would best achieve the aimed results. </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Shape Histogram Matching—Result</a:t>
            </a:r>
            <a:endParaRPr lang="en-US" dirty="0"/>
          </a:p>
        </p:txBody>
      </p:sp>
      <p:sp>
        <p:nvSpPr>
          <p:cNvPr id="4" name="Slide Number Placeholder 3"/>
          <p:cNvSpPr>
            <a:spLocks noGrp="1"/>
          </p:cNvSpPr>
          <p:nvPr>
            <p:ph type="sldNum" sz="quarter" idx="15"/>
          </p:nvPr>
        </p:nvSpPr>
        <p:spPr/>
        <p:txBody>
          <a:bodyPr/>
          <a:lstStyle/>
          <a:p>
            <a:fld id="{29E03F3E-2F47-479F-B722-7772FB31F762}" type="slidenum">
              <a:rPr lang="en-US" smtClean="0"/>
              <a:pPr/>
              <a:t>30</a:t>
            </a:fld>
            <a:endParaRPr lang="en-US"/>
          </a:p>
        </p:txBody>
      </p:sp>
      <p:pic>
        <p:nvPicPr>
          <p:cNvPr id="6" name="Content Placeholder 5" descr="d2.bmp"/>
          <p:cNvPicPr>
            <a:picLocks noGrp="1" noChangeAspect="1"/>
          </p:cNvPicPr>
          <p:nvPr>
            <p:ph sz="quarter" idx="1"/>
          </p:nvPr>
        </p:nvPicPr>
        <p:blipFill>
          <a:blip r:embed="rId3" cstate="print"/>
          <a:stretch>
            <a:fillRect/>
          </a:stretch>
        </p:blipFill>
        <p:spPr>
          <a:xfrm>
            <a:off x="457200" y="1636012"/>
            <a:ext cx="7467600" cy="48020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2200" dirty="0" smtClean="0">
                <a:solidFill>
                  <a:schemeClr val="bg1">
                    <a:lumMod val="75000"/>
                  </a:schemeClr>
                </a:solidFill>
              </a:rPr>
              <a:t>Analysis of Input Data</a:t>
            </a:r>
            <a:br>
              <a:rPr lang="en-US" sz="2200" dirty="0" smtClean="0">
                <a:solidFill>
                  <a:schemeClr val="bg1">
                    <a:lumMod val="75000"/>
                  </a:schemeClr>
                </a:solidFill>
              </a:rPr>
            </a:br>
            <a:r>
              <a:rPr lang="en-US" sz="2200" dirty="0" smtClean="0">
                <a:solidFill>
                  <a:schemeClr val="bg1">
                    <a:lumMod val="75000"/>
                  </a:schemeClr>
                </a:solidFill>
              </a:rPr>
              <a:t>Image Rectification</a:t>
            </a:r>
            <a:br>
              <a:rPr lang="en-US" sz="2200" dirty="0" smtClean="0">
                <a:solidFill>
                  <a:schemeClr val="bg1">
                    <a:lumMod val="75000"/>
                  </a:schemeClr>
                </a:solidFill>
              </a:rPr>
            </a:br>
            <a:r>
              <a:rPr lang="en-US" sz="2200" dirty="0" smtClean="0">
                <a:solidFill>
                  <a:schemeClr val="bg1">
                    <a:lumMod val="75000"/>
                  </a:schemeClr>
                </a:solidFill>
              </a:rPr>
              <a:t>Image Segmentation and Object Extraction</a:t>
            </a:r>
            <a:br>
              <a:rPr lang="en-US" sz="2200" dirty="0" smtClean="0">
                <a:solidFill>
                  <a:schemeClr val="bg1">
                    <a:lumMod val="75000"/>
                  </a:schemeClr>
                </a:solidFill>
              </a:rPr>
            </a:br>
            <a:r>
              <a:rPr lang="en-US" sz="2200" dirty="0" smtClean="0">
                <a:solidFill>
                  <a:schemeClr val="bg1">
                    <a:lumMod val="75000"/>
                  </a:schemeClr>
                </a:solidFill>
              </a:rPr>
              <a:t>Matching Algorithms</a:t>
            </a:r>
            <a:r>
              <a:rPr lang="en-US" dirty="0" smtClean="0"/>
              <a:t/>
            </a:r>
            <a:br>
              <a:rPr lang="en-US" dirty="0" smtClean="0"/>
            </a:br>
            <a:r>
              <a:rPr lang="en-US" dirty="0" smtClean="0"/>
              <a:t>Altitude Calculations</a:t>
            </a:r>
            <a:br>
              <a:rPr lang="en-US" dirty="0" smtClean="0"/>
            </a:br>
            <a:r>
              <a:rPr lang="en-US" sz="2200" dirty="0" smtClean="0">
                <a:solidFill>
                  <a:schemeClr val="bg1">
                    <a:lumMod val="75000"/>
                  </a:schemeClr>
                </a:solidFill>
              </a:rPr>
              <a:t>Data Visualization</a:t>
            </a:r>
            <a:endParaRPr lang="en-US" sz="2200" dirty="0">
              <a:solidFill>
                <a:schemeClr val="bg1">
                  <a:lumMod val="75000"/>
                </a:schemeClr>
              </a:solidFill>
            </a:endParaRPr>
          </a:p>
        </p:txBody>
      </p:sp>
      <p:sp>
        <p:nvSpPr>
          <p:cNvPr id="5" name="Text Placeholder 4"/>
          <p:cNvSpPr>
            <a:spLocks noGrp="1"/>
          </p:cNvSpPr>
          <p:nvPr>
            <p:ph type="body" idx="1"/>
          </p:nvPr>
        </p:nvSpPr>
        <p:spPr/>
        <p:txBody>
          <a:bodyPr>
            <a:normAutofit/>
          </a:bodyPr>
          <a:lstStyle/>
          <a:p>
            <a:r>
              <a:rPr lang="en-US" dirty="0" smtClean="0"/>
              <a:t>The disparity found using the matching algorithms are used to derive some more meaningful information. We derived a formula to calculate the altitude of an object given its disparity and the reverse.</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Calculating Altitude</a:t>
            </a:r>
            <a:endParaRPr lang="en-US" dirty="0"/>
          </a:p>
        </p:txBody>
      </p:sp>
      <p:sp>
        <p:nvSpPr>
          <p:cNvPr id="6" name="Content Placeholder 5"/>
          <p:cNvSpPr>
            <a:spLocks noGrp="1"/>
          </p:cNvSpPr>
          <p:nvPr>
            <p:ph sz="quarter" idx="13"/>
          </p:nvPr>
        </p:nvSpPr>
        <p:spPr/>
        <p:txBody>
          <a:bodyPr>
            <a:normAutofit fontScale="92500"/>
          </a:bodyPr>
          <a:lstStyle/>
          <a:p>
            <a:r>
              <a:rPr lang="en-US" dirty="0" smtClean="0"/>
              <a:t>The first ground intersect G1 is assumed to be the cloud’s </a:t>
            </a:r>
            <a:r>
              <a:rPr lang="en-US" dirty="0" err="1" smtClean="0"/>
              <a:t>centroid</a:t>
            </a:r>
            <a:r>
              <a:rPr lang="en-US" dirty="0" smtClean="0"/>
              <a:t>, and the second intersect G2 is the first displaced by the disparity from the matching algorithm.</a:t>
            </a:r>
          </a:p>
          <a:p>
            <a:r>
              <a:rPr lang="en-US" dirty="0" smtClean="0"/>
              <a:t>Vectors can be constructed from the satellite to the corresponding ground intersect G1 and G2, and the best point of intersection can be computed.</a:t>
            </a:r>
          </a:p>
        </p:txBody>
      </p:sp>
      <p:pic>
        <p:nvPicPr>
          <p:cNvPr id="8" name="Content Placeholder 7" descr="ILLUST1.png"/>
          <p:cNvPicPr>
            <a:picLocks noGrp="1" noChangeAspect="1"/>
          </p:cNvPicPr>
          <p:nvPr>
            <p:ph sz="quarter" idx="1"/>
          </p:nvPr>
        </p:nvPicPr>
        <p:blipFill>
          <a:blip r:embed="rId3" cstate="print"/>
          <a:stretch>
            <a:fillRect/>
          </a:stretch>
        </p:blipFill>
        <p:spPr>
          <a:xfrm>
            <a:off x="1238250" y="1600200"/>
            <a:ext cx="5905500" cy="2362200"/>
          </a:xfrm>
        </p:spPr>
      </p:pic>
      <p:sp>
        <p:nvSpPr>
          <p:cNvPr id="5" name="Slide Number Placeholder 4"/>
          <p:cNvSpPr>
            <a:spLocks noGrp="1"/>
          </p:cNvSpPr>
          <p:nvPr>
            <p:ph type="sldNum" sz="quarter" idx="12"/>
          </p:nvPr>
        </p:nvSpPr>
        <p:spPr/>
        <p:txBody>
          <a:bodyPr/>
          <a:lstStyle/>
          <a:p>
            <a:fld id="{29E03F3E-2F47-479F-B722-7772FB31F762}"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Motion (1)</a:t>
            </a:r>
            <a:endParaRPr lang="en-US" dirty="0"/>
          </a:p>
        </p:txBody>
      </p:sp>
      <p:sp>
        <p:nvSpPr>
          <p:cNvPr id="4" name="Content Placeholder 3"/>
          <p:cNvSpPr>
            <a:spLocks noGrp="1"/>
          </p:cNvSpPr>
          <p:nvPr>
            <p:ph sz="quarter" idx="13"/>
          </p:nvPr>
        </p:nvSpPr>
        <p:spPr/>
        <p:txBody>
          <a:bodyPr>
            <a:normAutofit fontScale="92500" lnSpcReduction="10000"/>
          </a:bodyPr>
          <a:lstStyle/>
          <a:p>
            <a:r>
              <a:rPr lang="en-US" dirty="0" smtClean="0"/>
              <a:t>The disparity computed from the previous step might be caused by a combination of the cloud altitude and the cloud motion.</a:t>
            </a:r>
          </a:p>
          <a:p>
            <a:r>
              <a:rPr lang="en-US" dirty="0" smtClean="0"/>
              <a:t>We deliberately alter the altitude of the cloud (reference point) and compute the disparity.</a:t>
            </a:r>
          </a:p>
          <a:p>
            <a:r>
              <a:rPr lang="en-US" dirty="0" smtClean="0"/>
              <a:t>Vectors can be constructed with the satellites and this reference point; the intersection with earth is computed.</a:t>
            </a:r>
          </a:p>
        </p:txBody>
      </p:sp>
      <p:pic>
        <p:nvPicPr>
          <p:cNvPr id="7" name="Content Placeholder 6" descr="ILLUST2.png"/>
          <p:cNvPicPr>
            <a:picLocks noGrp="1" noChangeAspect="1"/>
          </p:cNvPicPr>
          <p:nvPr>
            <p:ph sz="quarter" idx="1"/>
          </p:nvPr>
        </p:nvPicPr>
        <p:blipFill>
          <a:blip r:embed="rId2" cstate="print"/>
          <a:stretch>
            <a:fillRect/>
          </a:stretch>
        </p:blipFill>
        <p:spPr>
          <a:xfrm>
            <a:off x="1238250" y="1600200"/>
            <a:ext cx="5905500" cy="2362200"/>
          </a:xfrm>
        </p:spPr>
      </p:pic>
      <p:sp>
        <p:nvSpPr>
          <p:cNvPr id="5" name="Slide Number Placeholder 4"/>
          <p:cNvSpPr>
            <a:spLocks noGrp="1"/>
          </p:cNvSpPr>
          <p:nvPr>
            <p:ph type="sldNum" sz="quarter" idx="12"/>
          </p:nvPr>
        </p:nvSpPr>
        <p:spPr/>
        <p:txBody>
          <a:bodyPr/>
          <a:lstStyle/>
          <a:p>
            <a:fld id="{29E03F3E-2F47-479F-B722-7772FB31F762}"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Motion (2)</a:t>
            </a:r>
            <a:endParaRPr lang="en-US" dirty="0"/>
          </a:p>
        </p:txBody>
      </p:sp>
      <p:sp>
        <p:nvSpPr>
          <p:cNvPr id="4" name="Content Placeholder 3"/>
          <p:cNvSpPr>
            <a:spLocks noGrp="1"/>
          </p:cNvSpPr>
          <p:nvPr>
            <p:ph sz="quarter" idx="13"/>
          </p:nvPr>
        </p:nvSpPr>
        <p:spPr/>
        <p:txBody>
          <a:bodyPr>
            <a:normAutofit fontScale="92500" lnSpcReduction="10000"/>
          </a:bodyPr>
          <a:lstStyle/>
          <a:p>
            <a:r>
              <a:rPr lang="en-US" dirty="0" smtClean="0"/>
              <a:t>With these two new intersection points, we can calculate a new disparity.</a:t>
            </a:r>
          </a:p>
          <a:p>
            <a:r>
              <a:rPr lang="en-US" dirty="0" smtClean="0"/>
              <a:t>The motion is computed as the difference between the original disparity and this new disparity.</a:t>
            </a:r>
          </a:p>
          <a:p>
            <a:r>
              <a:rPr lang="en-US" dirty="0" smtClean="0"/>
              <a:t>The velocity is computed by dividing the motion of cloud  by 10 min., since this is the time difference between the two images.</a:t>
            </a:r>
          </a:p>
        </p:txBody>
      </p:sp>
      <p:pic>
        <p:nvPicPr>
          <p:cNvPr id="7" name="Content Placeholder 6" descr="ILLUST2.png"/>
          <p:cNvPicPr>
            <a:picLocks noGrp="1" noChangeAspect="1"/>
          </p:cNvPicPr>
          <p:nvPr>
            <p:ph sz="quarter" idx="1"/>
          </p:nvPr>
        </p:nvPicPr>
        <p:blipFill>
          <a:blip r:embed="rId2" cstate="print"/>
          <a:stretch>
            <a:fillRect/>
          </a:stretch>
        </p:blipFill>
        <p:spPr>
          <a:xfrm>
            <a:off x="1238250" y="1600200"/>
            <a:ext cx="5905500" cy="2362200"/>
          </a:xfrm>
        </p:spPr>
      </p:pic>
      <p:sp>
        <p:nvSpPr>
          <p:cNvPr id="5" name="Slide Number Placeholder 4"/>
          <p:cNvSpPr>
            <a:spLocks noGrp="1"/>
          </p:cNvSpPr>
          <p:nvPr>
            <p:ph type="sldNum" sz="quarter" idx="12"/>
          </p:nvPr>
        </p:nvSpPr>
        <p:spPr/>
        <p:txBody>
          <a:bodyPr/>
          <a:lstStyle/>
          <a:p>
            <a:fld id="{29E03F3E-2F47-479F-B722-7772FB31F762}"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dirty="0" smtClean="0">
                <a:solidFill>
                  <a:schemeClr val="bg1">
                    <a:lumMod val="75000"/>
                  </a:schemeClr>
                </a:solidFill>
              </a:rPr>
              <a:t>Analysis of Input Data</a:t>
            </a:r>
            <a:br>
              <a:rPr lang="en-US" sz="2200" dirty="0" smtClean="0">
                <a:solidFill>
                  <a:schemeClr val="bg1">
                    <a:lumMod val="75000"/>
                  </a:schemeClr>
                </a:solidFill>
              </a:rPr>
            </a:br>
            <a:r>
              <a:rPr lang="en-US" sz="2200" dirty="0" smtClean="0">
                <a:solidFill>
                  <a:schemeClr val="bg1">
                    <a:lumMod val="75000"/>
                  </a:schemeClr>
                </a:solidFill>
              </a:rPr>
              <a:t>Image Rectification</a:t>
            </a:r>
            <a:br>
              <a:rPr lang="en-US" sz="2200" dirty="0" smtClean="0">
                <a:solidFill>
                  <a:schemeClr val="bg1">
                    <a:lumMod val="75000"/>
                  </a:schemeClr>
                </a:solidFill>
              </a:rPr>
            </a:br>
            <a:r>
              <a:rPr lang="en-US" sz="2200" dirty="0" smtClean="0">
                <a:solidFill>
                  <a:schemeClr val="bg1">
                    <a:lumMod val="75000"/>
                  </a:schemeClr>
                </a:solidFill>
              </a:rPr>
              <a:t>Image Segmentation and Object Extraction</a:t>
            </a:r>
            <a:br>
              <a:rPr lang="en-US" sz="2200" dirty="0" smtClean="0">
                <a:solidFill>
                  <a:schemeClr val="bg1">
                    <a:lumMod val="75000"/>
                  </a:schemeClr>
                </a:solidFill>
              </a:rPr>
            </a:br>
            <a:r>
              <a:rPr lang="en-US" sz="2200" dirty="0" smtClean="0">
                <a:solidFill>
                  <a:schemeClr val="bg1">
                    <a:lumMod val="75000"/>
                  </a:schemeClr>
                </a:solidFill>
              </a:rPr>
              <a:t>Matching Algorithms</a:t>
            </a:r>
            <a:br>
              <a:rPr lang="en-US" sz="2200" dirty="0" smtClean="0">
                <a:solidFill>
                  <a:schemeClr val="bg1">
                    <a:lumMod val="75000"/>
                  </a:schemeClr>
                </a:solidFill>
              </a:rPr>
            </a:br>
            <a:r>
              <a:rPr lang="en-US" sz="2200" dirty="0" smtClean="0">
                <a:solidFill>
                  <a:schemeClr val="bg1">
                    <a:lumMod val="75000"/>
                  </a:schemeClr>
                </a:solidFill>
              </a:rPr>
              <a:t>Altitude Calculations</a:t>
            </a:r>
            <a:r>
              <a:rPr lang="en-US" dirty="0" smtClean="0"/>
              <a:t/>
            </a:r>
            <a:br>
              <a:rPr lang="en-US" dirty="0" smtClean="0"/>
            </a:br>
            <a:r>
              <a:rPr lang="en-US" dirty="0" smtClean="0"/>
              <a:t>Data Visualization</a:t>
            </a:r>
            <a:endParaRPr lang="en-US" dirty="0"/>
          </a:p>
        </p:txBody>
      </p:sp>
      <p:sp>
        <p:nvSpPr>
          <p:cNvPr id="3" name="Text Placeholder 2"/>
          <p:cNvSpPr>
            <a:spLocks noGrp="1"/>
          </p:cNvSpPr>
          <p:nvPr>
            <p:ph type="body" idx="1"/>
          </p:nvPr>
        </p:nvSpPr>
        <p:spPr/>
        <p:txBody>
          <a:bodyPr/>
          <a:lstStyle/>
          <a:p>
            <a:r>
              <a:rPr lang="en-US" dirty="0" smtClean="0"/>
              <a:t>To make sense of what these results mean, having a visual representation of these figures is important.</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Plotting Altitude vs. Velocity</a:t>
            </a:r>
            <a:endParaRPr lang="en-US" dirty="0"/>
          </a:p>
        </p:txBody>
      </p:sp>
      <p:graphicFrame>
        <p:nvGraphicFramePr>
          <p:cNvPr id="6" name="Content Placeholder 3"/>
          <p:cNvGraphicFramePr>
            <a:graphicFrameLocks noGrp="1"/>
          </p:cNvGraphicFramePr>
          <p:nvPr>
            <p:ph sz="quarter" idx="1"/>
          </p:nvPr>
        </p:nvGraphicFramePr>
        <p:xfrm>
          <a:off x="457200" y="1600200"/>
          <a:ext cx="7467600" cy="4873625"/>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5"/>
          </p:nvPr>
        </p:nvSpPr>
        <p:spPr/>
        <p:txBody>
          <a:bodyPr/>
          <a:lstStyle/>
          <a:p>
            <a:fld id="{29E03F3E-2F47-479F-B722-7772FB31F762}" type="slidenum">
              <a:rPr lang="en-US" smtClean="0"/>
              <a:pPr/>
              <a:t>36</a:t>
            </a:fld>
            <a:endParaRPr lang="en-US"/>
          </a:p>
        </p:txBody>
      </p:sp>
      <p:sp>
        <p:nvSpPr>
          <p:cNvPr id="7" name="Rectangle 6"/>
          <p:cNvSpPr/>
          <p:nvPr/>
        </p:nvSpPr>
        <p:spPr>
          <a:xfrm>
            <a:off x="3429000" y="4419600"/>
            <a:ext cx="2362200" cy="1066800"/>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 of Workload</a:t>
            </a:r>
            <a:endParaRPr lang="en-US" dirty="0"/>
          </a:p>
        </p:txBody>
      </p:sp>
      <p:sp>
        <p:nvSpPr>
          <p:cNvPr id="3" name="Text Placeholder 2"/>
          <p:cNvSpPr>
            <a:spLocks noGrp="1"/>
          </p:cNvSpPr>
          <p:nvPr>
            <p:ph type="body" idx="1"/>
          </p:nvPr>
        </p:nvSpPr>
        <p:spPr/>
        <p:txBody>
          <a:bodyPr/>
          <a:lstStyle/>
          <a:p>
            <a:r>
              <a:rPr lang="en-US" dirty="0" smtClean="0"/>
              <a:t>Team members share a part of the workload, and when put together produces the final result.</a:t>
            </a:r>
            <a:endParaRPr lang="en-US" dirty="0"/>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Chris (Team Leader)</a:t>
            </a:r>
            <a:endParaRPr lang="en-US" dirty="0"/>
          </a:p>
        </p:txBody>
      </p:sp>
      <p:sp>
        <p:nvSpPr>
          <p:cNvPr id="5" name="Content Placeholder 4"/>
          <p:cNvSpPr>
            <a:spLocks noGrp="1"/>
          </p:cNvSpPr>
          <p:nvPr>
            <p:ph sz="quarter" idx="1"/>
          </p:nvPr>
        </p:nvSpPr>
        <p:spPr/>
        <p:txBody>
          <a:bodyPr/>
          <a:lstStyle/>
          <a:p>
            <a:r>
              <a:rPr lang="en-US" dirty="0" smtClean="0"/>
              <a:t>Fall 2009</a:t>
            </a:r>
          </a:p>
          <a:p>
            <a:pPr lvl="1"/>
            <a:r>
              <a:rPr lang="en-US" dirty="0" smtClean="0"/>
              <a:t>Initial research</a:t>
            </a:r>
          </a:p>
          <a:p>
            <a:pPr lvl="1"/>
            <a:r>
              <a:rPr lang="en-US" dirty="0" smtClean="0"/>
              <a:t>Experimenting with </a:t>
            </a:r>
            <a:r>
              <a:rPr lang="en-US" dirty="0" err="1" smtClean="0"/>
              <a:t>OpenCV</a:t>
            </a:r>
            <a:endParaRPr lang="en-US" dirty="0" smtClean="0"/>
          </a:p>
          <a:p>
            <a:r>
              <a:rPr lang="en-US" dirty="0" smtClean="0"/>
              <a:t>Winter 2010</a:t>
            </a:r>
          </a:p>
          <a:p>
            <a:pPr lvl="1"/>
            <a:r>
              <a:rPr lang="en-US" dirty="0" smtClean="0"/>
              <a:t>Image display program</a:t>
            </a:r>
          </a:p>
          <a:p>
            <a:pPr lvl="1"/>
            <a:r>
              <a:rPr lang="en-US" dirty="0" smtClean="0"/>
              <a:t>Preparation of slides for Northrop Grumman presentation</a:t>
            </a:r>
          </a:p>
          <a:p>
            <a:r>
              <a:rPr lang="en-US" dirty="0" smtClean="0"/>
              <a:t>Spring 2010</a:t>
            </a:r>
          </a:p>
          <a:p>
            <a:pPr lvl="1"/>
            <a:r>
              <a:rPr lang="en-US" dirty="0" smtClean="0"/>
              <a:t>OpenGL visualization</a:t>
            </a:r>
            <a:endParaRPr lang="en-US" dirty="0"/>
          </a:p>
        </p:txBody>
      </p:sp>
      <p:sp>
        <p:nvSpPr>
          <p:cNvPr id="6" name="Slide Number Placeholder 5"/>
          <p:cNvSpPr>
            <a:spLocks noGrp="1"/>
          </p:cNvSpPr>
          <p:nvPr>
            <p:ph type="sldNum" sz="quarter" idx="15"/>
          </p:nvPr>
        </p:nvSpPr>
        <p:spPr/>
        <p:txBody>
          <a:bodyPr/>
          <a:lstStyle/>
          <a:p>
            <a:fld id="{29E03F3E-2F47-479F-B722-7772FB31F762}" type="slidenum">
              <a:rPr lang="en-US" smtClean="0"/>
              <a:pPr/>
              <a:t>38</a:t>
            </a:fld>
            <a:endParaRPr lang="en-US"/>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Keenan</a:t>
            </a:r>
            <a:endParaRPr lang="en-US" dirty="0"/>
          </a:p>
        </p:txBody>
      </p:sp>
      <p:sp>
        <p:nvSpPr>
          <p:cNvPr id="3" name="Content Placeholder 2"/>
          <p:cNvSpPr>
            <a:spLocks noGrp="1"/>
          </p:cNvSpPr>
          <p:nvPr>
            <p:ph sz="quarter" idx="1"/>
          </p:nvPr>
        </p:nvSpPr>
        <p:spPr>
          <a:xfrm>
            <a:off x="457200" y="1600200"/>
            <a:ext cx="7467600" cy="5029200"/>
          </a:xfrm>
        </p:spPr>
        <p:txBody>
          <a:bodyPr>
            <a:normAutofit fontScale="85000" lnSpcReduction="20000"/>
          </a:bodyPr>
          <a:lstStyle/>
          <a:p>
            <a:r>
              <a:rPr lang="en-US" dirty="0" smtClean="0"/>
              <a:t>Fall 2009:</a:t>
            </a:r>
          </a:p>
          <a:p>
            <a:pPr lvl="1"/>
            <a:r>
              <a:rPr lang="en-US" dirty="0" smtClean="0"/>
              <a:t>Image extraction program in JAVA</a:t>
            </a:r>
          </a:p>
          <a:p>
            <a:pPr lvl="1"/>
            <a:r>
              <a:rPr lang="en-US" dirty="0" smtClean="0"/>
              <a:t>Researched and experimented with </a:t>
            </a:r>
            <a:r>
              <a:rPr lang="en-US" dirty="0" err="1" smtClean="0"/>
              <a:t>OpenCV</a:t>
            </a:r>
            <a:endParaRPr lang="en-US" dirty="0" smtClean="0"/>
          </a:p>
          <a:p>
            <a:pPr lvl="1"/>
            <a:r>
              <a:rPr lang="en-US" dirty="0" smtClean="0"/>
              <a:t>Researched various papers on computer image processing</a:t>
            </a:r>
          </a:p>
          <a:p>
            <a:r>
              <a:rPr lang="en-US" dirty="0" smtClean="0"/>
              <a:t>Winter 2010</a:t>
            </a:r>
          </a:p>
          <a:p>
            <a:pPr lvl="1"/>
            <a:r>
              <a:rPr lang="en-US" dirty="0" smtClean="0"/>
              <a:t>Per pixel latitude/longitude derivation</a:t>
            </a:r>
          </a:p>
          <a:p>
            <a:pPr lvl="1"/>
            <a:r>
              <a:rPr lang="en-US" dirty="0" smtClean="0"/>
              <a:t>Rectification research resulting in Mercator Projection</a:t>
            </a:r>
          </a:p>
          <a:p>
            <a:pPr lvl="1"/>
            <a:r>
              <a:rPr lang="en-US" dirty="0" smtClean="0"/>
              <a:t>Image display program with image zooming</a:t>
            </a:r>
          </a:p>
          <a:p>
            <a:pPr lvl="1"/>
            <a:r>
              <a:rPr lang="en-US" dirty="0" smtClean="0"/>
              <a:t>Experimented with </a:t>
            </a:r>
            <a:r>
              <a:rPr lang="en-US" dirty="0" err="1" smtClean="0"/>
              <a:t>OpenCV</a:t>
            </a:r>
            <a:r>
              <a:rPr lang="en-US" dirty="0" smtClean="0"/>
              <a:t> matching and image processing functions</a:t>
            </a:r>
          </a:p>
          <a:p>
            <a:pPr lvl="1"/>
            <a:r>
              <a:rPr lang="en-US" dirty="0" smtClean="0"/>
              <a:t>Line by line disparity program</a:t>
            </a:r>
          </a:p>
          <a:p>
            <a:pPr lvl="1"/>
            <a:r>
              <a:rPr lang="en-US" dirty="0" smtClean="0"/>
              <a:t>Preparation for Northrop Grumman presentation</a:t>
            </a:r>
          </a:p>
          <a:p>
            <a:r>
              <a:rPr lang="en-US" dirty="0" smtClean="0"/>
              <a:t>Spring 2010</a:t>
            </a:r>
          </a:p>
          <a:p>
            <a:pPr lvl="1"/>
            <a:r>
              <a:rPr lang="en-US" dirty="0" smtClean="0"/>
              <a:t>Shape Histogram Matching algorithm</a:t>
            </a:r>
          </a:p>
          <a:p>
            <a:pPr lvl="1"/>
            <a:r>
              <a:rPr lang="en-US" dirty="0" smtClean="0"/>
              <a:t>Researched papers on estimating cloud height from satellite images</a:t>
            </a:r>
          </a:p>
          <a:p>
            <a:pPr lvl="1"/>
            <a:r>
              <a:rPr lang="en-US" dirty="0" smtClean="0"/>
              <a:t>Compilation of final version of the program</a:t>
            </a:r>
          </a:p>
          <a:p>
            <a:pPr lvl="1"/>
            <a:r>
              <a:rPr lang="en-US" dirty="0" smtClean="0"/>
              <a:t>Preparation for the final presentation</a:t>
            </a:r>
            <a:endParaRPr lang="en-US" dirty="0"/>
          </a:p>
        </p:txBody>
      </p:sp>
      <p:sp>
        <p:nvSpPr>
          <p:cNvPr id="4" name="Slide Number Placeholder 3"/>
          <p:cNvSpPr>
            <a:spLocks noGrp="1"/>
          </p:cNvSpPr>
          <p:nvPr>
            <p:ph type="sldNum" sz="quarter" idx="15"/>
          </p:nvPr>
        </p:nvSpPr>
        <p:spPr/>
        <p:txBody>
          <a:bodyPr/>
          <a:lstStyle/>
          <a:p>
            <a:fld id="{29E03F3E-2F47-479F-B722-7772FB31F762}" type="slidenum">
              <a:rPr lang="en-US" smtClean="0"/>
              <a:pPr/>
              <a:t>39</a:t>
            </a:fld>
            <a:endParaRPr 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Satellite Information</a:t>
            </a:r>
            <a:endParaRPr lang="en-US" dirty="0"/>
          </a:p>
        </p:txBody>
      </p:sp>
      <p:sp>
        <p:nvSpPr>
          <p:cNvPr id="5" name="Content Placeholder 4"/>
          <p:cNvSpPr>
            <a:spLocks noGrp="1"/>
          </p:cNvSpPr>
          <p:nvPr>
            <p:ph sz="quarter" idx="1"/>
          </p:nvPr>
        </p:nvSpPr>
        <p:spPr/>
        <p:txBody>
          <a:bodyPr/>
          <a:lstStyle/>
          <a:p>
            <a:r>
              <a:rPr lang="en-US" dirty="0" smtClean="0"/>
              <a:t>Acquired test data from NOAA (National Oceanic and Atmospheric Administration).</a:t>
            </a:r>
          </a:p>
          <a:p>
            <a:r>
              <a:rPr lang="en-US" dirty="0" smtClean="0"/>
              <a:t>GOES </a:t>
            </a:r>
            <a:r>
              <a:rPr lang="en-US" dirty="0" smtClean="0"/>
              <a:t>11 (west) </a:t>
            </a:r>
            <a:r>
              <a:rPr lang="en-US" dirty="0" smtClean="0"/>
              <a:t>and GOES </a:t>
            </a:r>
            <a:r>
              <a:rPr lang="en-US" dirty="0" smtClean="0"/>
              <a:t>12 (</a:t>
            </a:r>
            <a:r>
              <a:rPr lang="en-US" dirty="0" smtClean="0"/>
              <a:t>east</a:t>
            </a:r>
            <a:r>
              <a:rPr lang="en-US" dirty="0" smtClean="0"/>
              <a:t>)</a:t>
            </a:r>
            <a:endParaRPr lang="en-US" dirty="0" smtClean="0"/>
          </a:p>
          <a:p>
            <a:pPr lvl="1"/>
            <a:r>
              <a:rPr lang="en-US" dirty="0" smtClean="0"/>
              <a:t>Geostationary Operational Environmental Satellites</a:t>
            </a:r>
          </a:p>
          <a:p>
            <a:r>
              <a:rPr lang="en-US" dirty="0" smtClean="0"/>
              <a:t>Weather/cloud monitoring</a:t>
            </a:r>
            <a:endParaRPr lang="en-US" dirty="0"/>
          </a:p>
        </p:txBody>
      </p:sp>
      <p:sp>
        <p:nvSpPr>
          <p:cNvPr id="6" name="Slide Number Placeholder 5"/>
          <p:cNvSpPr>
            <a:spLocks noGrp="1"/>
          </p:cNvSpPr>
          <p:nvPr>
            <p:ph type="sldNum" sz="quarter" idx="15"/>
          </p:nvPr>
        </p:nvSpPr>
        <p:spPr/>
        <p:txBody>
          <a:bodyPr/>
          <a:lstStyle/>
          <a:p>
            <a:fld id="{29E03F3E-2F47-479F-B722-7772FB31F762}"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Phu</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Fall 2009</a:t>
            </a:r>
          </a:p>
          <a:p>
            <a:pPr lvl="1"/>
            <a:r>
              <a:rPr lang="en-US" dirty="0" smtClean="0"/>
              <a:t>Initial research</a:t>
            </a:r>
          </a:p>
          <a:p>
            <a:pPr lvl="1"/>
            <a:r>
              <a:rPr lang="en-US" dirty="0" smtClean="0"/>
              <a:t>Getting acquainted with input data</a:t>
            </a:r>
          </a:p>
          <a:p>
            <a:r>
              <a:rPr lang="en-US" dirty="0" smtClean="0"/>
              <a:t>Winter 2010</a:t>
            </a:r>
          </a:p>
          <a:p>
            <a:pPr lvl="1"/>
            <a:r>
              <a:rPr lang="en-US" dirty="0" smtClean="0"/>
              <a:t>Preprocessing of data and visualization</a:t>
            </a:r>
          </a:p>
          <a:p>
            <a:pPr lvl="1"/>
            <a:r>
              <a:rPr lang="en-US" dirty="0" smtClean="0"/>
              <a:t>Implementation of image projection methods</a:t>
            </a:r>
          </a:p>
          <a:p>
            <a:pPr lvl="1"/>
            <a:r>
              <a:rPr lang="en-US" dirty="0" smtClean="0"/>
              <a:t>Matching engine and algorithm</a:t>
            </a:r>
          </a:p>
          <a:p>
            <a:r>
              <a:rPr lang="en-US" dirty="0" smtClean="0"/>
              <a:t>Spring 2010</a:t>
            </a:r>
          </a:p>
          <a:p>
            <a:pPr lvl="1"/>
            <a:r>
              <a:rPr lang="en-US" dirty="0" smtClean="0"/>
              <a:t>Refinement of matching engine and algorithm</a:t>
            </a:r>
          </a:p>
          <a:p>
            <a:pPr lvl="1"/>
            <a:r>
              <a:rPr lang="en-US" dirty="0" smtClean="0"/>
              <a:t>Write-up and implementation of altitude calculations</a:t>
            </a:r>
          </a:p>
          <a:p>
            <a:pPr lvl="1"/>
            <a:r>
              <a:rPr lang="en-US" dirty="0" smtClean="0"/>
              <a:t>Integration, interfacing, and refining of code</a:t>
            </a:r>
          </a:p>
          <a:p>
            <a:pPr lvl="1"/>
            <a:r>
              <a:rPr lang="en-US" dirty="0" smtClean="0"/>
              <a:t>Maintained website which holds data</a:t>
            </a:r>
          </a:p>
          <a:p>
            <a:pPr lvl="2"/>
            <a:r>
              <a:rPr lang="en-US" dirty="0" smtClean="0"/>
              <a:t>http://cs491.ktguild.com/Info.html</a:t>
            </a:r>
            <a:endParaRPr lang="en-US" dirty="0"/>
          </a:p>
        </p:txBody>
      </p:sp>
      <p:sp>
        <p:nvSpPr>
          <p:cNvPr id="4" name="Slide Number Placeholder 3"/>
          <p:cNvSpPr>
            <a:spLocks noGrp="1"/>
          </p:cNvSpPr>
          <p:nvPr>
            <p:ph type="sldNum" sz="quarter" idx="15"/>
          </p:nvPr>
        </p:nvSpPr>
        <p:spPr/>
        <p:txBody>
          <a:bodyPr/>
          <a:lstStyle/>
          <a:p>
            <a:fld id="{29E03F3E-2F47-479F-B722-7772FB31F762}" type="slidenum">
              <a:rPr lang="en-US" smtClean="0"/>
              <a:pPr/>
              <a:t>40</a:t>
            </a:fld>
            <a:endParaRPr lang="en-US"/>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(1)</a:t>
            </a:r>
            <a:endParaRPr lang="en-US" dirty="0"/>
          </a:p>
        </p:txBody>
      </p:sp>
      <p:sp>
        <p:nvSpPr>
          <p:cNvPr id="3" name="Content Placeholder 2"/>
          <p:cNvSpPr>
            <a:spLocks noGrp="1"/>
          </p:cNvSpPr>
          <p:nvPr>
            <p:ph sz="quarter" idx="1"/>
          </p:nvPr>
        </p:nvSpPr>
        <p:spPr/>
        <p:txBody>
          <a:bodyPr/>
          <a:lstStyle/>
          <a:p>
            <a:r>
              <a:rPr lang="en-US" dirty="0" smtClean="0"/>
              <a:t>Fall 2009</a:t>
            </a:r>
          </a:p>
          <a:p>
            <a:pPr lvl="1"/>
            <a:r>
              <a:rPr lang="en-US" dirty="0" smtClean="0"/>
              <a:t>Preliminary research on possible methods</a:t>
            </a:r>
          </a:p>
          <a:p>
            <a:pPr lvl="1"/>
            <a:r>
              <a:rPr lang="en-US" dirty="0" smtClean="0"/>
              <a:t>Acquisition of NOAA data (late fall)</a:t>
            </a:r>
          </a:p>
          <a:p>
            <a:pPr lvl="1"/>
            <a:r>
              <a:rPr lang="en-US" dirty="0" smtClean="0"/>
              <a:t>Extraction of images from data container</a:t>
            </a:r>
          </a:p>
          <a:p>
            <a:r>
              <a:rPr lang="en-US" dirty="0" smtClean="0"/>
              <a:t>Winter 2010</a:t>
            </a:r>
          </a:p>
          <a:p>
            <a:pPr lvl="1"/>
            <a:r>
              <a:rPr lang="en-US" dirty="0" smtClean="0"/>
              <a:t>Visualization of data</a:t>
            </a:r>
          </a:p>
          <a:p>
            <a:pPr lvl="2"/>
            <a:r>
              <a:rPr lang="en-US" dirty="0" smtClean="0"/>
              <a:t>Image overlap</a:t>
            </a:r>
          </a:p>
          <a:p>
            <a:pPr lvl="1"/>
            <a:r>
              <a:rPr lang="en-US" dirty="0" smtClean="0"/>
              <a:t>Derivation of latitude/longitude information</a:t>
            </a:r>
          </a:p>
          <a:p>
            <a:pPr lvl="1"/>
            <a:r>
              <a:rPr lang="en-US" dirty="0" smtClean="0"/>
              <a:t>Map projection</a:t>
            </a:r>
          </a:p>
          <a:p>
            <a:pPr lvl="1"/>
            <a:r>
              <a:rPr lang="en-US" dirty="0" smtClean="0"/>
              <a:t>Matching algorithms</a:t>
            </a:r>
          </a:p>
          <a:p>
            <a:pPr lvl="1"/>
            <a:r>
              <a:rPr lang="en-US" dirty="0" smtClean="0"/>
              <a:t>Northrop Grumman presentation</a:t>
            </a:r>
          </a:p>
        </p:txBody>
      </p:sp>
      <p:sp>
        <p:nvSpPr>
          <p:cNvPr id="4" name="Slide Number Placeholder 3"/>
          <p:cNvSpPr>
            <a:spLocks noGrp="1"/>
          </p:cNvSpPr>
          <p:nvPr>
            <p:ph type="sldNum" sz="quarter" idx="15"/>
          </p:nvPr>
        </p:nvSpPr>
        <p:spPr/>
        <p:txBody>
          <a:bodyPr/>
          <a:lstStyle/>
          <a:p>
            <a:fld id="{29E03F3E-2F47-479F-B722-7772FB31F762}" type="slidenum">
              <a:rPr lang="en-US" smtClean="0"/>
              <a:pPr/>
              <a:t>41</a:t>
            </a:fld>
            <a:endParaRPr lang="en-US"/>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(2)</a:t>
            </a:r>
            <a:endParaRPr lang="en-US" dirty="0"/>
          </a:p>
        </p:txBody>
      </p:sp>
      <p:sp>
        <p:nvSpPr>
          <p:cNvPr id="3" name="Content Placeholder 2"/>
          <p:cNvSpPr>
            <a:spLocks noGrp="1"/>
          </p:cNvSpPr>
          <p:nvPr>
            <p:ph sz="quarter" idx="1"/>
          </p:nvPr>
        </p:nvSpPr>
        <p:spPr/>
        <p:txBody>
          <a:bodyPr/>
          <a:lstStyle/>
          <a:p>
            <a:r>
              <a:rPr lang="en-US" dirty="0" smtClean="0"/>
              <a:t>Spring 2010</a:t>
            </a:r>
          </a:p>
          <a:p>
            <a:pPr lvl="1"/>
            <a:r>
              <a:rPr lang="en-US" dirty="0" smtClean="0"/>
              <a:t>Continuation of matching algorithms</a:t>
            </a:r>
          </a:p>
          <a:p>
            <a:pPr lvl="1"/>
            <a:r>
              <a:rPr lang="en-US" dirty="0" smtClean="0"/>
              <a:t>Solutions to altitude calculations and implementation</a:t>
            </a:r>
          </a:p>
          <a:p>
            <a:pPr lvl="1"/>
            <a:r>
              <a:rPr lang="en-US" dirty="0" smtClean="0"/>
              <a:t>OpenGL visualization</a:t>
            </a:r>
          </a:p>
          <a:p>
            <a:pPr lvl="1"/>
            <a:r>
              <a:rPr lang="en-US" dirty="0" smtClean="0"/>
              <a:t>Integration and refinement of code</a:t>
            </a:r>
          </a:p>
          <a:p>
            <a:pPr lvl="1"/>
            <a:r>
              <a:rPr lang="en-US" dirty="0" smtClean="0"/>
              <a:t>Final presentations</a:t>
            </a:r>
          </a:p>
          <a:p>
            <a:pPr lvl="1"/>
            <a:r>
              <a:rPr lang="en-US" dirty="0" smtClean="0"/>
              <a:t>Documentation of algorithm</a:t>
            </a:r>
            <a:endParaRPr lang="en-US" dirty="0"/>
          </a:p>
        </p:txBody>
      </p:sp>
      <p:sp>
        <p:nvSpPr>
          <p:cNvPr id="4" name="Slide Number Placeholder 3"/>
          <p:cNvSpPr>
            <a:spLocks noGrp="1"/>
          </p:cNvSpPr>
          <p:nvPr>
            <p:ph type="sldNum" sz="quarter" idx="15"/>
          </p:nvPr>
        </p:nvSpPr>
        <p:spPr/>
        <p:txBody>
          <a:bodyPr/>
          <a:lstStyle/>
          <a:p>
            <a:fld id="{29E03F3E-2F47-479F-B722-7772FB31F762}" type="slidenum">
              <a:rPr lang="en-US" smtClean="0"/>
              <a:pPr/>
              <a:t>42</a:t>
            </a:fld>
            <a:endParaRPr lang="en-US"/>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G. </a:t>
            </a:r>
            <a:r>
              <a:rPr lang="en-US" dirty="0" err="1" smtClean="0"/>
              <a:t>Bradski</a:t>
            </a:r>
            <a:r>
              <a:rPr lang="en-US" dirty="0" smtClean="0"/>
              <a:t> and A. </a:t>
            </a:r>
            <a:r>
              <a:rPr lang="en-US" dirty="0" err="1" smtClean="0"/>
              <a:t>Kaehler</a:t>
            </a:r>
            <a:r>
              <a:rPr lang="en-US" dirty="0" smtClean="0"/>
              <a:t>, Learning </a:t>
            </a:r>
            <a:r>
              <a:rPr lang="en-US" dirty="0" err="1" smtClean="0"/>
              <a:t>OpenCV</a:t>
            </a:r>
            <a:r>
              <a:rPr lang="en-US" dirty="0" smtClean="0"/>
              <a:t>: Computer Vision with the </a:t>
            </a:r>
            <a:r>
              <a:rPr lang="en-US" dirty="0" err="1" smtClean="0"/>
              <a:t>OpenCV</a:t>
            </a:r>
            <a:r>
              <a:rPr lang="en-US" dirty="0" smtClean="0"/>
              <a:t> Library,  Sebastopol, CA: O'Reilly Media Inc., 2008.</a:t>
            </a:r>
          </a:p>
          <a:p>
            <a:r>
              <a:rPr lang="en-US" dirty="0" smtClean="0"/>
              <a:t>USA. U.S. Department of Commerce, National Oceanic and Atmospheric Administration (NOAA),  and National Environmental Satellite, Data, and Information Services (NESDIS). Earth Location  User's Guide, U.S. Department of Commerce, 1998.</a:t>
            </a:r>
          </a:p>
          <a:p>
            <a:r>
              <a:rPr lang="en-US" dirty="0" smtClean="0"/>
              <a:t>D. Fanning, "Navigating GOES Images," March 2008. [Online]. Available: http://www.dfanning.com/map_tips/goesmap.html [Accessed: Mar. 10, 2010].</a:t>
            </a:r>
          </a:p>
          <a:p>
            <a:r>
              <a:rPr lang="en-US" dirty="0" smtClean="0"/>
              <a:t>"Mercator Projection", Feb. 27, 2010. [Online]. Available: http://en.wikipedia.org/wiki/Mercator_projection [Accessed: Mar. 10, 2010].</a:t>
            </a:r>
          </a:p>
          <a:p>
            <a:endParaRPr lang="en-US" dirty="0"/>
          </a:p>
        </p:txBody>
      </p:sp>
      <p:sp>
        <p:nvSpPr>
          <p:cNvPr id="4" name="Slide Number Placeholder 3"/>
          <p:cNvSpPr>
            <a:spLocks noGrp="1"/>
          </p:cNvSpPr>
          <p:nvPr>
            <p:ph type="sldNum" sz="quarter" idx="15"/>
          </p:nvPr>
        </p:nvSpPr>
        <p:spPr/>
        <p:txBody>
          <a:bodyPr/>
          <a:lstStyle/>
          <a:p>
            <a:fld id="{29E03F3E-2F47-479F-B722-7772FB31F762}" type="slidenum">
              <a:rPr lang="en-US" smtClean="0"/>
              <a:pPr/>
              <a:t>43</a:t>
            </a:fld>
            <a:endParaRPr lang="en-US"/>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&amp; A</a:t>
            </a:r>
            <a:endParaRPr lang="en-US" dirty="0"/>
          </a:p>
        </p:txBody>
      </p:sp>
      <p:sp>
        <p:nvSpPr>
          <p:cNvPr id="4" name="Text Placeholder 3"/>
          <p:cNvSpPr>
            <a:spLocks noGrp="1"/>
          </p:cNvSpPr>
          <p:nvPr>
            <p:ph type="body"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GOES Data Container</a:t>
            </a:r>
            <a:endParaRPr lang="en-US" dirty="0"/>
          </a:p>
        </p:txBody>
      </p:sp>
      <p:sp>
        <p:nvSpPr>
          <p:cNvPr id="3" name="Content Placeholder 2"/>
          <p:cNvSpPr>
            <a:spLocks noGrp="1"/>
          </p:cNvSpPr>
          <p:nvPr>
            <p:ph sz="quarter" idx="1"/>
          </p:nvPr>
        </p:nvSpPr>
        <p:spPr/>
        <p:txBody>
          <a:bodyPr>
            <a:normAutofit/>
          </a:bodyPr>
          <a:lstStyle/>
          <a:p>
            <a:r>
              <a:rPr lang="en-US" dirty="0" smtClean="0"/>
              <a:t>Grayscale image with pixels stored in raster order</a:t>
            </a:r>
          </a:p>
          <a:p>
            <a:pPr lvl="1"/>
            <a:r>
              <a:rPr lang="en-US" dirty="0" smtClean="0"/>
              <a:t>Grayscale represents measured AOD (Aerosol Optical Depth).</a:t>
            </a:r>
          </a:p>
          <a:p>
            <a:r>
              <a:rPr lang="en-US" smtClean="0"/>
              <a:t>Ten </a:t>
            </a:r>
            <a:r>
              <a:rPr lang="en-US" dirty="0" smtClean="0"/>
              <a:t>channels </a:t>
            </a:r>
            <a:r>
              <a:rPr lang="en-US" smtClean="0"/>
              <a:t>of information</a:t>
            </a:r>
            <a:endParaRPr lang="en-US" dirty="0" smtClean="0"/>
          </a:p>
          <a:p>
            <a:pPr lvl="1"/>
            <a:r>
              <a:rPr lang="en-US" sz="2000" dirty="0" smtClean="0"/>
              <a:t>First channel used as input to our program.</a:t>
            </a:r>
          </a:p>
          <a:p>
            <a:pPr lvl="1"/>
            <a:r>
              <a:rPr lang="en-US" sz="2000" dirty="0" smtClean="0"/>
              <a:t>Nine other channels aside from it are not used directly.</a:t>
            </a:r>
          </a:p>
          <a:p>
            <a:pPr lvl="2"/>
            <a:r>
              <a:rPr lang="en-US" dirty="0" smtClean="0"/>
              <a:t>A cloud mask channel is used solely to check the accuracy of our cloud detection algorithm results. It is not used as a regular part in the program.</a:t>
            </a:r>
          </a:p>
          <a:p>
            <a:r>
              <a:rPr lang="en-US" dirty="0" smtClean="0"/>
              <a:t>Latitude and longitude location information per pixel</a:t>
            </a:r>
          </a:p>
          <a:p>
            <a:pPr lvl="1"/>
            <a:r>
              <a:rPr lang="en-US" dirty="0" smtClean="0"/>
              <a:t>One file for latitude and another for longitude.</a:t>
            </a:r>
          </a:p>
          <a:p>
            <a:pPr lvl="1"/>
            <a:r>
              <a:rPr lang="en-US" dirty="0" smtClean="0"/>
              <a:t>Stored as floating point values in raster order.</a:t>
            </a:r>
          </a:p>
        </p:txBody>
      </p:sp>
      <p:sp>
        <p:nvSpPr>
          <p:cNvPr id="4" name="Slide Number Placeholder 3"/>
          <p:cNvSpPr>
            <a:spLocks noGrp="1"/>
          </p:cNvSpPr>
          <p:nvPr>
            <p:ph type="sldNum" sz="quarter" idx="15"/>
          </p:nvPr>
        </p:nvSpPr>
        <p:spPr/>
        <p:txBody>
          <a:bodyPr/>
          <a:lstStyle/>
          <a:p>
            <a:fld id="{29E03F3E-2F47-479F-B722-7772FB31F762}"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Inherent Properties of Input Data</a:t>
            </a:r>
            <a:endParaRPr lang="en-US" dirty="0"/>
          </a:p>
        </p:txBody>
      </p:sp>
      <p:sp>
        <p:nvSpPr>
          <p:cNvPr id="3" name="Content Placeholder 2"/>
          <p:cNvSpPr>
            <a:spLocks noGrp="1"/>
          </p:cNvSpPr>
          <p:nvPr>
            <p:ph sz="quarter" idx="1"/>
          </p:nvPr>
        </p:nvSpPr>
        <p:spPr/>
        <p:txBody>
          <a:bodyPr/>
          <a:lstStyle/>
          <a:p>
            <a:r>
              <a:rPr lang="en-US" dirty="0" smtClean="0"/>
              <a:t>Images are taken by different satellites from different locations, and an overlap exists.</a:t>
            </a:r>
          </a:p>
          <a:p>
            <a:r>
              <a:rPr lang="en-US" dirty="0" smtClean="0"/>
              <a:t>Duration of image scan differ:</a:t>
            </a:r>
          </a:p>
          <a:p>
            <a:pPr lvl="1"/>
            <a:r>
              <a:rPr lang="en-US" dirty="0" smtClean="0"/>
              <a:t>West satellite takes 5 min.</a:t>
            </a:r>
          </a:p>
          <a:p>
            <a:pPr lvl="1"/>
            <a:r>
              <a:rPr lang="en-US" dirty="0" smtClean="0"/>
              <a:t>East satellite takes 15 min.</a:t>
            </a:r>
          </a:p>
          <a:p>
            <a:r>
              <a:rPr lang="en-US" dirty="0" smtClean="0"/>
              <a:t>Complications:</a:t>
            </a:r>
          </a:p>
          <a:p>
            <a:pPr lvl="1"/>
            <a:r>
              <a:rPr lang="en-US" dirty="0" smtClean="0"/>
              <a:t>Cloud movement and morphing from differing scan times</a:t>
            </a:r>
          </a:p>
          <a:p>
            <a:pPr lvl="1"/>
            <a:r>
              <a:rPr lang="en-US" dirty="0" smtClean="0"/>
              <a:t>Artifacts caused by satellite geometry</a:t>
            </a:r>
          </a:p>
        </p:txBody>
      </p:sp>
      <p:sp>
        <p:nvSpPr>
          <p:cNvPr id="4" name="Slide Number Placeholder 3"/>
          <p:cNvSpPr>
            <a:spLocks noGrp="1"/>
          </p:cNvSpPr>
          <p:nvPr>
            <p:ph type="sldNum" sz="quarter" idx="15"/>
          </p:nvPr>
        </p:nvSpPr>
        <p:spPr/>
        <p:txBody>
          <a:bodyPr/>
          <a:lstStyle/>
          <a:p>
            <a:fld id="{29E03F3E-2F47-479F-B722-7772FB31F762}"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GOES </a:t>
            </a:r>
            <a:r>
              <a:rPr lang="en-US" dirty="0" smtClean="0"/>
              <a:t>11 </a:t>
            </a:r>
            <a:r>
              <a:rPr lang="en-US" dirty="0" smtClean="0"/>
              <a:t>(West)—2500x912</a:t>
            </a:r>
            <a:endParaRPr lang="en-US" dirty="0"/>
          </a:p>
        </p:txBody>
      </p:sp>
      <p:pic>
        <p:nvPicPr>
          <p:cNvPr id="6" name="Content Placeholder 5" descr="2009159201515_i14_US.all.aod.bmp"/>
          <p:cNvPicPr>
            <a:picLocks noGrp="1" noChangeAspect="1"/>
          </p:cNvPicPr>
          <p:nvPr>
            <p:ph sz="quarter" idx="1"/>
          </p:nvPr>
        </p:nvPicPr>
        <p:blipFill>
          <a:blip r:embed="rId3" cstate="print"/>
          <a:stretch>
            <a:fillRect/>
          </a:stretch>
        </p:blipFill>
        <p:spPr>
          <a:xfrm>
            <a:off x="457200" y="2674922"/>
            <a:ext cx="7467600" cy="2724180"/>
          </a:xfrm>
        </p:spPr>
      </p:pic>
      <p:sp>
        <p:nvSpPr>
          <p:cNvPr id="4" name="Slide Number Placeholder 3"/>
          <p:cNvSpPr>
            <a:spLocks noGrp="1"/>
          </p:cNvSpPr>
          <p:nvPr>
            <p:ph type="sldNum" sz="quarter" idx="15"/>
          </p:nvPr>
        </p:nvSpPr>
        <p:spPr/>
        <p:txBody>
          <a:bodyPr/>
          <a:lstStyle/>
          <a:p>
            <a:fld id="{29E03F3E-2F47-479F-B722-7772FB31F762}"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GOES </a:t>
            </a:r>
            <a:r>
              <a:rPr lang="en-US" dirty="0" smtClean="0"/>
              <a:t>12 </a:t>
            </a:r>
            <a:r>
              <a:rPr lang="en-US" dirty="0" smtClean="0"/>
              <a:t>(East)—2000x850</a:t>
            </a:r>
            <a:endParaRPr lang="en-US" dirty="0"/>
          </a:p>
        </p:txBody>
      </p:sp>
      <p:pic>
        <p:nvPicPr>
          <p:cNvPr id="8" name="Content Placeholder 7" descr="2009159201515_i16_US.all.aod.bmp"/>
          <p:cNvPicPr>
            <a:picLocks noGrp="1" noChangeAspect="1"/>
          </p:cNvPicPr>
          <p:nvPr>
            <p:ph sz="quarter" idx="1"/>
          </p:nvPr>
        </p:nvPicPr>
        <p:blipFill>
          <a:blip r:embed="rId3" cstate="print"/>
          <a:stretch>
            <a:fillRect/>
          </a:stretch>
        </p:blipFill>
        <p:spPr>
          <a:xfrm>
            <a:off x="457200" y="2450147"/>
            <a:ext cx="7467600" cy="3173730"/>
          </a:xfrm>
        </p:spPr>
      </p:pic>
      <p:sp>
        <p:nvSpPr>
          <p:cNvPr id="4" name="Slide Number Placeholder 3"/>
          <p:cNvSpPr>
            <a:spLocks noGrp="1"/>
          </p:cNvSpPr>
          <p:nvPr>
            <p:ph type="sldNum" sz="quarter" idx="15"/>
          </p:nvPr>
        </p:nvSpPr>
        <p:spPr/>
        <p:txBody>
          <a:bodyPr/>
          <a:lstStyle/>
          <a:p>
            <a:fld id="{29E03F3E-2F47-479F-B722-7772FB31F762}"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Image Overlap Area</a:t>
            </a:r>
            <a:endParaRPr lang="en-US" dirty="0"/>
          </a:p>
        </p:txBody>
      </p:sp>
      <p:sp>
        <p:nvSpPr>
          <p:cNvPr id="4" name="Slide Number Placeholder 3"/>
          <p:cNvSpPr>
            <a:spLocks noGrp="1"/>
          </p:cNvSpPr>
          <p:nvPr>
            <p:ph type="sldNum" sz="quarter" idx="12"/>
          </p:nvPr>
        </p:nvSpPr>
        <p:spPr/>
        <p:txBody>
          <a:bodyPr/>
          <a:lstStyle/>
          <a:p>
            <a:fld id="{29E03F3E-2F47-479F-B722-7772FB31F762}" type="slidenum">
              <a:rPr lang="en-US" smtClean="0"/>
              <a:pPr/>
              <a:t>9</a:t>
            </a:fld>
            <a:endParaRPr lang="en-US"/>
          </a:p>
        </p:txBody>
      </p:sp>
      <p:pic>
        <p:nvPicPr>
          <p:cNvPr id="8" name="Content Placeholder 7" descr="west_trunc.bmp"/>
          <p:cNvPicPr>
            <a:picLocks noGrp="1" noChangeAspect="1"/>
          </p:cNvPicPr>
          <p:nvPr>
            <p:ph sz="quarter" idx="1"/>
          </p:nvPr>
        </p:nvPicPr>
        <p:blipFill>
          <a:blip r:embed="rId2" cstate="print"/>
          <a:stretch>
            <a:fillRect/>
          </a:stretch>
        </p:blipFill>
        <p:spPr>
          <a:xfrm>
            <a:off x="953335" y="1600200"/>
            <a:ext cx="6475329" cy="2362200"/>
          </a:xfrm>
        </p:spPr>
      </p:pic>
      <p:pic>
        <p:nvPicPr>
          <p:cNvPr id="9" name="Content Placeholder 8" descr="east_trunc.bmp"/>
          <p:cNvPicPr>
            <a:picLocks noGrp="1" noChangeAspect="1"/>
          </p:cNvPicPr>
          <p:nvPr>
            <p:ph sz="quarter" idx="13"/>
          </p:nvPr>
        </p:nvPicPr>
        <p:blipFill>
          <a:blip r:embed="rId3" cstate="print"/>
          <a:stretch>
            <a:fillRect/>
          </a:stretch>
        </p:blipFill>
        <p:spPr>
          <a:xfrm>
            <a:off x="1415676" y="4114800"/>
            <a:ext cx="5550647" cy="2359025"/>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720</TotalTime>
  <Words>1482</Words>
  <Application>Microsoft Office PowerPoint</Application>
  <PresentationFormat>On-screen Show (4:3)</PresentationFormat>
  <Paragraphs>270</Paragraphs>
  <Slides>44</Slides>
  <Notes>39</Notes>
  <HiddenSlides>6</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Oriel</vt:lpstr>
      <vt:lpstr>Multi-Sensor Image Fusion</vt:lpstr>
      <vt:lpstr>Project Goal</vt:lpstr>
      <vt:lpstr>Analysis of Input Data Image Rectification Image Segmentation and Object Extraction Matching Algorithms Altitude Calculations Data Visualization</vt:lpstr>
      <vt:lpstr>Satellite Information</vt:lpstr>
      <vt:lpstr>GOES Data Container</vt:lpstr>
      <vt:lpstr>Inherent Properties of Input Data</vt:lpstr>
      <vt:lpstr>GOES 11 (West)—2500x912</vt:lpstr>
      <vt:lpstr>GOES 12 (East)—2000x850</vt:lpstr>
      <vt:lpstr>Image Overlap Area</vt:lpstr>
      <vt:lpstr>Image Overlap Area</vt:lpstr>
      <vt:lpstr>Image Overlap Area</vt:lpstr>
      <vt:lpstr>Analysis of Input Data Image Rectification Image Segmentation and Object Extraction Matching Algorithms Altitude Calculations Data Visualization</vt:lpstr>
      <vt:lpstr>Equirectangular Map Projection</vt:lpstr>
      <vt:lpstr>Map Projection—Illustration</vt:lpstr>
      <vt:lpstr>Overlap Area Projection —West (1143x735)</vt:lpstr>
      <vt:lpstr>Overlap Area Projection — East (1143x735)</vt:lpstr>
      <vt:lpstr>Analysis of Input Data Image Rectification Image Segmentation and Object Extraction Matching Algorithms Altitude Calculations Data Visualization</vt:lpstr>
      <vt:lpstr>K-Means Clustering</vt:lpstr>
      <vt:lpstr>Cloud Identification—West</vt:lpstr>
      <vt:lpstr>Cloud Identification—East</vt:lpstr>
      <vt:lpstr>Connected Component Analysis (CCA)</vt:lpstr>
      <vt:lpstr>CCA—West</vt:lpstr>
      <vt:lpstr>CCA—East</vt:lpstr>
      <vt:lpstr>Analysis of Input Data Image Rectification Image Segmentation and Object Extraction Matching Algorithms Altitude Calculations Data Visualization</vt:lpstr>
      <vt:lpstr>Matching Algorithms</vt:lpstr>
      <vt:lpstr>Object-Level MSD</vt:lpstr>
      <vt:lpstr>Object-Level MSD—Result</vt:lpstr>
      <vt:lpstr>Shape Histogram Matching</vt:lpstr>
      <vt:lpstr>Shape Histogram Matching - Example</vt:lpstr>
      <vt:lpstr>Shape Histogram Matching—Result</vt:lpstr>
      <vt:lpstr>Analysis of Input Data Image Rectification Image Segmentation and Object Extraction Matching Algorithms Altitude Calculations Data Visualization</vt:lpstr>
      <vt:lpstr>Calculating Altitude</vt:lpstr>
      <vt:lpstr>Calculating Motion (1)</vt:lpstr>
      <vt:lpstr>Calculating Motion (2)</vt:lpstr>
      <vt:lpstr>Analysis of Input Data Image Rectification Image Segmentation and Object Extraction Matching Algorithms Altitude Calculations Data Visualization</vt:lpstr>
      <vt:lpstr>Plotting Altitude vs. Velocity</vt:lpstr>
      <vt:lpstr>Distribution of Workload</vt:lpstr>
      <vt:lpstr>Chris (Team Leader)</vt:lpstr>
      <vt:lpstr>Keenan</vt:lpstr>
      <vt:lpstr>Phu</vt:lpstr>
      <vt:lpstr>Timeline (1)</vt:lpstr>
      <vt:lpstr>Timeline (2)</vt:lpstr>
      <vt:lpstr>References</vt:lpstr>
      <vt:lpstr>Q &amp; 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Multi-Sensor Image Fusion</dc:title>
  <dc:creator>Cow</dc:creator>
  <cp:lastModifiedBy> </cp:lastModifiedBy>
  <cp:revision>263</cp:revision>
  <dcterms:created xsi:type="dcterms:W3CDTF">2010-05-22T06:06:57Z</dcterms:created>
  <dcterms:modified xsi:type="dcterms:W3CDTF">2010-06-10T00:45:11Z</dcterms:modified>
</cp:coreProperties>
</file>