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5143500" cx="9144000"/>
  <p:notesSz cx="6858000" cy="9144000"/>
  <p:embeddedFontLst>
    <p:embeddedFont>
      <p:font typeface="Titillium Web"/>
      <p:regular r:id="rId45"/>
      <p:bold r:id="rId46"/>
      <p:italic r:id="rId47"/>
      <p:boldItalic r:id="rId48"/>
    </p:embeddedFont>
    <p:embeddedFont>
      <p:font typeface="Titillium Web ExtraLight"/>
      <p:regular r:id="rId49"/>
      <p:bold r:id="rId50"/>
      <p:italic r:id="rId51"/>
      <p:boldItalic r:id="rId52"/>
    </p:embeddedFont>
    <p:embeddedFont>
      <p:font typeface="Source Sans Pro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TitilliumWeb-bold.fntdata"/><Relationship Id="rId45" Type="http://schemas.openxmlformats.org/officeDocument/2006/relationships/font" Target="fonts/TitilliumWeb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TitilliumWeb-boldItalic.fntdata"/><Relationship Id="rId47" Type="http://schemas.openxmlformats.org/officeDocument/2006/relationships/font" Target="fonts/TitilliumWeb-italic.fntdata"/><Relationship Id="rId49" Type="http://schemas.openxmlformats.org/officeDocument/2006/relationships/font" Target="fonts/TitilliumWebExtra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TitilliumWebExtraLight-italic.fntdata"/><Relationship Id="rId50" Type="http://schemas.openxmlformats.org/officeDocument/2006/relationships/font" Target="fonts/TitilliumWebExtraLight-bold.fntdata"/><Relationship Id="rId53" Type="http://schemas.openxmlformats.org/officeDocument/2006/relationships/font" Target="fonts/SourceSansPro-regular.fntdata"/><Relationship Id="rId52" Type="http://schemas.openxmlformats.org/officeDocument/2006/relationships/font" Target="fonts/TitilliumWebExtraLight-boldItalic.fntdata"/><Relationship Id="rId11" Type="http://schemas.openxmlformats.org/officeDocument/2006/relationships/slide" Target="slides/slide7.xml"/><Relationship Id="rId55" Type="http://schemas.openxmlformats.org/officeDocument/2006/relationships/font" Target="fonts/SourceSansPro-italic.fntdata"/><Relationship Id="rId10" Type="http://schemas.openxmlformats.org/officeDocument/2006/relationships/slide" Target="slides/slide6.xml"/><Relationship Id="rId54" Type="http://schemas.openxmlformats.org/officeDocument/2006/relationships/font" Target="fonts/SourceSansPr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56" Type="http://schemas.openxmlformats.org/officeDocument/2006/relationships/font" Target="fonts/SourceSansPro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22654e2f5e_0_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122654e2f5e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1027b50bbfb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1027b50bbf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1027b50bbfb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1027b50bbf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027b50bbfb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027b50bbf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22654e2f5e_0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22654e2f5e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26250bfb3c_3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26250bfb3c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126250bfb3c_3_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126250bfb3c_3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26250bfb3c_3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26250bfb3c_3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256a9a9406_0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256a9a940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126250bfb3c_4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126250bfb3c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10566ab40_0_2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10566ab40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122395eb6b0_2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122395eb6b0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1b396f623e_6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1b396f623e_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22395eb6b0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122395eb6b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1b396f623e_0_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11b396f623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1256a9a9406_0_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1256a9a940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1b396f623e_0_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1b396f623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256a9a9406_0_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1256a9a9406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1256a9a9406_0_1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1256a9a9406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122654e2f5e_0_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122654e2f5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122654e2f5e_0_1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122654e2f5e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02652a956b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102652a956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22654e2f5e_0_20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122654e2f5e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need it when training the data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Required for testing and training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22654e2f5e_0_27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22654e2f5e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122654e2f5e_0_2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122654e2f5e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22654e2f5e_0_3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122654e2f5e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122654e2f5e_0_34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122654e2f5e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26250bfb3c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126250bfb3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26250bfb3c_1_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26250bfb3c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126250bfb3c_2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126250bfb3c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 		 		 	 	 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			</a:t>
            </a:r>
            <a:endParaRPr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>
                <a:solidFill>
                  <a:schemeClr val="dk1"/>
                </a:solidFill>
              </a:rPr>
              <a:t>								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more MRI data while continuing the AI training and integrate the model back into 3D Slicer.</a:t>
            </a:r>
            <a:b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solidFill>
                  <a:schemeClr val="dk1"/>
                </a:solidFill>
              </a:rPr>
              <a:t>							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								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on GANs in the future.</a:t>
            </a:r>
            <a:b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solidFill>
                  <a:schemeClr val="dk1"/>
                </a:solidFill>
              </a:rPr>
              <a:t>				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126250bfb3c_2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126250bfb3c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12602b0058a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12602b0058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293b1e370_0_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293b1e37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1028fb1855a_7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1028fb1855a_7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12293b1e370_0_1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12293b1e37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2293b1e370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2293b1e3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2293b1e370_0_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12293b1e37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22654e2f5e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22654e2f5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0233c3d48f_9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10233c3d48f_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696525" y="817291"/>
            <a:ext cx="7729200" cy="20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28550" y="2196764"/>
            <a:ext cx="9094048" cy="2946825"/>
            <a:chOff x="28544" y="3514688"/>
            <a:chExt cx="9094048" cy="1628800"/>
          </a:xfrm>
        </p:grpSpPr>
        <p:sp>
          <p:nvSpPr>
            <p:cNvPr id="13" name="Google Shape;13;p2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28550" y="3359978"/>
            <a:ext cx="9094048" cy="1783611"/>
            <a:chOff x="28544" y="4157632"/>
            <a:chExt cx="9094048" cy="985856"/>
          </a:xfrm>
        </p:grpSpPr>
        <p:sp>
          <p:nvSpPr>
            <p:cNvPr id="47" name="Google Shape;47;p2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2"/>
          <p:cNvSpPr/>
          <p:nvPr/>
        </p:nvSpPr>
        <p:spPr>
          <a:xfrm>
            <a:off x="0" y="2229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1"/>
          <p:cNvSpPr/>
          <p:nvPr/>
        </p:nvSpPr>
        <p:spPr>
          <a:xfrm>
            <a:off x="-25" y="4329000"/>
            <a:ext cx="9144000" cy="8145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1"/>
          <p:cNvSpPr txBox="1"/>
          <p:nvPr>
            <p:ph idx="1" type="body"/>
          </p:nvPr>
        </p:nvSpPr>
        <p:spPr>
          <a:xfrm>
            <a:off x="553650" y="4496202"/>
            <a:ext cx="80367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665" name="Google Shape;665;p11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2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graphs">
  <p:cSld name="BLANK_2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3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671" name="Google Shape;671;p13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4" name="Google Shape;704;p13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705" name="Google Shape;705;p13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1" name="Google Shape;771;p13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rame">
  <p:cSld name="BLANK_1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"/>
          <p:cNvSpPr/>
          <p:nvPr/>
        </p:nvSpPr>
        <p:spPr>
          <a:xfrm>
            <a:off x="-175" y="0"/>
            <a:ext cx="9144000" cy="5143500"/>
          </a:xfrm>
          <a:prstGeom prst="frame">
            <a:avLst>
              <a:gd fmla="val 5397" name="adj1"/>
            </a:avLst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14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rgbClr val="46557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/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3"/>
          <p:cNvSpPr txBox="1"/>
          <p:nvPr>
            <p:ph idx="1" type="subTitle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17" name="Google Shape;117;p3"/>
          <p:cNvGrpSpPr/>
          <p:nvPr/>
        </p:nvGrpSpPr>
        <p:grpSpPr>
          <a:xfrm>
            <a:off x="28550" y="2196764"/>
            <a:ext cx="9094048" cy="2946825"/>
            <a:chOff x="28544" y="3514688"/>
            <a:chExt cx="9094048" cy="1628800"/>
          </a:xfrm>
        </p:grpSpPr>
        <p:sp>
          <p:nvSpPr>
            <p:cNvPr id="118" name="Google Shape;118;p3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8550" y="3359978"/>
            <a:ext cx="9094048" cy="1783611"/>
            <a:chOff x="28544" y="4157632"/>
            <a:chExt cx="9094048" cy="985856"/>
          </a:xfrm>
        </p:grpSpPr>
        <p:sp>
          <p:nvSpPr>
            <p:cNvPr id="152" name="Google Shape;152;p3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"/>
          <p:cNvSpPr/>
          <p:nvPr/>
        </p:nvSpPr>
        <p:spPr>
          <a:xfrm flipH="1" rot="10800000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4"/>
          <p:cNvSpPr txBox="1"/>
          <p:nvPr>
            <p:ph idx="1" type="body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●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○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indent="-419100" lvl="8" marL="4114800" rtl="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■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/>
        </p:txBody>
      </p:sp>
      <p:sp>
        <p:nvSpPr>
          <p:cNvPr id="221" name="Google Shape;221;p4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4"/>
          <p:cNvSpPr/>
          <p:nvPr/>
        </p:nvSpPr>
        <p:spPr>
          <a:xfrm>
            <a:off x="0" y="4011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5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6" name="Google Shape;226;p5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227" name="Google Shape;227;p5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" name="Google Shape;260;p5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261" name="Google Shape;261;p5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7" name="Google Shape;327;p5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9" name="Google Shape;329;p5"/>
          <p:cNvSpPr txBox="1"/>
          <p:nvPr>
            <p:ph idx="1" type="body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▫"/>
              <a:defRPr>
                <a:solidFill>
                  <a:schemeClr val="lt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_AND_BODY_1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"/>
          <p:cNvSpPr/>
          <p:nvPr/>
        </p:nvSpPr>
        <p:spPr>
          <a:xfrm>
            <a:off x="4985150" y="150"/>
            <a:ext cx="4158900" cy="51435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6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6"/>
          <p:cNvSpPr txBox="1"/>
          <p:nvPr>
            <p:ph type="title"/>
          </p:nvPr>
        </p:nvSpPr>
        <p:spPr>
          <a:xfrm>
            <a:off x="452724" y="620920"/>
            <a:ext cx="3985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4" name="Google Shape;334;p6"/>
          <p:cNvSpPr txBox="1"/>
          <p:nvPr>
            <p:ph idx="1" type="body"/>
          </p:nvPr>
        </p:nvSpPr>
        <p:spPr>
          <a:xfrm>
            <a:off x="452727" y="1412678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▫"/>
              <a:defRPr>
                <a:solidFill>
                  <a:schemeClr val="lt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" name="Google Shape;337;p7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338" name="Google Shape;338;p7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1" name="Google Shape;371;p7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372" name="Google Shape;372;p7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8" name="Google Shape;438;p7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7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0" name="Google Shape;440;p7"/>
          <p:cNvSpPr txBox="1"/>
          <p:nvPr>
            <p:ph idx="1" type="body"/>
          </p:nvPr>
        </p:nvSpPr>
        <p:spPr>
          <a:xfrm>
            <a:off x="739675" y="1218009"/>
            <a:ext cx="37308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41" name="Google Shape;441;p7"/>
          <p:cNvSpPr txBox="1"/>
          <p:nvPr>
            <p:ph idx="2" type="body"/>
          </p:nvPr>
        </p:nvSpPr>
        <p:spPr>
          <a:xfrm>
            <a:off x="4694997" y="1218009"/>
            <a:ext cx="37308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42" name="Google Shape;442;p7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5" name="Google Shape;445;p8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446" name="Google Shape;446;p8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480" name="Google Shape;480;p8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6" name="Google Shape;546;p8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8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48" name="Google Shape;548;p8"/>
          <p:cNvSpPr txBox="1"/>
          <p:nvPr>
            <p:ph idx="1" type="body"/>
          </p:nvPr>
        </p:nvSpPr>
        <p:spPr>
          <a:xfrm>
            <a:off x="739675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49" name="Google Shape;549;p8"/>
          <p:cNvSpPr txBox="1"/>
          <p:nvPr>
            <p:ph idx="2" type="body"/>
          </p:nvPr>
        </p:nvSpPr>
        <p:spPr>
          <a:xfrm>
            <a:off x="3344038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50" name="Google Shape;550;p8"/>
          <p:cNvSpPr txBox="1"/>
          <p:nvPr>
            <p:ph idx="3" type="body"/>
          </p:nvPr>
        </p:nvSpPr>
        <p:spPr>
          <a:xfrm>
            <a:off x="5948402" y="1235873"/>
            <a:ext cx="24774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51" name="Google Shape;551;p8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4" name="Google Shape;554;p9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555" name="Google Shape;555;p9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8" name="Google Shape;588;p9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589" name="Google Shape;589;p9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5" name="Google Shape;655;p9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9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57" name="Google Shape;657;p9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no graph">
  <p:cSld name="TITLE_ONLY_1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"/>
          <p:cNvSpPr/>
          <p:nvPr/>
        </p:nvSpPr>
        <p:spPr>
          <a:xfrm>
            <a:off x="-25" y="-11875"/>
            <a:ext cx="9144000" cy="8232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10"/>
          <p:cNvSpPr txBox="1"/>
          <p:nvPr>
            <p:ph type="title"/>
          </p:nvPr>
        </p:nvSpPr>
        <p:spPr>
          <a:xfrm>
            <a:off x="739675" y="-1"/>
            <a:ext cx="7686000" cy="7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1" name="Google Shape;661;p10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5143488"/>
          </a:xfrm>
          <a:custGeom>
            <a:rect b="b" l="l" r="r" t="t"/>
            <a:pathLst>
              <a:path extrusionOk="0" h="160734" w="285750">
                <a:moveTo>
                  <a:pt x="17190" y="8595"/>
                </a:moveTo>
                <a:lnTo>
                  <a:pt x="17190" y="16799"/>
                </a:lnTo>
                <a:lnTo>
                  <a:pt x="8762" y="16799"/>
                </a:lnTo>
                <a:lnTo>
                  <a:pt x="8762" y="8595"/>
                </a:lnTo>
                <a:close/>
                <a:moveTo>
                  <a:pt x="25840" y="8595"/>
                </a:moveTo>
                <a:lnTo>
                  <a:pt x="25840" y="16799"/>
                </a:lnTo>
                <a:lnTo>
                  <a:pt x="17413" y="16799"/>
                </a:lnTo>
                <a:lnTo>
                  <a:pt x="17413" y="8595"/>
                </a:lnTo>
                <a:close/>
                <a:moveTo>
                  <a:pt x="34547" y="8595"/>
                </a:moveTo>
                <a:lnTo>
                  <a:pt x="34547" y="16799"/>
                </a:lnTo>
                <a:lnTo>
                  <a:pt x="26064" y="16799"/>
                </a:lnTo>
                <a:lnTo>
                  <a:pt x="26064" y="8595"/>
                </a:lnTo>
                <a:close/>
                <a:moveTo>
                  <a:pt x="43197" y="8595"/>
                </a:moveTo>
                <a:lnTo>
                  <a:pt x="43197" y="16799"/>
                </a:lnTo>
                <a:lnTo>
                  <a:pt x="34770" y="16799"/>
                </a:lnTo>
                <a:lnTo>
                  <a:pt x="34770" y="8595"/>
                </a:lnTo>
                <a:close/>
                <a:moveTo>
                  <a:pt x="51848" y="8595"/>
                </a:moveTo>
                <a:lnTo>
                  <a:pt x="51848" y="16799"/>
                </a:lnTo>
                <a:lnTo>
                  <a:pt x="43421" y="16799"/>
                </a:lnTo>
                <a:lnTo>
                  <a:pt x="43421" y="8595"/>
                </a:lnTo>
                <a:close/>
                <a:moveTo>
                  <a:pt x="60499" y="8595"/>
                </a:moveTo>
                <a:lnTo>
                  <a:pt x="60499" y="16799"/>
                </a:lnTo>
                <a:lnTo>
                  <a:pt x="52071" y="16799"/>
                </a:lnTo>
                <a:lnTo>
                  <a:pt x="52071" y="8595"/>
                </a:lnTo>
                <a:close/>
                <a:moveTo>
                  <a:pt x="69149" y="8595"/>
                </a:moveTo>
                <a:lnTo>
                  <a:pt x="69149" y="16799"/>
                </a:lnTo>
                <a:lnTo>
                  <a:pt x="60722" y="16799"/>
                </a:lnTo>
                <a:lnTo>
                  <a:pt x="60722" y="8595"/>
                </a:lnTo>
                <a:close/>
                <a:moveTo>
                  <a:pt x="77800" y="8595"/>
                </a:moveTo>
                <a:lnTo>
                  <a:pt x="77800" y="16799"/>
                </a:lnTo>
                <a:lnTo>
                  <a:pt x="69373" y="16799"/>
                </a:lnTo>
                <a:lnTo>
                  <a:pt x="69373" y="8595"/>
                </a:lnTo>
                <a:close/>
                <a:moveTo>
                  <a:pt x="86506" y="8595"/>
                </a:moveTo>
                <a:lnTo>
                  <a:pt x="86506" y="16799"/>
                </a:lnTo>
                <a:lnTo>
                  <a:pt x="78023" y="16799"/>
                </a:lnTo>
                <a:lnTo>
                  <a:pt x="78023" y="8595"/>
                </a:lnTo>
                <a:close/>
                <a:moveTo>
                  <a:pt x="95157" y="8595"/>
                </a:moveTo>
                <a:lnTo>
                  <a:pt x="95157" y="16799"/>
                </a:lnTo>
                <a:lnTo>
                  <a:pt x="86730" y="16799"/>
                </a:lnTo>
                <a:lnTo>
                  <a:pt x="86730" y="8595"/>
                </a:lnTo>
                <a:close/>
                <a:moveTo>
                  <a:pt x="103808" y="8595"/>
                </a:moveTo>
                <a:lnTo>
                  <a:pt x="103808" y="16799"/>
                </a:lnTo>
                <a:lnTo>
                  <a:pt x="95380" y="16799"/>
                </a:lnTo>
                <a:lnTo>
                  <a:pt x="95380" y="8595"/>
                </a:lnTo>
                <a:close/>
                <a:moveTo>
                  <a:pt x="112458" y="8595"/>
                </a:moveTo>
                <a:lnTo>
                  <a:pt x="112458" y="16799"/>
                </a:lnTo>
                <a:lnTo>
                  <a:pt x="104031" y="16799"/>
                </a:lnTo>
                <a:lnTo>
                  <a:pt x="104031" y="8595"/>
                </a:lnTo>
                <a:close/>
                <a:moveTo>
                  <a:pt x="121109" y="8595"/>
                </a:moveTo>
                <a:lnTo>
                  <a:pt x="121109" y="16799"/>
                </a:lnTo>
                <a:lnTo>
                  <a:pt x="112681" y="16799"/>
                </a:lnTo>
                <a:lnTo>
                  <a:pt x="112681" y="8595"/>
                </a:lnTo>
                <a:close/>
                <a:moveTo>
                  <a:pt x="129760" y="8595"/>
                </a:moveTo>
                <a:lnTo>
                  <a:pt x="129760" y="16799"/>
                </a:lnTo>
                <a:lnTo>
                  <a:pt x="121332" y="16799"/>
                </a:lnTo>
                <a:lnTo>
                  <a:pt x="121332" y="8595"/>
                </a:lnTo>
                <a:close/>
                <a:moveTo>
                  <a:pt x="138410" y="8595"/>
                </a:moveTo>
                <a:lnTo>
                  <a:pt x="138410" y="16799"/>
                </a:lnTo>
                <a:lnTo>
                  <a:pt x="129983" y="16799"/>
                </a:lnTo>
                <a:lnTo>
                  <a:pt x="129983" y="8595"/>
                </a:lnTo>
                <a:close/>
                <a:moveTo>
                  <a:pt x="147117" y="8595"/>
                </a:moveTo>
                <a:lnTo>
                  <a:pt x="147117" y="16799"/>
                </a:lnTo>
                <a:lnTo>
                  <a:pt x="138633" y="16799"/>
                </a:lnTo>
                <a:lnTo>
                  <a:pt x="138633" y="8595"/>
                </a:lnTo>
                <a:close/>
                <a:moveTo>
                  <a:pt x="155767" y="8595"/>
                </a:moveTo>
                <a:lnTo>
                  <a:pt x="155767" y="16799"/>
                </a:lnTo>
                <a:lnTo>
                  <a:pt x="147340" y="16799"/>
                </a:lnTo>
                <a:lnTo>
                  <a:pt x="147340" y="8595"/>
                </a:lnTo>
                <a:close/>
                <a:moveTo>
                  <a:pt x="164418" y="8595"/>
                </a:moveTo>
                <a:lnTo>
                  <a:pt x="164418" y="16799"/>
                </a:lnTo>
                <a:lnTo>
                  <a:pt x="155990" y="16799"/>
                </a:lnTo>
                <a:lnTo>
                  <a:pt x="155990" y="8595"/>
                </a:lnTo>
                <a:close/>
                <a:moveTo>
                  <a:pt x="173069" y="8595"/>
                </a:moveTo>
                <a:lnTo>
                  <a:pt x="173069" y="16799"/>
                </a:lnTo>
                <a:lnTo>
                  <a:pt x="164641" y="16799"/>
                </a:lnTo>
                <a:lnTo>
                  <a:pt x="164641" y="8595"/>
                </a:lnTo>
                <a:close/>
                <a:moveTo>
                  <a:pt x="181719" y="8595"/>
                </a:moveTo>
                <a:lnTo>
                  <a:pt x="181719" y="16799"/>
                </a:lnTo>
                <a:lnTo>
                  <a:pt x="173292" y="16799"/>
                </a:lnTo>
                <a:lnTo>
                  <a:pt x="173292" y="8595"/>
                </a:lnTo>
                <a:close/>
                <a:moveTo>
                  <a:pt x="190370" y="8595"/>
                </a:moveTo>
                <a:lnTo>
                  <a:pt x="190370" y="16799"/>
                </a:lnTo>
                <a:lnTo>
                  <a:pt x="181942" y="16799"/>
                </a:lnTo>
                <a:lnTo>
                  <a:pt x="181942" y="8595"/>
                </a:lnTo>
                <a:close/>
                <a:moveTo>
                  <a:pt x="199020" y="8595"/>
                </a:moveTo>
                <a:lnTo>
                  <a:pt x="199020" y="16799"/>
                </a:lnTo>
                <a:lnTo>
                  <a:pt x="190593" y="16799"/>
                </a:lnTo>
                <a:lnTo>
                  <a:pt x="190593" y="8595"/>
                </a:lnTo>
                <a:close/>
                <a:moveTo>
                  <a:pt x="207727" y="8595"/>
                </a:moveTo>
                <a:lnTo>
                  <a:pt x="207727" y="16799"/>
                </a:lnTo>
                <a:lnTo>
                  <a:pt x="199244" y="16799"/>
                </a:lnTo>
                <a:lnTo>
                  <a:pt x="199244" y="8595"/>
                </a:lnTo>
                <a:close/>
                <a:moveTo>
                  <a:pt x="216377" y="8595"/>
                </a:moveTo>
                <a:lnTo>
                  <a:pt x="216377" y="16799"/>
                </a:lnTo>
                <a:lnTo>
                  <a:pt x="207950" y="16799"/>
                </a:lnTo>
                <a:lnTo>
                  <a:pt x="207950" y="8595"/>
                </a:lnTo>
                <a:close/>
                <a:moveTo>
                  <a:pt x="225028" y="8595"/>
                </a:moveTo>
                <a:lnTo>
                  <a:pt x="225028" y="16799"/>
                </a:lnTo>
                <a:lnTo>
                  <a:pt x="216601" y="16799"/>
                </a:lnTo>
                <a:lnTo>
                  <a:pt x="216601" y="8595"/>
                </a:lnTo>
                <a:close/>
                <a:moveTo>
                  <a:pt x="233679" y="8595"/>
                </a:moveTo>
                <a:lnTo>
                  <a:pt x="233679" y="16799"/>
                </a:lnTo>
                <a:lnTo>
                  <a:pt x="225251" y="16799"/>
                </a:lnTo>
                <a:lnTo>
                  <a:pt x="225251" y="8595"/>
                </a:lnTo>
                <a:close/>
                <a:moveTo>
                  <a:pt x="242329" y="8595"/>
                </a:moveTo>
                <a:lnTo>
                  <a:pt x="242329" y="16799"/>
                </a:lnTo>
                <a:lnTo>
                  <a:pt x="233902" y="16799"/>
                </a:lnTo>
                <a:lnTo>
                  <a:pt x="233902" y="8595"/>
                </a:lnTo>
                <a:close/>
                <a:moveTo>
                  <a:pt x="250980" y="8595"/>
                </a:moveTo>
                <a:lnTo>
                  <a:pt x="250980" y="16799"/>
                </a:lnTo>
                <a:lnTo>
                  <a:pt x="242553" y="16799"/>
                </a:lnTo>
                <a:lnTo>
                  <a:pt x="242553" y="8595"/>
                </a:lnTo>
                <a:close/>
                <a:moveTo>
                  <a:pt x="259686" y="8595"/>
                </a:moveTo>
                <a:lnTo>
                  <a:pt x="259686" y="16799"/>
                </a:lnTo>
                <a:lnTo>
                  <a:pt x="251203" y="16799"/>
                </a:lnTo>
                <a:lnTo>
                  <a:pt x="251203" y="8595"/>
                </a:lnTo>
                <a:close/>
                <a:moveTo>
                  <a:pt x="268337" y="8595"/>
                </a:moveTo>
                <a:lnTo>
                  <a:pt x="268337" y="16799"/>
                </a:lnTo>
                <a:lnTo>
                  <a:pt x="259910" y="16799"/>
                </a:lnTo>
                <a:lnTo>
                  <a:pt x="259910" y="8595"/>
                </a:lnTo>
                <a:close/>
                <a:moveTo>
                  <a:pt x="276988" y="8595"/>
                </a:moveTo>
                <a:lnTo>
                  <a:pt x="276988" y="16799"/>
                </a:lnTo>
                <a:lnTo>
                  <a:pt x="268560" y="16799"/>
                </a:lnTo>
                <a:lnTo>
                  <a:pt x="268560" y="8595"/>
                </a:lnTo>
                <a:close/>
                <a:moveTo>
                  <a:pt x="17190" y="17022"/>
                </a:moveTo>
                <a:lnTo>
                  <a:pt x="17190" y="25282"/>
                </a:lnTo>
                <a:lnTo>
                  <a:pt x="8762" y="25282"/>
                </a:lnTo>
                <a:lnTo>
                  <a:pt x="8762" y="17022"/>
                </a:lnTo>
                <a:close/>
                <a:moveTo>
                  <a:pt x="25840" y="17022"/>
                </a:moveTo>
                <a:lnTo>
                  <a:pt x="25840" y="25282"/>
                </a:lnTo>
                <a:lnTo>
                  <a:pt x="17413" y="25282"/>
                </a:lnTo>
                <a:lnTo>
                  <a:pt x="17413" y="17022"/>
                </a:lnTo>
                <a:close/>
                <a:moveTo>
                  <a:pt x="34547" y="17022"/>
                </a:moveTo>
                <a:lnTo>
                  <a:pt x="34547" y="25282"/>
                </a:lnTo>
                <a:lnTo>
                  <a:pt x="26064" y="25282"/>
                </a:lnTo>
                <a:lnTo>
                  <a:pt x="26064" y="17022"/>
                </a:lnTo>
                <a:close/>
                <a:moveTo>
                  <a:pt x="43197" y="17022"/>
                </a:moveTo>
                <a:lnTo>
                  <a:pt x="43197" y="25282"/>
                </a:lnTo>
                <a:lnTo>
                  <a:pt x="34770" y="25282"/>
                </a:lnTo>
                <a:lnTo>
                  <a:pt x="34770" y="17022"/>
                </a:lnTo>
                <a:close/>
                <a:moveTo>
                  <a:pt x="51848" y="17022"/>
                </a:moveTo>
                <a:lnTo>
                  <a:pt x="51848" y="25282"/>
                </a:lnTo>
                <a:lnTo>
                  <a:pt x="43421" y="25282"/>
                </a:lnTo>
                <a:lnTo>
                  <a:pt x="43421" y="17022"/>
                </a:lnTo>
                <a:close/>
                <a:moveTo>
                  <a:pt x="60499" y="17022"/>
                </a:moveTo>
                <a:lnTo>
                  <a:pt x="60499" y="25282"/>
                </a:lnTo>
                <a:lnTo>
                  <a:pt x="52071" y="25282"/>
                </a:lnTo>
                <a:lnTo>
                  <a:pt x="52071" y="17022"/>
                </a:lnTo>
                <a:close/>
                <a:moveTo>
                  <a:pt x="69149" y="17022"/>
                </a:moveTo>
                <a:lnTo>
                  <a:pt x="69149" y="25282"/>
                </a:lnTo>
                <a:lnTo>
                  <a:pt x="60722" y="25282"/>
                </a:lnTo>
                <a:lnTo>
                  <a:pt x="60722" y="17022"/>
                </a:lnTo>
                <a:close/>
                <a:moveTo>
                  <a:pt x="77800" y="17022"/>
                </a:moveTo>
                <a:lnTo>
                  <a:pt x="77800" y="25282"/>
                </a:lnTo>
                <a:lnTo>
                  <a:pt x="69373" y="25282"/>
                </a:lnTo>
                <a:lnTo>
                  <a:pt x="69373" y="17022"/>
                </a:lnTo>
                <a:close/>
                <a:moveTo>
                  <a:pt x="86506" y="17022"/>
                </a:moveTo>
                <a:lnTo>
                  <a:pt x="86506" y="25282"/>
                </a:lnTo>
                <a:lnTo>
                  <a:pt x="78023" y="25282"/>
                </a:lnTo>
                <a:lnTo>
                  <a:pt x="78023" y="17022"/>
                </a:lnTo>
                <a:close/>
                <a:moveTo>
                  <a:pt x="95157" y="17022"/>
                </a:moveTo>
                <a:lnTo>
                  <a:pt x="95157" y="25282"/>
                </a:lnTo>
                <a:lnTo>
                  <a:pt x="86730" y="25282"/>
                </a:lnTo>
                <a:lnTo>
                  <a:pt x="86730" y="17022"/>
                </a:lnTo>
                <a:close/>
                <a:moveTo>
                  <a:pt x="103808" y="17022"/>
                </a:moveTo>
                <a:lnTo>
                  <a:pt x="103808" y="25282"/>
                </a:lnTo>
                <a:lnTo>
                  <a:pt x="95380" y="25282"/>
                </a:lnTo>
                <a:lnTo>
                  <a:pt x="95380" y="17022"/>
                </a:lnTo>
                <a:close/>
                <a:moveTo>
                  <a:pt x="112458" y="17022"/>
                </a:moveTo>
                <a:lnTo>
                  <a:pt x="112458" y="25282"/>
                </a:lnTo>
                <a:lnTo>
                  <a:pt x="104031" y="25282"/>
                </a:lnTo>
                <a:lnTo>
                  <a:pt x="104031" y="17022"/>
                </a:lnTo>
                <a:close/>
                <a:moveTo>
                  <a:pt x="121109" y="17022"/>
                </a:moveTo>
                <a:lnTo>
                  <a:pt x="121109" y="25282"/>
                </a:lnTo>
                <a:lnTo>
                  <a:pt x="112681" y="25282"/>
                </a:lnTo>
                <a:lnTo>
                  <a:pt x="112681" y="17022"/>
                </a:lnTo>
                <a:close/>
                <a:moveTo>
                  <a:pt x="129760" y="17022"/>
                </a:moveTo>
                <a:lnTo>
                  <a:pt x="129760" y="25282"/>
                </a:lnTo>
                <a:lnTo>
                  <a:pt x="121332" y="25282"/>
                </a:lnTo>
                <a:lnTo>
                  <a:pt x="121332" y="17022"/>
                </a:lnTo>
                <a:close/>
                <a:moveTo>
                  <a:pt x="138410" y="17022"/>
                </a:moveTo>
                <a:lnTo>
                  <a:pt x="138410" y="25282"/>
                </a:lnTo>
                <a:lnTo>
                  <a:pt x="129983" y="25282"/>
                </a:lnTo>
                <a:lnTo>
                  <a:pt x="129983" y="17022"/>
                </a:lnTo>
                <a:close/>
                <a:moveTo>
                  <a:pt x="147117" y="17022"/>
                </a:moveTo>
                <a:lnTo>
                  <a:pt x="147117" y="25282"/>
                </a:lnTo>
                <a:lnTo>
                  <a:pt x="138633" y="25282"/>
                </a:lnTo>
                <a:lnTo>
                  <a:pt x="138633" y="17022"/>
                </a:lnTo>
                <a:close/>
                <a:moveTo>
                  <a:pt x="155767" y="17022"/>
                </a:moveTo>
                <a:lnTo>
                  <a:pt x="155767" y="25282"/>
                </a:lnTo>
                <a:lnTo>
                  <a:pt x="147340" y="25282"/>
                </a:lnTo>
                <a:lnTo>
                  <a:pt x="147340" y="17022"/>
                </a:lnTo>
                <a:close/>
                <a:moveTo>
                  <a:pt x="164418" y="17022"/>
                </a:moveTo>
                <a:lnTo>
                  <a:pt x="164418" y="25282"/>
                </a:lnTo>
                <a:lnTo>
                  <a:pt x="155990" y="25282"/>
                </a:lnTo>
                <a:lnTo>
                  <a:pt x="155990" y="17022"/>
                </a:lnTo>
                <a:close/>
                <a:moveTo>
                  <a:pt x="173069" y="17022"/>
                </a:moveTo>
                <a:lnTo>
                  <a:pt x="173069" y="25282"/>
                </a:lnTo>
                <a:lnTo>
                  <a:pt x="164641" y="25282"/>
                </a:lnTo>
                <a:lnTo>
                  <a:pt x="164641" y="17022"/>
                </a:lnTo>
                <a:close/>
                <a:moveTo>
                  <a:pt x="181719" y="17022"/>
                </a:moveTo>
                <a:lnTo>
                  <a:pt x="181719" y="25282"/>
                </a:lnTo>
                <a:lnTo>
                  <a:pt x="173292" y="25282"/>
                </a:lnTo>
                <a:lnTo>
                  <a:pt x="173292" y="17022"/>
                </a:lnTo>
                <a:close/>
                <a:moveTo>
                  <a:pt x="190370" y="17022"/>
                </a:moveTo>
                <a:lnTo>
                  <a:pt x="190370" y="25282"/>
                </a:lnTo>
                <a:lnTo>
                  <a:pt x="181942" y="25282"/>
                </a:lnTo>
                <a:lnTo>
                  <a:pt x="181942" y="17022"/>
                </a:lnTo>
                <a:close/>
                <a:moveTo>
                  <a:pt x="199020" y="17022"/>
                </a:moveTo>
                <a:lnTo>
                  <a:pt x="199020" y="25282"/>
                </a:lnTo>
                <a:lnTo>
                  <a:pt x="190593" y="25282"/>
                </a:lnTo>
                <a:lnTo>
                  <a:pt x="190593" y="17022"/>
                </a:lnTo>
                <a:close/>
                <a:moveTo>
                  <a:pt x="207727" y="17022"/>
                </a:moveTo>
                <a:lnTo>
                  <a:pt x="207727" y="25282"/>
                </a:lnTo>
                <a:lnTo>
                  <a:pt x="199244" y="25282"/>
                </a:lnTo>
                <a:lnTo>
                  <a:pt x="199244" y="17022"/>
                </a:lnTo>
                <a:close/>
                <a:moveTo>
                  <a:pt x="216377" y="17022"/>
                </a:moveTo>
                <a:lnTo>
                  <a:pt x="216377" y="25282"/>
                </a:lnTo>
                <a:lnTo>
                  <a:pt x="207950" y="25282"/>
                </a:lnTo>
                <a:lnTo>
                  <a:pt x="207950" y="17022"/>
                </a:lnTo>
                <a:close/>
                <a:moveTo>
                  <a:pt x="225028" y="17022"/>
                </a:moveTo>
                <a:lnTo>
                  <a:pt x="225028" y="25282"/>
                </a:lnTo>
                <a:lnTo>
                  <a:pt x="216601" y="25282"/>
                </a:lnTo>
                <a:lnTo>
                  <a:pt x="216601" y="17022"/>
                </a:lnTo>
                <a:close/>
                <a:moveTo>
                  <a:pt x="233679" y="17022"/>
                </a:moveTo>
                <a:lnTo>
                  <a:pt x="233679" y="25282"/>
                </a:lnTo>
                <a:lnTo>
                  <a:pt x="225251" y="25282"/>
                </a:lnTo>
                <a:lnTo>
                  <a:pt x="225251" y="17022"/>
                </a:lnTo>
                <a:close/>
                <a:moveTo>
                  <a:pt x="242329" y="17022"/>
                </a:moveTo>
                <a:lnTo>
                  <a:pt x="242329" y="25282"/>
                </a:lnTo>
                <a:lnTo>
                  <a:pt x="233902" y="25282"/>
                </a:lnTo>
                <a:lnTo>
                  <a:pt x="233902" y="17022"/>
                </a:lnTo>
                <a:close/>
                <a:moveTo>
                  <a:pt x="250980" y="17022"/>
                </a:moveTo>
                <a:lnTo>
                  <a:pt x="250980" y="25282"/>
                </a:lnTo>
                <a:lnTo>
                  <a:pt x="242553" y="25282"/>
                </a:lnTo>
                <a:lnTo>
                  <a:pt x="242553" y="17022"/>
                </a:lnTo>
                <a:close/>
                <a:moveTo>
                  <a:pt x="259686" y="17022"/>
                </a:moveTo>
                <a:lnTo>
                  <a:pt x="259686" y="25282"/>
                </a:lnTo>
                <a:lnTo>
                  <a:pt x="251203" y="25282"/>
                </a:lnTo>
                <a:lnTo>
                  <a:pt x="251203" y="17022"/>
                </a:lnTo>
                <a:close/>
                <a:moveTo>
                  <a:pt x="268337" y="17022"/>
                </a:moveTo>
                <a:lnTo>
                  <a:pt x="268337" y="25282"/>
                </a:lnTo>
                <a:lnTo>
                  <a:pt x="259910" y="25282"/>
                </a:lnTo>
                <a:lnTo>
                  <a:pt x="259910" y="17022"/>
                </a:lnTo>
                <a:close/>
                <a:moveTo>
                  <a:pt x="276988" y="17022"/>
                </a:moveTo>
                <a:lnTo>
                  <a:pt x="276988" y="25282"/>
                </a:lnTo>
                <a:lnTo>
                  <a:pt x="268560" y="25282"/>
                </a:lnTo>
                <a:lnTo>
                  <a:pt x="268560" y="17022"/>
                </a:lnTo>
                <a:close/>
                <a:moveTo>
                  <a:pt x="17190" y="25505"/>
                </a:moveTo>
                <a:lnTo>
                  <a:pt x="17190" y="33709"/>
                </a:lnTo>
                <a:lnTo>
                  <a:pt x="8762" y="33709"/>
                </a:lnTo>
                <a:lnTo>
                  <a:pt x="8762" y="25505"/>
                </a:lnTo>
                <a:close/>
                <a:moveTo>
                  <a:pt x="25840" y="25505"/>
                </a:moveTo>
                <a:lnTo>
                  <a:pt x="25840" y="33709"/>
                </a:lnTo>
                <a:lnTo>
                  <a:pt x="17413" y="33709"/>
                </a:lnTo>
                <a:lnTo>
                  <a:pt x="17413" y="25505"/>
                </a:lnTo>
                <a:close/>
                <a:moveTo>
                  <a:pt x="34547" y="25505"/>
                </a:moveTo>
                <a:lnTo>
                  <a:pt x="34547" y="33709"/>
                </a:lnTo>
                <a:lnTo>
                  <a:pt x="26064" y="33709"/>
                </a:lnTo>
                <a:lnTo>
                  <a:pt x="26064" y="25505"/>
                </a:lnTo>
                <a:close/>
                <a:moveTo>
                  <a:pt x="43197" y="25505"/>
                </a:moveTo>
                <a:lnTo>
                  <a:pt x="43197" y="33709"/>
                </a:lnTo>
                <a:lnTo>
                  <a:pt x="34770" y="33709"/>
                </a:lnTo>
                <a:lnTo>
                  <a:pt x="34770" y="25505"/>
                </a:lnTo>
                <a:close/>
                <a:moveTo>
                  <a:pt x="51848" y="25505"/>
                </a:moveTo>
                <a:lnTo>
                  <a:pt x="51848" y="33709"/>
                </a:lnTo>
                <a:lnTo>
                  <a:pt x="43421" y="33709"/>
                </a:lnTo>
                <a:lnTo>
                  <a:pt x="43421" y="25505"/>
                </a:lnTo>
                <a:close/>
                <a:moveTo>
                  <a:pt x="60499" y="25505"/>
                </a:moveTo>
                <a:lnTo>
                  <a:pt x="60499" y="33709"/>
                </a:lnTo>
                <a:lnTo>
                  <a:pt x="52071" y="33709"/>
                </a:lnTo>
                <a:lnTo>
                  <a:pt x="52071" y="25505"/>
                </a:lnTo>
                <a:close/>
                <a:moveTo>
                  <a:pt x="69149" y="25505"/>
                </a:moveTo>
                <a:lnTo>
                  <a:pt x="69149" y="33709"/>
                </a:lnTo>
                <a:lnTo>
                  <a:pt x="60722" y="33709"/>
                </a:lnTo>
                <a:lnTo>
                  <a:pt x="60722" y="25505"/>
                </a:lnTo>
                <a:close/>
                <a:moveTo>
                  <a:pt x="77800" y="25505"/>
                </a:moveTo>
                <a:lnTo>
                  <a:pt x="77800" y="33709"/>
                </a:lnTo>
                <a:lnTo>
                  <a:pt x="69373" y="33709"/>
                </a:lnTo>
                <a:lnTo>
                  <a:pt x="69373" y="25505"/>
                </a:lnTo>
                <a:close/>
                <a:moveTo>
                  <a:pt x="86506" y="25505"/>
                </a:moveTo>
                <a:lnTo>
                  <a:pt x="86506" y="33709"/>
                </a:lnTo>
                <a:lnTo>
                  <a:pt x="78023" y="33709"/>
                </a:lnTo>
                <a:lnTo>
                  <a:pt x="78023" y="25505"/>
                </a:lnTo>
                <a:close/>
                <a:moveTo>
                  <a:pt x="95157" y="25505"/>
                </a:moveTo>
                <a:lnTo>
                  <a:pt x="95157" y="33709"/>
                </a:lnTo>
                <a:lnTo>
                  <a:pt x="86730" y="33709"/>
                </a:lnTo>
                <a:lnTo>
                  <a:pt x="86730" y="25505"/>
                </a:lnTo>
                <a:close/>
                <a:moveTo>
                  <a:pt x="103808" y="25505"/>
                </a:moveTo>
                <a:lnTo>
                  <a:pt x="103808" y="33709"/>
                </a:lnTo>
                <a:lnTo>
                  <a:pt x="95380" y="33709"/>
                </a:lnTo>
                <a:lnTo>
                  <a:pt x="95380" y="25505"/>
                </a:lnTo>
                <a:close/>
                <a:moveTo>
                  <a:pt x="112458" y="25505"/>
                </a:moveTo>
                <a:lnTo>
                  <a:pt x="112458" y="33709"/>
                </a:lnTo>
                <a:lnTo>
                  <a:pt x="104031" y="33709"/>
                </a:lnTo>
                <a:lnTo>
                  <a:pt x="104031" y="25505"/>
                </a:lnTo>
                <a:close/>
                <a:moveTo>
                  <a:pt x="121109" y="25505"/>
                </a:moveTo>
                <a:lnTo>
                  <a:pt x="121109" y="33709"/>
                </a:lnTo>
                <a:lnTo>
                  <a:pt x="112681" y="33709"/>
                </a:lnTo>
                <a:lnTo>
                  <a:pt x="112681" y="25505"/>
                </a:lnTo>
                <a:close/>
                <a:moveTo>
                  <a:pt x="129760" y="25505"/>
                </a:moveTo>
                <a:lnTo>
                  <a:pt x="129760" y="33709"/>
                </a:lnTo>
                <a:lnTo>
                  <a:pt x="121332" y="33709"/>
                </a:lnTo>
                <a:lnTo>
                  <a:pt x="121332" y="25505"/>
                </a:lnTo>
                <a:close/>
                <a:moveTo>
                  <a:pt x="138410" y="25505"/>
                </a:moveTo>
                <a:lnTo>
                  <a:pt x="138410" y="33709"/>
                </a:lnTo>
                <a:lnTo>
                  <a:pt x="129983" y="33709"/>
                </a:lnTo>
                <a:lnTo>
                  <a:pt x="129983" y="25505"/>
                </a:lnTo>
                <a:close/>
                <a:moveTo>
                  <a:pt x="147117" y="25505"/>
                </a:moveTo>
                <a:lnTo>
                  <a:pt x="147117" y="33709"/>
                </a:lnTo>
                <a:lnTo>
                  <a:pt x="138633" y="33709"/>
                </a:lnTo>
                <a:lnTo>
                  <a:pt x="138633" y="25505"/>
                </a:lnTo>
                <a:close/>
                <a:moveTo>
                  <a:pt x="155767" y="25505"/>
                </a:moveTo>
                <a:lnTo>
                  <a:pt x="155767" y="33709"/>
                </a:lnTo>
                <a:lnTo>
                  <a:pt x="147340" y="33709"/>
                </a:lnTo>
                <a:lnTo>
                  <a:pt x="147340" y="25505"/>
                </a:lnTo>
                <a:close/>
                <a:moveTo>
                  <a:pt x="164418" y="25505"/>
                </a:moveTo>
                <a:lnTo>
                  <a:pt x="164418" y="33709"/>
                </a:lnTo>
                <a:lnTo>
                  <a:pt x="155990" y="33709"/>
                </a:lnTo>
                <a:lnTo>
                  <a:pt x="155990" y="25505"/>
                </a:lnTo>
                <a:close/>
                <a:moveTo>
                  <a:pt x="173069" y="25505"/>
                </a:moveTo>
                <a:lnTo>
                  <a:pt x="173069" y="33709"/>
                </a:lnTo>
                <a:lnTo>
                  <a:pt x="164641" y="33709"/>
                </a:lnTo>
                <a:lnTo>
                  <a:pt x="164641" y="25505"/>
                </a:lnTo>
                <a:close/>
                <a:moveTo>
                  <a:pt x="181719" y="25505"/>
                </a:moveTo>
                <a:lnTo>
                  <a:pt x="181719" y="33709"/>
                </a:lnTo>
                <a:lnTo>
                  <a:pt x="173292" y="33709"/>
                </a:lnTo>
                <a:lnTo>
                  <a:pt x="173292" y="25505"/>
                </a:lnTo>
                <a:close/>
                <a:moveTo>
                  <a:pt x="190370" y="25505"/>
                </a:moveTo>
                <a:lnTo>
                  <a:pt x="190370" y="33709"/>
                </a:lnTo>
                <a:lnTo>
                  <a:pt x="181942" y="33709"/>
                </a:lnTo>
                <a:lnTo>
                  <a:pt x="181942" y="25505"/>
                </a:lnTo>
                <a:close/>
                <a:moveTo>
                  <a:pt x="199020" y="25505"/>
                </a:moveTo>
                <a:lnTo>
                  <a:pt x="199020" y="33709"/>
                </a:lnTo>
                <a:lnTo>
                  <a:pt x="190593" y="33709"/>
                </a:lnTo>
                <a:lnTo>
                  <a:pt x="190593" y="25505"/>
                </a:lnTo>
                <a:close/>
                <a:moveTo>
                  <a:pt x="207727" y="25505"/>
                </a:moveTo>
                <a:lnTo>
                  <a:pt x="207727" y="33709"/>
                </a:lnTo>
                <a:lnTo>
                  <a:pt x="199244" y="33709"/>
                </a:lnTo>
                <a:lnTo>
                  <a:pt x="199244" y="25505"/>
                </a:lnTo>
                <a:close/>
                <a:moveTo>
                  <a:pt x="216377" y="25505"/>
                </a:moveTo>
                <a:lnTo>
                  <a:pt x="216377" y="33709"/>
                </a:lnTo>
                <a:lnTo>
                  <a:pt x="207950" y="33709"/>
                </a:lnTo>
                <a:lnTo>
                  <a:pt x="207950" y="25505"/>
                </a:lnTo>
                <a:close/>
                <a:moveTo>
                  <a:pt x="225028" y="25505"/>
                </a:moveTo>
                <a:lnTo>
                  <a:pt x="225028" y="33709"/>
                </a:lnTo>
                <a:lnTo>
                  <a:pt x="216601" y="33709"/>
                </a:lnTo>
                <a:lnTo>
                  <a:pt x="216601" y="25505"/>
                </a:lnTo>
                <a:close/>
                <a:moveTo>
                  <a:pt x="233679" y="25505"/>
                </a:moveTo>
                <a:lnTo>
                  <a:pt x="233679" y="33709"/>
                </a:lnTo>
                <a:lnTo>
                  <a:pt x="225251" y="33709"/>
                </a:lnTo>
                <a:lnTo>
                  <a:pt x="225251" y="25505"/>
                </a:lnTo>
                <a:close/>
                <a:moveTo>
                  <a:pt x="242329" y="25505"/>
                </a:moveTo>
                <a:lnTo>
                  <a:pt x="242329" y="33709"/>
                </a:lnTo>
                <a:lnTo>
                  <a:pt x="233902" y="33709"/>
                </a:lnTo>
                <a:lnTo>
                  <a:pt x="233902" y="25505"/>
                </a:lnTo>
                <a:close/>
                <a:moveTo>
                  <a:pt x="250980" y="25505"/>
                </a:moveTo>
                <a:lnTo>
                  <a:pt x="250980" y="33709"/>
                </a:lnTo>
                <a:lnTo>
                  <a:pt x="242553" y="33709"/>
                </a:lnTo>
                <a:lnTo>
                  <a:pt x="242553" y="25505"/>
                </a:lnTo>
                <a:close/>
                <a:moveTo>
                  <a:pt x="259686" y="25505"/>
                </a:moveTo>
                <a:lnTo>
                  <a:pt x="259686" y="33709"/>
                </a:lnTo>
                <a:lnTo>
                  <a:pt x="251203" y="33709"/>
                </a:lnTo>
                <a:lnTo>
                  <a:pt x="251203" y="25505"/>
                </a:lnTo>
                <a:close/>
                <a:moveTo>
                  <a:pt x="268337" y="25505"/>
                </a:moveTo>
                <a:lnTo>
                  <a:pt x="268337" y="33709"/>
                </a:lnTo>
                <a:lnTo>
                  <a:pt x="259910" y="33709"/>
                </a:lnTo>
                <a:lnTo>
                  <a:pt x="259910" y="25505"/>
                </a:lnTo>
                <a:close/>
                <a:moveTo>
                  <a:pt x="276988" y="25505"/>
                </a:moveTo>
                <a:lnTo>
                  <a:pt x="276988" y="33709"/>
                </a:lnTo>
                <a:lnTo>
                  <a:pt x="268560" y="33709"/>
                </a:lnTo>
                <a:lnTo>
                  <a:pt x="268560" y="25505"/>
                </a:lnTo>
                <a:close/>
                <a:moveTo>
                  <a:pt x="17190" y="33933"/>
                </a:moveTo>
                <a:lnTo>
                  <a:pt x="17190" y="42193"/>
                </a:lnTo>
                <a:lnTo>
                  <a:pt x="8762" y="42193"/>
                </a:lnTo>
                <a:lnTo>
                  <a:pt x="8762" y="33933"/>
                </a:lnTo>
                <a:close/>
                <a:moveTo>
                  <a:pt x="25840" y="33933"/>
                </a:moveTo>
                <a:lnTo>
                  <a:pt x="25840" y="42193"/>
                </a:lnTo>
                <a:lnTo>
                  <a:pt x="17413" y="42193"/>
                </a:lnTo>
                <a:lnTo>
                  <a:pt x="17413" y="33933"/>
                </a:lnTo>
                <a:close/>
                <a:moveTo>
                  <a:pt x="34547" y="33933"/>
                </a:moveTo>
                <a:lnTo>
                  <a:pt x="34547" y="42193"/>
                </a:lnTo>
                <a:lnTo>
                  <a:pt x="26064" y="42193"/>
                </a:lnTo>
                <a:lnTo>
                  <a:pt x="26064" y="33933"/>
                </a:lnTo>
                <a:close/>
                <a:moveTo>
                  <a:pt x="43197" y="33933"/>
                </a:moveTo>
                <a:lnTo>
                  <a:pt x="43197" y="42193"/>
                </a:lnTo>
                <a:lnTo>
                  <a:pt x="34770" y="42193"/>
                </a:lnTo>
                <a:lnTo>
                  <a:pt x="34770" y="33933"/>
                </a:lnTo>
                <a:close/>
                <a:moveTo>
                  <a:pt x="51848" y="33933"/>
                </a:moveTo>
                <a:lnTo>
                  <a:pt x="51848" y="42193"/>
                </a:lnTo>
                <a:lnTo>
                  <a:pt x="43421" y="42193"/>
                </a:lnTo>
                <a:lnTo>
                  <a:pt x="43421" y="33933"/>
                </a:lnTo>
                <a:close/>
                <a:moveTo>
                  <a:pt x="60499" y="33933"/>
                </a:moveTo>
                <a:lnTo>
                  <a:pt x="60499" y="42193"/>
                </a:lnTo>
                <a:lnTo>
                  <a:pt x="52071" y="42193"/>
                </a:lnTo>
                <a:lnTo>
                  <a:pt x="52071" y="33933"/>
                </a:lnTo>
                <a:close/>
                <a:moveTo>
                  <a:pt x="69149" y="33933"/>
                </a:moveTo>
                <a:lnTo>
                  <a:pt x="69149" y="42193"/>
                </a:lnTo>
                <a:lnTo>
                  <a:pt x="60722" y="42193"/>
                </a:lnTo>
                <a:lnTo>
                  <a:pt x="60722" y="33933"/>
                </a:lnTo>
                <a:close/>
                <a:moveTo>
                  <a:pt x="77800" y="33933"/>
                </a:moveTo>
                <a:lnTo>
                  <a:pt x="77800" y="42193"/>
                </a:lnTo>
                <a:lnTo>
                  <a:pt x="69373" y="42193"/>
                </a:lnTo>
                <a:lnTo>
                  <a:pt x="69373" y="33933"/>
                </a:lnTo>
                <a:close/>
                <a:moveTo>
                  <a:pt x="86506" y="33933"/>
                </a:moveTo>
                <a:lnTo>
                  <a:pt x="86506" y="42193"/>
                </a:lnTo>
                <a:lnTo>
                  <a:pt x="78023" y="42193"/>
                </a:lnTo>
                <a:lnTo>
                  <a:pt x="78023" y="33933"/>
                </a:lnTo>
                <a:close/>
                <a:moveTo>
                  <a:pt x="95157" y="33933"/>
                </a:moveTo>
                <a:lnTo>
                  <a:pt x="95157" y="42193"/>
                </a:lnTo>
                <a:lnTo>
                  <a:pt x="86730" y="42193"/>
                </a:lnTo>
                <a:lnTo>
                  <a:pt x="86730" y="33933"/>
                </a:lnTo>
                <a:close/>
                <a:moveTo>
                  <a:pt x="103808" y="33933"/>
                </a:moveTo>
                <a:lnTo>
                  <a:pt x="103808" y="42193"/>
                </a:lnTo>
                <a:lnTo>
                  <a:pt x="95380" y="42193"/>
                </a:lnTo>
                <a:lnTo>
                  <a:pt x="95380" y="33933"/>
                </a:lnTo>
                <a:close/>
                <a:moveTo>
                  <a:pt x="112458" y="33933"/>
                </a:moveTo>
                <a:lnTo>
                  <a:pt x="112458" y="42193"/>
                </a:lnTo>
                <a:lnTo>
                  <a:pt x="104031" y="42193"/>
                </a:lnTo>
                <a:lnTo>
                  <a:pt x="104031" y="33933"/>
                </a:lnTo>
                <a:close/>
                <a:moveTo>
                  <a:pt x="121109" y="33933"/>
                </a:moveTo>
                <a:lnTo>
                  <a:pt x="121109" y="42193"/>
                </a:lnTo>
                <a:lnTo>
                  <a:pt x="112681" y="42193"/>
                </a:lnTo>
                <a:lnTo>
                  <a:pt x="112681" y="33933"/>
                </a:lnTo>
                <a:close/>
                <a:moveTo>
                  <a:pt x="129760" y="33933"/>
                </a:moveTo>
                <a:lnTo>
                  <a:pt x="129760" y="42193"/>
                </a:lnTo>
                <a:lnTo>
                  <a:pt x="121332" y="42193"/>
                </a:lnTo>
                <a:lnTo>
                  <a:pt x="121332" y="33933"/>
                </a:lnTo>
                <a:close/>
                <a:moveTo>
                  <a:pt x="138410" y="33933"/>
                </a:moveTo>
                <a:lnTo>
                  <a:pt x="138410" y="42193"/>
                </a:lnTo>
                <a:lnTo>
                  <a:pt x="129983" y="42193"/>
                </a:lnTo>
                <a:lnTo>
                  <a:pt x="129983" y="33933"/>
                </a:lnTo>
                <a:close/>
                <a:moveTo>
                  <a:pt x="147117" y="33933"/>
                </a:moveTo>
                <a:lnTo>
                  <a:pt x="147117" y="42193"/>
                </a:lnTo>
                <a:lnTo>
                  <a:pt x="138633" y="42193"/>
                </a:lnTo>
                <a:lnTo>
                  <a:pt x="138633" y="33933"/>
                </a:lnTo>
                <a:close/>
                <a:moveTo>
                  <a:pt x="155767" y="33933"/>
                </a:moveTo>
                <a:lnTo>
                  <a:pt x="155767" y="42193"/>
                </a:lnTo>
                <a:lnTo>
                  <a:pt x="147340" y="42193"/>
                </a:lnTo>
                <a:lnTo>
                  <a:pt x="147340" y="33933"/>
                </a:lnTo>
                <a:close/>
                <a:moveTo>
                  <a:pt x="164418" y="33933"/>
                </a:moveTo>
                <a:lnTo>
                  <a:pt x="164418" y="42193"/>
                </a:lnTo>
                <a:lnTo>
                  <a:pt x="155990" y="42193"/>
                </a:lnTo>
                <a:lnTo>
                  <a:pt x="155990" y="33933"/>
                </a:lnTo>
                <a:close/>
                <a:moveTo>
                  <a:pt x="173069" y="33933"/>
                </a:moveTo>
                <a:lnTo>
                  <a:pt x="173069" y="42193"/>
                </a:lnTo>
                <a:lnTo>
                  <a:pt x="164641" y="42193"/>
                </a:lnTo>
                <a:lnTo>
                  <a:pt x="164641" y="33933"/>
                </a:lnTo>
                <a:close/>
                <a:moveTo>
                  <a:pt x="181719" y="33933"/>
                </a:moveTo>
                <a:lnTo>
                  <a:pt x="181719" y="42193"/>
                </a:lnTo>
                <a:lnTo>
                  <a:pt x="173292" y="42193"/>
                </a:lnTo>
                <a:lnTo>
                  <a:pt x="173292" y="33933"/>
                </a:lnTo>
                <a:close/>
                <a:moveTo>
                  <a:pt x="190370" y="33933"/>
                </a:moveTo>
                <a:lnTo>
                  <a:pt x="190370" y="42193"/>
                </a:lnTo>
                <a:lnTo>
                  <a:pt x="181942" y="42193"/>
                </a:lnTo>
                <a:lnTo>
                  <a:pt x="181942" y="33933"/>
                </a:lnTo>
                <a:close/>
                <a:moveTo>
                  <a:pt x="199020" y="33933"/>
                </a:moveTo>
                <a:lnTo>
                  <a:pt x="199020" y="42193"/>
                </a:lnTo>
                <a:lnTo>
                  <a:pt x="190593" y="42193"/>
                </a:lnTo>
                <a:lnTo>
                  <a:pt x="190593" y="33933"/>
                </a:lnTo>
                <a:close/>
                <a:moveTo>
                  <a:pt x="207727" y="33933"/>
                </a:moveTo>
                <a:lnTo>
                  <a:pt x="207727" y="42193"/>
                </a:lnTo>
                <a:lnTo>
                  <a:pt x="199244" y="42193"/>
                </a:lnTo>
                <a:lnTo>
                  <a:pt x="199244" y="33933"/>
                </a:lnTo>
                <a:close/>
                <a:moveTo>
                  <a:pt x="216377" y="33933"/>
                </a:moveTo>
                <a:lnTo>
                  <a:pt x="216377" y="42193"/>
                </a:lnTo>
                <a:lnTo>
                  <a:pt x="207950" y="42193"/>
                </a:lnTo>
                <a:lnTo>
                  <a:pt x="207950" y="33933"/>
                </a:lnTo>
                <a:close/>
                <a:moveTo>
                  <a:pt x="225028" y="33933"/>
                </a:moveTo>
                <a:lnTo>
                  <a:pt x="225028" y="42193"/>
                </a:lnTo>
                <a:lnTo>
                  <a:pt x="216601" y="42193"/>
                </a:lnTo>
                <a:lnTo>
                  <a:pt x="216601" y="33933"/>
                </a:lnTo>
                <a:close/>
                <a:moveTo>
                  <a:pt x="233679" y="33933"/>
                </a:moveTo>
                <a:lnTo>
                  <a:pt x="233679" y="42193"/>
                </a:lnTo>
                <a:lnTo>
                  <a:pt x="225251" y="42193"/>
                </a:lnTo>
                <a:lnTo>
                  <a:pt x="225251" y="33933"/>
                </a:lnTo>
                <a:close/>
                <a:moveTo>
                  <a:pt x="242329" y="33933"/>
                </a:moveTo>
                <a:lnTo>
                  <a:pt x="242329" y="42193"/>
                </a:lnTo>
                <a:lnTo>
                  <a:pt x="233902" y="42193"/>
                </a:lnTo>
                <a:lnTo>
                  <a:pt x="233902" y="33933"/>
                </a:lnTo>
                <a:close/>
                <a:moveTo>
                  <a:pt x="250980" y="33933"/>
                </a:moveTo>
                <a:lnTo>
                  <a:pt x="250980" y="42193"/>
                </a:lnTo>
                <a:lnTo>
                  <a:pt x="242553" y="42193"/>
                </a:lnTo>
                <a:lnTo>
                  <a:pt x="242553" y="33933"/>
                </a:lnTo>
                <a:close/>
                <a:moveTo>
                  <a:pt x="259686" y="33933"/>
                </a:moveTo>
                <a:lnTo>
                  <a:pt x="259686" y="42193"/>
                </a:lnTo>
                <a:lnTo>
                  <a:pt x="251203" y="42193"/>
                </a:lnTo>
                <a:lnTo>
                  <a:pt x="251203" y="33933"/>
                </a:lnTo>
                <a:close/>
                <a:moveTo>
                  <a:pt x="268337" y="33933"/>
                </a:moveTo>
                <a:lnTo>
                  <a:pt x="268337" y="42193"/>
                </a:lnTo>
                <a:lnTo>
                  <a:pt x="259910" y="42193"/>
                </a:lnTo>
                <a:lnTo>
                  <a:pt x="259910" y="33933"/>
                </a:lnTo>
                <a:close/>
                <a:moveTo>
                  <a:pt x="276988" y="33933"/>
                </a:moveTo>
                <a:lnTo>
                  <a:pt x="276988" y="42193"/>
                </a:lnTo>
                <a:lnTo>
                  <a:pt x="268560" y="42193"/>
                </a:lnTo>
                <a:lnTo>
                  <a:pt x="268560" y="33933"/>
                </a:lnTo>
                <a:close/>
                <a:moveTo>
                  <a:pt x="17190" y="42416"/>
                </a:moveTo>
                <a:lnTo>
                  <a:pt x="17190" y="50620"/>
                </a:lnTo>
                <a:lnTo>
                  <a:pt x="8762" y="50620"/>
                </a:lnTo>
                <a:lnTo>
                  <a:pt x="8762" y="42416"/>
                </a:lnTo>
                <a:close/>
                <a:moveTo>
                  <a:pt x="25840" y="42416"/>
                </a:moveTo>
                <a:lnTo>
                  <a:pt x="25840" y="50620"/>
                </a:lnTo>
                <a:lnTo>
                  <a:pt x="17413" y="50620"/>
                </a:lnTo>
                <a:lnTo>
                  <a:pt x="17413" y="42416"/>
                </a:lnTo>
                <a:close/>
                <a:moveTo>
                  <a:pt x="34547" y="42416"/>
                </a:moveTo>
                <a:lnTo>
                  <a:pt x="34547" y="50620"/>
                </a:lnTo>
                <a:lnTo>
                  <a:pt x="26064" y="50620"/>
                </a:lnTo>
                <a:lnTo>
                  <a:pt x="26064" y="42416"/>
                </a:lnTo>
                <a:close/>
                <a:moveTo>
                  <a:pt x="43197" y="42416"/>
                </a:moveTo>
                <a:lnTo>
                  <a:pt x="43197" y="50620"/>
                </a:lnTo>
                <a:lnTo>
                  <a:pt x="34770" y="50620"/>
                </a:lnTo>
                <a:lnTo>
                  <a:pt x="34770" y="42416"/>
                </a:lnTo>
                <a:close/>
                <a:moveTo>
                  <a:pt x="51848" y="42416"/>
                </a:moveTo>
                <a:lnTo>
                  <a:pt x="51848" y="50620"/>
                </a:lnTo>
                <a:lnTo>
                  <a:pt x="43421" y="50620"/>
                </a:lnTo>
                <a:lnTo>
                  <a:pt x="43421" y="42416"/>
                </a:lnTo>
                <a:close/>
                <a:moveTo>
                  <a:pt x="60499" y="42416"/>
                </a:moveTo>
                <a:lnTo>
                  <a:pt x="60499" y="50620"/>
                </a:lnTo>
                <a:lnTo>
                  <a:pt x="52071" y="50620"/>
                </a:lnTo>
                <a:lnTo>
                  <a:pt x="52071" y="42416"/>
                </a:lnTo>
                <a:close/>
                <a:moveTo>
                  <a:pt x="69149" y="42416"/>
                </a:moveTo>
                <a:lnTo>
                  <a:pt x="69149" y="50620"/>
                </a:lnTo>
                <a:lnTo>
                  <a:pt x="60722" y="50620"/>
                </a:lnTo>
                <a:lnTo>
                  <a:pt x="60722" y="42416"/>
                </a:lnTo>
                <a:close/>
                <a:moveTo>
                  <a:pt x="77800" y="42416"/>
                </a:moveTo>
                <a:lnTo>
                  <a:pt x="77800" y="50620"/>
                </a:lnTo>
                <a:lnTo>
                  <a:pt x="69373" y="50620"/>
                </a:lnTo>
                <a:lnTo>
                  <a:pt x="69373" y="42416"/>
                </a:lnTo>
                <a:close/>
                <a:moveTo>
                  <a:pt x="86506" y="42416"/>
                </a:moveTo>
                <a:lnTo>
                  <a:pt x="86506" y="50620"/>
                </a:lnTo>
                <a:lnTo>
                  <a:pt x="78023" y="50620"/>
                </a:lnTo>
                <a:lnTo>
                  <a:pt x="78023" y="42416"/>
                </a:lnTo>
                <a:close/>
                <a:moveTo>
                  <a:pt x="95157" y="42416"/>
                </a:moveTo>
                <a:lnTo>
                  <a:pt x="95157" y="50620"/>
                </a:lnTo>
                <a:lnTo>
                  <a:pt x="86730" y="50620"/>
                </a:lnTo>
                <a:lnTo>
                  <a:pt x="86730" y="42416"/>
                </a:lnTo>
                <a:close/>
                <a:moveTo>
                  <a:pt x="103808" y="42416"/>
                </a:moveTo>
                <a:lnTo>
                  <a:pt x="103808" y="50620"/>
                </a:lnTo>
                <a:lnTo>
                  <a:pt x="95380" y="50620"/>
                </a:lnTo>
                <a:lnTo>
                  <a:pt x="95380" y="42416"/>
                </a:lnTo>
                <a:close/>
                <a:moveTo>
                  <a:pt x="112458" y="42416"/>
                </a:moveTo>
                <a:lnTo>
                  <a:pt x="112458" y="50620"/>
                </a:lnTo>
                <a:lnTo>
                  <a:pt x="104031" y="50620"/>
                </a:lnTo>
                <a:lnTo>
                  <a:pt x="104031" y="42416"/>
                </a:lnTo>
                <a:close/>
                <a:moveTo>
                  <a:pt x="121109" y="42416"/>
                </a:moveTo>
                <a:lnTo>
                  <a:pt x="121109" y="50620"/>
                </a:lnTo>
                <a:lnTo>
                  <a:pt x="112681" y="50620"/>
                </a:lnTo>
                <a:lnTo>
                  <a:pt x="112681" y="42416"/>
                </a:lnTo>
                <a:close/>
                <a:moveTo>
                  <a:pt x="129760" y="42416"/>
                </a:moveTo>
                <a:lnTo>
                  <a:pt x="129760" y="50620"/>
                </a:lnTo>
                <a:lnTo>
                  <a:pt x="121332" y="50620"/>
                </a:lnTo>
                <a:lnTo>
                  <a:pt x="121332" y="42416"/>
                </a:lnTo>
                <a:close/>
                <a:moveTo>
                  <a:pt x="138410" y="42416"/>
                </a:moveTo>
                <a:lnTo>
                  <a:pt x="138410" y="50620"/>
                </a:lnTo>
                <a:lnTo>
                  <a:pt x="129983" y="50620"/>
                </a:lnTo>
                <a:lnTo>
                  <a:pt x="129983" y="42416"/>
                </a:lnTo>
                <a:close/>
                <a:moveTo>
                  <a:pt x="147117" y="42416"/>
                </a:moveTo>
                <a:lnTo>
                  <a:pt x="147117" y="50620"/>
                </a:lnTo>
                <a:lnTo>
                  <a:pt x="138633" y="50620"/>
                </a:lnTo>
                <a:lnTo>
                  <a:pt x="138633" y="42416"/>
                </a:lnTo>
                <a:close/>
                <a:moveTo>
                  <a:pt x="155767" y="42416"/>
                </a:moveTo>
                <a:lnTo>
                  <a:pt x="155767" y="50620"/>
                </a:lnTo>
                <a:lnTo>
                  <a:pt x="147340" y="50620"/>
                </a:lnTo>
                <a:lnTo>
                  <a:pt x="147340" y="42416"/>
                </a:lnTo>
                <a:close/>
                <a:moveTo>
                  <a:pt x="164418" y="42416"/>
                </a:moveTo>
                <a:lnTo>
                  <a:pt x="164418" y="50620"/>
                </a:lnTo>
                <a:lnTo>
                  <a:pt x="155990" y="50620"/>
                </a:lnTo>
                <a:lnTo>
                  <a:pt x="155990" y="42416"/>
                </a:lnTo>
                <a:close/>
                <a:moveTo>
                  <a:pt x="173069" y="42416"/>
                </a:moveTo>
                <a:lnTo>
                  <a:pt x="173069" y="50620"/>
                </a:lnTo>
                <a:lnTo>
                  <a:pt x="164641" y="50620"/>
                </a:lnTo>
                <a:lnTo>
                  <a:pt x="164641" y="42416"/>
                </a:lnTo>
                <a:close/>
                <a:moveTo>
                  <a:pt x="181719" y="42416"/>
                </a:moveTo>
                <a:lnTo>
                  <a:pt x="181719" y="50620"/>
                </a:lnTo>
                <a:lnTo>
                  <a:pt x="173292" y="50620"/>
                </a:lnTo>
                <a:lnTo>
                  <a:pt x="173292" y="42416"/>
                </a:lnTo>
                <a:close/>
                <a:moveTo>
                  <a:pt x="190370" y="42416"/>
                </a:moveTo>
                <a:lnTo>
                  <a:pt x="190370" y="50620"/>
                </a:lnTo>
                <a:lnTo>
                  <a:pt x="181942" y="50620"/>
                </a:lnTo>
                <a:lnTo>
                  <a:pt x="181942" y="42416"/>
                </a:lnTo>
                <a:close/>
                <a:moveTo>
                  <a:pt x="199020" y="42416"/>
                </a:moveTo>
                <a:lnTo>
                  <a:pt x="199020" y="50620"/>
                </a:lnTo>
                <a:lnTo>
                  <a:pt x="190593" y="50620"/>
                </a:lnTo>
                <a:lnTo>
                  <a:pt x="190593" y="42416"/>
                </a:lnTo>
                <a:close/>
                <a:moveTo>
                  <a:pt x="207727" y="42416"/>
                </a:moveTo>
                <a:lnTo>
                  <a:pt x="207727" y="50620"/>
                </a:lnTo>
                <a:lnTo>
                  <a:pt x="199244" y="50620"/>
                </a:lnTo>
                <a:lnTo>
                  <a:pt x="199244" y="42416"/>
                </a:lnTo>
                <a:close/>
                <a:moveTo>
                  <a:pt x="216377" y="42416"/>
                </a:moveTo>
                <a:lnTo>
                  <a:pt x="216377" y="50620"/>
                </a:lnTo>
                <a:lnTo>
                  <a:pt x="207950" y="50620"/>
                </a:lnTo>
                <a:lnTo>
                  <a:pt x="207950" y="42416"/>
                </a:lnTo>
                <a:close/>
                <a:moveTo>
                  <a:pt x="225028" y="42416"/>
                </a:moveTo>
                <a:lnTo>
                  <a:pt x="225028" y="50620"/>
                </a:lnTo>
                <a:lnTo>
                  <a:pt x="216601" y="50620"/>
                </a:lnTo>
                <a:lnTo>
                  <a:pt x="216601" y="42416"/>
                </a:lnTo>
                <a:close/>
                <a:moveTo>
                  <a:pt x="233679" y="42416"/>
                </a:moveTo>
                <a:lnTo>
                  <a:pt x="233679" y="50620"/>
                </a:lnTo>
                <a:lnTo>
                  <a:pt x="225251" y="50620"/>
                </a:lnTo>
                <a:lnTo>
                  <a:pt x="225251" y="42416"/>
                </a:lnTo>
                <a:close/>
                <a:moveTo>
                  <a:pt x="242329" y="42416"/>
                </a:moveTo>
                <a:lnTo>
                  <a:pt x="242329" y="50620"/>
                </a:lnTo>
                <a:lnTo>
                  <a:pt x="233902" y="50620"/>
                </a:lnTo>
                <a:lnTo>
                  <a:pt x="233902" y="42416"/>
                </a:lnTo>
                <a:close/>
                <a:moveTo>
                  <a:pt x="250980" y="42416"/>
                </a:moveTo>
                <a:lnTo>
                  <a:pt x="250980" y="50620"/>
                </a:lnTo>
                <a:lnTo>
                  <a:pt x="242553" y="50620"/>
                </a:lnTo>
                <a:lnTo>
                  <a:pt x="242553" y="42416"/>
                </a:lnTo>
                <a:close/>
                <a:moveTo>
                  <a:pt x="259686" y="42416"/>
                </a:moveTo>
                <a:lnTo>
                  <a:pt x="259686" y="50620"/>
                </a:lnTo>
                <a:lnTo>
                  <a:pt x="251203" y="50620"/>
                </a:lnTo>
                <a:lnTo>
                  <a:pt x="251203" y="42416"/>
                </a:lnTo>
                <a:close/>
                <a:moveTo>
                  <a:pt x="268337" y="42416"/>
                </a:moveTo>
                <a:lnTo>
                  <a:pt x="268337" y="50620"/>
                </a:lnTo>
                <a:lnTo>
                  <a:pt x="259910" y="50620"/>
                </a:lnTo>
                <a:lnTo>
                  <a:pt x="259910" y="42416"/>
                </a:lnTo>
                <a:close/>
                <a:moveTo>
                  <a:pt x="276988" y="42416"/>
                </a:moveTo>
                <a:lnTo>
                  <a:pt x="276988" y="50620"/>
                </a:lnTo>
                <a:lnTo>
                  <a:pt x="268560" y="50620"/>
                </a:lnTo>
                <a:lnTo>
                  <a:pt x="268560" y="42416"/>
                </a:lnTo>
                <a:close/>
                <a:moveTo>
                  <a:pt x="17190" y="50843"/>
                </a:moveTo>
                <a:lnTo>
                  <a:pt x="17190" y="59103"/>
                </a:lnTo>
                <a:lnTo>
                  <a:pt x="8762" y="59103"/>
                </a:lnTo>
                <a:lnTo>
                  <a:pt x="8762" y="50843"/>
                </a:lnTo>
                <a:close/>
                <a:moveTo>
                  <a:pt x="25840" y="50843"/>
                </a:moveTo>
                <a:lnTo>
                  <a:pt x="25840" y="59103"/>
                </a:lnTo>
                <a:lnTo>
                  <a:pt x="17413" y="59103"/>
                </a:lnTo>
                <a:lnTo>
                  <a:pt x="17413" y="50843"/>
                </a:lnTo>
                <a:close/>
                <a:moveTo>
                  <a:pt x="34547" y="50843"/>
                </a:moveTo>
                <a:lnTo>
                  <a:pt x="34547" y="59103"/>
                </a:lnTo>
                <a:lnTo>
                  <a:pt x="26064" y="59103"/>
                </a:lnTo>
                <a:lnTo>
                  <a:pt x="26064" y="50843"/>
                </a:lnTo>
                <a:close/>
                <a:moveTo>
                  <a:pt x="43197" y="50843"/>
                </a:moveTo>
                <a:lnTo>
                  <a:pt x="43197" y="59103"/>
                </a:lnTo>
                <a:lnTo>
                  <a:pt x="34770" y="59103"/>
                </a:lnTo>
                <a:lnTo>
                  <a:pt x="34770" y="50843"/>
                </a:lnTo>
                <a:close/>
                <a:moveTo>
                  <a:pt x="51848" y="50843"/>
                </a:moveTo>
                <a:lnTo>
                  <a:pt x="51848" y="59103"/>
                </a:lnTo>
                <a:lnTo>
                  <a:pt x="43421" y="59103"/>
                </a:lnTo>
                <a:lnTo>
                  <a:pt x="43421" y="50843"/>
                </a:lnTo>
                <a:close/>
                <a:moveTo>
                  <a:pt x="60499" y="50843"/>
                </a:moveTo>
                <a:lnTo>
                  <a:pt x="60499" y="59103"/>
                </a:lnTo>
                <a:lnTo>
                  <a:pt x="52071" y="59103"/>
                </a:lnTo>
                <a:lnTo>
                  <a:pt x="52071" y="50843"/>
                </a:lnTo>
                <a:close/>
                <a:moveTo>
                  <a:pt x="69149" y="50843"/>
                </a:moveTo>
                <a:lnTo>
                  <a:pt x="69149" y="59103"/>
                </a:lnTo>
                <a:lnTo>
                  <a:pt x="60722" y="59103"/>
                </a:lnTo>
                <a:lnTo>
                  <a:pt x="60722" y="50843"/>
                </a:lnTo>
                <a:close/>
                <a:moveTo>
                  <a:pt x="77800" y="50843"/>
                </a:moveTo>
                <a:lnTo>
                  <a:pt x="77800" y="59103"/>
                </a:lnTo>
                <a:lnTo>
                  <a:pt x="69373" y="59103"/>
                </a:lnTo>
                <a:lnTo>
                  <a:pt x="69373" y="50843"/>
                </a:lnTo>
                <a:close/>
                <a:moveTo>
                  <a:pt x="86506" y="50843"/>
                </a:moveTo>
                <a:lnTo>
                  <a:pt x="86506" y="59103"/>
                </a:lnTo>
                <a:lnTo>
                  <a:pt x="78023" y="59103"/>
                </a:lnTo>
                <a:lnTo>
                  <a:pt x="78023" y="50843"/>
                </a:lnTo>
                <a:close/>
                <a:moveTo>
                  <a:pt x="95157" y="50843"/>
                </a:moveTo>
                <a:lnTo>
                  <a:pt x="95157" y="59103"/>
                </a:lnTo>
                <a:lnTo>
                  <a:pt x="86730" y="59103"/>
                </a:lnTo>
                <a:lnTo>
                  <a:pt x="86730" y="50843"/>
                </a:lnTo>
                <a:close/>
                <a:moveTo>
                  <a:pt x="103808" y="50843"/>
                </a:moveTo>
                <a:lnTo>
                  <a:pt x="103808" y="59103"/>
                </a:lnTo>
                <a:lnTo>
                  <a:pt x="95380" y="59103"/>
                </a:lnTo>
                <a:lnTo>
                  <a:pt x="95380" y="50843"/>
                </a:lnTo>
                <a:close/>
                <a:moveTo>
                  <a:pt x="112458" y="50843"/>
                </a:moveTo>
                <a:lnTo>
                  <a:pt x="112458" y="59103"/>
                </a:lnTo>
                <a:lnTo>
                  <a:pt x="104031" y="59103"/>
                </a:lnTo>
                <a:lnTo>
                  <a:pt x="104031" y="50843"/>
                </a:lnTo>
                <a:close/>
                <a:moveTo>
                  <a:pt x="121109" y="50843"/>
                </a:moveTo>
                <a:lnTo>
                  <a:pt x="121109" y="59103"/>
                </a:lnTo>
                <a:lnTo>
                  <a:pt x="112681" y="59103"/>
                </a:lnTo>
                <a:lnTo>
                  <a:pt x="112681" y="50843"/>
                </a:lnTo>
                <a:close/>
                <a:moveTo>
                  <a:pt x="129760" y="50843"/>
                </a:moveTo>
                <a:lnTo>
                  <a:pt x="129760" y="59103"/>
                </a:lnTo>
                <a:lnTo>
                  <a:pt x="121332" y="59103"/>
                </a:lnTo>
                <a:lnTo>
                  <a:pt x="121332" y="50843"/>
                </a:lnTo>
                <a:close/>
                <a:moveTo>
                  <a:pt x="138410" y="50843"/>
                </a:moveTo>
                <a:lnTo>
                  <a:pt x="138410" y="59103"/>
                </a:lnTo>
                <a:lnTo>
                  <a:pt x="129983" y="59103"/>
                </a:lnTo>
                <a:lnTo>
                  <a:pt x="129983" y="50843"/>
                </a:lnTo>
                <a:close/>
                <a:moveTo>
                  <a:pt x="147117" y="50843"/>
                </a:moveTo>
                <a:lnTo>
                  <a:pt x="147117" y="59103"/>
                </a:lnTo>
                <a:lnTo>
                  <a:pt x="138633" y="59103"/>
                </a:lnTo>
                <a:lnTo>
                  <a:pt x="138633" y="50843"/>
                </a:lnTo>
                <a:close/>
                <a:moveTo>
                  <a:pt x="155767" y="50843"/>
                </a:moveTo>
                <a:lnTo>
                  <a:pt x="155767" y="59103"/>
                </a:lnTo>
                <a:lnTo>
                  <a:pt x="147340" y="59103"/>
                </a:lnTo>
                <a:lnTo>
                  <a:pt x="147340" y="50843"/>
                </a:lnTo>
                <a:close/>
                <a:moveTo>
                  <a:pt x="164418" y="50843"/>
                </a:moveTo>
                <a:lnTo>
                  <a:pt x="164418" y="59103"/>
                </a:lnTo>
                <a:lnTo>
                  <a:pt x="155990" y="59103"/>
                </a:lnTo>
                <a:lnTo>
                  <a:pt x="155990" y="50843"/>
                </a:lnTo>
                <a:close/>
                <a:moveTo>
                  <a:pt x="173069" y="50843"/>
                </a:moveTo>
                <a:lnTo>
                  <a:pt x="173069" y="59103"/>
                </a:lnTo>
                <a:lnTo>
                  <a:pt x="164641" y="59103"/>
                </a:lnTo>
                <a:lnTo>
                  <a:pt x="164641" y="50843"/>
                </a:lnTo>
                <a:close/>
                <a:moveTo>
                  <a:pt x="181719" y="50843"/>
                </a:moveTo>
                <a:lnTo>
                  <a:pt x="181719" y="59103"/>
                </a:lnTo>
                <a:lnTo>
                  <a:pt x="173292" y="59103"/>
                </a:lnTo>
                <a:lnTo>
                  <a:pt x="173292" y="50843"/>
                </a:lnTo>
                <a:close/>
                <a:moveTo>
                  <a:pt x="190370" y="50843"/>
                </a:moveTo>
                <a:lnTo>
                  <a:pt x="190370" y="59103"/>
                </a:lnTo>
                <a:lnTo>
                  <a:pt x="181942" y="59103"/>
                </a:lnTo>
                <a:lnTo>
                  <a:pt x="181942" y="50843"/>
                </a:lnTo>
                <a:close/>
                <a:moveTo>
                  <a:pt x="199020" y="50843"/>
                </a:moveTo>
                <a:lnTo>
                  <a:pt x="199020" y="59103"/>
                </a:lnTo>
                <a:lnTo>
                  <a:pt x="190593" y="59103"/>
                </a:lnTo>
                <a:lnTo>
                  <a:pt x="190593" y="50843"/>
                </a:lnTo>
                <a:close/>
                <a:moveTo>
                  <a:pt x="207727" y="50843"/>
                </a:moveTo>
                <a:lnTo>
                  <a:pt x="207727" y="59103"/>
                </a:lnTo>
                <a:lnTo>
                  <a:pt x="199244" y="59103"/>
                </a:lnTo>
                <a:lnTo>
                  <a:pt x="199244" y="50843"/>
                </a:lnTo>
                <a:close/>
                <a:moveTo>
                  <a:pt x="216377" y="50843"/>
                </a:moveTo>
                <a:lnTo>
                  <a:pt x="216377" y="59103"/>
                </a:lnTo>
                <a:lnTo>
                  <a:pt x="207950" y="59103"/>
                </a:lnTo>
                <a:lnTo>
                  <a:pt x="207950" y="50843"/>
                </a:lnTo>
                <a:close/>
                <a:moveTo>
                  <a:pt x="225028" y="50843"/>
                </a:moveTo>
                <a:lnTo>
                  <a:pt x="225028" y="59103"/>
                </a:lnTo>
                <a:lnTo>
                  <a:pt x="216601" y="59103"/>
                </a:lnTo>
                <a:lnTo>
                  <a:pt x="216601" y="50843"/>
                </a:lnTo>
                <a:close/>
                <a:moveTo>
                  <a:pt x="233679" y="50843"/>
                </a:moveTo>
                <a:lnTo>
                  <a:pt x="233679" y="59103"/>
                </a:lnTo>
                <a:lnTo>
                  <a:pt x="225251" y="59103"/>
                </a:lnTo>
                <a:lnTo>
                  <a:pt x="225251" y="50843"/>
                </a:lnTo>
                <a:close/>
                <a:moveTo>
                  <a:pt x="242329" y="50843"/>
                </a:moveTo>
                <a:lnTo>
                  <a:pt x="242329" y="59103"/>
                </a:lnTo>
                <a:lnTo>
                  <a:pt x="233902" y="59103"/>
                </a:lnTo>
                <a:lnTo>
                  <a:pt x="233902" y="50843"/>
                </a:lnTo>
                <a:close/>
                <a:moveTo>
                  <a:pt x="250980" y="50843"/>
                </a:moveTo>
                <a:lnTo>
                  <a:pt x="250980" y="59103"/>
                </a:lnTo>
                <a:lnTo>
                  <a:pt x="242553" y="59103"/>
                </a:lnTo>
                <a:lnTo>
                  <a:pt x="242553" y="50843"/>
                </a:lnTo>
                <a:close/>
                <a:moveTo>
                  <a:pt x="259686" y="50843"/>
                </a:moveTo>
                <a:lnTo>
                  <a:pt x="259686" y="59103"/>
                </a:lnTo>
                <a:lnTo>
                  <a:pt x="251203" y="59103"/>
                </a:lnTo>
                <a:lnTo>
                  <a:pt x="251203" y="50843"/>
                </a:lnTo>
                <a:close/>
                <a:moveTo>
                  <a:pt x="268337" y="50843"/>
                </a:moveTo>
                <a:lnTo>
                  <a:pt x="268337" y="59103"/>
                </a:lnTo>
                <a:lnTo>
                  <a:pt x="259910" y="59103"/>
                </a:lnTo>
                <a:lnTo>
                  <a:pt x="259910" y="50843"/>
                </a:lnTo>
                <a:close/>
                <a:moveTo>
                  <a:pt x="276988" y="50843"/>
                </a:moveTo>
                <a:lnTo>
                  <a:pt x="276988" y="59103"/>
                </a:lnTo>
                <a:lnTo>
                  <a:pt x="268560" y="59103"/>
                </a:lnTo>
                <a:lnTo>
                  <a:pt x="268560" y="50843"/>
                </a:lnTo>
                <a:close/>
                <a:moveTo>
                  <a:pt x="17190" y="59326"/>
                </a:moveTo>
                <a:lnTo>
                  <a:pt x="17190" y="67586"/>
                </a:lnTo>
                <a:lnTo>
                  <a:pt x="8762" y="67586"/>
                </a:lnTo>
                <a:lnTo>
                  <a:pt x="8762" y="59326"/>
                </a:lnTo>
                <a:close/>
                <a:moveTo>
                  <a:pt x="25840" y="59326"/>
                </a:moveTo>
                <a:lnTo>
                  <a:pt x="25840" y="67586"/>
                </a:lnTo>
                <a:lnTo>
                  <a:pt x="17413" y="67586"/>
                </a:lnTo>
                <a:lnTo>
                  <a:pt x="17413" y="59326"/>
                </a:lnTo>
                <a:close/>
                <a:moveTo>
                  <a:pt x="34547" y="59326"/>
                </a:moveTo>
                <a:lnTo>
                  <a:pt x="34547" y="67586"/>
                </a:lnTo>
                <a:lnTo>
                  <a:pt x="26064" y="67586"/>
                </a:lnTo>
                <a:lnTo>
                  <a:pt x="26064" y="59326"/>
                </a:lnTo>
                <a:close/>
                <a:moveTo>
                  <a:pt x="43197" y="59326"/>
                </a:moveTo>
                <a:lnTo>
                  <a:pt x="43197" y="67586"/>
                </a:lnTo>
                <a:lnTo>
                  <a:pt x="34770" y="67586"/>
                </a:lnTo>
                <a:lnTo>
                  <a:pt x="34770" y="59326"/>
                </a:lnTo>
                <a:close/>
                <a:moveTo>
                  <a:pt x="51848" y="59326"/>
                </a:moveTo>
                <a:lnTo>
                  <a:pt x="51848" y="67586"/>
                </a:lnTo>
                <a:lnTo>
                  <a:pt x="43421" y="67586"/>
                </a:lnTo>
                <a:lnTo>
                  <a:pt x="43421" y="59326"/>
                </a:lnTo>
                <a:close/>
                <a:moveTo>
                  <a:pt x="60499" y="59326"/>
                </a:moveTo>
                <a:lnTo>
                  <a:pt x="60499" y="67586"/>
                </a:lnTo>
                <a:lnTo>
                  <a:pt x="52071" y="67586"/>
                </a:lnTo>
                <a:lnTo>
                  <a:pt x="52071" y="59326"/>
                </a:lnTo>
                <a:close/>
                <a:moveTo>
                  <a:pt x="69149" y="59326"/>
                </a:moveTo>
                <a:lnTo>
                  <a:pt x="69149" y="67586"/>
                </a:lnTo>
                <a:lnTo>
                  <a:pt x="60722" y="67586"/>
                </a:lnTo>
                <a:lnTo>
                  <a:pt x="60722" y="59326"/>
                </a:lnTo>
                <a:close/>
                <a:moveTo>
                  <a:pt x="77800" y="59326"/>
                </a:moveTo>
                <a:lnTo>
                  <a:pt x="77800" y="67586"/>
                </a:lnTo>
                <a:lnTo>
                  <a:pt x="69373" y="67586"/>
                </a:lnTo>
                <a:lnTo>
                  <a:pt x="69373" y="59326"/>
                </a:lnTo>
                <a:close/>
                <a:moveTo>
                  <a:pt x="86506" y="59326"/>
                </a:moveTo>
                <a:lnTo>
                  <a:pt x="86506" y="67586"/>
                </a:lnTo>
                <a:lnTo>
                  <a:pt x="78023" y="67586"/>
                </a:lnTo>
                <a:lnTo>
                  <a:pt x="78023" y="59326"/>
                </a:lnTo>
                <a:close/>
                <a:moveTo>
                  <a:pt x="95157" y="59326"/>
                </a:moveTo>
                <a:lnTo>
                  <a:pt x="95157" y="67586"/>
                </a:lnTo>
                <a:lnTo>
                  <a:pt x="86730" y="67586"/>
                </a:lnTo>
                <a:lnTo>
                  <a:pt x="86730" y="59326"/>
                </a:lnTo>
                <a:close/>
                <a:moveTo>
                  <a:pt x="103808" y="59326"/>
                </a:moveTo>
                <a:lnTo>
                  <a:pt x="103808" y="67586"/>
                </a:lnTo>
                <a:lnTo>
                  <a:pt x="95380" y="67586"/>
                </a:lnTo>
                <a:lnTo>
                  <a:pt x="95380" y="59326"/>
                </a:lnTo>
                <a:close/>
                <a:moveTo>
                  <a:pt x="112458" y="59326"/>
                </a:moveTo>
                <a:lnTo>
                  <a:pt x="112458" y="67586"/>
                </a:lnTo>
                <a:lnTo>
                  <a:pt x="104031" y="67586"/>
                </a:lnTo>
                <a:lnTo>
                  <a:pt x="104031" y="59326"/>
                </a:lnTo>
                <a:close/>
                <a:moveTo>
                  <a:pt x="121109" y="59326"/>
                </a:moveTo>
                <a:lnTo>
                  <a:pt x="121109" y="67586"/>
                </a:lnTo>
                <a:lnTo>
                  <a:pt x="112681" y="67586"/>
                </a:lnTo>
                <a:lnTo>
                  <a:pt x="112681" y="59326"/>
                </a:lnTo>
                <a:close/>
                <a:moveTo>
                  <a:pt x="129760" y="59326"/>
                </a:moveTo>
                <a:lnTo>
                  <a:pt x="129760" y="67586"/>
                </a:lnTo>
                <a:lnTo>
                  <a:pt x="121332" y="67586"/>
                </a:lnTo>
                <a:lnTo>
                  <a:pt x="121332" y="59326"/>
                </a:lnTo>
                <a:close/>
                <a:moveTo>
                  <a:pt x="138410" y="59326"/>
                </a:moveTo>
                <a:lnTo>
                  <a:pt x="138410" y="67586"/>
                </a:lnTo>
                <a:lnTo>
                  <a:pt x="129983" y="67586"/>
                </a:lnTo>
                <a:lnTo>
                  <a:pt x="129983" y="59326"/>
                </a:lnTo>
                <a:close/>
                <a:moveTo>
                  <a:pt x="147117" y="59326"/>
                </a:moveTo>
                <a:lnTo>
                  <a:pt x="147117" y="67586"/>
                </a:lnTo>
                <a:lnTo>
                  <a:pt x="138633" y="67586"/>
                </a:lnTo>
                <a:lnTo>
                  <a:pt x="138633" y="59326"/>
                </a:lnTo>
                <a:close/>
                <a:moveTo>
                  <a:pt x="155767" y="59326"/>
                </a:moveTo>
                <a:lnTo>
                  <a:pt x="155767" y="67586"/>
                </a:lnTo>
                <a:lnTo>
                  <a:pt x="147340" y="67586"/>
                </a:lnTo>
                <a:lnTo>
                  <a:pt x="147340" y="59326"/>
                </a:lnTo>
                <a:close/>
                <a:moveTo>
                  <a:pt x="164418" y="59326"/>
                </a:moveTo>
                <a:lnTo>
                  <a:pt x="164418" y="67586"/>
                </a:lnTo>
                <a:lnTo>
                  <a:pt x="155990" y="67586"/>
                </a:lnTo>
                <a:lnTo>
                  <a:pt x="155990" y="59326"/>
                </a:lnTo>
                <a:close/>
                <a:moveTo>
                  <a:pt x="173069" y="59326"/>
                </a:moveTo>
                <a:lnTo>
                  <a:pt x="173069" y="67586"/>
                </a:lnTo>
                <a:lnTo>
                  <a:pt x="164641" y="67586"/>
                </a:lnTo>
                <a:lnTo>
                  <a:pt x="164641" y="59326"/>
                </a:lnTo>
                <a:close/>
                <a:moveTo>
                  <a:pt x="181719" y="59326"/>
                </a:moveTo>
                <a:lnTo>
                  <a:pt x="181719" y="67586"/>
                </a:lnTo>
                <a:lnTo>
                  <a:pt x="173292" y="67586"/>
                </a:lnTo>
                <a:lnTo>
                  <a:pt x="173292" y="59326"/>
                </a:lnTo>
                <a:close/>
                <a:moveTo>
                  <a:pt x="190370" y="59326"/>
                </a:moveTo>
                <a:lnTo>
                  <a:pt x="190370" y="67586"/>
                </a:lnTo>
                <a:lnTo>
                  <a:pt x="181942" y="67586"/>
                </a:lnTo>
                <a:lnTo>
                  <a:pt x="181942" y="59326"/>
                </a:lnTo>
                <a:close/>
                <a:moveTo>
                  <a:pt x="199020" y="59326"/>
                </a:moveTo>
                <a:lnTo>
                  <a:pt x="199020" y="67586"/>
                </a:lnTo>
                <a:lnTo>
                  <a:pt x="190593" y="67586"/>
                </a:lnTo>
                <a:lnTo>
                  <a:pt x="190593" y="59326"/>
                </a:lnTo>
                <a:close/>
                <a:moveTo>
                  <a:pt x="207727" y="59326"/>
                </a:moveTo>
                <a:lnTo>
                  <a:pt x="207727" y="67586"/>
                </a:lnTo>
                <a:lnTo>
                  <a:pt x="199244" y="67586"/>
                </a:lnTo>
                <a:lnTo>
                  <a:pt x="199244" y="59326"/>
                </a:lnTo>
                <a:close/>
                <a:moveTo>
                  <a:pt x="216377" y="59326"/>
                </a:moveTo>
                <a:lnTo>
                  <a:pt x="216377" y="67586"/>
                </a:lnTo>
                <a:lnTo>
                  <a:pt x="207950" y="67586"/>
                </a:lnTo>
                <a:lnTo>
                  <a:pt x="207950" y="59326"/>
                </a:lnTo>
                <a:close/>
                <a:moveTo>
                  <a:pt x="225028" y="59326"/>
                </a:moveTo>
                <a:lnTo>
                  <a:pt x="225028" y="67586"/>
                </a:lnTo>
                <a:lnTo>
                  <a:pt x="216601" y="67586"/>
                </a:lnTo>
                <a:lnTo>
                  <a:pt x="216601" y="59326"/>
                </a:lnTo>
                <a:close/>
                <a:moveTo>
                  <a:pt x="233679" y="59326"/>
                </a:moveTo>
                <a:lnTo>
                  <a:pt x="233679" y="67586"/>
                </a:lnTo>
                <a:lnTo>
                  <a:pt x="225251" y="67586"/>
                </a:lnTo>
                <a:lnTo>
                  <a:pt x="225251" y="59326"/>
                </a:lnTo>
                <a:close/>
                <a:moveTo>
                  <a:pt x="242329" y="59326"/>
                </a:moveTo>
                <a:lnTo>
                  <a:pt x="242329" y="67586"/>
                </a:lnTo>
                <a:lnTo>
                  <a:pt x="233902" y="67586"/>
                </a:lnTo>
                <a:lnTo>
                  <a:pt x="233902" y="59326"/>
                </a:lnTo>
                <a:close/>
                <a:moveTo>
                  <a:pt x="250980" y="59326"/>
                </a:moveTo>
                <a:lnTo>
                  <a:pt x="250980" y="67586"/>
                </a:lnTo>
                <a:lnTo>
                  <a:pt x="242553" y="67586"/>
                </a:lnTo>
                <a:lnTo>
                  <a:pt x="242553" y="59326"/>
                </a:lnTo>
                <a:close/>
                <a:moveTo>
                  <a:pt x="259686" y="59326"/>
                </a:moveTo>
                <a:lnTo>
                  <a:pt x="259686" y="67586"/>
                </a:lnTo>
                <a:lnTo>
                  <a:pt x="251203" y="67586"/>
                </a:lnTo>
                <a:lnTo>
                  <a:pt x="251203" y="59326"/>
                </a:lnTo>
                <a:close/>
                <a:moveTo>
                  <a:pt x="268337" y="59326"/>
                </a:moveTo>
                <a:lnTo>
                  <a:pt x="268337" y="67586"/>
                </a:lnTo>
                <a:lnTo>
                  <a:pt x="259910" y="67586"/>
                </a:lnTo>
                <a:lnTo>
                  <a:pt x="259910" y="59326"/>
                </a:lnTo>
                <a:close/>
                <a:moveTo>
                  <a:pt x="276988" y="59326"/>
                </a:moveTo>
                <a:lnTo>
                  <a:pt x="276988" y="67586"/>
                </a:lnTo>
                <a:lnTo>
                  <a:pt x="268560" y="67586"/>
                </a:lnTo>
                <a:lnTo>
                  <a:pt x="268560" y="59326"/>
                </a:lnTo>
                <a:close/>
                <a:moveTo>
                  <a:pt x="17190" y="67810"/>
                </a:moveTo>
                <a:lnTo>
                  <a:pt x="17190" y="76014"/>
                </a:lnTo>
                <a:lnTo>
                  <a:pt x="8762" y="76014"/>
                </a:lnTo>
                <a:lnTo>
                  <a:pt x="8762" y="67810"/>
                </a:lnTo>
                <a:close/>
                <a:moveTo>
                  <a:pt x="25840" y="67810"/>
                </a:moveTo>
                <a:lnTo>
                  <a:pt x="25840" y="76014"/>
                </a:lnTo>
                <a:lnTo>
                  <a:pt x="17413" y="76014"/>
                </a:lnTo>
                <a:lnTo>
                  <a:pt x="17413" y="67810"/>
                </a:lnTo>
                <a:close/>
                <a:moveTo>
                  <a:pt x="34547" y="67810"/>
                </a:moveTo>
                <a:lnTo>
                  <a:pt x="34547" y="76014"/>
                </a:lnTo>
                <a:lnTo>
                  <a:pt x="26064" y="76014"/>
                </a:lnTo>
                <a:lnTo>
                  <a:pt x="26064" y="67810"/>
                </a:lnTo>
                <a:close/>
                <a:moveTo>
                  <a:pt x="43197" y="67810"/>
                </a:moveTo>
                <a:lnTo>
                  <a:pt x="43197" y="76014"/>
                </a:lnTo>
                <a:lnTo>
                  <a:pt x="34770" y="76014"/>
                </a:lnTo>
                <a:lnTo>
                  <a:pt x="34770" y="67810"/>
                </a:lnTo>
                <a:close/>
                <a:moveTo>
                  <a:pt x="51848" y="67810"/>
                </a:moveTo>
                <a:lnTo>
                  <a:pt x="51848" y="76014"/>
                </a:lnTo>
                <a:lnTo>
                  <a:pt x="43421" y="76014"/>
                </a:lnTo>
                <a:lnTo>
                  <a:pt x="43421" y="67810"/>
                </a:lnTo>
                <a:close/>
                <a:moveTo>
                  <a:pt x="60499" y="67810"/>
                </a:moveTo>
                <a:lnTo>
                  <a:pt x="60499" y="76014"/>
                </a:lnTo>
                <a:lnTo>
                  <a:pt x="52071" y="76014"/>
                </a:lnTo>
                <a:lnTo>
                  <a:pt x="52071" y="67810"/>
                </a:lnTo>
                <a:close/>
                <a:moveTo>
                  <a:pt x="69149" y="67810"/>
                </a:moveTo>
                <a:lnTo>
                  <a:pt x="69149" y="76014"/>
                </a:lnTo>
                <a:lnTo>
                  <a:pt x="60722" y="76014"/>
                </a:lnTo>
                <a:lnTo>
                  <a:pt x="60722" y="67810"/>
                </a:lnTo>
                <a:close/>
                <a:moveTo>
                  <a:pt x="77800" y="67810"/>
                </a:moveTo>
                <a:lnTo>
                  <a:pt x="77800" y="76014"/>
                </a:lnTo>
                <a:lnTo>
                  <a:pt x="69373" y="76014"/>
                </a:lnTo>
                <a:lnTo>
                  <a:pt x="69373" y="67810"/>
                </a:lnTo>
                <a:close/>
                <a:moveTo>
                  <a:pt x="86506" y="67810"/>
                </a:moveTo>
                <a:lnTo>
                  <a:pt x="86506" y="76014"/>
                </a:lnTo>
                <a:lnTo>
                  <a:pt x="78023" y="76014"/>
                </a:lnTo>
                <a:lnTo>
                  <a:pt x="78023" y="67810"/>
                </a:lnTo>
                <a:close/>
                <a:moveTo>
                  <a:pt x="95157" y="67810"/>
                </a:moveTo>
                <a:lnTo>
                  <a:pt x="95157" y="76014"/>
                </a:lnTo>
                <a:lnTo>
                  <a:pt x="86730" y="76014"/>
                </a:lnTo>
                <a:lnTo>
                  <a:pt x="86730" y="67810"/>
                </a:lnTo>
                <a:close/>
                <a:moveTo>
                  <a:pt x="103808" y="67810"/>
                </a:moveTo>
                <a:lnTo>
                  <a:pt x="103808" y="76014"/>
                </a:lnTo>
                <a:lnTo>
                  <a:pt x="95380" y="76014"/>
                </a:lnTo>
                <a:lnTo>
                  <a:pt x="95380" y="67810"/>
                </a:lnTo>
                <a:close/>
                <a:moveTo>
                  <a:pt x="112458" y="67810"/>
                </a:moveTo>
                <a:lnTo>
                  <a:pt x="112458" y="76014"/>
                </a:lnTo>
                <a:lnTo>
                  <a:pt x="104031" y="76014"/>
                </a:lnTo>
                <a:lnTo>
                  <a:pt x="104031" y="67810"/>
                </a:lnTo>
                <a:close/>
                <a:moveTo>
                  <a:pt x="121109" y="67810"/>
                </a:moveTo>
                <a:lnTo>
                  <a:pt x="121109" y="76014"/>
                </a:lnTo>
                <a:lnTo>
                  <a:pt x="112681" y="76014"/>
                </a:lnTo>
                <a:lnTo>
                  <a:pt x="112681" y="67810"/>
                </a:lnTo>
                <a:close/>
                <a:moveTo>
                  <a:pt x="129760" y="67810"/>
                </a:moveTo>
                <a:lnTo>
                  <a:pt x="129760" y="76014"/>
                </a:lnTo>
                <a:lnTo>
                  <a:pt x="121332" y="76014"/>
                </a:lnTo>
                <a:lnTo>
                  <a:pt x="121332" y="67810"/>
                </a:lnTo>
                <a:close/>
                <a:moveTo>
                  <a:pt x="138410" y="67810"/>
                </a:moveTo>
                <a:lnTo>
                  <a:pt x="138410" y="76014"/>
                </a:lnTo>
                <a:lnTo>
                  <a:pt x="129983" y="76014"/>
                </a:lnTo>
                <a:lnTo>
                  <a:pt x="129983" y="67810"/>
                </a:lnTo>
                <a:close/>
                <a:moveTo>
                  <a:pt x="147117" y="67810"/>
                </a:moveTo>
                <a:lnTo>
                  <a:pt x="147117" y="76014"/>
                </a:lnTo>
                <a:lnTo>
                  <a:pt x="138633" y="76014"/>
                </a:lnTo>
                <a:lnTo>
                  <a:pt x="138633" y="67810"/>
                </a:lnTo>
                <a:close/>
                <a:moveTo>
                  <a:pt x="155767" y="67810"/>
                </a:moveTo>
                <a:lnTo>
                  <a:pt x="155767" y="76014"/>
                </a:lnTo>
                <a:lnTo>
                  <a:pt x="147340" y="76014"/>
                </a:lnTo>
                <a:lnTo>
                  <a:pt x="147340" y="67810"/>
                </a:lnTo>
                <a:close/>
                <a:moveTo>
                  <a:pt x="164418" y="67810"/>
                </a:moveTo>
                <a:lnTo>
                  <a:pt x="164418" y="76014"/>
                </a:lnTo>
                <a:lnTo>
                  <a:pt x="155990" y="76014"/>
                </a:lnTo>
                <a:lnTo>
                  <a:pt x="155990" y="67810"/>
                </a:lnTo>
                <a:close/>
                <a:moveTo>
                  <a:pt x="173069" y="67810"/>
                </a:moveTo>
                <a:lnTo>
                  <a:pt x="173069" y="76014"/>
                </a:lnTo>
                <a:lnTo>
                  <a:pt x="164641" y="76014"/>
                </a:lnTo>
                <a:lnTo>
                  <a:pt x="164641" y="67810"/>
                </a:lnTo>
                <a:close/>
                <a:moveTo>
                  <a:pt x="181719" y="67810"/>
                </a:moveTo>
                <a:lnTo>
                  <a:pt x="181719" y="76014"/>
                </a:lnTo>
                <a:lnTo>
                  <a:pt x="173292" y="76014"/>
                </a:lnTo>
                <a:lnTo>
                  <a:pt x="173292" y="67810"/>
                </a:lnTo>
                <a:close/>
                <a:moveTo>
                  <a:pt x="190370" y="67810"/>
                </a:moveTo>
                <a:lnTo>
                  <a:pt x="190370" y="76014"/>
                </a:lnTo>
                <a:lnTo>
                  <a:pt x="181942" y="76014"/>
                </a:lnTo>
                <a:lnTo>
                  <a:pt x="181942" y="67810"/>
                </a:lnTo>
                <a:close/>
                <a:moveTo>
                  <a:pt x="199020" y="67810"/>
                </a:moveTo>
                <a:lnTo>
                  <a:pt x="199020" y="76014"/>
                </a:lnTo>
                <a:lnTo>
                  <a:pt x="190593" y="76014"/>
                </a:lnTo>
                <a:lnTo>
                  <a:pt x="190593" y="67810"/>
                </a:lnTo>
                <a:close/>
                <a:moveTo>
                  <a:pt x="207727" y="67810"/>
                </a:moveTo>
                <a:lnTo>
                  <a:pt x="207727" y="76014"/>
                </a:lnTo>
                <a:lnTo>
                  <a:pt x="199244" y="76014"/>
                </a:lnTo>
                <a:lnTo>
                  <a:pt x="199244" y="67810"/>
                </a:lnTo>
                <a:close/>
                <a:moveTo>
                  <a:pt x="216377" y="67810"/>
                </a:moveTo>
                <a:lnTo>
                  <a:pt x="216377" y="76014"/>
                </a:lnTo>
                <a:lnTo>
                  <a:pt x="207950" y="76014"/>
                </a:lnTo>
                <a:lnTo>
                  <a:pt x="207950" y="67810"/>
                </a:lnTo>
                <a:close/>
                <a:moveTo>
                  <a:pt x="225028" y="67810"/>
                </a:moveTo>
                <a:lnTo>
                  <a:pt x="225028" y="76014"/>
                </a:lnTo>
                <a:lnTo>
                  <a:pt x="216601" y="76014"/>
                </a:lnTo>
                <a:lnTo>
                  <a:pt x="216601" y="67810"/>
                </a:lnTo>
                <a:close/>
                <a:moveTo>
                  <a:pt x="233679" y="67810"/>
                </a:moveTo>
                <a:lnTo>
                  <a:pt x="233679" y="76014"/>
                </a:lnTo>
                <a:lnTo>
                  <a:pt x="225251" y="76014"/>
                </a:lnTo>
                <a:lnTo>
                  <a:pt x="225251" y="67810"/>
                </a:lnTo>
                <a:close/>
                <a:moveTo>
                  <a:pt x="242329" y="67810"/>
                </a:moveTo>
                <a:lnTo>
                  <a:pt x="242329" y="76014"/>
                </a:lnTo>
                <a:lnTo>
                  <a:pt x="233902" y="76014"/>
                </a:lnTo>
                <a:lnTo>
                  <a:pt x="233902" y="67810"/>
                </a:lnTo>
                <a:close/>
                <a:moveTo>
                  <a:pt x="250980" y="67810"/>
                </a:moveTo>
                <a:lnTo>
                  <a:pt x="250980" y="76014"/>
                </a:lnTo>
                <a:lnTo>
                  <a:pt x="242553" y="76014"/>
                </a:lnTo>
                <a:lnTo>
                  <a:pt x="242553" y="67810"/>
                </a:lnTo>
                <a:close/>
                <a:moveTo>
                  <a:pt x="259686" y="67810"/>
                </a:moveTo>
                <a:lnTo>
                  <a:pt x="259686" y="76014"/>
                </a:lnTo>
                <a:lnTo>
                  <a:pt x="251203" y="76014"/>
                </a:lnTo>
                <a:lnTo>
                  <a:pt x="251203" y="67810"/>
                </a:lnTo>
                <a:close/>
                <a:moveTo>
                  <a:pt x="268337" y="67810"/>
                </a:moveTo>
                <a:lnTo>
                  <a:pt x="268337" y="76014"/>
                </a:lnTo>
                <a:lnTo>
                  <a:pt x="259910" y="76014"/>
                </a:lnTo>
                <a:lnTo>
                  <a:pt x="259910" y="67810"/>
                </a:lnTo>
                <a:close/>
                <a:moveTo>
                  <a:pt x="276988" y="67810"/>
                </a:moveTo>
                <a:lnTo>
                  <a:pt x="276988" y="76014"/>
                </a:lnTo>
                <a:lnTo>
                  <a:pt x="268560" y="76014"/>
                </a:lnTo>
                <a:lnTo>
                  <a:pt x="268560" y="67810"/>
                </a:lnTo>
                <a:close/>
                <a:moveTo>
                  <a:pt x="17190" y="76237"/>
                </a:moveTo>
                <a:lnTo>
                  <a:pt x="17190" y="84497"/>
                </a:lnTo>
                <a:lnTo>
                  <a:pt x="8762" y="84497"/>
                </a:lnTo>
                <a:lnTo>
                  <a:pt x="8762" y="76237"/>
                </a:lnTo>
                <a:close/>
                <a:moveTo>
                  <a:pt x="25840" y="76237"/>
                </a:moveTo>
                <a:lnTo>
                  <a:pt x="25840" y="84497"/>
                </a:lnTo>
                <a:lnTo>
                  <a:pt x="17413" y="84497"/>
                </a:lnTo>
                <a:lnTo>
                  <a:pt x="17413" y="76237"/>
                </a:lnTo>
                <a:close/>
                <a:moveTo>
                  <a:pt x="34547" y="76237"/>
                </a:moveTo>
                <a:lnTo>
                  <a:pt x="34547" y="84497"/>
                </a:lnTo>
                <a:lnTo>
                  <a:pt x="26064" y="84497"/>
                </a:lnTo>
                <a:lnTo>
                  <a:pt x="26064" y="76237"/>
                </a:lnTo>
                <a:close/>
                <a:moveTo>
                  <a:pt x="43197" y="76237"/>
                </a:moveTo>
                <a:lnTo>
                  <a:pt x="43197" y="84497"/>
                </a:lnTo>
                <a:lnTo>
                  <a:pt x="34770" y="84497"/>
                </a:lnTo>
                <a:lnTo>
                  <a:pt x="34770" y="76237"/>
                </a:lnTo>
                <a:close/>
                <a:moveTo>
                  <a:pt x="51848" y="76237"/>
                </a:moveTo>
                <a:lnTo>
                  <a:pt x="51848" y="84497"/>
                </a:lnTo>
                <a:lnTo>
                  <a:pt x="43421" y="84497"/>
                </a:lnTo>
                <a:lnTo>
                  <a:pt x="43421" y="76237"/>
                </a:lnTo>
                <a:close/>
                <a:moveTo>
                  <a:pt x="60499" y="76237"/>
                </a:moveTo>
                <a:lnTo>
                  <a:pt x="60499" y="84497"/>
                </a:lnTo>
                <a:lnTo>
                  <a:pt x="52071" y="84497"/>
                </a:lnTo>
                <a:lnTo>
                  <a:pt x="52071" y="76237"/>
                </a:lnTo>
                <a:close/>
                <a:moveTo>
                  <a:pt x="69149" y="76237"/>
                </a:moveTo>
                <a:lnTo>
                  <a:pt x="69149" y="84497"/>
                </a:lnTo>
                <a:lnTo>
                  <a:pt x="60722" y="84497"/>
                </a:lnTo>
                <a:lnTo>
                  <a:pt x="60722" y="76237"/>
                </a:lnTo>
                <a:close/>
                <a:moveTo>
                  <a:pt x="77800" y="76237"/>
                </a:moveTo>
                <a:lnTo>
                  <a:pt x="77800" y="84497"/>
                </a:lnTo>
                <a:lnTo>
                  <a:pt x="69373" y="84497"/>
                </a:lnTo>
                <a:lnTo>
                  <a:pt x="69373" y="76237"/>
                </a:lnTo>
                <a:close/>
                <a:moveTo>
                  <a:pt x="86506" y="76237"/>
                </a:moveTo>
                <a:lnTo>
                  <a:pt x="86506" y="84497"/>
                </a:lnTo>
                <a:lnTo>
                  <a:pt x="78023" y="84497"/>
                </a:lnTo>
                <a:lnTo>
                  <a:pt x="78023" y="76237"/>
                </a:lnTo>
                <a:close/>
                <a:moveTo>
                  <a:pt x="95157" y="76237"/>
                </a:moveTo>
                <a:lnTo>
                  <a:pt x="95157" y="84497"/>
                </a:lnTo>
                <a:lnTo>
                  <a:pt x="86730" y="84497"/>
                </a:lnTo>
                <a:lnTo>
                  <a:pt x="86730" y="76237"/>
                </a:lnTo>
                <a:close/>
                <a:moveTo>
                  <a:pt x="103808" y="76237"/>
                </a:moveTo>
                <a:lnTo>
                  <a:pt x="103808" y="84497"/>
                </a:lnTo>
                <a:lnTo>
                  <a:pt x="95380" y="84497"/>
                </a:lnTo>
                <a:lnTo>
                  <a:pt x="95380" y="76237"/>
                </a:lnTo>
                <a:close/>
                <a:moveTo>
                  <a:pt x="112458" y="76237"/>
                </a:moveTo>
                <a:lnTo>
                  <a:pt x="112458" y="84497"/>
                </a:lnTo>
                <a:lnTo>
                  <a:pt x="104031" y="84497"/>
                </a:lnTo>
                <a:lnTo>
                  <a:pt x="104031" y="76237"/>
                </a:lnTo>
                <a:close/>
                <a:moveTo>
                  <a:pt x="121109" y="76237"/>
                </a:moveTo>
                <a:lnTo>
                  <a:pt x="121109" y="84497"/>
                </a:lnTo>
                <a:lnTo>
                  <a:pt x="112681" y="84497"/>
                </a:lnTo>
                <a:lnTo>
                  <a:pt x="112681" y="76237"/>
                </a:lnTo>
                <a:close/>
                <a:moveTo>
                  <a:pt x="129760" y="76237"/>
                </a:moveTo>
                <a:lnTo>
                  <a:pt x="129760" y="84497"/>
                </a:lnTo>
                <a:lnTo>
                  <a:pt x="121332" y="84497"/>
                </a:lnTo>
                <a:lnTo>
                  <a:pt x="121332" y="76237"/>
                </a:lnTo>
                <a:close/>
                <a:moveTo>
                  <a:pt x="138410" y="76237"/>
                </a:moveTo>
                <a:lnTo>
                  <a:pt x="138410" y="84497"/>
                </a:lnTo>
                <a:lnTo>
                  <a:pt x="129983" y="84497"/>
                </a:lnTo>
                <a:lnTo>
                  <a:pt x="129983" y="76237"/>
                </a:lnTo>
                <a:close/>
                <a:moveTo>
                  <a:pt x="147117" y="76237"/>
                </a:moveTo>
                <a:lnTo>
                  <a:pt x="147117" y="84497"/>
                </a:lnTo>
                <a:lnTo>
                  <a:pt x="138633" y="84497"/>
                </a:lnTo>
                <a:lnTo>
                  <a:pt x="138633" y="76237"/>
                </a:lnTo>
                <a:close/>
                <a:moveTo>
                  <a:pt x="155767" y="76237"/>
                </a:moveTo>
                <a:lnTo>
                  <a:pt x="155767" y="84497"/>
                </a:lnTo>
                <a:lnTo>
                  <a:pt x="147340" y="84497"/>
                </a:lnTo>
                <a:lnTo>
                  <a:pt x="147340" y="76237"/>
                </a:lnTo>
                <a:close/>
                <a:moveTo>
                  <a:pt x="164418" y="76237"/>
                </a:moveTo>
                <a:lnTo>
                  <a:pt x="164418" y="84497"/>
                </a:lnTo>
                <a:lnTo>
                  <a:pt x="155990" y="84497"/>
                </a:lnTo>
                <a:lnTo>
                  <a:pt x="155990" y="76237"/>
                </a:lnTo>
                <a:close/>
                <a:moveTo>
                  <a:pt x="173069" y="76237"/>
                </a:moveTo>
                <a:lnTo>
                  <a:pt x="173069" y="84497"/>
                </a:lnTo>
                <a:lnTo>
                  <a:pt x="164641" y="84497"/>
                </a:lnTo>
                <a:lnTo>
                  <a:pt x="164641" y="76237"/>
                </a:lnTo>
                <a:close/>
                <a:moveTo>
                  <a:pt x="181719" y="76237"/>
                </a:moveTo>
                <a:lnTo>
                  <a:pt x="181719" y="84497"/>
                </a:lnTo>
                <a:lnTo>
                  <a:pt x="173292" y="84497"/>
                </a:lnTo>
                <a:lnTo>
                  <a:pt x="173292" y="76237"/>
                </a:lnTo>
                <a:close/>
                <a:moveTo>
                  <a:pt x="190370" y="76237"/>
                </a:moveTo>
                <a:lnTo>
                  <a:pt x="190370" y="84497"/>
                </a:lnTo>
                <a:lnTo>
                  <a:pt x="181942" y="84497"/>
                </a:lnTo>
                <a:lnTo>
                  <a:pt x="181942" y="76237"/>
                </a:lnTo>
                <a:close/>
                <a:moveTo>
                  <a:pt x="199020" y="76237"/>
                </a:moveTo>
                <a:lnTo>
                  <a:pt x="199020" y="84497"/>
                </a:lnTo>
                <a:lnTo>
                  <a:pt x="190593" y="84497"/>
                </a:lnTo>
                <a:lnTo>
                  <a:pt x="190593" y="76237"/>
                </a:lnTo>
                <a:close/>
                <a:moveTo>
                  <a:pt x="207727" y="76237"/>
                </a:moveTo>
                <a:lnTo>
                  <a:pt x="207727" y="84497"/>
                </a:lnTo>
                <a:lnTo>
                  <a:pt x="199244" y="84497"/>
                </a:lnTo>
                <a:lnTo>
                  <a:pt x="199244" y="76237"/>
                </a:lnTo>
                <a:close/>
                <a:moveTo>
                  <a:pt x="216377" y="76237"/>
                </a:moveTo>
                <a:lnTo>
                  <a:pt x="216377" y="84497"/>
                </a:lnTo>
                <a:lnTo>
                  <a:pt x="207950" y="84497"/>
                </a:lnTo>
                <a:lnTo>
                  <a:pt x="207950" y="76237"/>
                </a:lnTo>
                <a:close/>
                <a:moveTo>
                  <a:pt x="225028" y="76237"/>
                </a:moveTo>
                <a:lnTo>
                  <a:pt x="225028" y="84497"/>
                </a:lnTo>
                <a:lnTo>
                  <a:pt x="216601" y="84497"/>
                </a:lnTo>
                <a:lnTo>
                  <a:pt x="216601" y="76237"/>
                </a:lnTo>
                <a:close/>
                <a:moveTo>
                  <a:pt x="233679" y="76237"/>
                </a:moveTo>
                <a:lnTo>
                  <a:pt x="233679" y="84497"/>
                </a:lnTo>
                <a:lnTo>
                  <a:pt x="225251" y="84497"/>
                </a:lnTo>
                <a:lnTo>
                  <a:pt x="225251" y="76237"/>
                </a:lnTo>
                <a:close/>
                <a:moveTo>
                  <a:pt x="242329" y="76237"/>
                </a:moveTo>
                <a:lnTo>
                  <a:pt x="242329" y="84497"/>
                </a:lnTo>
                <a:lnTo>
                  <a:pt x="233902" y="84497"/>
                </a:lnTo>
                <a:lnTo>
                  <a:pt x="233902" y="76237"/>
                </a:lnTo>
                <a:close/>
                <a:moveTo>
                  <a:pt x="250980" y="76237"/>
                </a:moveTo>
                <a:lnTo>
                  <a:pt x="250980" y="84497"/>
                </a:lnTo>
                <a:lnTo>
                  <a:pt x="242553" y="84497"/>
                </a:lnTo>
                <a:lnTo>
                  <a:pt x="242553" y="76237"/>
                </a:lnTo>
                <a:close/>
                <a:moveTo>
                  <a:pt x="259686" y="76237"/>
                </a:moveTo>
                <a:lnTo>
                  <a:pt x="259686" y="84497"/>
                </a:lnTo>
                <a:lnTo>
                  <a:pt x="251203" y="84497"/>
                </a:lnTo>
                <a:lnTo>
                  <a:pt x="251203" y="76237"/>
                </a:lnTo>
                <a:close/>
                <a:moveTo>
                  <a:pt x="268337" y="76237"/>
                </a:moveTo>
                <a:lnTo>
                  <a:pt x="268337" y="84497"/>
                </a:lnTo>
                <a:lnTo>
                  <a:pt x="259910" y="84497"/>
                </a:lnTo>
                <a:lnTo>
                  <a:pt x="259910" y="76237"/>
                </a:lnTo>
                <a:close/>
                <a:moveTo>
                  <a:pt x="276988" y="76237"/>
                </a:moveTo>
                <a:lnTo>
                  <a:pt x="276988" y="84497"/>
                </a:lnTo>
                <a:lnTo>
                  <a:pt x="268560" y="84497"/>
                </a:lnTo>
                <a:lnTo>
                  <a:pt x="268560" y="76237"/>
                </a:lnTo>
                <a:close/>
                <a:moveTo>
                  <a:pt x="17190" y="84720"/>
                </a:moveTo>
                <a:lnTo>
                  <a:pt x="17190" y="92924"/>
                </a:lnTo>
                <a:lnTo>
                  <a:pt x="8762" y="92924"/>
                </a:lnTo>
                <a:lnTo>
                  <a:pt x="8762" y="84720"/>
                </a:lnTo>
                <a:close/>
                <a:moveTo>
                  <a:pt x="25840" y="84720"/>
                </a:moveTo>
                <a:lnTo>
                  <a:pt x="25840" y="92924"/>
                </a:lnTo>
                <a:lnTo>
                  <a:pt x="17413" y="92924"/>
                </a:lnTo>
                <a:lnTo>
                  <a:pt x="17413" y="84720"/>
                </a:lnTo>
                <a:close/>
                <a:moveTo>
                  <a:pt x="34547" y="84720"/>
                </a:moveTo>
                <a:lnTo>
                  <a:pt x="34547" y="92924"/>
                </a:lnTo>
                <a:lnTo>
                  <a:pt x="26064" y="92924"/>
                </a:lnTo>
                <a:lnTo>
                  <a:pt x="26064" y="84720"/>
                </a:lnTo>
                <a:close/>
                <a:moveTo>
                  <a:pt x="43197" y="84720"/>
                </a:moveTo>
                <a:lnTo>
                  <a:pt x="43197" y="92924"/>
                </a:lnTo>
                <a:lnTo>
                  <a:pt x="34770" y="92924"/>
                </a:lnTo>
                <a:lnTo>
                  <a:pt x="34770" y="84720"/>
                </a:lnTo>
                <a:close/>
                <a:moveTo>
                  <a:pt x="51848" y="84720"/>
                </a:moveTo>
                <a:lnTo>
                  <a:pt x="51848" y="92924"/>
                </a:lnTo>
                <a:lnTo>
                  <a:pt x="43421" y="92924"/>
                </a:lnTo>
                <a:lnTo>
                  <a:pt x="43421" y="84720"/>
                </a:lnTo>
                <a:close/>
                <a:moveTo>
                  <a:pt x="60499" y="84720"/>
                </a:moveTo>
                <a:lnTo>
                  <a:pt x="60499" y="92924"/>
                </a:lnTo>
                <a:lnTo>
                  <a:pt x="52071" y="92924"/>
                </a:lnTo>
                <a:lnTo>
                  <a:pt x="52071" y="84720"/>
                </a:lnTo>
                <a:close/>
                <a:moveTo>
                  <a:pt x="69149" y="84720"/>
                </a:moveTo>
                <a:lnTo>
                  <a:pt x="69149" y="92924"/>
                </a:lnTo>
                <a:lnTo>
                  <a:pt x="60722" y="92924"/>
                </a:lnTo>
                <a:lnTo>
                  <a:pt x="60722" y="84720"/>
                </a:lnTo>
                <a:close/>
                <a:moveTo>
                  <a:pt x="77800" y="84720"/>
                </a:moveTo>
                <a:lnTo>
                  <a:pt x="77800" y="92924"/>
                </a:lnTo>
                <a:lnTo>
                  <a:pt x="69373" y="92924"/>
                </a:lnTo>
                <a:lnTo>
                  <a:pt x="69373" y="84720"/>
                </a:lnTo>
                <a:close/>
                <a:moveTo>
                  <a:pt x="86506" y="84720"/>
                </a:moveTo>
                <a:lnTo>
                  <a:pt x="86506" y="92924"/>
                </a:lnTo>
                <a:lnTo>
                  <a:pt x="78023" y="92924"/>
                </a:lnTo>
                <a:lnTo>
                  <a:pt x="78023" y="84720"/>
                </a:lnTo>
                <a:close/>
                <a:moveTo>
                  <a:pt x="95157" y="84720"/>
                </a:moveTo>
                <a:lnTo>
                  <a:pt x="95157" y="92924"/>
                </a:lnTo>
                <a:lnTo>
                  <a:pt x="86730" y="92924"/>
                </a:lnTo>
                <a:lnTo>
                  <a:pt x="86730" y="84720"/>
                </a:lnTo>
                <a:close/>
                <a:moveTo>
                  <a:pt x="103808" y="84720"/>
                </a:moveTo>
                <a:lnTo>
                  <a:pt x="103808" y="92924"/>
                </a:lnTo>
                <a:lnTo>
                  <a:pt x="95380" y="92924"/>
                </a:lnTo>
                <a:lnTo>
                  <a:pt x="95380" y="84720"/>
                </a:lnTo>
                <a:close/>
                <a:moveTo>
                  <a:pt x="112458" y="84720"/>
                </a:moveTo>
                <a:lnTo>
                  <a:pt x="112458" y="92924"/>
                </a:lnTo>
                <a:lnTo>
                  <a:pt x="104031" y="92924"/>
                </a:lnTo>
                <a:lnTo>
                  <a:pt x="104031" y="84720"/>
                </a:lnTo>
                <a:close/>
                <a:moveTo>
                  <a:pt x="121109" y="84720"/>
                </a:moveTo>
                <a:lnTo>
                  <a:pt x="121109" y="92924"/>
                </a:lnTo>
                <a:lnTo>
                  <a:pt x="112681" y="92924"/>
                </a:lnTo>
                <a:lnTo>
                  <a:pt x="112681" y="84720"/>
                </a:lnTo>
                <a:close/>
                <a:moveTo>
                  <a:pt x="129760" y="84720"/>
                </a:moveTo>
                <a:lnTo>
                  <a:pt x="129760" y="92924"/>
                </a:lnTo>
                <a:lnTo>
                  <a:pt x="121332" y="92924"/>
                </a:lnTo>
                <a:lnTo>
                  <a:pt x="121332" y="84720"/>
                </a:lnTo>
                <a:close/>
                <a:moveTo>
                  <a:pt x="138410" y="84720"/>
                </a:moveTo>
                <a:lnTo>
                  <a:pt x="138410" y="92924"/>
                </a:lnTo>
                <a:lnTo>
                  <a:pt x="129983" y="92924"/>
                </a:lnTo>
                <a:lnTo>
                  <a:pt x="129983" y="84720"/>
                </a:lnTo>
                <a:close/>
                <a:moveTo>
                  <a:pt x="147117" y="84720"/>
                </a:moveTo>
                <a:lnTo>
                  <a:pt x="147117" y="92924"/>
                </a:lnTo>
                <a:lnTo>
                  <a:pt x="138633" y="92924"/>
                </a:lnTo>
                <a:lnTo>
                  <a:pt x="138633" y="84720"/>
                </a:lnTo>
                <a:close/>
                <a:moveTo>
                  <a:pt x="155767" y="84720"/>
                </a:moveTo>
                <a:lnTo>
                  <a:pt x="155767" y="92924"/>
                </a:lnTo>
                <a:lnTo>
                  <a:pt x="147340" y="92924"/>
                </a:lnTo>
                <a:lnTo>
                  <a:pt x="147340" y="84720"/>
                </a:lnTo>
                <a:close/>
                <a:moveTo>
                  <a:pt x="164418" y="84720"/>
                </a:moveTo>
                <a:lnTo>
                  <a:pt x="164418" y="92924"/>
                </a:lnTo>
                <a:lnTo>
                  <a:pt x="155990" y="92924"/>
                </a:lnTo>
                <a:lnTo>
                  <a:pt x="155990" y="84720"/>
                </a:lnTo>
                <a:close/>
                <a:moveTo>
                  <a:pt x="173069" y="84720"/>
                </a:moveTo>
                <a:lnTo>
                  <a:pt x="173069" y="92924"/>
                </a:lnTo>
                <a:lnTo>
                  <a:pt x="164641" y="92924"/>
                </a:lnTo>
                <a:lnTo>
                  <a:pt x="164641" y="84720"/>
                </a:lnTo>
                <a:close/>
                <a:moveTo>
                  <a:pt x="181719" y="84720"/>
                </a:moveTo>
                <a:lnTo>
                  <a:pt x="181719" y="92924"/>
                </a:lnTo>
                <a:lnTo>
                  <a:pt x="173292" y="92924"/>
                </a:lnTo>
                <a:lnTo>
                  <a:pt x="173292" y="84720"/>
                </a:lnTo>
                <a:close/>
                <a:moveTo>
                  <a:pt x="190370" y="84720"/>
                </a:moveTo>
                <a:lnTo>
                  <a:pt x="190370" y="92924"/>
                </a:lnTo>
                <a:lnTo>
                  <a:pt x="181942" y="92924"/>
                </a:lnTo>
                <a:lnTo>
                  <a:pt x="181942" y="84720"/>
                </a:lnTo>
                <a:close/>
                <a:moveTo>
                  <a:pt x="199020" y="84720"/>
                </a:moveTo>
                <a:lnTo>
                  <a:pt x="199020" y="92924"/>
                </a:lnTo>
                <a:lnTo>
                  <a:pt x="190593" y="92924"/>
                </a:lnTo>
                <a:lnTo>
                  <a:pt x="190593" y="84720"/>
                </a:lnTo>
                <a:close/>
                <a:moveTo>
                  <a:pt x="207727" y="84720"/>
                </a:moveTo>
                <a:lnTo>
                  <a:pt x="207727" y="92924"/>
                </a:lnTo>
                <a:lnTo>
                  <a:pt x="199244" y="92924"/>
                </a:lnTo>
                <a:lnTo>
                  <a:pt x="199244" y="84720"/>
                </a:lnTo>
                <a:close/>
                <a:moveTo>
                  <a:pt x="216377" y="84720"/>
                </a:moveTo>
                <a:lnTo>
                  <a:pt x="216377" y="92924"/>
                </a:lnTo>
                <a:lnTo>
                  <a:pt x="207950" y="92924"/>
                </a:lnTo>
                <a:lnTo>
                  <a:pt x="207950" y="84720"/>
                </a:lnTo>
                <a:close/>
                <a:moveTo>
                  <a:pt x="225028" y="84720"/>
                </a:moveTo>
                <a:lnTo>
                  <a:pt x="225028" y="92924"/>
                </a:lnTo>
                <a:lnTo>
                  <a:pt x="216601" y="92924"/>
                </a:lnTo>
                <a:lnTo>
                  <a:pt x="216601" y="84720"/>
                </a:lnTo>
                <a:close/>
                <a:moveTo>
                  <a:pt x="233679" y="84720"/>
                </a:moveTo>
                <a:lnTo>
                  <a:pt x="233679" y="92924"/>
                </a:lnTo>
                <a:lnTo>
                  <a:pt x="225251" y="92924"/>
                </a:lnTo>
                <a:lnTo>
                  <a:pt x="225251" y="84720"/>
                </a:lnTo>
                <a:close/>
                <a:moveTo>
                  <a:pt x="242329" y="84720"/>
                </a:moveTo>
                <a:lnTo>
                  <a:pt x="242329" y="92924"/>
                </a:lnTo>
                <a:lnTo>
                  <a:pt x="233902" y="92924"/>
                </a:lnTo>
                <a:lnTo>
                  <a:pt x="233902" y="84720"/>
                </a:lnTo>
                <a:close/>
                <a:moveTo>
                  <a:pt x="250980" y="84720"/>
                </a:moveTo>
                <a:lnTo>
                  <a:pt x="250980" y="92924"/>
                </a:lnTo>
                <a:lnTo>
                  <a:pt x="242553" y="92924"/>
                </a:lnTo>
                <a:lnTo>
                  <a:pt x="242553" y="84720"/>
                </a:lnTo>
                <a:close/>
                <a:moveTo>
                  <a:pt x="259686" y="84720"/>
                </a:moveTo>
                <a:lnTo>
                  <a:pt x="259686" y="92924"/>
                </a:lnTo>
                <a:lnTo>
                  <a:pt x="251203" y="92924"/>
                </a:lnTo>
                <a:lnTo>
                  <a:pt x="251203" y="84720"/>
                </a:lnTo>
                <a:close/>
                <a:moveTo>
                  <a:pt x="268337" y="84720"/>
                </a:moveTo>
                <a:lnTo>
                  <a:pt x="268337" y="92924"/>
                </a:lnTo>
                <a:lnTo>
                  <a:pt x="259910" y="92924"/>
                </a:lnTo>
                <a:lnTo>
                  <a:pt x="259910" y="84720"/>
                </a:lnTo>
                <a:close/>
                <a:moveTo>
                  <a:pt x="276988" y="84720"/>
                </a:moveTo>
                <a:lnTo>
                  <a:pt x="276988" y="92924"/>
                </a:lnTo>
                <a:lnTo>
                  <a:pt x="268560" y="92924"/>
                </a:lnTo>
                <a:lnTo>
                  <a:pt x="268560" y="84720"/>
                </a:lnTo>
                <a:close/>
                <a:moveTo>
                  <a:pt x="17190" y="93148"/>
                </a:moveTo>
                <a:lnTo>
                  <a:pt x="17190" y="101408"/>
                </a:lnTo>
                <a:lnTo>
                  <a:pt x="8762" y="101408"/>
                </a:lnTo>
                <a:lnTo>
                  <a:pt x="8762" y="93148"/>
                </a:lnTo>
                <a:close/>
                <a:moveTo>
                  <a:pt x="25840" y="93148"/>
                </a:moveTo>
                <a:lnTo>
                  <a:pt x="25840" y="101408"/>
                </a:lnTo>
                <a:lnTo>
                  <a:pt x="17413" y="101408"/>
                </a:lnTo>
                <a:lnTo>
                  <a:pt x="17413" y="93148"/>
                </a:lnTo>
                <a:close/>
                <a:moveTo>
                  <a:pt x="34547" y="93148"/>
                </a:moveTo>
                <a:lnTo>
                  <a:pt x="34547" y="101408"/>
                </a:lnTo>
                <a:lnTo>
                  <a:pt x="26064" y="101408"/>
                </a:lnTo>
                <a:lnTo>
                  <a:pt x="26064" y="93148"/>
                </a:lnTo>
                <a:close/>
                <a:moveTo>
                  <a:pt x="43197" y="93148"/>
                </a:moveTo>
                <a:lnTo>
                  <a:pt x="43197" y="101408"/>
                </a:lnTo>
                <a:lnTo>
                  <a:pt x="34770" y="101408"/>
                </a:lnTo>
                <a:lnTo>
                  <a:pt x="34770" y="93148"/>
                </a:lnTo>
                <a:close/>
                <a:moveTo>
                  <a:pt x="51848" y="93148"/>
                </a:moveTo>
                <a:lnTo>
                  <a:pt x="51848" y="101408"/>
                </a:lnTo>
                <a:lnTo>
                  <a:pt x="43421" y="101408"/>
                </a:lnTo>
                <a:lnTo>
                  <a:pt x="43421" y="93148"/>
                </a:lnTo>
                <a:close/>
                <a:moveTo>
                  <a:pt x="60499" y="93148"/>
                </a:moveTo>
                <a:lnTo>
                  <a:pt x="60499" y="101408"/>
                </a:lnTo>
                <a:lnTo>
                  <a:pt x="52071" y="101408"/>
                </a:lnTo>
                <a:lnTo>
                  <a:pt x="52071" y="93148"/>
                </a:lnTo>
                <a:close/>
                <a:moveTo>
                  <a:pt x="69149" y="93148"/>
                </a:moveTo>
                <a:lnTo>
                  <a:pt x="69149" y="101408"/>
                </a:lnTo>
                <a:lnTo>
                  <a:pt x="60722" y="101408"/>
                </a:lnTo>
                <a:lnTo>
                  <a:pt x="60722" y="93148"/>
                </a:lnTo>
                <a:close/>
                <a:moveTo>
                  <a:pt x="77800" y="93148"/>
                </a:moveTo>
                <a:lnTo>
                  <a:pt x="77800" y="101408"/>
                </a:lnTo>
                <a:lnTo>
                  <a:pt x="69373" y="101408"/>
                </a:lnTo>
                <a:lnTo>
                  <a:pt x="69373" y="93148"/>
                </a:lnTo>
                <a:close/>
                <a:moveTo>
                  <a:pt x="86506" y="93148"/>
                </a:moveTo>
                <a:lnTo>
                  <a:pt x="86506" y="101408"/>
                </a:lnTo>
                <a:lnTo>
                  <a:pt x="78023" y="101408"/>
                </a:lnTo>
                <a:lnTo>
                  <a:pt x="78023" y="93148"/>
                </a:lnTo>
                <a:close/>
                <a:moveTo>
                  <a:pt x="95157" y="93148"/>
                </a:moveTo>
                <a:lnTo>
                  <a:pt x="95157" y="101408"/>
                </a:lnTo>
                <a:lnTo>
                  <a:pt x="86730" y="101408"/>
                </a:lnTo>
                <a:lnTo>
                  <a:pt x="86730" y="93148"/>
                </a:lnTo>
                <a:close/>
                <a:moveTo>
                  <a:pt x="103808" y="93148"/>
                </a:moveTo>
                <a:lnTo>
                  <a:pt x="103808" y="101408"/>
                </a:lnTo>
                <a:lnTo>
                  <a:pt x="95380" y="101408"/>
                </a:lnTo>
                <a:lnTo>
                  <a:pt x="95380" y="93148"/>
                </a:lnTo>
                <a:close/>
                <a:moveTo>
                  <a:pt x="112458" y="93148"/>
                </a:moveTo>
                <a:lnTo>
                  <a:pt x="112458" y="101408"/>
                </a:lnTo>
                <a:lnTo>
                  <a:pt x="104031" y="101408"/>
                </a:lnTo>
                <a:lnTo>
                  <a:pt x="104031" y="93148"/>
                </a:lnTo>
                <a:close/>
                <a:moveTo>
                  <a:pt x="121109" y="93148"/>
                </a:moveTo>
                <a:lnTo>
                  <a:pt x="121109" y="101408"/>
                </a:lnTo>
                <a:lnTo>
                  <a:pt x="112681" y="101408"/>
                </a:lnTo>
                <a:lnTo>
                  <a:pt x="112681" y="93148"/>
                </a:lnTo>
                <a:close/>
                <a:moveTo>
                  <a:pt x="129760" y="93148"/>
                </a:moveTo>
                <a:lnTo>
                  <a:pt x="129760" y="101408"/>
                </a:lnTo>
                <a:lnTo>
                  <a:pt x="121332" y="101408"/>
                </a:lnTo>
                <a:lnTo>
                  <a:pt x="121332" y="93148"/>
                </a:lnTo>
                <a:close/>
                <a:moveTo>
                  <a:pt x="138410" y="93148"/>
                </a:moveTo>
                <a:lnTo>
                  <a:pt x="138410" y="101408"/>
                </a:lnTo>
                <a:lnTo>
                  <a:pt x="129983" y="101408"/>
                </a:lnTo>
                <a:lnTo>
                  <a:pt x="129983" y="93148"/>
                </a:lnTo>
                <a:close/>
                <a:moveTo>
                  <a:pt x="147117" y="93148"/>
                </a:moveTo>
                <a:lnTo>
                  <a:pt x="147117" y="101408"/>
                </a:lnTo>
                <a:lnTo>
                  <a:pt x="138633" y="101408"/>
                </a:lnTo>
                <a:lnTo>
                  <a:pt x="138633" y="93148"/>
                </a:lnTo>
                <a:close/>
                <a:moveTo>
                  <a:pt x="155767" y="93148"/>
                </a:moveTo>
                <a:lnTo>
                  <a:pt x="155767" y="101408"/>
                </a:lnTo>
                <a:lnTo>
                  <a:pt x="147340" y="101408"/>
                </a:lnTo>
                <a:lnTo>
                  <a:pt x="147340" y="93148"/>
                </a:lnTo>
                <a:close/>
                <a:moveTo>
                  <a:pt x="164418" y="93148"/>
                </a:moveTo>
                <a:lnTo>
                  <a:pt x="164418" y="101408"/>
                </a:lnTo>
                <a:lnTo>
                  <a:pt x="155990" y="101408"/>
                </a:lnTo>
                <a:lnTo>
                  <a:pt x="155990" y="93148"/>
                </a:lnTo>
                <a:close/>
                <a:moveTo>
                  <a:pt x="173069" y="93148"/>
                </a:moveTo>
                <a:lnTo>
                  <a:pt x="173069" y="101408"/>
                </a:lnTo>
                <a:lnTo>
                  <a:pt x="164641" y="101408"/>
                </a:lnTo>
                <a:lnTo>
                  <a:pt x="164641" y="93148"/>
                </a:lnTo>
                <a:close/>
                <a:moveTo>
                  <a:pt x="181719" y="93148"/>
                </a:moveTo>
                <a:lnTo>
                  <a:pt x="181719" y="101408"/>
                </a:lnTo>
                <a:lnTo>
                  <a:pt x="173292" y="101408"/>
                </a:lnTo>
                <a:lnTo>
                  <a:pt x="173292" y="93148"/>
                </a:lnTo>
                <a:close/>
                <a:moveTo>
                  <a:pt x="190370" y="93148"/>
                </a:moveTo>
                <a:lnTo>
                  <a:pt x="190370" y="101408"/>
                </a:lnTo>
                <a:lnTo>
                  <a:pt x="181942" y="101408"/>
                </a:lnTo>
                <a:lnTo>
                  <a:pt x="181942" y="93148"/>
                </a:lnTo>
                <a:close/>
                <a:moveTo>
                  <a:pt x="199020" y="93148"/>
                </a:moveTo>
                <a:lnTo>
                  <a:pt x="199020" y="101408"/>
                </a:lnTo>
                <a:lnTo>
                  <a:pt x="190593" y="101408"/>
                </a:lnTo>
                <a:lnTo>
                  <a:pt x="190593" y="93148"/>
                </a:lnTo>
                <a:close/>
                <a:moveTo>
                  <a:pt x="207727" y="93148"/>
                </a:moveTo>
                <a:lnTo>
                  <a:pt x="207727" y="101408"/>
                </a:lnTo>
                <a:lnTo>
                  <a:pt x="199244" y="101408"/>
                </a:lnTo>
                <a:lnTo>
                  <a:pt x="199244" y="93148"/>
                </a:lnTo>
                <a:close/>
                <a:moveTo>
                  <a:pt x="216377" y="93148"/>
                </a:moveTo>
                <a:lnTo>
                  <a:pt x="216377" y="101408"/>
                </a:lnTo>
                <a:lnTo>
                  <a:pt x="207950" y="101408"/>
                </a:lnTo>
                <a:lnTo>
                  <a:pt x="207950" y="93148"/>
                </a:lnTo>
                <a:close/>
                <a:moveTo>
                  <a:pt x="225028" y="93148"/>
                </a:moveTo>
                <a:lnTo>
                  <a:pt x="225028" y="101408"/>
                </a:lnTo>
                <a:lnTo>
                  <a:pt x="216601" y="101408"/>
                </a:lnTo>
                <a:lnTo>
                  <a:pt x="216601" y="93148"/>
                </a:lnTo>
                <a:close/>
                <a:moveTo>
                  <a:pt x="233679" y="93148"/>
                </a:moveTo>
                <a:lnTo>
                  <a:pt x="233679" y="101408"/>
                </a:lnTo>
                <a:lnTo>
                  <a:pt x="225251" y="101408"/>
                </a:lnTo>
                <a:lnTo>
                  <a:pt x="225251" y="93148"/>
                </a:lnTo>
                <a:close/>
                <a:moveTo>
                  <a:pt x="242329" y="93148"/>
                </a:moveTo>
                <a:lnTo>
                  <a:pt x="242329" y="101408"/>
                </a:lnTo>
                <a:lnTo>
                  <a:pt x="233902" y="101408"/>
                </a:lnTo>
                <a:lnTo>
                  <a:pt x="233902" y="93148"/>
                </a:lnTo>
                <a:close/>
                <a:moveTo>
                  <a:pt x="250980" y="93148"/>
                </a:moveTo>
                <a:lnTo>
                  <a:pt x="250980" y="101408"/>
                </a:lnTo>
                <a:lnTo>
                  <a:pt x="242553" y="101408"/>
                </a:lnTo>
                <a:lnTo>
                  <a:pt x="242553" y="93148"/>
                </a:lnTo>
                <a:close/>
                <a:moveTo>
                  <a:pt x="259686" y="93148"/>
                </a:moveTo>
                <a:lnTo>
                  <a:pt x="259686" y="101408"/>
                </a:lnTo>
                <a:lnTo>
                  <a:pt x="251203" y="101408"/>
                </a:lnTo>
                <a:lnTo>
                  <a:pt x="251203" y="93148"/>
                </a:lnTo>
                <a:close/>
                <a:moveTo>
                  <a:pt x="268337" y="93148"/>
                </a:moveTo>
                <a:lnTo>
                  <a:pt x="268337" y="101408"/>
                </a:lnTo>
                <a:lnTo>
                  <a:pt x="259910" y="101408"/>
                </a:lnTo>
                <a:lnTo>
                  <a:pt x="259910" y="93148"/>
                </a:lnTo>
                <a:close/>
                <a:moveTo>
                  <a:pt x="276988" y="93148"/>
                </a:moveTo>
                <a:lnTo>
                  <a:pt x="276988" y="101408"/>
                </a:lnTo>
                <a:lnTo>
                  <a:pt x="268560" y="101408"/>
                </a:lnTo>
                <a:lnTo>
                  <a:pt x="268560" y="93148"/>
                </a:lnTo>
                <a:close/>
                <a:moveTo>
                  <a:pt x="17190" y="101631"/>
                </a:moveTo>
                <a:lnTo>
                  <a:pt x="17190" y="109891"/>
                </a:lnTo>
                <a:lnTo>
                  <a:pt x="8762" y="109891"/>
                </a:lnTo>
                <a:lnTo>
                  <a:pt x="8762" y="101631"/>
                </a:lnTo>
                <a:close/>
                <a:moveTo>
                  <a:pt x="25840" y="101631"/>
                </a:moveTo>
                <a:lnTo>
                  <a:pt x="25840" y="109891"/>
                </a:lnTo>
                <a:lnTo>
                  <a:pt x="17413" y="109891"/>
                </a:lnTo>
                <a:lnTo>
                  <a:pt x="17413" y="101631"/>
                </a:lnTo>
                <a:close/>
                <a:moveTo>
                  <a:pt x="34547" y="101631"/>
                </a:moveTo>
                <a:lnTo>
                  <a:pt x="34547" y="109891"/>
                </a:lnTo>
                <a:lnTo>
                  <a:pt x="26064" y="109891"/>
                </a:lnTo>
                <a:lnTo>
                  <a:pt x="26064" y="101631"/>
                </a:lnTo>
                <a:close/>
                <a:moveTo>
                  <a:pt x="43197" y="101631"/>
                </a:moveTo>
                <a:lnTo>
                  <a:pt x="43197" y="109891"/>
                </a:lnTo>
                <a:lnTo>
                  <a:pt x="34770" y="109891"/>
                </a:lnTo>
                <a:lnTo>
                  <a:pt x="34770" y="101631"/>
                </a:lnTo>
                <a:close/>
                <a:moveTo>
                  <a:pt x="51848" y="101631"/>
                </a:moveTo>
                <a:lnTo>
                  <a:pt x="51848" y="109891"/>
                </a:lnTo>
                <a:lnTo>
                  <a:pt x="43421" y="109891"/>
                </a:lnTo>
                <a:lnTo>
                  <a:pt x="43421" y="101631"/>
                </a:lnTo>
                <a:close/>
                <a:moveTo>
                  <a:pt x="60499" y="101631"/>
                </a:moveTo>
                <a:lnTo>
                  <a:pt x="60499" y="109891"/>
                </a:lnTo>
                <a:lnTo>
                  <a:pt x="52071" y="109891"/>
                </a:lnTo>
                <a:lnTo>
                  <a:pt x="52071" y="101631"/>
                </a:lnTo>
                <a:close/>
                <a:moveTo>
                  <a:pt x="69149" y="101631"/>
                </a:moveTo>
                <a:lnTo>
                  <a:pt x="69149" y="109891"/>
                </a:lnTo>
                <a:lnTo>
                  <a:pt x="60722" y="109891"/>
                </a:lnTo>
                <a:lnTo>
                  <a:pt x="60722" y="101631"/>
                </a:lnTo>
                <a:close/>
                <a:moveTo>
                  <a:pt x="77800" y="101631"/>
                </a:moveTo>
                <a:lnTo>
                  <a:pt x="77800" y="109891"/>
                </a:lnTo>
                <a:lnTo>
                  <a:pt x="69373" y="109891"/>
                </a:lnTo>
                <a:lnTo>
                  <a:pt x="69373" y="101631"/>
                </a:lnTo>
                <a:close/>
                <a:moveTo>
                  <a:pt x="86506" y="101631"/>
                </a:moveTo>
                <a:lnTo>
                  <a:pt x="86506" y="109891"/>
                </a:lnTo>
                <a:lnTo>
                  <a:pt x="78023" y="109891"/>
                </a:lnTo>
                <a:lnTo>
                  <a:pt x="78023" y="101631"/>
                </a:lnTo>
                <a:close/>
                <a:moveTo>
                  <a:pt x="95157" y="101631"/>
                </a:moveTo>
                <a:lnTo>
                  <a:pt x="95157" y="109891"/>
                </a:lnTo>
                <a:lnTo>
                  <a:pt x="86730" y="109891"/>
                </a:lnTo>
                <a:lnTo>
                  <a:pt x="86730" y="101631"/>
                </a:lnTo>
                <a:close/>
                <a:moveTo>
                  <a:pt x="103808" y="101631"/>
                </a:moveTo>
                <a:lnTo>
                  <a:pt x="103808" y="109891"/>
                </a:lnTo>
                <a:lnTo>
                  <a:pt x="95380" y="109891"/>
                </a:lnTo>
                <a:lnTo>
                  <a:pt x="95380" y="101631"/>
                </a:lnTo>
                <a:close/>
                <a:moveTo>
                  <a:pt x="112458" y="101631"/>
                </a:moveTo>
                <a:lnTo>
                  <a:pt x="112458" y="109891"/>
                </a:lnTo>
                <a:lnTo>
                  <a:pt x="104031" y="109891"/>
                </a:lnTo>
                <a:lnTo>
                  <a:pt x="104031" y="101631"/>
                </a:lnTo>
                <a:close/>
                <a:moveTo>
                  <a:pt x="121109" y="101631"/>
                </a:moveTo>
                <a:lnTo>
                  <a:pt x="121109" y="109891"/>
                </a:lnTo>
                <a:lnTo>
                  <a:pt x="112681" y="109891"/>
                </a:lnTo>
                <a:lnTo>
                  <a:pt x="112681" y="101631"/>
                </a:lnTo>
                <a:close/>
                <a:moveTo>
                  <a:pt x="129760" y="101631"/>
                </a:moveTo>
                <a:lnTo>
                  <a:pt x="129760" y="109891"/>
                </a:lnTo>
                <a:lnTo>
                  <a:pt x="121332" y="109891"/>
                </a:lnTo>
                <a:lnTo>
                  <a:pt x="121332" y="101631"/>
                </a:lnTo>
                <a:close/>
                <a:moveTo>
                  <a:pt x="138410" y="101631"/>
                </a:moveTo>
                <a:lnTo>
                  <a:pt x="138410" y="109891"/>
                </a:lnTo>
                <a:lnTo>
                  <a:pt x="129983" y="109891"/>
                </a:lnTo>
                <a:lnTo>
                  <a:pt x="129983" y="101631"/>
                </a:lnTo>
                <a:close/>
                <a:moveTo>
                  <a:pt x="147117" y="101631"/>
                </a:moveTo>
                <a:lnTo>
                  <a:pt x="147117" y="109891"/>
                </a:lnTo>
                <a:lnTo>
                  <a:pt x="138633" y="109891"/>
                </a:lnTo>
                <a:lnTo>
                  <a:pt x="138633" y="101631"/>
                </a:lnTo>
                <a:close/>
                <a:moveTo>
                  <a:pt x="155767" y="101631"/>
                </a:moveTo>
                <a:lnTo>
                  <a:pt x="155767" y="109891"/>
                </a:lnTo>
                <a:lnTo>
                  <a:pt x="147340" y="109891"/>
                </a:lnTo>
                <a:lnTo>
                  <a:pt x="147340" y="101631"/>
                </a:lnTo>
                <a:close/>
                <a:moveTo>
                  <a:pt x="164418" y="101631"/>
                </a:moveTo>
                <a:lnTo>
                  <a:pt x="164418" y="109891"/>
                </a:lnTo>
                <a:lnTo>
                  <a:pt x="155990" y="109891"/>
                </a:lnTo>
                <a:lnTo>
                  <a:pt x="155990" y="101631"/>
                </a:lnTo>
                <a:close/>
                <a:moveTo>
                  <a:pt x="173069" y="101631"/>
                </a:moveTo>
                <a:lnTo>
                  <a:pt x="173069" y="109891"/>
                </a:lnTo>
                <a:lnTo>
                  <a:pt x="164641" y="109891"/>
                </a:lnTo>
                <a:lnTo>
                  <a:pt x="164641" y="101631"/>
                </a:lnTo>
                <a:close/>
                <a:moveTo>
                  <a:pt x="181719" y="101631"/>
                </a:moveTo>
                <a:lnTo>
                  <a:pt x="181719" y="109891"/>
                </a:lnTo>
                <a:lnTo>
                  <a:pt x="173292" y="109891"/>
                </a:lnTo>
                <a:lnTo>
                  <a:pt x="173292" y="101631"/>
                </a:lnTo>
                <a:close/>
                <a:moveTo>
                  <a:pt x="190370" y="101631"/>
                </a:moveTo>
                <a:lnTo>
                  <a:pt x="190370" y="109891"/>
                </a:lnTo>
                <a:lnTo>
                  <a:pt x="181942" y="109891"/>
                </a:lnTo>
                <a:lnTo>
                  <a:pt x="181942" y="101631"/>
                </a:lnTo>
                <a:close/>
                <a:moveTo>
                  <a:pt x="199020" y="101631"/>
                </a:moveTo>
                <a:lnTo>
                  <a:pt x="199020" y="109891"/>
                </a:lnTo>
                <a:lnTo>
                  <a:pt x="190593" y="109891"/>
                </a:lnTo>
                <a:lnTo>
                  <a:pt x="190593" y="101631"/>
                </a:lnTo>
                <a:close/>
                <a:moveTo>
                  <a:pt x="207727" y="101631"/>
                </a:moveTo>
                <a:lnTo>
                  <a:pt x="207727" y="109891"/>
                </a:lnTo>
                <a:lnTo>
                  <a:pt x="199244" y="109891"/>
                </a:lnTo>
                <a:lnTo>
                  <a:pt x="199244" y="101631"/>
                </a:lnTo>
                <a:close/>
                <a:moveTo>
                  <a:pt x="216377" y="101631"/>
                </a:moveTo>
                <a:lnTo>
                  <a:pt x="216377" y="109891"/>
                </a:lnTo>
                <a:lnTo>
                  <a:pt x="207950" y="109891"/>
                </a:lnTo>
                <a:lnTo>
                  <a:pt x="207950" y="101631"/>
                </a:lnTo>
                <a:close/>
                <a:moveTo>
                  <a:pt x="225028" y="101631"/>
                </a:moveTo>
                <a:lnTo>
                  <a:pt x="225028" y="109891"/>
                </a:lnTo>
                <a:lnTo>
                  <a:pt x="216601" y="109891"/>
                </a:lnTo>
                <a:lnTo>
                  <a:pt x="216601" y="101631"/>
                </a:lnTo>
                <a:close/>
                <a:moveTo>
                  <a:pt x="233679" y="101631"/>
                </a:moveTo>
                <a:lnTo>
                  <a:pt x="233679" y="109891"/>
                </a:lnTo>
                <a:lnTo>
                  <a:pt x="225251" y="109891"/>
                </a:lnTo>
                <a:lnTo>
                  <a:pt x="225251" y="101631"/>
                </a:lnTo>
                <a:close/>
                <a:moveTo>
                  <a:pt x="242329" y="101631"/>
                </a:moveTo>
                <a:lnTo>
                  <a:pt x="242329" y="109891"/>
                </a:lnTo>
                <a:lnTo>
                  <a:pt x="233902" y="109891"/>
                </a:lnTo>
                <a:lnTo>
                  <a:pt x="233902" y="101631"/>
                </a:lnTo>
                <a:close/>
                <a:moveTo>
                  <a:pt x="250980" y="101631"/>
                </a:moveTo>
                <a:lnTo>
                  <a:pt x="250980" y="109891"/>
                </a:lnTo>
                <a:lnTo>
                  <a:pt x="242553" y="109891"/>
                </a:lnTo>
                <a:lnTo>
                  <a:pt x="242553" y="101631"/>
                </a:lnTo>
                <a:close/>
                <a:moveTo>
                  <a:pt x="259686" y="101631"/>
                </a:moveTo>
                <a:lnTo>
                  <a:pt x="259686" y="109891"/>
                </a:lnTo>
                <a:lnTo>
                  <a:pt x="251203" y="109891"/>
                </a:lnTo>
                <a:lnTo>
                  <a:pt x="251203" y="101631"/>
                </a:lnTo>
                <a:close/>
                <a:moveTo>
                  <a:pt x="268337" y="101631"/>
                </a:moveTo>
                <a:lnTo>
                  <a:pt x="268337" y="109891"/>
                </a:lnTo>
                <a:lnTo>
                  <a:pt x="259910" y="109891"/>
                </a:lnTo>
                <a:lnTo>
                  <a:pt x="259910" y="101631"/>
                </a:lnTo>
                <a:close/>
                <a:moveTo>
                  <a:pt x="276988" y="101631"/>
                </a:moveTo>
                <a:lnTo>
                  <a:pt x="276988" y="109891"/>
                </a:lnTo>
                <a:lnTo>
                  <a:pt x="268560" y="109891"/>
                </a:lnTo>
                <a:lnTo>
                  <a:pt x="268560" y="101631"/>
                </a:lnTo>
                <a:close/>
                <a:moveTo>
                  <a:pt x="17190" y="110114"/>
                </a:moveTo>
                <a:lnTo>
                  <a:pt x="17190" y="118318"/>
                </a:lnTo>
                <a:lnTo>
                  <a:pt x="8762" y="118318"/>
                </a:lnTo>
                <a:lnTo>
                  <a:pt x="8762" y="110114"/>
                </a:lnTo>
                <a:close/>
                <a:moveTo>
                  <a:pt x="25840" y="110114"/>
                </a:moveTo>
                <a:lnTo>
                  <a:pt x="25840" y="118318"/>
                </a:lnTo>
                <a:lnTo>
                  <a:pt x="17413" y="118318"/>
                </a:lnTo>
                <a:lnTo>
                  <a:pt x="17413" y="110114"/>
                </a:lnTo>
                <a:close/>
                <a:moveTo>
                  <a:pt x="34547" y="110114"/>
                </a:moveTo>
                <a:lnTo>
                  <a:pt x="34547" y="118318"/>
                </a:lnTo>
                <a:lnTo>
                  <a:pt x="26064" y="118318"/>
                </a:lnTo>
                <a:lnTo>
                  <a:pt x="26064" y="110114"/>
                </a:lnTo>
                <a:close/>
                <a:moveTo>
                  <a:pt x="43197" y="110114"/>
                </a:moveTo>
                <a:lnTo>
                  <a:pt x="43197" y="118318"/>
                </a:lnTo>
                <a:lnTo>
                  <a:pt x="34770" y="118318"/>
                </a:lnTo>
                <a:lnTo>
                  <a:pt x="34770" y="110114"/>
                </a:lnTo>
                <a:close/>
                <a:moveTo>
                  <a:pt x="51848" y="110114"/>
                </a:moveTo>
                <a:lnTo>
                  <a:pt x="51848" y="118318"/>
                </a:lnTo>
                <a:lnTo>
                  <a:pt x="43421" y="118318"/>
                </a:lnTo>
                <a:lnTo>
                  <a:pt x="43421" y="110114"/>
                </a:lnTo>
                <a:close/>
                <a:moveTo>
                  <a:pt x="60499" y="110114"/>
                </a:moveTo>
                <a:lnTo>
                  <a:pt x="60499" y="118318"/>
                </a:lnTo>
                <a:lnTo>
                  <a:pt x="52071" y="118318"/>
                </a:lnTo>
                <a:lnTo>
                  <a:pt x="52071" y="110114"/>
                </a:lnTo>
                <a:close/>
                <a:moveTo>
                  <a:pt x="69149" y="110114"/>
                </a:moveTo>
                <a:lnTo>
                  <a:pt x="69149" y="118318"/>
                </a:lnTo>
                <a:lnTo>
                  <a:pt x="60722" y="118318"/>
                </a:lnTo>
                <a:lnTo>
                  <a:pt x="60722" y="110114"/>
                </a:lnTo>
                <a:close/>
                <a:moveTo>
                  <a:pt x="77800" y="110114"/>
                </a:moveTo>
                <a:lnTo>
                  <a:pt x="77800" y="118318"/>
                </a:lnTo>
                <a:lnTo>
                  <a:pt x="69373" y="118318"/>
                </a:lnTo>
                <a:lnTo>
                  <a:pt x="69373" y="110114"/>
                </a:lnTo>
                <a:close/>
                <a:moveTo>
                  <a:pt x="86506" y="110114"/>
                </a:moveTo>
                <a:lnTo>
                  <a:pt x="86506" y="118318"/>
                </a:lnTo>
                <a:lnTo>
                  <a:pt x="78023" y="118318"/>
                </a:lnTo>
                <a:lnTo>
                  <a:pt x="78023" y="110114"/>
                </a:lnTo>
                <a:close/>
                <a:moveTo>
                  <a:pt x="95157" y="110114"/>
                </a:moveTo>
                <a:lnTo>
                  <a:pt x="95157" y="118318"/>
                </a:lnTo>
                <a:lnTo>
                  <a:pt x="86730" y="118318"/>
                </a:lnTo>
                <a:lnTo>
                  <a:pt x="86730" y="110114"/>
                </a:lnTo>
                <a:close/>
                <a:moveTo>
                  <a:pt x="103808" y="110114"/>
                </a:moveTo>
                <a:lnTo>
                  <a:pt x="103808" y="118318"/>
                </a:lnTo>
                <a:lnTo>
                  <a:pt x="95380" y="118318"/>
                </a:lnTo>
                <a:lnTo>
                  <a:pt x="95380" y="110114"/>
                </a:lnTo>
                <a:close/>
                <a:moveTo>
                  <a:pt x="112458" y="110114"/>
                </a:moveTo>
                <a:lnTo>
                  <a:pt x="112458" y="118318"/>
                </a:lnTo>
                <a:lnTo>
                  <a:pt x="104031" y="118318"/>
                </a:lnTo>
                <a:lnTo>
                  <a:pt x="104031" y="110114"/>
                </a:lnTo>
                <a:close/>
                <a:moveTo>
                  <a:pt x="121109" y="110114"/>
                </a:moveTo>
                <a:lnTo>
                  <a:pt x="121109" y="118318"/>
                </a:lnTo>
                <a:lnTo>
                  <a:pt x="112681" y="118318"/>
                </a:lnTo>
                <a:lnTo>
                  <a:pt x="112681" y="110114"/>
                </a:lnTo>
                <a:close/>
                <a:moveTo>
                  <a:pt x="129760" y="110114"/>
                </a:moveTo>
                <a:lnTo>
                  <a:pt x="129760" y="118318"/>
                </a:lnTo>
                <a:lnTo>
                  <a:pt x="121332" y="118318"/>
                </a:lnTo>
                <a:lnTo>
                  <a:pt x="121332" y="110114"/>
                </a:lnTo>
                <a:close/>
                <a:moveTo>
                  <a:pt x="138410" y="110114"/>
                </a:moveTo>
                <a:lnTo>
                  <a:pt x="138410" y="118318"/>
                </a:lnTo>
                <a:lnTo>
                  <a:pt x="129983" y="118318"/>
                </a:lnTo>
                <a:lnTo>
                  <a:pt x="129983" y="110114"/>
                </a:lnTo>
                <a:close/>
                <a:moveTo>
                  <a:pt x="147117" y="110114"/>
                </a:moveTo>
                <a:lnTo>
                  <a:pt x="147117" y="118318"/>
                </a:lnTo>
                <a:lnTo>
                  <a:pt x="138633" y="118318"/>
                </a:lnTo>
                <a:lnTo>
                  <a:pt x="138633" y="110114"/>
                </a:lnTo>
                <a:close/>
                <a:moveTo>
                  <a:pt x="155767" y="110114"/>
                </a:moveTo>
                <a:lnTo>
                  <a:pt x="155767" y="118318"/>
                </a:lnTo>
                <a:lnTo>
                  <a:pt x="147340" y="118318"/>
                </a:lnTo>
                <a:lnTo>
                  <a:pt x="147340" y="110114"/>
                </a:lnTo>
                <a:close/>
                <a:moveTo>
                  <a:pt x="164418" y="110114"/>
                </a:moveTo>
                <a:lnTo>
                  <a:pt x="164418" y="118318"/>
                </a:lnTo>
                <a:lnTo>
                  <a:pt x="155990" y="118318"/>
                </a:lnTo>
                <a:lnTo>
                  <a:pt x="155990" y="110114"/>
                </a:lnTo>
                <a:close/>
                <a:moveTo>
                  <a:pt x="173069" y="110114"/>
                </a:moveTo>
                <a:lnTo>
                  <a:pt x="173069" y="118318"/>
                </a:lnTo>
                <a:lnTo>
                  <a:pt x="164641" y="118318"/>
                </a:lnTo>
                <a:lnTo>
                  <a:pt x="164641" y="110114"/>
                </a:lnTo>
                <a:close/>
                <a:moveTo>
                  <a:pt x="181719" y="110114"/>
                </a:moveTo>
                <a:lnTo>
                  <a:pt x="181719" y="118318"/>
                </a:lnTo>
                <a:lnTo>
                  <a:pt x="173292" y="118318"/>
                </a:lnTo>
                <a:lnTo>
                  <a:pt x="173292" y="110114"/>
                </a:lnTo>
                <a:close/>
                <a:moveTo>
                  <a:pt x="190370" y="110114"/>
                </a:moveTo>
                <a:lnTo>
                  <a:pt x="190370" y="118318"/>
                </a:lnTo>
                <a:lnTo>
                  <a:pt x="181942" y="118318"/>
                </a:lnTo>
                <a:lnTo>
                  <a:pt x="181942" y="110114"/>
                </a:lnTo>
                <a:close/>
                <a:moveTo>
                  <a:pt x="199020" y="110114"/>
                </a:moveTo>
                <a:lnTo>
                  <a:pt x="199020" y="118318"/>
                </a:lnTo>
                <a:lnTo>
                  <a:pt x="190593" y="118318"/>
                </a:lnTo>
                <a:lnTo>
                  <a:pt x="190593" y="110114"/>
                </a:lnTo>
                <a:close/>
                <a:moveTo>
                  <a:pt x="207727" y="110114"/>
                </a:moveTo>
                <a:lnTo>
                  <a:pt x="207727" y="118318"/>
                </a:lnTo>
                <a:lnTo>
                  <a:pt x="199244" y="118318"/>
                </a:lnTo>
                <a:lnTo>
                  <a:pt x="199244" y="110114"/>
                </a:lnTo>
                <a:close/>
                <a:moveTo>
                  <a:pt x="216377" y="110114"/>
                </a:moveTo>
                <a:lnTo>
                  <a:pt x="216377" y="118318"/>
                </a:lnTo>
                <a:lnTo>
                  <a:pt x="207950" y="118318"/>
                </a:lnTo>
                <a:lnTo>
                  <a:pt x="207950" y="110114"/>
                </a:lnTo>
                <a:close/>
                <a:moveTo>
                  <a:pt x="225028" y="110114"/>
                </a:moveTo>
                <a:lnTo>
                  <a:pt x="225028" y="118318"/>
                </a:lnTo>
                <a:lnTo>
                  <a:pt x="216601" y="118318"/>
                </a:lnTo>
                <a:lnTo>
                  <a:pt x="216601" y="110114"/>
                </a:lnTo>
                <a:close/>
                <a:moveTo>
                  <a:pt x="233679" y="110114"/>
                </a:moveTo>
                <a:lnTo>
                  <a:pt x="233679" y="118318"/>
                </a:lnTo>
                <a:lnTo>
                  <a:pt x="225251" y="118318"/>
                </a:lnTo>
                <a:lnTo>
                  <a:pt x="225251" y="110114"/>
                </a:lnTo>
                <a:close/>
                <a:moveTo>
                  <a:pt x="242329" y="110114"/>
                </a:moveTo>
                <a:lnTo>
                  <a:pt x="242329" y="118318"/>
                </a:lnTo>
                <a:lnTo>
                  <a:pt x="233902" y="118318"/>
                </a:lnTo>
                <a:lnTo>
                  <a:pt x="233902" y="110114"/>
                </a:lnTo>
                <a:close/>
                <a:moveTo>
                  <a:pt x="250980" y="110114"/>
                </a:moveTo>
                <a:lnTo>
                  <a:pt x="250980" y="118318"/>
                </a:lnTo>
                <a:lnTo>
                  <a:pt x="242553" y="118318"/>
                </a:lnTo>
                <a:lnTo>
                  <a:pt x="242553" y="110114"/>
                </a:lnTo>
                <a:close/>
                <a:moveTo>
                  <a:pt x="259686" y="110114"/>
                </a:moveTo>
                <a:lnTo>
                  <a:pt x="259686" y="118318"/>
                </a:lnTo>
                <a:lnTo>
                  <a:pt x="251203" y="118318"/>
                </a:lnTo>
                <a:lnTo>
                  <a:pt x="251203" y="110114"/>
                </a:lnTo>
                <a:close/>
                <a:moveTo>
                  <a:pt x="268337" y="110114"/>
                </a:moveTo>
                <a:lnTo>
                  <a:pt x="268337" y="118318"/>
                </a:lnTo>
                <a:lnTo>
                  <a:pt x="259910" y="118318"/>
                </a:lnTo>
                <a:lnTo>
                  <a:pt x="259910" y="110114"/>
                </a:lnTo>
                <a:close/>
                <a:moveTo>
                  <a:pt x="276988" y="110114"/>
                </a:moveTo>
                <a:lnTo>
                  <a:pt x="276988" y="118318"/>
                </a:lnTo>
                <a:lnTo>
                  <a:pt x="268560" y="118318"/>
                </a:lnTo>
                <a:lnTo>
                  <a:pt x="268560" y="110114"/>
                </a:lnTo>
                <a:close/>
                <a:moveTo>
                  <a:pt x="17190" y="118541"/>
                </a:moveTo>
                <a:lnTo>
                  <a:pt x="17190" y="126801"/>
                </a:lnTo>
                <a:lnTo>
                  <a:pt x="8762" y="126801"/>
                </a:lnTo>
                <a:lnTo>
                  <a:pt x="8762" y="118541"/>
                </a:lnTo>
                <a:close/>
                <a:moveTo>
                  <a:pt x="25840" y="118541"/>
                </a:moveTo>
                <a:lnTo>
                  <a:pt x="25840" y="126801"/>
                </a:lnTo>
                <a:lnTo>
                  <a:pt x="17413" y="126801"/>
                </a:lnTo>
                <a:lnTo>
                  <a:pt x="17413" y="118541"/>
                </a:lnTo>
                <a:close/>
                <a:moveTo>
                  <a:pt x="34547" y="118541"/>
                </a:moveTo>
                <a:lnTo>
                  <a:pt x="34547" y="126801"/>
                </a:lnTo>
                <a:lnTo>
                  <a:pt x="26064" y="126801"/>
                </a:lnTo>
                <a:lnTo>
                  <a:pt x="26064" y="118541"/>
                </a:lnTo>
                <a:close/>
                <a:moveTo>
                  <a:pt x="43197" y="118541"/>
                </a:moveTo>
                <a:lnTo>
                  <a:pt x="43197" y="126801"/>
                </a:lnTo>
                <a:lnTo>
                  <a:pt x="34770" y="126801"/>
                </a:lnTo>
                <a:lnTo>
                  <a:pt x="34770" y="118541"/>
                </a:lnTo>
                <a:close/>
                <a:moveTo>
                  <a:pt x="51848" y="118541"/>
                </a:moveTo>
                <a:lnTo>
                  <a:pt x="51848" y="126801"/>
                </a:lnTo>
                <a:lnTo>
                  <a:pt x="43421" y="126801"/>
                </a:lnTo>
                <a:lnTo>
                  <a:pt x="43421" y="118541"/>
                </a:lnTo>
                <a:close/>
                <a:moveTo>
                  <a:pt x="60499" y="118541"/>
                </a:moveTo>
                <a:lnTo>
                  <a:pt x="60499" y="126801"/>
                </a:lnTo>
                <a:lnTo>
                  <a:pt x="52071" y="126801"/>
                </a:lnTo>
                <a:lnTo>
                  <a:pt x="52071" y="118541"/>
                </a:lnTo>
                <a:close/>
                <a:moveTo>
                  <a:pt x="69149" y="118541"/>
                </a:moveTo>
                <a:lnTo>
                  <a:pt x="69149" y="126801"/>
                </a:lnTo>
                <a:lnTo>
                  <a:pt x="60722" y="126801"/>
                </a:lnTo>
                <a:lnTo>
                  <a:pt x="60722" y="118541"/>
                </a:lnTo>
                <a:close/>
                <a:moveTo>
                  <a:pt x="77800" y="118541"/>
                </a:moveTo>
                <a:lnTo>
                  <a:pt x="77800" y="126801"/>
                </a:lnTo>
                <a:lnTo>
                  <a:pt x="69373" y="126801"/>
                </a:lnTo>
                <a:lnTo>
                  <a:pt x="69373" y="118541"/>
                </a:lnTo>
                <a:close/>
                <a:moveTo>
                  <a:pt x="86506" y="118541"/>
                </a:moveTo>
                <a:lnTo>
                  <a:pt x="86506" y="126801"/>
                </a:lnTo>
                <a:lnTo>
                  <a:pt x="78023" y="126801"/>
                </a:lnTo>
                <a:lnTo>
                  <a:pt x="78023" y="118541"/>
                </a:lnTo>
                <a:close/>
                <a:moveTo>
                  <a:pt x="95157" y="118541"/>
                </a:moveTo>
                <a:lnTo>
                  <a:pt x="95157" y="126801"/>
                </a:lnTo>
                <a:lnTo>
                  <a:pt x="86730" y="126801"/>
                </a:lnTo>
                <a:lnTo>
                  <a:pt x="86730" y="118541"/>
                </a:lnTo>
                <a:close/>
                <a:moveTo>
                  <a:pt x="103808" y="118541"/>
                </a:moveTo>
                <a:lnTo>
                  <a:pt x="103808" y="126801"/>
                </a:lnTo>
                <a:lnTo>
                  <a:pt x="95380" y="126801"/>
                </a:lnTo>
                <a:lnTo>
                  <a:pt x="95380" y="118541"/>
                </a:lnTo>
                <a:close/>
                <a:moveTo>
                  <a:pt x="112458" y="118541"/>
                </a:moveTo>
                <a:lnTo>
                  <a:pt x="112458" y="126801"/>
                </a:lnTo>
                <a:lnTo>
                  <a:pt x="104031" y="126801"/>
                </a:lnTo>
                <a:lnTo>
                  <a:pt x="104031" y="118541"/>
                </a:lnTo>
                <a:close/>
                <a:moveTo>
                  <a:pt x="121109" y="118541"/>
                </a:moveTo>
                <a:lnTo>
                  <a:pt x="121109" y="126801"/>
                </a:lnTo>
                <a:lnTo>
                  <a:pt x="112681" y="126801"/>
                </a:lnTo>
                <a:lnTo>
                  <a:pt x="112681" y="118541"/>
                </a:lnTo>
                <a:close/>
                <a:moveTo>
                  <a:pt x="129760" y="118541"/>
                </a:moveTo>
                <a:lnTo>
                  <a:pt x="129760" y="126801"/>
                </a:lnTo>
                <a:lnTo>
                  <a:pt x="121332" y="126801"/>
                </a:lnTo>
                <a:lnTo>
                  <a:pt x="121332" y="118541"/>
                </a:lnTo>
                <a:close/>
                <a:moveTo>
                  <a:pt x="138410" y="118541"/>
                </a:moveTo>
                <a:lnTo>
                  <a:pt x="138410" y="126801"/>
                </a:lnTo>
                <a:lnTo>
                  <a:pt x="129983" y="126801"/>
                </a:lnTo>
                <a:lnTo>
                  <a:pt x="129983" y="118541"/>
                </a:lnTo>
                <a:close/>
                <a:moveTo>
                  <a:pt x="147117" y="118541"/>
                </a:moveTo>
                <a:lnTo>
                  <a:pt x="147117" y="126801"/>
                </a:lnTo>
                <a:lnTo>
                  <a:pt x="138633" y="126801"/>
                </a:lnTo>
                <a:lnTo>
                  <a:pt x="138633" y="118541"/>
                </a:lnTo>
                <a:close/>
                <a:moveTo>
                  <a:pt x="155767" y="118541"/>
                </a:moveTo>
                <a:lnTo>
                  <a:pt x="155767" y="126801"/>
                </a:lnTo>
                <a:lnTo>
                  <a:pt x="147340" y="126801"/>
                </a:lnTo>
                <a:lnTo>
                  <a:pt x="147340" y="118541"/>
                </a:lnTo>
                <a:close/>
                <a:moveTo>
                  <a:pt x="164418" y="118541"/>
                </a:moveTo>
                <a:lnTo>
                  <a:pt x="164418" y="126801"/>
                </a:lnTo>
                <a:lnTo>
                  <a:pt x="155990" y="126801"/>
                </a:lnTo>
                <a:lnTo>
                  <a:pt x="155990" y="118541"/>
                </a:lnTo>
                <a:close/>
                <a:moveTo>
                  <a:pt x="173069" y="118541"/>
                </a:moveTo>
                <a:lnTo>
                  <a:pt x="173069" y="126801"/>
                </a:lnTo>
                <a:lnTo>
                  <a:pt x="164641" y="126801"/>
                </a:lnTo>
                <a:lnTo>
                  <a:pt x="164641" y="118541"/>
                </a:lnTo>
                <a:close/>
                <a:moveTo>
                  <a:pt x="181719" y="118541"/>
                </a:moveTo>
                <a:lnTo>
                  <a:pt x="181719" y="126801"/>
                </a:lnTo>
                <a:lnTo>
                  <a:pt x="173292" y="126801"/>
                </a:lnTo>
                <a:lnTo>
                  <a:pt x="173292" y="118541"/>
                </a:lnTo>
                <a:close/>
                <a:moveTo>
                  <a:pt x="190370" y="118541"/>
                </a:moveTo>
                <a:lnTo>
                  <a:pt x="190370" y="126801"/>
                </a:lnTo>
                <a:lnTo>
                  <a:pt x="181942" y="126801"/>
                </a:lnTo>
                <a:lnTo>
                  <a:pt x="181942" y="118541"/>
                </a:lnTo>
                <a:close/>
                <a:moveTo>
                  <a:pt x="199020" y="118541"/>
                </a:moveTo>
                <a:lnTo>
                  <a:pt x="199020" y="126801"/>
                </a:lnTo>
                <a:lnTo>
                  <a:pt x="190593" y="126801"/>
                </a:lnTo>
                <a:lnTo>
                  <a:pt x="190593" y="118541"/>
                </a:lnTo>
                <a:close/>
                <a:moveTo>
                  <a:pt x="207727" y="118541"/>
                </a:moveTo>
                <a:lnTo>
                  <a:pt x="207727" y="126801"/>
                </a:lnTo>
                <a:lnTo>
                  <a:pt x="199244" y="126801"/>
                </a:lnTo>
                <a:lnTo>
                  <a:pt x="199244" y="118541"/>
                </a:lnTo>
                <a:close/>
                <a:moveTo>
                  <a:pt x="216377" y="118541"/>
                </a:moveTo>
                <a:lnTo>
                  <a:pt x="216377" y="126801"/>
                </a:lnTo>
                <a:lnTo>
                  <a:pt x="207950" y="126801"/>
                </a:lnTo>
                <a:lnTo>
                  <a:pt x="207950" y="118541"/>
                </a:lnTo>
                <a:close/>
                <a:moveTo>
                  <a:pt x="225028" y="118541"/>
                </a:moveTo>
                <a:lnTo>
                  <a:pt x="225028" y="126801"/>
                </a:lnTo>
                <a:lnTo>
                  <a:pt x="216601" y="126801"/>
                </a:lnTo>
                <a:lnTo>
                  <a:pt x="216601" y="118541"/>
                </a:lnTo>
                <a:close/>
                <a:moveTo>
                  <a:pt x="233679" y="118541"/>
                </a:moveTo>
                <a:lnTo>
                  <a:pt x="233679" y="126801"/>
                </a:lnTo>
                <a:lnTo>
                  <a:pt x="225251" y="126801"/>
                </a:lnTo>
                <a:lnTo>
                  <a:pt x="225251" y="118541"/>
                </a:lnTo>
                <a:close/>
                <a:moveTo>
                  <a:pt x="242329" y="118541"/>
                </a:moveTo>
                <a:lnTo>
                  <a:pt x="242329" y="126801"/>
                </a:lnTo>
                <a:lnTo>
                  <a:pt x="233902" y="126801"/>
                </a:lnTo>
                <a:lnTo>
                  <a:pt x="233902" y="118541"/>
                </a:lnTo>
                <a:close/>
                <a:moveTo>
                  <a:pt x="250980" y="118541"/>
                </a:moveTo>
                <a:lnTo>
                  <a:pt x="250980" y="126801"/>
                </a:lnTo>
                <a:lnTo>
                  <a:pt x="242553" y="126801"/>
                </a:lnTo>
                <a:lnTo>
                  <a:pt x="242553" y="118541"/>
                </a:lnTo>
                <a:close/>
                <a:moveTo>
                  <a:pt x="259686" y="118541"/>
                </a:moveTo>
                <a:lnTo>
                  <a:pt x="259686" y="126801"/>
                </a:lnTo>
                <a:lnTo>
                  <a:pt x="251203" y="126801"/>
                </a:lnTo>
                <a:lnTo>
                  <a:pt x="251203" y="118541"/>
                </a:lnTo>
                <a:close/>
                <a:moveTo>
                  <a:pt x="268337" y="118541"/>
                </a:moveTo>
                <a:lnTo>
                  <a:pt x="268337" y="126801"/>
                </a:lnTo>
                <a:lnTo>
                  <a:pt x="259910" y="126801"/>
                </a:lnTo>
                <a:lnTo>
                  <a:pt x="259910" y="118541"/>
                </a:lnTo>
                <a:close/>
                <a:moveTo>
                  <a:pt x="276988" y="118541"/>
                </a:moveTo>
                <a:lnTo>
                  <a:pt x="276988" y="126801"/>
                </a:lnTo>
                <a:lnTo>
                  <a:pt x="268560" y="126801"/>
                </a:lnTo>
                <a:lnTo>
                  <a:pt x="268560" y="118541"/>
                </a:lnTo>
                <a:close/>
                <a:moveTo>
                  <a:pt x="17190" y="127025"/>
                </a:moveTo>
                <a:lnTo>
                  <a:pt x="17190" y="135229"/>
                </a:lnTo>
                <a:lnTo>
                  <a:pt x="8762" y="135229"/>
                </a:lnTo>
                <a:lnTo>
                  <a:pt x="8762" y="127025"/>
                </a:lnTo>
                <a:close/>
                <a:moveTo>
                  <a:pt x="25840" y="127025"/>
                </a:moveTo>
                <a:lnTo>
                  <a:pt x="25840" y="135229"/>
                </a:lnTo>
                <a:lnTo>
                  <a:pt x="17413" y="135229"/>
                </a:lnTo>
                <a:lnTo>
                  <a:pt x="17413" y="127025"/>
                </a:lnTo>
                <a:close/>
                <a:moveTo>
                  <a:pt x="34547" y="127025"/>
                </a:moveTo>
                <a:lnTo>
                  <a:pt x="34547" y="135229"/>
                </a:lnTo>
                <a:lnTo>
                  <a:pt x="26064" y="135229"/>
                </a:lnTo>
                <a:lnTo>
                  <a:pt x="26064" y="127025"/>
                </a:lnTo>
                <a:close/>
                <a:moveTo>
                  <a:pt x="43197" y="127025"/>
                </a:moveTo>
                <a:lnTo>
                  <a:pt x="43197" y="135229"/>
                </a:lnTo>
                <a:lnTo>
                  <a:pt x="34770" y="135229"/>
                </a:lnTo>
                <a:lnTo>
                  <a:pt x="34770" y="127025"/>
                </a:lnTo>
                <a:close/>
                <a:moveTo>
                  <a:pt x="51848" y="127025"/>
                </a:moveTo>
                <a:lnTo>
                  <a:pt x="51848" y="135229"/>
                </a:lnTo>
                <a:lnTo>
                  <a:pt x="43421" y="135229"/>
                </a:lnTo>
                <a:lnTo>
                  <a:pt x="43421" y="127025"/>
                </a:lnTo>
                <a:close/>
                <a:moveTo>
                  <a:pt x="60499" y="127025"/>
                </a:moveTo>
                <a:lnTo>
                  <a:pt x="60499" y="135229"/>
                </a:lnTo>
                <a:lnTo>
                  <a:pt x="52071" y="135229"/>
                </a:lnTo>
                <a:lnTo>
                  <a:pt x="52071" y="127025"/>
                </a:lnTo>
                <a:close/>
                <a:moveTo>
                  <a:pt x="69149" y="127025"/>
                </a:moveTo>
                <a:lnTo>
                  <a:pt x="69149" y="135229"/>
                </a:lnTo>
                <a:lnTo>
                  <a:pt x="60722" y="135229"/>
                </a:lnTo>
                <a:lnTo>
                  <a:pt x="60722" y="127025"/>
                </a:lnTo>
                <a:close/>
                <a:moveTo>
                  <a:pt x="77800" y="127025"/>
                </a:moveTo>
                <a:lnTo>
                  <a:pt x="77800" y="135229"/>
                </a:lnTo>
                <a:lnTo>
                  <a:pt x="69373" y="135229"/>
                </a:lnTo>
                <a:lnTo>
                  <a:pt x="69373" y="127025"/>
                </a:lnTo>
                <a:close/>
                <a:moveTo>
                  <a:pt x="86506" y="127025"/>
                </a:moveTo>
                <a:lnTo>
                  <a:pt x="86506" y="135229"/>
                </a:lnTo>
                <a:lnTo>
                  <a:pt x="78023" y="135229"/>
                </a:lnTo>
                <a:lnTo>
                  <a:pt x="78023" y="127025"/>
                </a:lnTo>
                <a:close/>
                <a:moveTo>
                  <a:pt x="95157" y="127025"/>
                </a:moveTo>
                <a:lnTo>
                  <a:pt x="95157" y="135229"/>
                </a:lnTo>
                <a:lnTo>
                  <a:pt x="86730" y="135229"/>
                </a:lnTo>
                <a:lnTo>
                  <a:pt x="86730" y="127025"/>
                </a:lnTo>
                <a:close/>
                <a:moveTo>
                  <a:pt x="103808" y="127025"/>
                </a:moveTo>
                <a:lnTo>
                  <a:pt x="103808" y="135229"/>
                </a:lnTo>
                <a:lnTo>
                  <a:pt x="95380" y="135229"/>
                </a:lnTo>
                <a:lnTo>
                  <a:pt x="95380" y="127025"/>
                </a:lnTo>
                <a:close/>
                <a:moveTo>
                  <a:pt x="112458" y="127025"/>
                </a:moveTo>
                <a:lnTo>
                  <a:pt x="112458" y="135229"/>
                </a:lnTo>
                <a:lnTo>
                  <a:pt x="104031" y="135229"/>
                </a:lnTo>
                <a:lnTo>
                  <a:pt x="104031" y="127025"/>
                </a:lnTo>
                <a:close/>
                <a:moveTo>
                  <a:pt x="121109" y="127025"/>
                </a:moveTo>
                <a:lnTo>
                  <a:pt x="121109" y="135229"/>
                </a:lnTo>
                <a:lnTo>
                  <a:pt x="112681" y="135229"/>
                </a:lnTo>
                <a:lnTo>
                  <a:pt x="112681" y="127025"/>
                </a:lnTo>
                <a:close/>
                <a:moveTo>
                  <a:pt x="129760" y="127025"/>
                </a:moveTo>
                <a:lnTo>
                  <a:pt x="129760" y="135229"/>
                </a:lnTo>
                <a:lnTo>
                  <a:pt x="121332" y="135229"/>
                </a:lnTo>
                <a:lnTo>
                  <a:pt x="121332" y="127025"/>
                </a:lnTo>
                <a:close/>
                <a:moveTo>
                  <a:pt x="138410" y="127025"/>
                </a:moveTo>
                <a:lnTo>
                  <a:pt x="138410" y="135229"/>
                </a:lnTo>
                <a:lnTo>
                  <a:pt x="129983" y="135229"/>
                </a:lnTo>
                <a:lnTo>
                  <a:pt x="129983" y="127025"/>
                </a:lnTo>
                <a:close/>
                <a:moveTo>
                  <a:pt x="147117" y="127025"/>
                </a:moveTo>
                <a:lnTo>
                  <a:pt x="147117" y="135229"/>
                </a:lnTo>
                <a:lnTo>
                  <a:pt x="138633" y="135229"/>
                </a:lnTo>
                <a:lnTo>
                  <a:pt x="138633" y="127025"/>
                </a:lnTo>
                <a:close/>
                <a:moveTo>
                  <a:pt x="155767" y="127025"/>
                </a:moveTo>
                <a:lnTo>
                  <a:pt x="155767" y="135229"/>
                </a:lnTo>
                <a:lnTo>
                  <a:pt x="147340" y="135229"/>
                </a:lnTo>
                <a:lnTo>
                  <a:pt x="147340" y="127025"/>
                </a:lnTo>
                <a:close/>
                <a:moveTo>
                  <a:pt x="164418" y="127025"/>
                </a:moveTo>
                <a:lnTo>
                  <a:pt x="164418" y="135229"/>
                </a:lnTo>
                <a:lnTo>
                  <a:pt x="155990" y="135229"/>
                </a:lnTo>
                <a:lnTo>
                  <a:pt x="155990" y="127025"/>
                </a:lnTo>
                <a:close/>
                <a:moveTo>
                  <a:pt x="173069" y="127025"/>
                </a:moveTo>
                <a:lnTo>
                  <a:pt x="173069" y="135229"/>
                </a:lnTo>
                <a:lnTo>
                  <a:pt x="164641" y="135229"/>
                </a:lnTo>
                <a:lnTo>
                  <a:pt x="164641" y="127025"/>
                </a:lnTo>
                <a:close/>
                <a:moveTo>
                  <a:pt x="181719" y="127025"/>
                </a:moveTo>
                <a:lnTo>
                  <a:pt x="181719" y="135229"/>
                </a:lnTo>
                <a:lnTo>
                  <a:pt x="173292" y="135229"/>
                </a:lnTo>
                <a:lnTo>
                  <a:pt x="173292" y="127025"/>
                </a:lnTo>
                <a:close/>
                <a:moveTo>
                  <a:pt x="190370" y="127025"/>
                </a:moveTo>
                <a:lnTo>
                  <a:pt x="190370" y="135229"/>
                </a:lnTo>
                <a:lnTo>
                  <a:pt x="181942" y="135229"/>
                </a:lnTo>
                <a:lnTo>
                  <a:pt x="181942" y="127025"/>
                </a:lnTo>
                <a:close/>
                <a:moveTo>
                  <a:pt x="199020" y="127025"/>
                </a:moveTo>
                <a:lnTo>
                  <a:pt x="199020" y="135229"/>
                </a:lnTo>
                <a:lnTo>
                  <a:pt x="190593" y="135229"/>
                </a:lnTo>
                <a:lnTo>
                  <a:pt x="190593" y="127025"/>
                </a:lnTo>
                <a:close/>
                <a:moveTo>
                  <a:pt x="207727" y="127025"/>
                </a:moveTo>
                <a:lnTo>
                  <a:pt x="207727" y="135229"/>
                </a:lnTo>
                <a:lnTo>
                  <a:pt x="199244" y="135229"/>
                </a:lnTo>
                <a:lnTo>
                  <a:pt x="199244" y="127025"/>
                </a:lnTo>
                <a:close/>
                <a:moveTo>
                  <a:pt x="216377" y="127025"/>
                </a:moveTo>
                <a:lnTo>
                  <a:pt x="216377" y="135229"/>
                </a:lnTo>
                <a:lnTo>
                  <a:pt x="207950" y="135229"/>
                </a:lnTo>
                <a:lnTo>
                  <a:pt x="207950" y="127025"/>
                </a:lnTo>
                <a:close/>
                <a:moveTo>
                  <a:pt x="225028" y="127025"/>
                </a:moveTo>
                <a:lnTo>
                  <a:pt x="225028" y="135229"/>
                </a:lnTo>
                <a:lnTo>
                  <a:pt x="216601" y="135229"/>
                </a:lnTo>
                <a:lnTo>
                  <a:pt x="216601" y="127025"/>
                </a:lnTo>
                <a:close/>
                <a:moveTo>
                  <a:pt x="233679" y="127025"/>
                </a:moveTo>
                <a:lnTo>
                  <a:pt x="233679" y="135229"/>
                </a:lnTo>
                <a:lnTo>
                  <a:pt x="225251" y="135229"/>
                </a:lnTo>
                <a:lnTo>
                  <a:pt x="225251" y="127025"/>
                </a:lnTo>
                <a:close/>
                <a:moveTo>
                  <a:pt x="242329" y="127025"/>
                </a:moveTo>
                <a:lnTo>
                  <a:pt x="242329" y="135229"/>
                </a:lnTo>
                <a:lnTo>
                  <a:pt x="233902" y="135229"/>
                </a:lnTo>
                <a:lnTo>
                  <a:pt x="233902" y="127025"/>
                </a:lnTo>
                <a:close/>
                <a:moveTo>
                  <a:pt x="250980" y="127025"/>
                </a:moveTo>
                <a:lnTo>
                  <a:pt x="250980" y="135229"/>
                </a:lnTo>
                <a:lnTo>
                  <a:pt x="242553" y="135229"/>
                </a:lnTo>
                <a:lnTo>
                  <a:pt x="242553" y="127025"/>
                </a:lnTo>
                <a:close/>
                <a:moveTo>
                  <a:pt x="259686" y="127025"/>
                </a:moveTo>
                <a:lnTo>
                  <a:pt x="259686" y="135229"/>
                </a:lnTo>
                <a:lnTo>
                  <a:pt x="251203" y="135229"/>
                </a:lnTo>
                <a:lnTo>
                  <a:pt x="251203" y="127025"/>
                </a:lnTo>
                <a:close/>
                <a:moveTo>
                  <a:pt x="268337" y="127025"/>
                </a:moveTo>
                <a:lnTo>
                  <a:pt x="268337" y="135229"/>
                </a:lnTo>
                <a:lnTo>
                  <a:pt x="259910" y="135229"/>
                </a:lnTo>
                <a:lnTo>
                  <a:pt x="259910" y="127025"/>
                </a:lnTo>
                <a:close/>
                <a:moveTo>
                  <a:pt x="276988" y="127025"/>
                </a:moveTo>
                <a:lnTo>
                  <a:pt x="276988" y="135229"/>
                </a:lnTo>
                <a:lnTo>
                  <a:pt x="268560" y="135229"/>
                </a:lnTo>
                <a:lnTo>
                  <a:pt x="268560" y="127025"/>
                </a:lnTo>
                <a:close/>
                <a:moveTo>
                  <a:pt x="17190" y="135452"/>
                </a:moveTo>
                <a:lnTo>
                  <a:pt x="17190" y="143712"/>
                </a:lnTo>
                <a:lnTo>
                  <a:pt x="8762" y="143712"/>
                </a:lnTo>
                <a:lnTo>
                  <a:pt x="8762" y="135452"/>
                </a:lnTo>
                <a:close/>
                <a:moveTo>
                  <a:pt x="25840" y="135452"/>
                </a:moveTo>
                <a:lnTo>
                  <a:pt x="25840" y="143712"/>
                </a:lnTo>
                <a:lnTo>
                  <a:pt x="17413" y="143712"/>
                </a:lnTo>
                <a:lnTo>
                  <a:pt x="17413" y="135452"/>
                </a:lnTo>
                <a:close/>
                <a:moveTo>
                  <a:pt x="34547" y="135452"/>
                </a:moveTo>
                <a:lnTo>
                  <a:pt x="34547" y="143712"/>
                </a:lnTo>
                <a:lnTo>
                  <a:pt x="26064" y="143712"/>
                </a:lnTo>
                <a:lnTo>
                  <a:pt x="26064" y="135452"/>
                </a:lnTo>
                <a:close/>
                <a:moveTo>
                  <a:pt x="43197" y="135452"/>
                </a:moveTo>
                <a:lnTo>
                  <a:pt x="43197" y="143712"/>
                </a:lnTo>
                <a:lnTo>
                  <a:pt x="34770" y="143712"/>
                </a:lnTo>
                <a:lnTo>
                  <a:pt x="34770" y="135452"/>
                </a:lnTo>
                <a:close/>
                <a:moveTo>
                  <a:pt x="51848" y="135452"/>
                </a:moveTo>
                <a:lnTo>
                  <a:pt x="51848" y="143712"/>
                </a:lnTo>
                <a:lnTo>
                  <a:pt x="43421" y="143712"/>
                </a:lnTo>
                <a:lnTo>
                  <a:pt x="43421" y="135452"/>
                </a:lnTo>
                <a:close/>
                <a:moveTo>
                  <a:pt x="60499" y="135452"/>
                </a:moveTo>
                <a:lnTo>
                  <a:pt x="60499" y="143712"/>
                </a:lnTo>
                <a:lnTo>
                  <a:pt x="52071" y="143712"/>
                </a:lnTo>
                <a:lnTo>
                  <a:pt x="52071" y="135452"/>
                </a:lnTo>
                <a:close/>
                <a:moveTo>
                  <a:pt x="69149" y="135452"/>
                </a:moveTo>
                <a:lnTo>
                  <a:pt x="69149" y="143712"/>
                </a:lnTo>
                <a:lnTo>
                  <a:pt x="60722" y="143712"/>
                </a:lnTo>
                <a:lnTo>
                  <a:pt x="60722" y="135452"/>
                </a:lnTo>
                <a:close/>
                <a:moveTo>
                  <a:pt x="77800" y="135452"/>
                </a:moveTo>
                <a:lnTo>
                  <a:pt x="77800" y="143712"/>
                </a:lnTo>
                <a:lnTo>
                  <a:pt x="69373" y="143712"/>
                </a:lnTo>
                <a:lnTo>
                  <a:pt x="69373" y="135452"/>
                </a:lnTo>
                <a:close/>
                <a:moveTo>
                  <a:pt x="86506" y="135452"/>
                </a:moveTo>
                <a:lnTo>
                  <a:pt x="86506" y="143712"/>
                </a:lnTo>
                <a:lnTo>
                  <a:pt x="78023" y="143712"/>
                </a:lnTo>
                <a:lnTo>
                  <a:pt x="78023" y="135452"/>
                </a:lnTo>
                <a:close/>
                <a:moveTo>
                  <a:pt x="95157" y="135452"/>
                </a:moveTo>
                <a:lnTo>
                  <a:pt x="95157" y="143712"/>
                </a:lnTo>
                <a:lnTo>
                  <a:pt x="86730" y="143712"/>
                </a:lnTo>
                <a:lnTo>
                  <a:pt x="86730" y="135452"/>
                </a:lnTo>
                <a:close/>
                <a:moveTo>
                  <a:pt x="103808" y="135452"/>
                </a:moveTo>
                <a:lnTo>
                  <a:pt x="103808" y="143712"/>
                </a:lnTo>
                <a:lnTo>
                  <a:pt x="95380" y="143712"/>
                </a:lnTo>
                <a:lnTo>
                  <a:pt x="95380" y="135452"/>
                </a:lnTo>
                <a:close/>
                <a:moveTo>
                  <a:pt x="112458" y="135452"/>
                </a:moveTo>
                <a:lnTo>
                  <a:pt x="112458" y="143712"/>
                </a:lnTo>
                <a:lnTo>
                  <a:pt x="104031" y="143712"/>
                </a:lnTo>
                <a:lnTo>
                  <a:pt x="104031" y="135452"/>
                </a:lnTo>
                <a:close/>
                <a:moveTo>
                  <a:pt x="121109" y="135452"/>
                </a:moveTo>
                <a:lnTo>
                  <a:pt x="121109" y="143712"/>
                </a:lnTo>
                <a:lnTo>
                  <a:pt x="112681" y="143712"/>
                </a:lnTo>
                <a:lnTo>
                  <a:pt x="112681" y="135452"/>
                </a:lnTo>
                <a:close/>
                <a:moveTo>
                  <a:pt x="129760" y="135452"/>
                </a:moveTo>
                <a:lnTo>
                  <a:pt x="129760" y="143712"/>
                </a:lnTo>
                <a:lnTo>
                  <a:pt x="121332" y="143712"/>
                </a:lnTo>
                <a:lnTo>
                  <a:pt x="121332" y="135452"/>
                </a:lnTo>
                <a:close/>
                <a:moveTo>
                  <a:pt x="138410" y="135452"/>
                </a:moveTo>
                <a:lnTo>
                  <a:pt x="138410" y="143712"/>
                </a:lnTo>
                <a:lnTo>
                  <a:pt x="129983" y="143712"/>
                </a:lnTo>
                <a:lnTo>
                  <a:pt x="129983" y="135452"/>
                </a:lnTo>
                <a:close/>
                <a:moveTo>
                  <a:pt x="147117" y="135452"/>
                </a:moveTo>
                <a:lnTo>
                  <a:pt x="147117" y="143712"/>
                </a:lnTo>
                <a:lnTo>
                  <a:pt x="138633" y="143712"/>
                </a:lnTo>
                <a:lnTo>
                  <a:pt x="138633" y="135452"/>
                </a:lnTo>
                <a:close/>
                <a:moveTo>
                  <a:pt x="155767" y="135452"/>
                </a:moveTo>
                <a:lnTo>
                  <a:pt x="155767" y="143712"/>
                </a:lnTo>
                <a:lnTo>
                  <a:pt x="147340" y="143712"/>
                </a:lnTo>
                <a:lnTo>
                  <a:pt x="147340" y="135452"/>
                </a:lnTo>
                <a:close/>
                <a:moveTo>
                  <a:pt x="164418" y="135452"/>
                </a:moveTo>
                <a:lnTo>
                  <a:pt x="164418" y="143712"/>
                </a:lnTo>
                <a:lnTo>
                  <a:pt x="155990" y="143712"/>
                </a:lnTo>
                <a:lnTo>
                  <a:pt x="155990" y="135452"/>
                </a:lnTo>
                <a:close/>
                <a:moveTo>
                  <a:pt x="173069" y="135452"/>
                </a:moveTo>
                <a:lnTo>
                  <a:pt x="173069" y="143712"/>
                </a:lnTo>
                <a:lnTo>
                  <a:pt x="164641" y="143712"/>
                </a:lnTo>
                <a:lnTo>
                  <a:pt x="164641" y="135452"/>
                </a:lnTo>
                <a:close/>
                <a:moveTo>
                  <a:pt x="181719" y="135452"/>
                </a:moveTo>
                <a:lnTo>
                  <a:pt x="181719" y="143712"/>
                </a:lnTo>
                <a:lnTo>
                  <a:pt x="173292" y="143712"/>
                </a:lnTo>
                <a:lnTo>
                  <a:pt x="173292" y="135452"/>
                </a:lnTo>
                <a:close/>
                <a:moveTo>
                  <a:pt x="190370" y="135452"/>
                </a:moveTo>
                <a:lnTo>
                  <a:pt x="190370" y="143712"/>
                </a:lnTo>
                <a:lnTo>
                  <a:pt x="181942" y="143712"/>
                </a:lnTo>
                <a:lnTo>
                  <a:pt x="181942" y="135452"/>
                </a:lnTo>
                <a:close/>
                <a:moveTo>
                  <a:pt x="199020" y="135452"/>
                </a:moveTo>
                <a:lnTo>
                  <a:pt x="199020" y="143712"/>
                </a:lnTo>
                <a:lnTo>
                  <a:pt x="190593" y="143712"/>
                </a:lnTo>
                <a:lnTo>
                  <a:pt x="190593" y="135452"/>
                </a:lnTo>
                <a:close/>
                <a:moveTo>
                  <a:pt x="207727" y="135452"/>
                </a:moveTo>
                <a:lnTo>
                  <a:pt x="207727" y="143712"/>
                </a:lnTo>
                <a:lnTo>
                  <a:pt x="199244" y="143712"/>
                </a:lnTo>
                <a:lnTo>
                  <a:pt x="199244" y="135452"/>
                </a:lnTo>
                <a:close/>
                <a:moveTo>
                  <a:pt x="216377" y="135452"/>
                </a:moveTo>
                <a:lnTo>
                  <a:pt x="216377" y="143712"/>
                </a:lnTo>
                <a:lnTo>
                  <a:pt x="207950" y="143712"/>
                </a:lnTo>
                <a:lnTo>
                  <a:pt x="207950" y="135452"/>
                </a:lnTo>
                <a:close/>
                <a:moveTo>
                  <a:pt x="225028" y="135452"/>
                </a:moveTo>
                <a:lnTo>
                  <a:pt x="225028" y="143712"/>
                </a:lnTo>
                <a:lnTo>
                  <a:pt x="216601" y="143712"/>
                </a:lnTo>
                <a:lnTo>
                  <a:pt x="216601" y="135452"/>
                </a:lnTo>
                <a:close/>
                <a:moveTo>
                  <a:pt x="233679" y="135452"/>
                </a:moveTo>
                <a:lnTo>
                  <a:pt x="233679" y="143712"/>
                </a:lnTo>
                <a:lnTo>
                  <a:pt x="225251" y="143712"/>
                </a:lnTo>
                <a:lnTo>
                  <a:pt x="225251" y="135452"/>
                </a:lnTo>
                <a:close/>
                <a:moveTo>
                  <a:pt x="242329" y="135452"/>
                </a:moveTo>
                <a:lnTo>
                  <a:pt x="242329" y="143712"/>
                </a:lnTo>
                <a:lnTo>
                  <a:pt x="233902" y="143712"/>
                </a:lnTo>
                <a:lnTo>
                  <a:pt x="233902" y="135452"/>
                </a:lnTo>
                <a:close/>
                <a:moveTo>
                  <a:pt x="250980" y="135452"/>
                </a:moveTo>
                <a:lnTo>
                  <a:pt x="250980" y="143712"/>
                </a:lnTo>
                <a:lnTo>
                  <a:pt x="242553" y="143712"/>
                </a:lnTo>
                <a:lnTo>
                  <a:pt x="242553" y="135452"/>
                </a:lnTo>
                <a:close/>
                <a:moveTo>
                  <a:pt x="259686" y="135452"/>
                </a:moveTo>
                <a:lnTo>
                  <a:pt x="259686" y="143712"/>
                </a:lnTo>
                <a:lnTo>
                  <a:pt x="251203" y="143712"/>
                </a:lnTo>
                <a:lnTo>
                  <a:pt x="251203" y="135452"/>
                </a:lnTo>
                <a:close/>
                <a:moveTo>
                  <a:pt x="268337" y="135452"/>
                </a:moveTo>
                <a:lnTo>
                  <a:pt x="268337" y="143712"/>
                </a:lnTo>
                <a:lnTo>
                  <a:pt x="259910" y="143712"/>
                </a:lnTo>
                <a:lnTo>
                  <a:pt x="259910" y="135452"/>
                </a:lnTo>
                <a:close/>
                <a:moveTo>
                  <a:pt x="276988" y="135452"/>
                </a:moveTo>
                <a:lnTo>
                  <a:pt x="276988" y="143712"/>
                </a:lnTo>
                <a:lnTo>
                  <a:pt x="268560" y="143712"/>
                </a:lnTo>
                <a:lnTo>
                  <a:pt x="268560" y="135452"/>
                </a:lnTo>
                <a:close/>
                <a:moveTo>
                  <a:pt x="17190" y="143935"/>
                </a:moveTo>
                <a:lnTo>
                  <a:pt x="17190" y="152139"/>
                </a:lnTo>
                <a:lnTo>
                  <a:pt x="8762" y="152139"/>
                </a:lnTo>
                <a:lnTo>
                  <a:pt x="8762" y="143935"/>
                </a:lnTo>
                <a:close/>
                <a:moveTo>
                  <a:pt x="25840" y="143935"/>
                </a:moveTo>
                <a:lnTo>
                  <a:pt x="25840" y="152139"/>
                </a:lnTo>
                <a:lnTo>
                  <a:pt x="17413" y="152139"/>
                </a:lnTo>
                <a:lnTo>
                  <a:pt x="17413" y="143935"/>
                </a:lnTo>
                <a:close/>
                <a:moveTo>
                  <a:pt x="34547" y="143935"/>
                </a:moveTo>
                <a:lnTo>
                  <a:pt x="34547" y="152139"/>
                </a:lnTo>
                <a:lnTo>
                  <a:pt x="26064" y="152139"/>
                </a:lnTo>
                <a:lnTo>
                  <a:pt x="26064" y="143935"/>
                </a:lnTo>
                <a:close/>
                <a:moveTo>
                  <a:pt x="43197" y="143935"/>
                </a:moveTo>
                <a:lnTo>
                  <a:pt x="43197" y="152139"/>
                </a:lnTo>
                <a:lnTo>
                  <a:pt x="34770" y="152139"/>
                </a:lnTo>
                <a:lnTo>
                  <a:pt x="34770" y="143935"/>
                </a:lnTo>
                <a:close/>
                <a:moveTo>
                  <a:pt x="51848" y="143935"/>
                </a:moveTo>
                <a:lnTo>
                  <a:pt x="51848" y="152139"/>
                </a:lnTo>
                <a:lnTo>
                  <a:pt x="43421" y="152139"/>
                </a:lnTo>
                <a:lnTo>
                  <a:pt x="43421" y="143935"/>
                </a:lnTo>
                <a:close/>
                <a:moveTo>
                  <a:pt x="60499" y="143935"/>
                </a:moveTo>
                <a:lnTo>
                  <a:pt x="60499" y="152139"/>
                </a:lnTo>
                <a:lnTo>
                  <a:pt x="52071" y="152139"/>
                </a:lnTo>
                <a:lnTo>
                  <a:pt x="52071" y="143935"/>
                </a:lnTo>
                <a:close/>
                <a:moveTo>
                  <a:pt x="69149" y="143935"/>
                </a:moveTo>
                <a:lnTo>
                  <a:pt x="69149" y="152139"/>
                </a:lnTo>
                <a:lnTo>
                  <a:pt x="60722" y="152139"/>
                </a:lnTo>
                <a:lnTo>
                  <a:pt x="60722" y="143935"/>
                </a:lnTo>
                <a:close/>
                <a:moveTo>
                  <a:pt x="77800" y="143935"/>
                </a:moveTo>
                <a:lnTo>
                  <a:pt x="77800" y="152139"/>
                </a:lnTo>
                <a:lnTo>
                  <a:pt x="69373" y="152139"/>
                </a:lnTo>
                <a:lnTo>
                  <a:pt x="69373" y="143935"/>
                </a:lnTo>
                <a:close/>
                <a:moveTo>
                  <a:pt x="86506" y="143935"/>
                </a:moveTo>
                <a:lnTo>
                  <a:pt x="86506" y="152139"/>
                </a:lnTo>
                <a:lnTo>
                  <a:pt x="78023" y="152139"/>
                </a:lnTo>
                <a:lnTo>
                  <a:pt x="78023" y="143935"/>
                </a:lnTo>
                <a:close/>
                <a:moveTo>
                  <a:pt x="95157" y="143935"/>
                </a:moveTo>
                <a:lnTo>
                  <a:pt x="95157" y="152139"/>
                </a:lnTo>
                <a:lnTo>
                  <a:pt x="86730" y="152139"/>
                </a:lnTo>
                <a:lnTo>
                  <a:pt x="86730" y="143935"/>
                </a:lnTo>
                <a:close/>
                <a:moveTo>
                  <a:pt x="103808" y="143935"/>
                </a:moveTo>
                <a:lnTo>
                  <a:pt x="103808" y="152139"/>
                </a:lnTo>
                <a:lnTo>
                  <a:pt x="95380" y="152139"/>
                </a:lnTo>
                <a:lnTo>
                  <a:pt x="95380" y="143935"/>
                </a:lnTo>
                <a:close/>
                <a:moveTo>
                  <a:pt x="112458" y="143935"/>
                </a:moveTo>
                <a:lnTo>
                  <a:pt x="112458" y="152139"/>
                </a:lnTo>
                <a:lnTo>
                  <a:pt x="104031" y="152139"/>
                </a:lnTo>
                <a:lnTo>
                  <a:pt x="104031" y="143935"/>
                </a:lnTo>
                <a:close/>
                <a:moveTo>
                  <a:pt x="121109" y="143935"/>
                </a:moveTo>
                <a:lnTo>
                  <a:pt x="121109" y="152139"/>
                </a:lnTo>
                <a:lnTo>
                  <a:pt x="112681" y="152139"/>
                </a:lnTo>
                <a:lnTo>
                  <a:pt x="112681" y="143935"/>
                </a:lnTo>
                <a:close/>
                <a:moveTo>
                  <a:pt x="129760" y="143935"/>
                </a:moveTo>
                <a:lnTo>
                  <a:pt x="129760" y="152139"/>
                </a:lnTo>
                <a:lnTo>
                  <a:pt x="121332" y="152139"/>
                </a:lnTo>
                <a:lnTo>
                  <a:pt x="121332" y="143935"/>
                </a:lnTo>
                <a:close/>
                <a:moveTo>
                  <a:pt x="138410" y="143935"/>
                </a:moveTo>
                <a:lnTo>
                  <a:pt x="138410" y="152139"/>
                </a:lnTo>
                <a:lnTo>
                  <a:pt x="129983" y="152139"/>
                </a:lnTo>
                <a:lnTo>
                  <a:pt x="129983" y="143935"/>
                </a:lnTo>
                <a:close/>
                <a:moveTo>
                  <a:pt x="147117" y="143935"/>
                </a:moveTo>
                <a:lnTo>
                  <a:pt x="147117" y="152139"/>
                </a:lnTo>
                <a:lnTo>
                  <a:pt x="138633" y="152139"/>
                </a:lnTo>
                <a:lnTo>
                  <a:pt x="138633" y="143935"/>
                </a:lnTo>
                <a:close/>
                <a:moveTo>
                  <a:pt x="155767" y="143935"/>
                </a:moveTo>
                <a:lnTo>
                  <a:pt x="155767" y="152139"/>
                </a:lnTo>
                <a:lnTo>
                  <a:pt x="147340" y="152139"/>
                </a:lnTo>
                <a:lnTo>
                  <a:pt x="147340" y="143935"/>
                </a:lnTo>
                <a:close/>
                <a:moveTo>
                  <a:pt x="164418" y="143935"/>
                </a:moveTo>
                <a:lnTo>
                  <a:pt x="164418" y="152139"/>
                </a:lnTo>
                <a:lnTo>
                  <a:pt x="155990" y="152139"/>
                </a:lnTo>
                <a:lnTo>
                  <a:pt x="155990" y="143935"/>
                </a:lnTo>
                <a:close/>
                <a:moveTo>
                  <a:pt x="173069" y="143935"/>
                </a:moveTo>
                <a:lnTo>
                  <a:pt x="173069" y="152139"/>
                </a:lnTo>
                <a:lnTo>
                  <a:pt x="164641" y="152139"/>
                </a:lnTo>
                <a:lnTo>
                  <a:pt x="164641" y="143935"/>
                </a:lnTo>
                <a:close/>
                <a:moveTo>
                  <a:pt x="181719" y="143935"/>
                </a:moveTo>
                <a:lnTo>
                  <a:pt x="181719" y="152139"/>
                </a:lnTo>
                <a:lnTo>
                  <a:pt x="173292" y="152139"/>
                </a:lnTo>
                <a:lnTo>
                  <a:pt x="173292" y="143935"/>
                </a:lnTo>
                <a:close/>
                <a:moveTo>
                  <a:pt x="190370" y="143935"/>
                </a:moveTo>
                <a:lnTo>
                  <a:pt x="190370" y="152139"/>
                </a:lnTo>
                <a:lnTo>
                  <a:pt x="181942" y="152139"/>
                </a:lnTo>
                <a:lnTo>
                  <a:pt x="181942" y="143935"/>
                </a:lnTo>
                <a:close/>
                <a:moveTo>
                  <a:pt x="199020" y="143935"/>
                </a:moveTo>
                <a:lnTo>
                  <a:pt x="199020" y="152139"/>
                </a:lnTo>
                <a:lnTo>
                  <a:pt x="190593" y="152139"/>
                </a:lnTo>
                <a:lnTo>
                  <a:pt x="190593" y="143935"/>
                </a:lnTo>
                <a:close/>
                <a:moveTo>
                  <a:pt x="207727" y="143935"/>
                </a:moveTo>
                <a:lnTo>
                  <a:pt x="207727" y="152139"/>
                </a:lnTo>
                <a:lnTo>
                  <a:pt x="199244" y="152139"/>
                </a:lnTo>
                <a:lnTo>
                  <a:pt x="199244" y="143935"/>
                </a:lnTo>
                <a:close/>
                <a:moveTo>
                  <a:pt x="216377" y="143935"/>
                </a:moveTo>
                <a:lnTo>
                  <a:pt x="216377" y="152139"/>
                </a:lnTo>
                <a:lnTo>
                  <a:pt x="207950" y="152139"/>
                </a:lnTo>
                <a:lnTo>
                  <a:pt x="207950" y="143935"/>
                </a:lnTo>
                <a:close/>
                <a:moveTo>
                  <a:pt x="225028" y="143935"/>
                </a:moveTo>
                <a:lnTo>
                  <a:pt x="225028" y="152139"/>
                </a:lnTo>
                <a:lnTo>
                  <a:pt x="216601" y="152139"/>
                </a:lnTo>
                <a:lnTo>
                  <a:pt x="216601" y="143935"/>
                </a:lnTo>
                <a:close/>
                <a:moveTo>
                  <a:pt x="233679" y="143935"/>
                </a:moveTo>
                <a:lnTo>
                  <a:pt x="233679" y="152139"/>
                </a:lnTo>
                <a:lnTo>
                  <a:pt x="225251" y="152139"/>
                </a:lnTo>
                <a:lnTo>
                  <a:pt x="225251" y="143935"/>
                </a:lnTo>
                <a:close/>
                <a:moveTo>
                  <a:pt x="242329" y="143935"/>
                </a:moveTo>
                <a:lnTo>
                  <a:pt x="242329" y="152139"/>
                </a:lnTo>
                <a:lnTo>
                  <a:pt x="233902" y="152139"/>
                </a:lnTo>
                <a:lnTo>
                  <a:pt x="233902" y="143935"/>
                </a:lnTo>
                <a:close/>
                <a:moveTo>
                  <a:pt x="250980" y="143935"/>
                </a:moveTo>
                <a:lnTo>
                  <a:pt x="250980" y="152139"/>
                </a:lnTo>
                <a:lnTo>
                  <a:pt x="242553" y="152139"/>
                </a:lnTo>
                <a:lnTo>
                  <a:pt x="242553" y="143935"/>
                </a:lnTo>
                <a:close/>
                <a:moveTo>
                  <a:pt x="259686" y="143935"/>
                </a:moveTo>
                <a:lnTo>
                  <a:pt x="259686" y="152139"/>
                </a:lnTo>
                <a:lnTo>
                  <a:pt x="251203" y="152139"/>
                </a:lnTo>
                <a:lnTo>
                  <a:pt x="251203" y="143935"/>
                </a:lnTo>
                <a:close/>
                <a:moveTo>
                  <a:pt x="268337" y="143935"/>
                </a:moveTo>
                <a:lnTo>
                  <a:pt x="268337" y="152139"/>
                </a:lnTo>
                <a:lnTo>
                  <a:pt x="259910" y="152139"/>
                </a:lnTo>
                <a:lnTo>
                  <a:pt x="259910" y="143935"/>
                </a:lnTo>
                <a:close/>
                <a:moveTo>
                  <a:pt x="276988" y="143935"/>
                </a:moveTo>
                <a:lnTo>
                  <a:pt x="276988" y="152139"/>
                </a:lnTo>
                <a:lnTo>
                  <a:pt x="268560" y="152139"/>
                </a:lnTo>
                <a:lnTo>
                  <a:pt x="268560" y="143935"/>
                </a:lnTo>
                <a:close/>
                <a:moveTo>
                  <a:pt x="8539" y="0"/>
                </a:moveTo>
                <a:lnTo>
                  <a:pt x="8539" y="8372"/>
                </a:lnTo>
                <a:lnTo>
                  <a:pt x="0" y="8372"/>
                </a:lnTo>
                <a:lnTo>
                  <a:pt x="0" y="8595"/>
                </a:lnTo>
                <a:lnTo>
                  <a:pt x="8539" y="8595"/>
                </a:lnTo>
                <a:lnTo>
                  <a:pt x="8539" y="16799"/>
                </a:lnTo>
                <a:lnTo>
                  <a:pt x="0" y="16799"/>
                </a:lnTo>
                <a:lnTo>
                  <a:pt x="0" y="17022"/>
                </a:lnTo>
                <a:lnTo>
                  <a:pt x="8539" y="17022"/>
                </a:lnTo>
                <a:lnTo>
                  <a:pt x="8539" y="25282"/>
                </a:lnTo>
                <a:lnTo>
                  <a:pt x="0" y="25282"/>
                </a:lnTo>
                <a:lnTo>
                  <a:pt x="0" y="25505"/>
                </a:lnTo>
                <a:lnTo>
                  <a:pt x="8539" y="25505"/>
                </a:lnTo>
                <a:lnTo>
                  <a:pt x="8539" y="33709"/>
                </a:lnTo>
                <a:lnTo>
                  <a:pt x="0" y="33709"/>
                </a:lnTo>
                <a:lnTo>
                  <a:pt x="0" y="33933"/>
                </a:lnTo>
                <a:lnTo>
                  <a:pt x="8539" y="33933"/>
                </a:lnTo>
                <a:lnTo>
                  <a:pt x="8539" y="42193"/>
                </a:lnTo>
                <a:lnTo>
                  <a:pt x="0" y="42193"/>
                </a:lnTo>
                <a:lnTo>
                  <a:pt x="0" y="42416"/>
                </a:lnTo>
                <a:lnTo>
                  <a:pt x="8539" y="42416"/>
                </a:lnTo>
                <a:lnTo>
                  <a:pt x="8539" y="50620"/>
                </a:lnTo>
                <a:lnTo>
                  <a:pt x="0" y="50620"/>
                </a:lnTo>
                <a:lnTo>
                  <a:pt x="0" y="50843"/>
                </a:lnTo>
                <a:lnTo>
                  <a:pt x="8539" y="50843"/>
                </a:lnTo>
                <a:lnTo>
                  <a:pt x="8539" y="59103"/>
                </a:lnTo>
                <a:lnTo>
                  <a:pt x="0" y="59103"/>
                </a:lnTo>
                <a:lnTo>
                  <a:pt x="0" y="59326"/>
                </a:lnTo>
                <a:lnTo>
                  <a:pt x="8539" y="59326"/>
                </a:lnTo>
                <a:lnTo>
                  <a:pt x="8539" y="67586"/>
                </a:lnTo>
                <a:lnTo>
                  <a:pt x="0" y="67586"/>
                </a:lnTo>
                <a:lnTo>
                  <a:pt x="0" y="67810"/>
                </a:lnTo>
                <a:lnTo>
                  <a:pt x="8539" y="67810"/>
                </a:lnTo>
                <a:lnTo>
                  <a:pt x="8539" y="76014"/>
                </a:lnTo>
                <a:lnTo>
                  <a:pt x="0" y="76014"/>
                </a:lnTo>
                <a:lnTo>
                  <a:pt x="0" y="76237"/>
                </a:lnTo>
                <a:lnTo>
                  <a:pt x="8539" y="76237"/>
                </a:lnTo>
                <a:lnTo>
                  <a:pt x="8539" y="84497"/>
                </a:lnTo>
                <a:lnTo>
                  <a:pt x="0" y="84497"/>
                </a:lnTo>
                <a:lnTo>
                  <a:pt x="0" y="84720"/>
                </a:lnTo>
                <a:lnTo>
                  <a:pt x="8539" y="84720"/>
                </a:lnTo>
                <a:lnTo>
                  <a:pt x="8539" y="92924"/>
                </a:lnTo>
                <a:lnTo>
                  <a:pt x="0" y="92924"/>
                </a:lnTo>
                <a:lnTo>
                  <a:pt x="0" y="93148"/>
                </a:lnTo>
                <a:lnTo>
                  <a:pt x="8539" y="93148"/>
                </a:lnTo>
                <a:lnTo>
                  <a:pt x="8539" y="101408"/>
                </a:lnTo>
                <a:lnTo>
                  <a:pt x="0" y="101408"/>
                </a:lnTo>
                <a:lnTo>
                  <a:pt x="0" y="101631"/>
                </a:lnTo>
                <a:lnTo>
                  <a:pt x="8539" y="101631"/>
                </a:lnTo>
                <a:lnTo>
                  <a:pt x="8539" y="109891"/>
                </a:lnTo>
                <a:lnTo>
                  <a:pt x="0" y="109891"/>
                </a:lnTo>
                <a:lnTo>
                  <a:pt x="0" y="110114"/>
                </a:lnTo>
                <a:lnTo>
                  <a:pt x="8539" y="110114"/>
                </a:lnTo>
                <a:lnTo>
                  <a:pt x="8539" y="118318"/>
                </a:lnTo>
                <a:lnTo>
                  <a:pt x="0" y="118318"/>
                </a:lnTo>
                <a:lnTo>
                  <a:pt x="0" y="118541"/>
                </a:lnTo>
                <a:lnTo>
                  <a:pt x="8539" y="118541"/>
                </a:lnTo>
                <a:lnTo>
                  <a:pt x="8539" y="126801"/>
                </a:lnTo>
                <a:lnTo>
                  <a:pt x="0" y="126801"/>
                </a:lnTo>
                <a:lnTo>
                  <a:pt x="0" y="127025"/>
                </a:lnTo>
                <a:lnTo>
                  <a:pt x="8539" y="127025"/>
                </a:lnTo>
                <a:lnTo>
                  <a:pt x="8539" y="135229"/>
                </a:lnTo>
                <a:lnTo>
                  <a:pt x="0" y="135229"/>
                </a:lnTo>
                <a:lnTo>
                  <a:pt x="0" y="135452"/>
                </a:lnTo>
                <a:lnTo>
                  <a:pt x="8539" y="135452"/>
                </a:lnTo>
                <a:lnTo>
                  <a:pt x="8539" y="143712"/>
                </a:lnTo>
                <a:lnTo>
                  <a:pt x="0" y="143712"/>
                </a:lnTo>
                <a:lnTo>
                  <a:pt x="0" y="143935"/>
                </a:lnTo>
                <a:lnTo>
                  <a:pt x="8539" y="143935"/>
                </a:lnTo>
                <a:lnTo>
                  <a:pt x="8539" y="152139"/>
                </a:lnTo>
                <a:lnTo>
                  <a:pt x="0" y="152139"/>
                </a:lnTo>
                <a:lnTo>
                  <a:pt x="0" y="152362"/>
                </a:lnTo>
                <a:lnTo>
                  <a:pt x="8539" y="152362"/>
                </a:lnTo>
                <a:lnTo>
                  <a:pt x="8539" y="160734"/>
                </a:lnTo>
                <a:lnTo>
                  <a:pt x="8762" y="160734"/>
                </a:lnTo>
                <a:lnTo>
                  <a:pt x="8762" y="152362"/>
                </a:lnTo>
                <a:lnTo>
                  <a:pt x="17190" y="152362"/>
                </a:lnTo>
                <a:lnTo>
                  <a:pt x="17190" y="160734"/>
                </a:lnTo>
                <a:lnTo>
                  <a:pt x="17413" y="160734"/>
                </a:lnTo>
                <a:lnTo>
                  <a:pt x="17413" y="152362"/>
                </a:lnTo>
                <a:lnTo>
                  <a:pt x="25840" y="152362"/>
                </a:lnTo>
                <a:lnTo>
                  <a:pt x="25840" y="160734"/>
                </a:lnTo>
                <a:lnTo>
                  <a:pt x="26064" y="160734"/>
                </a:lnTo>
                <a:lnTo>
                  <a:pt x="26064" y="152362"/>
                </a:lnTo>
                <a:lnTo>
                  <a:pt x="34547" y="152362"/>
                </a:lnTo>
                <a:lnTo>
                  <a:pt x="34547" y="160734"/>
                </a:lnTo>
                <a:lnTo>
                  <a:pt x="34770" y="160734"/>
                </a:lnTo>
                <a:lnTo>
                  <a:pt x="34770" y="152362"/>
                </a:lnTo>
                <a:lnTo>
                  <a:pt x="43197" y="152362"/>
                </a:lnTo>
                <a:lnTo>
                  <a:pt x="43197" y="160734"/>
                </a:lnTo>
                <a:lnTo>
                  <a:pt x="43421" y="160734"/>
                </a:lnTo>
                <a:lnTo>
                  <a:pt x="43421" y="152362"/>
                </a:lnTo>
                <a:lnTo>
                  <a:pt x="51848" y="152362"/>
                </a:lnTo>
                <a:lnTo>
                  <a:pt x="51848" y="160734"/>
                </a:lnTo>
                <a:lnTo>
                  <a:pt x="52071" y="160734"/>
                </a:lnTo>
                <a:lnTo>
                  <a:pt x="52071" y="152362"/>
                </a:lnTo>
                <a:lnTo>
                  <a:pt x="60499" y="152362"/>
                </a:lnTo>
                <a:lnTo>
                  <a:pt x="60499" y="160734"/>
                </a:lnTo>
                <a:lnTo>
                  <a:pt x="60722" y="160734"/>
                </a:lnTo>
                <a:lnTo>
                  <a:pt x="60722" y="152362"/>
                </a:lnTo>
                <a:lnTo>
                  <a:pt x="69149" y="152362"/>
                </a:lnTo>
                <a:lnTo>
                  <a:pt x="69149" y="160734"/>
                </a:lnTo>
                <a:lnTo>
                  <a:pt x="69373" y="160734"/>
                </a:lnTo>
                <a:lnTo>
                  <a:pt x="69373" y="152362"/>
                </a:lnTo>
                <a:lnTo>
                  <a:pt x="77800" y="152362"/>
                </a:lnTo>
                <a:lnTo>
                  <a:pt x="77800" y="160734"/>
                </a:lnTo>
                <a:lnTo>
                  <a:pt x="78023" y="160734"/>
                </a:lnTo>
                <a:lnTo>
                  <a:pt x="78023" y="152362"/>
                </a:lnTo>
                <a:lnTo>
                  <a:pt x="86506" y="152362"/>
                </a:lnTo>
                <a:lnTo>
                  <a:pt x="86506" y="160734"/>
                </a:lnTo>
                <a:lnTo>
                  <a:pt x="86730" y="160734"/>
                </a:lnTo>
                <a:lnTo>
                  <a:pt x="86730" y="152362"/>
                </a:lnTo>
                <a:lnTo>
                  <a:pt x="95157" y="152362"/>
                </a:lnTo>
                <a:lnTo>
                  <a:pt x="95157" y="160734"/>
                </a:lnTo>
                <a:lnTo>
                  <a:pt x="95380" y="160734"/>
                </a:lnTo>
                <a:lnTo>
                  <a:pt x="95380" y="152362"/>
                </a:lnTo>
                <a:lnTo>
                  <a:pt x="103808" y="152362"/>
                </a:lnTo>
                <a:lnTo>
                  <a:pt x="103808" y="160734"/>
                </a:lnTo>
                <a:lnTo>
                  <a:pt x="104031" y="160734"/>
                </a:lnTo>
                <a:lnTo>
                  <a:pt x="104031" y="152362"/>
                </a:lnTo>
                <a:lnTo>
                  <a:pt x="112458" y="152362"/>
                </a:lnTo>
                <a:lnTo>
                  <a:pt x="112458" y="160734"/>
                </a:lnTo>
                <a:lnTo>
                  <a:pt x="112681" y="160734"/>
                </a:lnTo>
                <a:lnTo>
                  <a:pt x="112681" y="152362"/>
                </a:lnTo>
                <a:lnTo>
                  <a:pt x="121109" y="152362"/>
                </a:lnTo>
                <a:lnTo>
                  <a:pt x="121109" y="160734"/>
                </a:lnTo>
                <a:lnTo>
                  <a:pt x="121332" y="160734"/>
                </a:lnTo>
                <a:lnTo>
                  <a:pt x="121332" y="152362"/>
                </a:lnTo>
                <a:lnTo>
                  <a:pt x="129760" y="152362"/>
                </a:lnTo>
                <a:lnTo>
                  <a:pt x="129760" y="160734"/>
                </a:lnTo>
                <a:lnTo>
                  <a:pt x="129983" y="160734"/>
                </a:lnTo>
                <a:lnTo>
                  <a:pt x="129983" y="152362"/>
                </a:lnTo>
                <a:lnTo>
                  <a:pt x="138410" y="152362"/>
                </a:lnTo>
                <a:lnTo>
                  <a:pt x="138410" y="160734"/>
                </a:lnTo>
                <a:lnTo>
                  <a:pt x="138633" y="160734"/>
                </a:lnTo>
                <a:lnTo>
                  <a:pt x="138633" y="152362"/>
                </a:lnTo>
                <a:lnTo>
                  <a:pt x="147117" y="152362"/>
                </a:lnTo>
                <a:lnTo>
                  <a:pt x="147117" y="160734"/>
                </a:lnTo>
                <a:lnTo>
                  <a:pt x="147340" y="160734"/>
                </a:lnTo>
                <a:lnTo>
                  <a:pt x="147340" y="152362"/>
                </a:lnTo>
                <a:lnTo>
                  <a:pt x="155767" y="152362"/>
                </a:lnTo>
                <a:lnTo>
                  <a:pt x="155767" y="160734"/>
                </a:lnTo>
                <a:lnTo>
                  <a:pt x="155990" y="160734"/>
                </a:lnTo>
                <a:lnTo>
                  <a:pt x="155990" y="152362"/>
                </a:lnTo>
                <a:lnTo>
                  <a:pt x="164418" y="152362"/>
                </a:lnTo>
                <a:lnTo>
                  <a:pt x="164418" y="160734"/>
                </a:lnTo>
                <a:lnTo>
                  <a:pt x="164641" y="160734"/>
                </a:lnTo>
                <a:lnTo>
                  <a:pt x="164641" y="152362"/>
                </a:lnTo>
                <a:lnTo>
                  <a:pt x="173069" y="152362"/>
                </a:lnTo>
                <a:lnTo>
                  <a:pt x="173069" y="160734"/>
                </a:lnTo>
                <a:lnTo>
                  <a:pt x="173292" y="160734"/>
                </a:lnTo>
                <a:lnTo>
                  <a:pt x="173292" y="152362"/>
                </a:lnTo>
                <a:lnTo>
                  <a:pt x="181719" y="152362"/>
                </a:lnTo>
                <a:lnTo>
                  <a:pt x="181719" y="160734"/>
                </a:lnTo>
                <a:lnTo>
                  <a:pt x="181942" y="160734"/>
                </a:lnTo>
                <a:lnTo>
                  <a:pt x="181942" y="152362"/>
                </a:lnTo>
                <a:lnTo>
                  <a:pt x="190370" y="152362"/>
                </a:lnTo>
                <a:lnTo>
                  <a:pt x="190370" y="160734"/>
                </a:lnTo>
                <a:lnTo>
                  <a:pt x="190593" y="160734"/>
                </a:lnTo>
                <a:lnTo>
                  <a:pt x="190593" y="152362"/>
                </a:lnTo>
                <a:lnTo>
                  <a:pt x="199020" y="152362"/>
                </a:lnTo>
                <a:lnTo>
                  <a:pt x="199020" y="160734"/>
                </a:lnTo>
                <a:lnTo>
                  <a:pt x="199244" y="160734"/>
                </a:lnTo>
                <a:lnTo>
                  <a:pt x="199244" y="152362"/>
                </a:lnTo>
                <a:lnTo>
                  <a:pt x="207727" y="152362"/>
                </a:lnTo>
                <a:lnTo>
                  <a:pt x="207727" y="160734"/>
                </a:lnTo>
                <a:lnTo>
                  <a:pt x="207950" y="160734"/>
                </a:lnTo>
                <a:lnTo>
                  <a:pt x="207950" y="152362"/>
                </a:lnTo>
                <a:lnTo>
                  <a:pt x="216377" y="152362"/>
                </a:lnTo>
                <a:lnTo>
                  <a:pt x="216377" y="160734"/>
                </a:lnTo>
                <a:lnTo>
                  <a:pt x="216601" y="160734"/>
                </a:lnTo>
                <a:lnTo>
                  <a:pt x="216601" y="152362"/>
                </a:lnTo>
                <a:lnTo>
                  <a:pt x="225028" y="152362"/>
                </a:lnTo>
                <a:lnTo>
                  <a:pt x="225028" y="160734"/>
                </a:lnTo>
                <a:lnTo>
                  <a:pt x="225251" y="160734"/>
                </a:lnTo>
                <a:lnTo>
                  <a:pt x="225251" y="152362"/>
                </a:lnTo>
                <a:lnTo>
                  <a:pt x="233679" y="152362"/>
                </a:lnTo>
                <a:lnTo>
                  <a:pt x="233679" y="160734"/>
                </a:lnTo>
                <a:lnTo>
                  <a:pt x="233902" y="160734"/>
                </a:lnTo>
                <a:lnTo>
                  <a:pt x="233902" y="152362"/>
                </a:lnTo>
                <a:lnTo>
                  <a:pt x="242329" y="152362"/>
                </a:lnTo>
                <a:lnTo>
                  <a:pt x="242329" y="160734"/>
                </a:lnTo>
                <a:lnTo>
                  <a:pt x="242553" y="160734"/>
                </a:lnTo>
                <a:lnTo>
                  <a:pt x="242553" y="152362"/>
                </a:lnTo>
                <a:lnTo>
                  <a:pt x="250980" y="152362"/>
                </a:lnTo>
                <a:lnTo>
                  <a:pt x="250980" y="160734"/>
                </a:lnTo>
                <a:lnTo>
                  <a:pt x="251203" y="160734"/>
                </a:lnTo>
                <a:lnTo>
                  <a:pt x="251203" y="152362"/>
                </a:lnTo>
                <a:lnTo>
                  <a:pt x="259686" y="152362"/>
                </a:lnTo>
                <a:lnTo>
                  <a:pt x="259686" y="160734"/>
                </a:lnTo>
                <a:lnTo>
                  <a:pt x="259910" y="160734"/>
                </a:lnTo>
                <a:lnTo>
                  <a:pt x="259910" y="152362"/>
                </a:lnTo>
                <a:lnTo>
                  <a:pt x="268337" y="152362"/>
                </a:lnTo>
                <a:lnTo>
                  <a:pt x="268337" y="160734"/>
                </a:lnTo>
                <a:lnTo>
                  <a:pt x="268560" y="160734"/>
                </a:lnTo>
                <a:lnTo>
                  <a:pt x="268560" y="152362"/>
                </a:lnTo>
                <a:lnTo>
                  <a:pt x="276988" y="152362"/>
                </a:lnTo>
                <a:lnTo>
                  <a:pt x="276988" y="160734"/>
                </a:lnTo>
                <a:lnTo>
                  <a:pt x="277211" y="160734"/>
                </a:lnTo>
                <a:lnTo>
                  <a:pt x="277211" y="152362"/>
                </a:lnTo>
                <a:lnTo>
                  <a:pt x="285750" y="152362"/>
                </a:lnTo>
                <a:lnTo>
                  <a:pt x="285750" y="152139"/>
                </a:lnTo>
                <a:lnTo>
                  <a:pt x="277211" y="152139"/>
                </a:lnTo>
                <a:lnTo>
                  <a:pt x="277211" y="143935"/>
                </a:lnTo>
                <a:lnTo>
                  <a:pt x="285750" y="143935"/>
                </a:lnTo>
                <a:lnTo>
                  <a:pt x="285750" y="143712"/>
                </a:lnTo>
                <a:lnTo>
                  <a:pt x="277211" y="143712"/>
                </a:lnTo>
                <a:lnTo>
                  <a:pt x="277211" y="135452"/>
                </a:lnTo>
                <a:lnTo>
                  <a:pt x="285750" y="135452"/>
                </a:lnTo>
                <a:lnTo>
                  <a:pt x="285750" y="135229"/>
                </a:lnTo>
                <a:lnTo>
                  <a:pt x="277211" y="135229"/>
                </a:lnTo>
                <a:lnTo>
                  <a:pt x="277211" y="127025"/>
                </a:lnTo>
                <a:lnTo>
                  <a:pt x="285750" y="127025"/>
                </a:lnTo>
                <a:lnTo>
                  <a:pt x="285750" y="126801"/>
                </a:lnTo>
                <a:lnTo>
                  <a:pt x="277211" y="126801"/>
                </a:lnTo>
                <a:lnTo>
                  <a:pt x="277211" y="118541"/>
                </a:lnTo>
                <a:lnTo>
                  <a:pt x="285750" y="118541"/>
                </a:lnTo>
                <a:lnTo>
                  <a:pt x="285750" y="118318"/>
                </a:lnTo>
                <a:lnTo>
                  <a:pt x="277211" y="118318"/>
                </a:lnTo>
                <a:lnTo>
                  <a:pt x="277211" y="110114"/>
                </a:lnTo>
                <a:lnTo>
                  <a:pt x="285750" y="110114"/>
                </a:lnTo>
                <a:lnTo>
                  <a:pt x="285750" y="109891"/>
                </a:lnTo>
                <a:lnTo>
                  <a:pt x="277211" y="109891"/>
                </a:lnTo>
                <a:lnTo>
                  <a:pt x="277211" y="101631"/>
                </a:lnTo>
                <a:lnTo>
                  <a:pt x="285750" y="101631"/>
                </a:lnTo>
                <a:lnTo>
                  <a:pt x="285750" y="101408"/>
                </a:lnTo>
                <a:lnTo>
                  <a:pt x="277211" y="101408"/>
                </a:lnTo>
                <a:lnTo>
                  <a:pt x="277211" y="93148"/>
                </a:lnTo>
                <a:lnTo>
                  <a:pt x="285750" y="93148"/>
                </a:lnTo>
                <a:lnTo>
                  <a:pt x="285750" y="92924"/>
                </a:lnTo>
                <a:lnTo>
                  <a:pt x="277211" y="92924"/>
                </a:lnTo>
                <a:lnTo>
                  <a:pt x="277211" y="84720"/>
                </a:lnTo>
                <a:lnTo>
                  <a:pt x="285750" y="84720"/>
                </a:lnTo>
                <a:lnTo>
                  <a:pt x="285750" y="84497"/>
                </a:lnTo>
                <a:lnTo>
                  <a:pt x="277211" y="84497"/>
                </a:lnTo>
                <a:lnTo>
                  <a:pt x="277211" y="76237"/>
                </a:lnTo>
                <a:lnTo>
                  <a:pt x="285750" y="76237"/>
                </a:lnTo>
                <a:lnTo>
                  <a:pt x="285750" y="76014"/>
                </a:lnTo>
                <a:lnTo>
                  <a:pt x="277211" y="76014"/>
                </a:lnTo>
                <a:lnTo>
                  <a:pt x="277211" y="67810"/>
                </a:lnTo>
                <a:lnTo>
                  <a:pt x="285750" y="67810"/>
                </a:lnTo>
                <a:lnTo>
                  <a:pt x="285750" y="67586"/>
                </a:lnTo>
                <a:lnTo>
                  <a:pt x="277211" y="67586"/>
                </a:lnTo>
                <a:lnTo>
                  <a:pt x="277211" y="59326"/>
                </a:lnTo>
                <a:lnTo>
                  <a:pt x="285750" y="59326"/>
                </a:lnTo>
                <a:lnTo>
                  <a:pt x="285750" y="59103"/>
                </a:lnTo>
                <a:lnTo>
                  <a:pt x="277211" y="59103"/>
                </a:lnTo>
                <a:lnTo>
                  <a:pt x="277211" y="50843"/>
                </a:lnTo>
                <a:lnTo>
                  <a:pt x="285750" y="50843"/>
                </a:lnTo>
                <a:lnTo>
                  <a:pt x="285750" y="50620"/>
                </a:lnTo>
                <a:lnTo>
                  <a:pt x="277211" y="50620"/>
                </a:lnTo>
                <a:lnTo>
                  <a:pt x="277211" y="42416"/>
                </a:lnTo>
                <a:lnTo>
                  <a:pt x="285750" y="42416"/>
                </a:lnTo>
                <a:lnTo>
                  <a:pt x="285750" y="42193"/>
                </a:lnTo>
                <a:lnTo>
                  <a:pt x="277211" y="42193"/>
                </a:lnTo>
                <a:lnTo>
                  <a:pt x="277211" y="33933"/>
                </a:lnTo>
                <a:lnTo>
                  <a:pt x="285750" y="33933"/>
                </a:lnTo>
                <a:lnTo>
                  <a:pt x="285750" y="33709"/>
                </a:lnTo>
                <a:lnTo>
                  <a:pt x="277211" y="33709"/>
                </a:lnTo>
                <a:lnTo>
                  <a:pt x="277211" y="25505"/>
                </a:lnTo>
                <a:lnTo>
                  <a:pt x="285750" y="25505"/>
                </a:lnTo>
                <a:lnTo>
                  <a:pt x="285750" y="25282"/>
                </a:lnTo>
                <a:lnTo>
                  <a:pt x="277211" y="25282"/>
                </a:lnTo>
                <a:lnTo>
                  <a:pt x="277211" y="17022"/>
                </a:lnTo>
                <a:lnTo>
                  <a:pt x="285750" y="17022"/>
                </a:lnTo>
                <a:lnTo>
                  <a:pt x="285750" y="16799"/>
                </a:lnTo>
                <a:lnTo>
                  <a:pt x="277211" y="16799"/>
                </a:lnTo>
                <a:lnTo>
                  <a:pt x="277211" y="8595"/>
                </a:lnTo>
                <a:lnTo>
                  <a:pt x="285750" y="8595"/>
                </a:lnTo>
                <a:lnTo>
                  <a:pt x="285750" y="8372"/>
                </a:lnTo>
                <a:lnTo>
                  <a:pt x="277211" y="8372"/>
                </a:lnTo>
                <a:lnTo>
                  <a:pt x="277211" y="0"/>
                </a:lnTo>
                <a:lnTo>
                  <a:pt x="276988" y="0"/>
                </a:lnTo>
                <a:lnTo>
                  <a:pt x="276988" y="8372"/>
                </a:lnTo>
                <a:lnTo>
                  <a:pt x="268560" y="8372"/>
                </a:lnTo>
                <a:lnTo>
                  <a:pt x="268560" y="0"/>
                </a:lnTo>
                <a:lnTo>
                  <a:pt x="268337" y="0"/>
                </a:lnTo>
                <a:lnTo>
                  <a:pt x="268337" y="8372"/>
                </a:lnTo>
                <a:lnTo>
                  <a:pt x="259910" y="8372"/>
                </a:lnTo>
                <a:lnTo>
                  <a:pt x="259910" y="0"/>
                </a:lnTo>
                <a:lnTo>
                  <a:pt x="259686" y="0"/>
                </a:lnTo>
                <a:lnTo>
                  <a:pt x="259686" y="8372"/>
                </a:lnTo>
                <a:lnTo>
                  <a:pt x="251203" y="8372"/>
                </a:lnTo>
                <a:lnTo>
                  <a:pt x="251203" y="0"/>
                </a:lnTo>
                <a:lnTo>
                  <a:pt x="250980" y="0"/>
                </a:lnTo>
                <a:lnTo>
                  <a:pt x="250980" y="8372"/>
                </a:lnTo>
                <a:lnTo>
                  <a:pt x="242553" y="8372"/>
                </a:lnTo>
                <a:lnTo>
                  <a:pt x="242553" y="0"/>
                </a:lnTo>
                <a:lnTo>
                  <a:pt x="242329" y="0"/>
                </a:lnTo>
                <a:lnTo>
                  <a:pt x="242329" y="8372"/>
                </a:lnTo>
                <a:lnTo>
                  <a:pt x="233902" y="8372"/>
                </a:lnTo>
                <a:lnTo>
                  <a:pt x="233902" y="0"/>
                </a:lnTo>
                <a:lnTo>
                  <a:pt x="233679" y="0"/>
                </a:lnTo>
                <a:lnTo>
                  <a:pt x="233679" y="8372"/>
                </a:lnTo>
                <a:lnTo>
                  <a:pt x="225251" y="8372"/>
                </a:lnTo>
                <a:lnTo>
                  <a:pt x="225251" y="0"/>
                </a:lnTo>
                <a:lnTo>
                  <a:pt x="225028" y="0"/>
                </a:lnTo>
                <a:lnTo>
                  <a:pt x="225028" y="8372"/>
                </a:lnTo>
                <a:lnTo>
                  <a:pt x="216601" y="8372"/>
                </a:lnTo>
                <a:lnTo>
                  <a:pt x="216601" y="0"/>
                </a:lnTo>
                <a:lnTo>
                  <a:pt x="216377" y="0"/>
                </a:lnTo>
                <a:lnTo>
                  <a:pt x="216377" y="8372"/>
                </a:lnTo>
                <a:lnTo>
                  <a:pt x="207950" y="8372"/>
                </a:lnTo>
                <a:lnTo>
                  <a:pt x="207950" y="0"/>
                </a:lnTo>
                <a:lnTo>
                  <a:pt x="207727" y="0"/>
                </a:lnTo>
                <a:lnTo>
                  <a:pt x="207727" y="8372"/>
                </a:lnTo>
                <a:lnTo>
                  <a:pt x="199244" y="8372"/>
                </a:lnTo>
                <a:lnTo>
                  <a:pt x="199244" y="0"/>
                </a:lnTo>
                <a:lnTo>
                  <a:pt x="199020" y="0"/>
                </a:lnTo>
                <a:lnTo>
                  <a:pt x="199020" y="8372"/>
                </a:lnTo>
                <a:lnTo>
                  <a:pt x="190593" y="8372"/>
                </a:lnTo>
                <a:lnTo>
                  <a:pt x="190593" y="0"/>
                </a:lnTo>
                <a:lnTo>
                  <a:pt x="190370" y="0"/>
                </a:lnTo>
                <a:lnTo>
                  <a:pt x="190370" y="8372"/>
                </a:lnTo>
                <a:lnTo>
                  <a:pt x="181942" y="8372"/>
                </a:lnTo>
                <a:lnTo>
                  <a:pt x="181942" y="0"/>
                </a:lnTo>
                <a:lnTo>
                  <a:pt x="181719" y="0"/>
                </a:lnTo>
                <a:lnTo>
                  <a:pt x="181719" y="8372"/>
                </a:lnTo>
                <a:lnTo>
                  <a:pt x="173292" y="8372"/>
                </a:lnTo>
                <a:lnTo>
                  <a:pt x="173292" y="0"/>
                </a:lnTo>
                <a:lnTo>
                  <a:pt x="173069" y="0"/>
                </a:lnTo>
                <a:lnTo>
                  <a:pt x="173069" y="8372"/>
                </a:lnTo>
                <a:lnTo>
                  <a:pt x="164641" y="8372"/>
                </a:lnTo>
                <a:lnTo>
                  <a:pt x="164641" y="0"/>
                </a:lnTo>
                <a:lnTo>
                  <a:pt x="164418" y="0"/>
                </a:lnTo>
                <a:lnTo>
                  <a:pt x="164418" y="8372"/>
                </a:lnTo>
                <a:lnTo>
                  <a:pt x="155990" y="8372"/>
                </a:lnTo>
                <a:lnTo>
                  <a:pt x="155990" y="0"/>
                </a:lnTo>
                <a:lnTo>
                  <a:pt x="155767" y="0"/>
                </a:lnTo>
                <a:lnTo>
                  <a:pt x="155767" y="8372"/>
                </a:lnTo>
                <a:lnTo>
                  <a:pt x="147340" y="8372"/>
                </a:lnTo>
                <a:lnTo>
                  <a:pt x="147340" y="0"/>
                </a:lnTo>
                <a:lnTo>
                  <a:pt x="147117" y="0"/>
                </a:lnTo>
                <a:lnTo>
                  <a:pt x="147117" y="8372"/>
                </a:lnTo>
                <a:lnTo>
                  <a:pt x="138633" y="8372"/>
                </a:lnTo>
                <a:lnTo>
                  <a:pt x="138633" y="0"/>
                </a:lnTo>
                <a:lnTo>
                  <a:pt x="138410" y="0"/>
                </a:lnTo>
                <a:lnTo>
                  <a:pt x="138410" y="8372"/>
                </a:lnTo>
                <a:lnTo>
                  <a:pt x="129983" y="8372"/>
                </a:lnTo>
                <a:lnTo>
                  <a:pt x="129983" y="0"/>
                </a:lnTo>
                <a:lnTo>
                  <a:pt x="129760" y="0"/>
                </a:lnTo>
                <a:lnTo>
                  <a:pt x="129760" y="8372"/>
                </a:lnTo>
                <a:lnTo>
                  <a:pt x="121332" y="8372"/>
                </a:lnTo>
                <a:lnTo>
                  <a:pt x="121332" y="0"/>
                </a:lnTo>
                <a:lnTo>
                  <a:pt x="121109" y="0"/>
                </a:lnTo>
                <a:lnTo>
                  <a:pt x="121109" y="8372"/>
                </a:lnTo>
                <a:lnTo>
                  <a:pt x="112681" y="8372"/>
                </a:lnTo>
                <a:lnTo>
                  <a:pt x="112681" y="0"/>
                </a:lnTo>
                <a:lnTo>
                  <a:pt x="112458" y="0"/>
                </a:lnTo>
                <a:lnTo>
                  <a:pt x="112458" y="8372"/>
                </a:lnTo>
                <a:lnTo>
                  <a:pt x="104031" y="8372"/>
                </a:lnTo>
                <a:lnTo>
                  <a:pt x="104031" y="0"/>
                </a:lnTo>
                <a:lnTo>
                  <a:pt x="103808" y="0"/>
                </a:lnTo>
                <a:lnTo>
                  <a:pt x="103808" y="8372"/>
                </a:lnTo>
                <a:lnTo>
                  <a:pt x="95380" y="8372"/>
                </a:lnTo>
                <a:lnTo>
                  <a:pt x="95380" y="0"/>
                </a:lnTo>
                <a:lnTo>
                  <a:pt x="95157" y="0"/>
                </a:lnTo>
                <a:lnTo>
                  <a:pt x="95157" y="8372"/>
                </a:lnTo>
                <a:lnTo>
                  <a:pt x="86730" y="8372"/>
                </a:lnTo>
                <a:lnTo>
                  <a:pt x="86730" y="0"/>
                </a:lnTo>
                <a:lnTo>
                  <a:pt x="86506" y="0"/>
                </a:lnTo>
                <a:lnTo>
                  <a:pt x="86506" y="8372"/>
                </a:lnTo>
                <a:lnTo>
                  <a:pt x="78023" y="8372"/>
                </a:lnTo>
                <a:lnTo>
                  <a:pt x="78023" y="0"/>
                </a:lnTo>
                <a:lnTo>
                  <a:pt x="77800" y="0"/>
                </a:lnTo>
                <a:lnTo>
                  <a:pt x="77800" y="8372"/>
                </a:lnTo>
                <a:lnTo>
                  <a:pt x="69373" y="8372"/>
                </a:lnTo>
                <a:lnTo>
                  <a:pt x="69373" y="0"/>
                </a:lnTo>
                <a:lnTo>
                  <a:pt x="69149" y="0"/>
                </a:lnTo>
                <a:lnTo>
                  <a:pt x="69149" y="8372"/>
                </a:lnTo>
                <a:lnTo>
                  <a:pt x="60722" y="8372"/>
                </a:lnTo>
                <a:lnTo>
                  <a:pt x="60722" y="0"/>
                </a:lnTo>
                <a:lnTo>
                  <a:pt x="60499" y="0"/>
                </a:lnTo>
                <a:lnTo>
                  <a:pt x="60499" y="8372"/>
                </a:lnTo>
                <a:lnTo>
                  <a:pt x="52071" y="8372"/>
                </a:lnTo>
                <a:lnTo>
                  <a:pt x="52071" y="0"/>
                </a:lnTo>
                <a:lnTo>
                  <a:pt x="51848" y="0"/>
                </a:lnTo>
                <a:lnTo>
                  <a:pt x="51848" y="8372"/>
                </a:lnTo>
                <a:lnTo>
                  <a:pt x="43421" y="8372"/>
                </a:lnTo>
                <a:lnTo>
                  <a:pt x="43421" y="0"/>
                </a:lnTo>
                <a:lnTo>
                  <a:pt x="43197" y="0"/>
                </a:lnTo>
                <a:lnTo>
                  <a:pt x="43197" y="8372"/>
                </a:lnTo>
                <a:lnTo>
                  <a:pt x="34770" y="8372"/>
                </a:lnTo>
                <a:lnTo>
                  <a:pt x="34770" y="0"/>
                </a:lnTo>
                <a:lnTo>
                  <a:pt x="34547" y="0"/>
                </a:lnTo>
                <a:lnTo>
                  <a:pt x="34547" y="8372"/>
                </a:lnTo>
                <a:lnTo>
                  <a:pt x="26064" y="8372"/>
                </a:lnTo>
                <a:lnTo>
                  <a:pt x="26064" y="0"/>
                </a:lnTo>
                <a:lnTo>
                  <a:pt x="25840" y="0"/>
                </a:lnTo>
                <a:lnTo>
                  <a:pt x="25840" y="8372"/>
                </a:lnTo>
                <a:lnTo>
                  <a:pt x="17413" y="8372"/>
                </a:lnTo>
                <a:lnTo>
                  <a:pt x="17413" y="0"/>
                </a:lnTo>
                <a:lnTo>
                  <a:pt x="17190" y="0"/>
                </a:lnTo>
                <a:lnTo>
                  <a:pt x="17190" y="8372"/>
                </a:lnTo>
                <a:lnTo>
                  <a:pt x="8762" y="8372"/>
                </a:lnTo>
                <a:lnTo>
                  <a:pt x="8762" y="0"/>
                </a:lnTo>
                <a:close/>
              </a:path>
            </a:pathLst>
          </a:cu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 ExtraLight"/>
              <a:buNone/>
              <a:defRPr sz="30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▫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●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○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■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hyperlink" Target="https://en.wikipedia.org/wiki/Linux" TargetMode="External"/><Relationship Id="rId8" Type="http://schemas.openxmlformats.org/officeDocument/2006/relationships/hyperlink" Target="https://www.leadtek.com/p_images/zoom/10775_1M.jp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UJbCBA5ZQdo" TargetMode="External"/><Relationship Id="rId5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5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5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Relationship Id="rId6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Relationship Id="rId4" Type="http://schemas.openxmlformats.org/officeDocument/2006/relationships/image" Target="../media/image40.png"/><Relationship Id="rId5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developer.nvidia.com/clara-medical-imaging" TargetMode="External"/><Relationship Id="rId4" Type="http://schemas.openxmlformats.org/officeDocument/2006/relationships/hyperlink" Target="https://www.iinn.com/wp-content/uploads/sites/4/2019/10/Insight-Medical-Campus-_-Blog-Difference-Between-MRI-and-CT.jpg" TargetMode="External"/><Relationship Id="rId5" Type="http://schemas.openxmlformats.org/officeDocument/2006/relationships/hyperlink" Target="https://undergradimaging.pressbooks.com/chapter/pelvic-fracture/" TargetMode="External"/><Relationship Id="rId6" Type="http://schemas.openxmlformats.org/officeDocument/2006/relationships/hyperlink" Target="https://www.freecodecamp.org/news/an-intuitive-introduction-to-generative-adversarial-networks-gans-7a2264a81394" TargetMode="External"/><Relationship Id="rId7" Type="http://schemas.openxmlformats.org/officeDocument/2006/relationships/hyperlink" Target="https://www.freecodecamp.org/news/an-intuitive-introduction-to-generative-adversarial-networks-gans-7a2264a81394" TargetMode="External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5"/>
          <p:cNvSpPr txBox="1"/>
          <p:nvPr>
            <p:ph type="ctrTitle"/>
          </p:nvPr>
        </p:nvSpPr>
        <p:spPr>
          <a:xfrm>
            <a:off x="1517950" y="439500"/>
            <a:ext cx="7307700" cy="20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Pelvic </a:t>
            </a: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Image Analysis and Geometry Reconstruction 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using Artificial Intelligence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80" name="Google Shape;780;p15"/>
          <p:cNvSpPr/>
          <p:nvPr/>
        </p:nvSpPr>
        <p:spPr>
          <a:xfrm>
            <a:off x="0" y="3776250"/>
            <a:ext cx="9144000" cy="9072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5"/>
          <p:cNvSpPr txBox="1"/>
          <p:nvPr>
            <p:ph idx="4294967295" type="body"/>
          </p:nvPr>
        </p:nvSpPr>
        <p:spPr>
          <a:xfrm>
            <a:off x="215650" y="3680400"/>
            <a:ext cx="70410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/>
              <a:t>Client: Dr. Mathias Brieu (Mechanical Engineering)</a:t>
            </a:r>
            <a:endParaRPr b="1"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/>
              <a:t>Advisor: Dr. Negin Forouzesh (Computer Science)</a:t>
            </a:r>
            <a:endParaRPr b="1"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/>
          </a:p>
        </p:txBody>
      </p:sp>
      <p:pic>
        <p:nvPicPr>
          <p:cNvPr id="782" name="Google Shape;7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50" y="269400"/>
            <a:ext cx="731274" cy="9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24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Approach for Spring Semester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07" name="Google Shape;907;p24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  <p:sp>
        <p:nvSpPr>
          <p:cNvPr id="908" name="Google Shape;908;p24"/>
          <p:cNvSpPr txBox="1"/>
          <p:nvPr>
            <p:ph idx="12" type="sldNum"/>
          </p:nvPr>
        </p:nvSpPr>
        <p:spPr>
          <a:xfrm>
            <a:off x="8586600" y="45570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9" name="Google Shape;909;p24"/>
          <p:cNvSpPr txBox="1"/>
          <p:nvPr/>
        </p:nvSpPr>
        <p:spPr>
          <a:xfrm>
            <a:off x="326550" y="1291550"/>
            <a:ext cx="8514300" cy="3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Use AI-Assisted Annotation to create pelvic organs using data in MRI scans given to the program</a:t>
            </a:r>
            <a:endParaRPr sz="24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Use Clara Train to Create Custom 3D AI - Generated Model of pelvic organs</a:t>
            </a:r>
            <a:endParaRPr sz="24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5"/>
          <p:cNvSpPr txBox="1"/>
          <p:nvPr>
            <p:ph idx="1" type="body"/>
          </p:nvPr>
        </p:nvSpPr>
        <p:spPr>
          <a:xfrm>
            <a:off x="326550" y="1300650"/>
            <a:ext cx="5322900" cy="35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Determined to use Deepgrow</a:t>
            </a:r>
            <a:endParaRPr/>
          </a:p>
          <a:p>
            <a:pPr indent="45720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/>
              <a:t>Goals:</a:t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/>
              <a:t>	-Use Clara Train</a:t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/>
              <a:t>		</a:t>
            </a:r>
            <a:r>
              <a:rPr lang="en" sz="1700"/>
              <a:t>-Find &amp; mask Data Points</a:t>
            </a:r>
            <a:endParaRPr sz="17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/>
              <a:t>		-Training &amp; Creating Usable model</a:t>
            </a:r>
            <a:endParaRPr sz="17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	</a:t>
            </a:r>
            <a:r>
              <a:rPr lang="en" sz="2100"/>
              <a:t>-Use Trained model with Deepgrow</a:t>
            </a:r>
            <a:endParaRPr sz="2100"/>
          </a:p>
        </p:txBody>
      </p:sp>
      <p:sp>
        <p:nvSpPr>
          <p:cNvPr id="915" name="Google Shape;915;p25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  <p:pic>
        <p:nvPicPr>
          <p:cNvPr id="916" name="Google Shape;9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25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Start of Spring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18" name="Google Shape;918;p25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9" name="Google Shape;91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825" y="1097225"/>
            <a:ext cx="2328400" cy="17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9150" y="3048950"/>
            <a:ext cx="199072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25"/>
          <p:cNvSpPr txBox="1"/>
          <p:nvPr/>
        </p:nvSpPr>
        <p:spPr>
          <a:xfrm>
            <a:off x="6498575" y="4438300"/>
            <a:ext cx="185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Example of 3D model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6"/>
          <p:cNvSpPr txBox="1"/>
          <p:nvPr>
            <p:ph idx="1" type="body"/>
          </p:nvPr>
        </p:nvSpPr>
        <p:spPr>
          <a:xfrm>
            <a:off x="326550" y="1218800"/>
            <a:ext cx="3347700" cy="34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-Installation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	-Github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	-NVIDIA’s website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-Requirements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	-Linux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	-NVIDIA GPU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-Data Points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26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8" name="Google Shape;9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26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Installation of Core Programs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0" name="Google Shape;930;p26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  <p:pic>
        <p:nvPicPr>
          <p:cNvPr id="931" name="Google Shape;93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738" y="3247100"/>
            <a:ext cx="1326367" cy="14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26"/>
          <p:cNvPicPr preferRelativeResize="0"/>
          <p:nvPr/>
        </p:nvPicPr>
        <p:blipFill rotWithShape="1">
          <a:blip r:embed="rId5">
            <a:alphaModFix/>
          </a:blip>
          <a:srcRect b="0" l="3158" r="3670" t="2638"/>
          <a:stretch/>
        </p:blipFill>
        <p:spPr>
          <a:xfrm>
            <a:off x="6452105" y="3247100"/>
            <a:ext cx="2228258" cy="149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3217" y="1097225"/>
            <a:ext cx="1071900" cy="1613228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26"/>
          <p:cNvSpPr txBox="1"/>
          <p:nvPr/>
        </p:nvSpPr>
        <p:spPr>
          <a:xfrm>
            <a:off x="5409100" y="2633125"/>
            <a:ext cx="260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Clara Train SDK Documentations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5" name="Google Shape;935;p26"/>
          <p:cNvSpPr txBox="1"/>
          <p:nvPr/>
        </p:nvSpPr>
        <p:spPr>
          <a:xfrm>
            <a:off x="4988900" y="4866600"/>
            <a:ext cx="377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Titillium Web"/>
                <a:ea typeface="Titillium Web"/>
                <a:cs typeface="Titillium Web"/>
                <a:sym typeface="Titillium Web"/>
              </a:rPr>
              <a:t>Image source: </a:t>
            </a:r>
            <a:r>
              <a:rPr lang="en" sz="600" u="sng">
                <a:latin typeface="Titillium Web"/>
                <a:ea typeface="Titillium Web"/>
                <a:cs typeface="Titillium Web"/>
                <a:sym typeface="Titillium Web"/>
                <a:hlinkClick r:id="rId7"/>
              </a:rPr>
              <a:t>https://en.wikipedia.org/wiki/Linux</a:t>
            </a:r>
            <a:r>
              <a:rPr lang="en" sz="6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" sz="600" u="sng">
                <a:latin typeface="Titillium Web"/>
                <a:ea typeface="Titillium Web"/>
                <a:cs typeface="Titillium Web"/>
                <a:sym typeface="Titillium Web"/>
                <a:hlinkClick r:id="rId8"/>
              </a:rPr>
              <a:t>https://www.leadtek.com/p_images/zoom/10775_1M.jpg</a:t>
            </a:r>
            <a:r>
              <a:rPr lang="en" sz="6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7"/>
          <p:cNvSpPr txBox="1"/>
          <p:nvPr>
            <p:ph idx="1" type="body"/>
          </p:nvPr>
        </p:nvSpPr>
        <p:spPr>
          <a:xfrm>
            <a:off x="441125" y="1097225"/>
            <a:ext cx="4543200" cy="3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-MRI Scans</a:t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	-</a:t>
            </a:r>
            <a:r>
              <a:rPr lang="en" sz="2200"/>
              <a:t>Usable inputs</a:t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	-Test Models</a:t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-Masking and labeling of Data Points</a:t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-Training</a:t>
            </a:r>
            <a:endParaRPr sz="2200"/>
          </a:p>
        </p:txBody>
      </p:sp>
      <p:sp>
        <p:nvSpPr>
          <p:cNvPr id="941" name="Google Shape;941;p27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2" name="Google Shape;9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27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Data Points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44" name="Google Shape;944;p27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  <p:pic>
        <p:nvPicPr>
          <p:cNvPr id="945" name="Google Shape;9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2925" y="2122775"/>
            <a:ext cx="1030571" cy="1112804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27"/>
          <p:cNvSpPr txBox="1"/>
          <p:nvPr/>
        </p:nvSpPr>
        <p:spPr>
          <a:xfrm>
            <a:off x="7060371" y="3190675"/>
            <a:ext cx="18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Masking/Labeling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47" name="Google Shape;94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5227" y="1097225"/>
            <a:ext cx="1935137" cy="977381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27"/>
          <p:cNvSpPr txBox="1"/>
          <p:nvPr/>
        </p:nvSpPr>
        <p:spPr>
          <a:xfrm>
            <a:off x="5345672" y="2074606"/>
            <a:ext cx="157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Ex</a:t>
            </a: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</a:t>
            </a: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mples of Scan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49" name="Google Shape;94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6999" y="3585724"/>
            <a:ext cx="2214800" cy="13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28"/>
          <p:cNvSpPr txBox="1"/>
          <p:nvPr>
            <p:ph type="title"/>
          </p:nvPr>
        </p:nvSpPr>
        <p:spPr>
          <a:xfrm>
            <a:off x="293175" y="1007075"/>
            <a:ext cx="4520100" cy="5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 u="sng">
                <a:latin typeface="Titillium Web"/>
                <a:ea typeface="Titillium Web"/>
                <a:cs typeface="Titillium Web"/>
                <a:sym typeface="Titillium Web"/>
              </a:rPr>
              <a:t>Clara Train (Version 4.0)</a:t>
            </a:r>
            <a:endParaRPr b="1" sz="2800" u="sng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55" name="Google Shape;955;p28"/>
          <p:cNvSpPr txBox="1"/>
          <p:nvPr>
            <p:ph idx="1" type="body"/>
          </p:nvPr>
        </p:nvSpPr>
        <p:spPr>
          <a:xfrm>
            <a:off x="293175" y="1634562"/>
            <a:ext cx="4119300" cy="20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An </a:t>
            </a:r>
            <a:r>
              <a:rPr lang="en" sz="2000"/>
              <a:t>application framework that allows users to quickly get started for </a:t>
            </a:r>
            <a:r>
              <a:rPr lang="en" sz="2000">
                <a:solidFill>
                  <a:srgbClr val="6AA84F"/>
                </a:solidFill>
              </a:rPr>
              <a:t>annotating, training, and adapting AI models</a:t>
            </a:r>
            <a:r>
              <a:rPr lang="en" sz="2000"/>
              <a:t> while providing pre-trained models. </a:t>
            </a:r>
            <a:endParaRPr sz="2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56" name="Google Shape;956;p28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7" name="Google Shape;9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950" y="1808900"/>
            <a:ext cx="3990726" cy="16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28"/>
          <p:cNvSpPr txBox="1"/>
          <p:nvPr>
            <p:ph idx="12" type="sldNum"/>
          </p:nvPr>
        </p:nvSpPr>
        <p:spPr>
          <a:xfrm>
            <a:off x="0" y="4595700"/>
            <a:ext cx="12420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Mary S.</a:t>
            </a:r>
            <a:endParaRPr sz="1000"/>
          </a:p>
        </p:txBody>
      </p:sp>
      <p:pic>
        <p:nvPicPr>
          <p:cNvPr id="959" name="Google Shape;9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500" y="74625"/>
            <a:ext cx="731274" cy="9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9"/>
          <p:cNvSpPr txBox="1"/>
          <p:nvPr>
            <p:ph type="title"/>
          </p:nvPr>
        </p:nvSpPr>
        <p:spPr>
          <a:xfrm>
            <a:off x="293175" y="1007075"/>
            <a:ext cx="4520100" cy="5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 u="sng">
                <a:latin typeface="Titillium Web"/>
                <a:ea typeface="Titillium Web"/>
                <a:cs typeface="Titillium Web"/>
                <a:sym typeface="Titillium Web"/>
              </a:rPr>
              <a:t>Clara Train (Version 4.0)</a:t>
            </a:r>
            <a:endParaRPr b="1" sz="2800" u="sng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65" name="Google Shape;965;p29"/>
          <p:cNvSpPr txBox="1"/>
          <p:nvPr>
            <p:ph idx="1" type="body"/>
          </p:nvPr>
        </p:nvSpPr>
        <p:spPr>
          <a:xfrm>
            <a:off x="293175" y="1634562"/>
            <a:ext cx="4119300" cy="20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An application framework that allows users to quickly get started for </a:t>
            </a:r>
            <a:r>
              <a:rPr lang="en" sz="2000">
                <a:solidFill>
                  <a:srgbClr val="6AA84F"/>
                </a:solidFill>
              </a:rPr>
              <a:t>annotating, training, and adapting AI models</a:t>
            </a:r>
            <a:r>
              <a:rPr lang="en" sz="2000"/>
              <a:t> while providing pre-trained models. </a:t>
            </a:r>
            <a:endParaRPr sz="2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66" name="Google Shape;966;p29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7" name="Google Shape;9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200" y="1802487"/>
            <a:ext cx="4021325" cy="16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29"/>
          <p:cNvSpPr txBox="1"/>
          <p:nvPr>
            <p:ph idx="12" type="sldNum"/>
          </p:nvPr>
        </p:nvSpPr>
        <p:spPr>
          <a:xfrm>
            <a:off x="0" y="4595700"/>
            <a:ext cx="12420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Mary S.</a:t>
            </a:r>
            <a:endParaRPr sz="1000"/>
          </a:p>
        </p:txBody>
      </p:sp>
      <p:pic>
        <p:nvPicPr>
          <p:cNvPr id="969" name="Google Shape;9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500" y="746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29"/>
          <p:cNvSpPr/>
          <p:nvPr/>
        </p:nvSpPr>
        <p:spPr>
          <a:xfrm rot="-5400000">
            <a:off x="5543550" y="3822475"/>
            <a:ext cx="1075800" cy="34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29"/>
          <p:cNvSpPr/>
          <p:nvPr/>
        </p:nvSpPr>
        <p:spPr>
          <a:xfrm>
            <a:off x="5664600" y="2302825"/>
            <a:ext cx="833700" cy="11565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30"/>
          <p:cNvSpPr txBox="1"/>
          <p:nvPr>
            <p:ph type="title"/>
          </p:nvPr>
        </p:nvSpPr>
        <p:spPr>
          <a:xfrm>
            <a:off x="293175" y="1007075"/>
            <a:ext cx="4520100" cy="5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 u="sng">
                <a:latin typeface="Titillium Web"/>
                <a:ea typeface="Titillium Web"/>
                <a:cs typeface="Titillium Web"/>
                <a:sym typeface="Titillium Web"/>
              </a:rPr>
              <a:t>Clara Train (Version 4.0)</a:t>
            </a:r>
            <a:endParaRPr b="1" sz="2800" u="sng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77" name="Google Shape;977;p30"/>
          <p:cNvSpPr txBox="1"/>
          <p:nvPr>
            <p:ph idx="1" type="body"/>
          </p:nvPr>
        </p:nvSpPr>
        <p:spPr>
          <a:xfrm>
            <a:off x="293175" y="1634562"/>
            <a:ext cx="4119300" cy="20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An application framework that allows users to quickly get started for </a:t>
            </a:r>
            <a:r>
              <a:rPr lang="en" sz="2000">
                <a:solidFill>
                  <a:srgbClr val="6AA84F"/>
                </a:solidFill>
              </a:rPr>
              <a:t>annotating, training, and adapting AI models</a:t>
            </a:r>
            <a:r>
              <a:rPr lang="en" sz="2000"/>
              <a:t> while providing pre-trained models. </a:t>
            </a:r>
            <a:endParaRPr sz="2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78" name="Google Shape;978;p3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9" name="Google Shape;9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405" y="1773800"/>
            <a:ext cx="3967370" cy="16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30"/>
          <p:cNvSpPr txBox="1"/>
          <p:nvPr>
            <p:ph idx="12" type="sldNum"/>
          </p:nvPr>
        </p:nvSpPr>
        <p:spPr>
          <a:xfrm>
            <a:off x="0" y="4595700"/>
            <a:ext cx="12420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Mary S.</a:t>
            </a:r>
            <a:endParaRPr sz="1000"/>
          </a:p>
        </p:txBody>
      </p:sp>
      <p:pic>
        <p:nvPicPr>
          <p:cNvPr id="981" name="Google Shape;9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500" y="746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30"/>
          <p:cNvSpPr/>
          <p:nvPr/>
        </p:nvSpPr>
        <p:spPr>
          <a:xfrm rot="-5400000">
            <a:off x="6218875" y="3801650"/>
            <a:ext cx="1075800" cy="34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30"/>
          <p:cNvSpPr/>
          <p:nvPr/>
        </p:nvSpPr>
        <p:spPr>
          <a:xfrm>
            <a:off x="6261250" y="1773800"/>
            <a:ext cx="1178400" cy="16647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1"/>
          <p:cNvSpPr txBox="1"/>
          <p:nvPr>
            <p:ph type="title"/>
          </p:nvPr>
        </p:nvSpPr>
        <p:spPr>
          <a:xfrm>
            <a:off x="293175" y="1007075"/>
            <a:ext cx="4520100" cy="5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 u="sng">
                <a:latin typeface="Titillium Web"/>
                <a:ea typeface="Titillium Web"/>
                <a:cs typeface="Titillium Web"/>
                <a:sym typeface="Titillium Web"/>
              </a:rPr>
              <a:t>Clara Train (Version 4.0)</a:t>
            </a:r>
            <a:endParaRPr b="1" sz="2800" u="sng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89" name="Google Shape;989;p31"/>
          <p:cNvSpPr txBox="1"/>
          <p:nvPr>
            <p:ph idx="1" type="body"/>
          </p:nvPr>
        </p:nvSpPr>
        <p:spPr>
          <a:xfrm>
            <a:off x="293175" y="1634562"/>
            <a:ext cx="4119300" cy="20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An application framework that allows users to quickly get started for </a:t>
            </a:r>
            <a:r>
              <a:rPr lang="en" sz="2000">
                <a:solidFill>
                  <a:srgbClr val="6AA84F"/>
                </a:solidFill>
              </a:rPr>
              <a:t>annotating, training, and adapting AI models</a:t>
            </a:r>
            <a:r>
              <a:rPr lang="en" sz="2000"/>
              <a:t> while providing pre-trained models. </a:t>
            </a:r>
            <a:endParaRPr sz="2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90" name="Google Shape;990;p31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1" name="Google Shape;9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975" y="1769850"/>
            <a:ext cx="3976799" cy="16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31"/>
          <p:cNvSpPr txBox="1"/>
          <p:nvPr>
            <p:ph idx="12" type="sldNum"/>
          </p:nvPr>
        </p:nvSpPr>
        <p:spPr>
          <a:xfrm>
            <a:off x="0" y="4595700"/>
            <a:ext cx="12420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Mary S.</a:t>
            </a:r>
            <a:endParaRPr sz="1000"/>
          </a:p>
        </p:txBody>
      </p:sp>
      <p:pic>
        <p:nvPicPr>
          <p:cNvPr id="993" name="Google Shape;9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500" y="746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31"/>
          <p:cNvSpPr/>
          <p:nvPr/>
        </p:nvSpPr>
        <p:spPr>
          <a:xfrm rot="-5400000">
            <a:off x="7870200" y="3692925"/>
            <a:ext cx="1075800" cy="34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31"/>
          <p:cNvSpPr/>
          <p:nvPr/>
        </p:nvSpPr>
        <p:spPr>
          <a:xfrm>
            <a:off x="7930800" y="2435163"/>
            <a:ext cx="954600" cy="8946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32"/>
          <p:cNvSpPr txBox="1"/>
          <p:nvPr>
            <p:ph type="title"/>
          </p:nvPr>
        </p:nvSpPr>
        <p:spPr>
          <a:xfrm>
            <a:off x="279375" y="287000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Masking and Binary Labels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02" name="Google Shape;1002;p32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3" name="Google Shape;1003;p32"/>
          <p:cNvSpPr txBox="1"/>
          <p:nvPr/>
        </p:nvSpPr>
        <p:spPr>
          <a:xfrm>
            <a:off x="351775" y="1144400"/>
            <a:ext cx="348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Previously last semester…</a:t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04" name="Google Shape;1004;p32"/>
          <p:cNvSpPr txBox="1"/>
          <p:nvPr/>
        </p:nvSpPr>
        <p:spPr>
          <a:xfrm>
            <a:off x="13275" y="4605925"/>
            <a:ext cx="137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  P.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05" name="Google Shape;10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7175" y="1581475"/>
            <a:ext cx="2969339" cy="32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32"/>
          <p:cNvSpPr txBox="1"/>
          <p:nvPr/>
        </p:nvSpPr>
        <p:spPr>
          <a:xfrm>
            <a:off x="5294400" y="1144400"/>
            <a:ext cx="2917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Our results from last semester were all based on a brain tumor model that the AIAA plugin provided for us. This semester we chose to use our own pelvic model that we had to create. 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Google Shape;10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33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Masking and Binary Labels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13" name="Google Shape;1013;p33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4" name="Google Shape;1014;p33"/>
          <p:cNvSpPr txBox="1"/>
          <p:nvPr/>
        </p:nvSpPr>
        <p:spPr>
          <a:xfrm>
            <a:off x="279375" y="1088875"/>
            <a:ext cx="80706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order to get the best </a:t>
            </a:r>
            <a:r>
              <a:rPr lang="en" sz="200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model</a:t>
            </a: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generated by Nvidia AIAA plug-in we need to create our own model.  </a:t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To do this we </a:t>
            </a: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need to </a:t>
            </a: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use the </a:t>
            </a:r>
            <a:r>
              <a:rPr lang="en" sz="20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Nvidia Clara Train Framework to create a model of the organs we specify and train the A.I. on that model.</a:t>
            </a:r>
            <a:endParaRPr sz="2000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To specify the organ we create a binary </a:t>
            </a: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labelmap</a:t>
            </a: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using the masking process.</a:t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15" name="Google Shape;1015;p33"/>
          <p:cNvSpPr txBox="1"/>
          <p:nvPr/>
        </p:nvSpPr>
        <p:spPr>
          <a:xfrm>
            <a:off x="13275" y="4605925"/>
            <a:ext cx="134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 P.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6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Meet the Team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88" name="Google Shape;788;p16"/>
          <p:cNvPicPr preferRelativeResize="0"/>
          <p:nvPr/>
        </p:nvPicPr>
        <p:blipFill rotWithShape="1">
          <a:blip r:embed="rId3">
            <a:alphaModFix/>
          </a:blip>
          <a:srcRect b="0" l="18750" r="18749" t="0"/>
          <a:stretch/>
        </p:blipFill>
        <p:spPr>
          <a:xfrm>
            <a:off x="7583000" y="142497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89" name="Google Shape;789;p16"/>
          <p:cNvSpPr txBox="1"/>
          <p:nvPr/>
        </p:nvSpPr>
        <p:spPr>
          <a:xfrm>
            <a:off x="3753150" y="2978000"/>
            <a:ext cx="1637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Alejandra Olvera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aolver14@calstatela.edu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90" name="Google Shape;790;p16"/>
          <p:cNvSpPr txBox="1"/>
          <p:nvPr/>
        </p:nvSpPr>
        <p:spPr>
          <a:xfrm>
            <a:off x="250650" y="2984438"/>
            <a:ext cx="15699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Ralph Belleca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Lead, Front-end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rbellec@calstatela.edu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91" name="Google Shape;7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8450" y="1250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6"/>
          <p:cNvSpPr txBox="1"/>
          <p:nvPr/>
        </p:nvSpPr>
        <p:spPr>
          <a:xfrm>
            <a:off x="5728025" y="2978000"/>
            <a:ext cx="1637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Sabino</a:t>
            </a: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Ramirez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srami207@calstatela.edu</a:t>
            </a:r>
            <a:endParaRPr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93" name="Google Shape;793;p16"/>
          <p:cNvSpPr txBox="1"/>
          <p:nvPr/>
        </p:nvSpPr>
        <p:spPr>
          <a:xfrm>
            <a:off x="7508750" y="2977988"/>
            <a:ext cx="1637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Mary Semerdjian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Front-end Lead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msemerd2@calstatela.edu</a:t>
            </a:r>
            <a:endParaRPr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94" name="Google Shape;794;p16"/>
          <p:cNvSpPr txBox="1"/>
          <p:nvPr/>
        </p:nvSpPr>
        <p:spPr>
          <a:xfrm>
            <a:off x="2005950" y="2977988"/>
            <a:ext cx="1637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Robin Mok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Front-end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rmok2</a:t>
            </a:r>
            <a:r>
              <a:rPr lang="en"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@calstatela.edu</a:t>
            </a:r>
            <a:endParaRPr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95" name="Google Shape;795;p16"/>
          <p:cNvPicPr preferRelativeResize="0"/>
          <p:nvPr/>
        </p:nvPicPr>
        <p:blipFill rotWithShape="1">
          <a:blip r:embed="rId5">
            <a:alphaModFix/>
          </a:blip>
          <a:srcRect b="34247" l="0" r="10047" t="13884"/>
          <a:stretch/>
        </p:blipFill>
        <p:spPr>
          <a:xfrm>
            <a:off x="3829050" y="1470200"/>
            <a:ext cx="1489200" cy="152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6" name="Google Shape;7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2275" y="1474250"/>
            <a:ext cx="1489200" cy="1518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7" name="Google Shape;797;p16"/>
          <p:cNvPicPr preferRelativeResize="0"/>
          <p:nvPr/>
        </p:nvPicPr>
        <p:blipFill rotWithShape="1">
          <a:blip r:embed="rId7">
            <a:alphaModFix/>
          </a:blip>
          <a:srcRect b="17711" l="17711" r="17718" t="17718"/>
          <a:stretch/>
        </p:blipFill>
        <p:spPr>
          <a:xfrm>
            <a:off x="2005950" y="1488800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98" name="Google Shape;798;p16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9" name="Google Shape;799;p16"/>
          <p:cNvPicPr preferRelativeResize="0"/>
          <p:nvPr/>
        </p:nvPicPr>
        <p:blipFill rotWithShape="1">
          <a:blip r:embed="rId8">
            <a:alphaModFix/>
          </a:blip>
          <a:srcRect b="27623" l="18944" r="22817" t="27908"/>
          <a:stretch/>
        </p:blipFill>
        <p:spPr>
          <a:xfrm>
            <a:off x="304205" y="1488800"/>
            <a:ext cx="1462800" cy="1489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34"/>
          <p:cNvSpPr txBox="1"/>
          <p:nvPr>
            <p:ph type="title"/>
          </p:nvPr>
        </p:nvSpPr>
        <p:spPr>
          <a:xfrm>
            <a:off x="339350" y="493375"/>
            <a:ext cx="5260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Masking and Binary Labels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22" name="Google Shape;1022;p34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3" name="Google Shape;1023;p34"/>
          <p:cNvSpPr txBox="1"/>
          <p:nvPr/>
        </p:nvSpPr>
        <p:spPr>
          <a:xfrm>
            <a:off x="339350" y="1285975"/>
            <a:ext cx="45723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Binary labelmaps are created in 3D Slicer using a process called masking. </a:t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Masking is the process of blanking out a segment or area in a volumetric image</a:t>
            </a: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show only a selected organ. It can be used for creating a binary labelmap for registration, bias correction, etc. </a:t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24" name="Google Shape;1024;p34"/>
          <p:cNvSpPr txBox="1"/>
          <p:nvPr/>
        </p:nvSpPr>
        <p:spPr>
          <a:xfrm>
            <a:off x="33175" y="4612550"/>
            <a:ext cx="1362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 P.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25" name="Google Shape;10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6425" y="606150"/>
            <a:ext cx="2952674" cy="193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5282" y="2658775"/>
            <a:ext cx="2913818" cy="18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34"/>
          <p:cNvSpPr txBox="1"/>
          <p:nvPr/>
        </p:nvSpPr>
        <p:spPr>
          <a:xfrm>
            <a:off x="5292100" y="4545850"/>
            <a:ext cx="323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Binary labelmaps for bladder(top) and vagina(bottom)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35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How-To M</a:t>
            </a:r>
            <a:r>
              <a:rPr b="1" lang="en" sz="3200">
                <a:latin typeface="Titillium Web"/>
                <a:ea typeface="Titillium Web"/>
                <a:cs typeface="Titillium Web"/>
                <a:sym typeface="Titillium Web"/>
              </a:rPr>
              <a:t>ask </a:t>
            </a:r>
            <a:endParaRPr b="1" sz="3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34" name="Google Shape;1034;p35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5" name="Google Shape;1035;p35"/>
          <p:cNvSpPr txBox="1"/>
          <p:nvPr/>
        </p:nvSpPr>
        <p:spPr>
          <a:xfrm>
            <a:off x="565925" y="1267975"/>
            <a:ext cx="7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36" name="Google Shape;1036;p35"/>
          <p:cNvSpPr txBox="1"/>
          <p:nvPr/>
        </p:nvSpPr>
        <p:spPr>
          <a:xfrm>
            <a:off x="19900" y="4612550"/>
            <a:ext cx="148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 P.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37" name="Google Shape;1037;p35" title="Masksing  Dem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3975" y="950275"/>
            <a:ext cx="6879074" cy="35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36"/>
          <p:cNvSpPr txBox="1"/>
          <p:nvPr>
            <p:ph type="title"/>
          </p:nvPr>
        </p:nvSpPr>
        <p:spPr>
          <a:xfrm>
            <a:off x="326550" y="599850"/>
            <a:ext cx="40371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Masking and 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Binary Labels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44" name="Google Shape;1044;p36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5" name="Google Shape;1045;p36"/>
          <p:cNvSpPr txBox="1"/>
          <p:nvPr/>
        </p:nvSpPr>
        <p:spPr>
          <a:xfrm>
            <a:off x="326550" y="1971450"/>
            <a:ext cx="3822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Once the labelmap have been created it is ready to be used by the Clara Train Framework.</a:t>
            </a:r>
            <a:endParaRPr sz="1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46" name="Google Shape;104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975" y="2814275"/>
            <a:ext cx="2975750" cy="18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6975" y="599850"/>
            <a:ext cx="2975750" cy="21188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36"/>
          <p:cNvSpPr txBox="1"/>
          <p:nvPr/>
        </p:nvSpPr>
        <p:spPr>
          <a:xfrm>
            <a:off x="0" y="4595700"/>
            <a:ext cx="149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 P.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49" name="Google Shape;1049;p36"/>
          <p:cNvSpPr txBox="1"/>
          <p:nvPr/>
        </p:nvSpPr>
        <p:spPr>
          <a:xfrm>
            <a:off x="5204550" y="4608000"/>
            <a:ext cx="326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Binary labelmap for rectum(top) and 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bladder (bottom)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37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6" name="Google Shape;1056;p37"/>
          <p:cNvSpPr txBox="1"/>
          <p:nvPr>
            <p:ph type="title"/>
          </p:nvPr>
        </p:nvSpPr>
        <p:spPr>
          <a:xfrm>
            <a:off x="248175" y="505575"/>
            <a:ext cx="2980500" cy="7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Titillium Web"/>
                <a:ea typeface="Titillium Web"/>
                <a:cs typeface="Titillium Web"/>
                <a:sym typeface="Titillium Web"/>
              </a:rPr>
              <a:t>Nvidia DeepGrow</a:t>
            </a:r>
            <a:endParaRPr b="1" sz="2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57" name="Google Shape;1057;p37"/>
          <p:cNvSpPr txBox="1"/>
          <p:nvPr>
            <p:ph idx="1" type="body"/>
          </p:nvPr>
        </p:nvSpPr>
        <p:spPr>
          <a:xfrm>
            <a:off x="47925" y="1065850"/>
            <a:ext cx="3915300" cy="3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 pretrained model from Nvidia that applies segmentation based on </a:t>
            </a:r>
            <a:r>
              <a:rPr lang="en" sz="1600">
                <a:solidFill>
                  <a:srgbClr val="93C47D"/>
                </a:solidFill>
              </a:rPr>
              <a:t>foreground and background clicks</a:t>
            </a:r>
            <a:r>
              <a:rPr lang="en" sz="1600"/>
              <a:t> by the user. 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Built around the 3D U-Net convolutional neural network architecture.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Output consists of a single channel containing a 3D semantic segmentation represented by a binary label system.</a:t>
            </a:r>
            <a:endParaRPr sz="1600"/>
          </a:p>
        </p:txBody>
      </p:sp>
      <p:pic>
        <p:nvPicPr>
          <p:cNvPr id="1058" name="Google Shape;105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9887" y="284250"/>
            <a:ext cx="3768474" cy="20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9863" y="2801450"/>
            <a:ext cx="3995126" cy="22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37"/>
          <p:cNvSpPr txBox="1"/>
          <p:nvPr/>
        </p:nvSpPr>
        <p:spPr>
          <a:xfrm>
            <a:off x="111400" y="4669500"/>
            <a:ext cx="7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Sabino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61" name="Google Shape;1061;p37"/>
          <p:cNvSpPr txBox="1"/>
          <p:nvPr/>
        </p:nvSpPr>
        <p:spPr>
          <a:xfrm>
            <a:off x="4141175" y="2325450"/>
            <a:ext cx="4043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Top: From Nvidia’s site showing data preparation. Bottom: annotation workflow from user’s perspective.</a:t>
            </a:r>
            <a:endParaRPr sz="10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8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7" name="Google Shape;10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38"/>
          <p:cNvSpPr txBox="1"/>
          <p:nvPr>
            <p:ph type="title"/>
          </p:nvPr>
        </p:nvSpPr>
        <p:spPr>
          <a:xfrm>
            <a:off x="326550" y="549425"/>
            <a:ext cx="1681800" cy="54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Titillium Web"/>
                <a:ea typeface="Titillium Web"/>
                <a:cs typeface="Titillium Web"/>
                <a:sym typeface="Titillium Web"/>
              </a:rPr>
              <a:t>3D </a:t>
            </a:r>
            <a:r>
              <a:rPr b="1" lang="en" sz="2800">
                <a:latin typeface="Titillium Web"/>
                <a:ea typeface="Titillium Web"/>
                <a:cs typeface="Titillium Web"/>
                <a:sym typeface="Titillium Web"/>
              </a:rPr>
              <a:t>U-Net</a:t>
            </a:r>
            <a:endParaRPr b="1" sz="2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69" name="Google Shape;106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0850" y="635400"/>
            <a:ext cx="4476425" cy="20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38"/>
          <p:cNvSpPr txBox="1"/>
          <p:nvPr>
            <p:ph idx="4294967295" type="body"/>
          </p:nvPr>
        </p:nvSpPr>
        <p:spPr>
          <a:xfrm>
            <a:off x="0" y="1097225"/>
            <a:ext cx="3287100" cy="3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An encoder-decoder network that can return accurate and detailed segmentations.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</a:t>
            </a:r>
            <a:r>
              <a:rPr b="1" lang="en" sz="1200"/>
              <a:t>Encoder </a:t>
            </a:r>
            <a:r>
              <a:rPr lang="en" sz="1200"/>
              <a:t>uses convolution and max pooling layers to downsample the image. 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endParaRPr sz="1200"/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</a:t>
            </a:r>
            <a:r>
              <a:rPr b="1" lang="en" sz="1200"/>
              <a:t>Decoder </a:t>
            </a:r>
            <a:r>
              <a:rPr lang="en" sz="1200"/>
              <a:t>combines info from the bottom of the “U” with high res. Feature maps output by the encoder levels via skip connections.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Does not require a large dataset.</a:t>
            </a:r>
            <a:endParaRPr sz="1200"/>
          </a:p>
        </p:txBody>
      </p:sp>
      <p:pic>
        <p:nvPicPr>
          <p:cNvPr id="1071" name="Google Shape;107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2552" y="3157500"/>
            <a:ext cx="3873024" cy="19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38"/>
          <p:cNvSpPr txBox="1"/>
          <p:nvPr/>
        </p:nvSpPr>
        <p:spPr>
          <a:xfrm>
            <a:off x="111400" y="4669500"/>
            <a:ext cx="7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Sabino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73" name="Google Shape;1073;p38"/>
          <p:cNvSpPr txBox="1"/>
          <p:nvPr/>
        </p:nvSpPr>
        <p:spPr>
          <a:xfrm>
            <a:off x="3799463" y="2693975"/>
            <a:ext cx="439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Top: Graphical representation of untet architecture. Bottom: example of down sampling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9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9" name="Google Shape;1079;p39"/>
          <p:cNvSpPr txBox="1"/>
          <p:nvPr>
            <p:ph type="title"/>
          </p:nvPr>
        </p:nvSpPr>
        <p:spPr>
          <a:xfrm>
            <a:off x="260025" y="549950"/>
            <a:ext cx="4052100" cy="54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Titillium Web"/>
                <a:ea typeface="Titillium Web"/>
                <a:cs typeface="Titillium Web"/>
                <a:sym typeface="Titillium Web"/>
              </a:rPr>
              <a:t>Monai Framework</a:t>
            </a:r>
            <a:endParaRPr b="1" sz="2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80" name="Google Shape;1080;p39"/>
          <p:cNvSpPr txBox="1"/>
          <p:nvPr>
            <p:ph idx="4294967295" type="body"/>
          </p:nvPr>
        </p:nvSpPr>
        <p:spPr>
          <a:xfrm>
            <a:off x="0" y="1125000"/>
            <a:ext cx="3292800" cy="3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PyTorch-based open source framework for deep learning in medical imaging. 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main components we see are  Loss Functions, Optimizer, Metrics, Transforms, and Handlers.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For instance, the default loss function for Clara Train 3D DeepGrow is DiceLoss which </a:t>
            </a:r>
            <a:r>
              <a:rPr lang="en" sz="1200"/>
              <a:t>will provide useful metrics. 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endParaRPr sz="1200"/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Engine is a trainer, validator, or evaluator and initiate a loop. Within the loop, events get triggered and the attached handlers get called.</a:t>
            </a:r>
            <a:endParaRPr sz="1200"/>
          </a:p>
        </p:txBody>
      </p:sp>
      <p:sp>
        <p:nvSpPr>
          <p:cNvPr id="1081" name="Google Shape;1081;p39"/>
          <p:cNvSpPr txBox="1"/>
          <p:nvPr/>
        </p:nvSpPr>
        <p:spPr>
          <a:xfrm>
            <a:off x="111400" y="4669500"/>
            <a:ext cx="121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Nicol, </a:t>
            </a: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Sabino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82" name="Google Shape;10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410" y="719388"/>
            <a:ext cx="5088740" cy="3187862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39"/>
          <p:cNvSpPr/>
          <p:nvPr/>
        </p:nvSpPr>
        <p:spPr>
          <a:xfrm>
            <a:off x="5282500" y="3843875"/>
            <a:ext cx="581400" cy="6114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084" name="Google Shape;1084;p39"/>
          <p:cNvSpPr txBox="1"/>
          <p:nvPr/>
        </p:nvSpPr>
        <p:spPr>
          <a:xfrm>
            <a:off x="6193800" y="4059150"/>
            <a:ext cx="231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Monai workflow example from Nvidia’s website</a:t>
            </a:r>
            <a:endParaRPr b="1"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0" name="Google Shape;10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40"/>
          <p:cNvSpPr txBox="1"/>
          <p:nvPr>
            <p:ph type="title"/>
          </p:nvPr>
        </p:nvSpPr>
        <p:spPr>
          <a:xfrm>
            <a:off x="260025" y="549950"/>
            <a:ext cx="4052100" cy="54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Titillium Web"/>
                <a:ea typeface="Titillium Web"/>
                <a:cs typeface="Titillium Web"/>
                <a:sym typeface="Titillium Web"/>
              </a:rPr>
              <a:t>Training With Clara Train</a:t>
            </a:r>
            <a:endParaRPr b="1" sz="28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92" name="Google Shape;109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675" y="995798"/>
            <a:ext cx="4052102" cy="332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024" y="3141375"/>
            <a:ext cx="4502550" cy="15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40"/>
          <p:cNvSpPr txBox="1"/>
          <p:nvPr>
            <p:ph idx="4294967295" type="body"/>
          </p:nvPr>
        </p:nvSpPr>
        <p:spPr>
          <a:xfrm>
            <a:off x="0" y="1125000"/>
            <a:ext cx="4762500" cy="20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3D DeepGrow MMAR provides scripts in the “commands” directory.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b="1" lang="en" sz="1400"/>
              <a:t>./train.sh</a:t>
            </a:r>
            <a:r>
              <a:rPr lang="en" sz="1200"/>
              <a:t> is a script that begins the training work flow set up by the </a:t>
            </a:r>
            <a:r>
              <a:rPr lang="en" sz="1200"/>
              <a:t>preceding</a:t>
            </a:r>
            <a:r>
              <a:rPr lang="en" sz="1200"/>
              <a:t> </a:t>
            </a:r>
            <a:r>
              <a:rPr lang="en" sz="1200"/>
              <a:t>configuration steps.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configuration is also responsible for initializing any Monai components to be used throughout the training process.</a:t>
            </a:r>
            <a:endParaRPr sz="1200"/>
          </a:p>
        </p:txBody>
      </p:sp>
      <p:sp>
        <p:nvSpPr>
          <p:cNvPr id="1095" name="Google Shape;1095;p40"/>
          <p:cNvSpPr txBox="1"/>
          <p:nvPr/>
        </p:nvSpPr>
        <p:spPr>
          <a:xfrm>
            <a:off x="111400" y="4669500"/>
            <a:ext cx="7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Sabino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96" name="Google Shape;1096;p40"/>
          <p:cNvSpPr txBox="1"/>
          <p:nvPr/>
        </p:nvSpPr>
        <p:spPr>
          <a:xfrm>
            <a:off x="4992675" y="4412900"/>
            <a:ext cx="405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97" name="Google Shape;1097;p40"/>
          <p:cNvSpPr txBox="1"/>
          <p:nvPr/>
        </p:nvSpPr>
        <p:spPr>
          <a:xfrm>
            <a:off x="4992675" y="4412900"/>
            <a:ext cx="450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Screenshot of the terminal during training process.</a:t>
            </a:r>
            <a:endParaRPr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98" name="Google Shape;1098;p40"/>
          <p:cNvSpPr txBox="1"/>
          <p:nvPr/>
        </p:nvSpPr>
        <p:spPr>
          <a:xfrm>
            <a:off x="886300" y="4684950"/>
            <a:ext cx="290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Screenshot of environment.json config</a:t>
            </a:r>
            <a:endParaRPr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41"/>
          <p:cNvSpPr txBox="1"/>
          <p:nvPr>
            <p:ph type="title"/>
          </p:nvPr>
        </p:nvSpPr>
        <p:spPr>
          <a:xfrm>
            <a:off x="739675" y="325050"/>
            <a:ext cx="7686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Results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05" name="Google Shape;1105;p41"/>
          <p:cNvSpPr txBox="1"/>
          <p:nvPr>
            <p:ph idx="12" type="sldNum"/>
          </p:nvPr>
        </p:nvSpPr>
        <p:spPr>
          <a:xfrm>
            <a:off x="8586600" y="4574663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6" name="Google Shape;1106;p41"/>
          <p:cNvSpPr txBox="1"/>
          <p:nvPr>
            <p:ph idx="1" type="body"/>
          </p:nvPr>
        </p:nvSpPr>
        <p:spPr>
          <a:xfrm>
            <a:off x="819555" y="1075128"/>
            <a:ext cx="76860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  Train_loss                                                    Train_dice</a:t>
            </a:r>
            <a:endParaRPr/>
          </a:p>
        </p:txBody>
      </p:sp>
      <p:pic>
        <p:nvPicPr>
          <p:cNvPr id="1107" name="Google Shape;1107;p41"/>
          <p:cNvPicPr preferRelativeResize="0"/>
          <p:nvPr/>
        </p:nvPicPr>
        <p:blipFill rotWithShape="1">
          <a:blip r:embed="rId4">
            <a:alphaModFix/>
          </a:blip>
          <a:srcRect b="0" l="0" r="0" t="9074"/>
          <a:stretch/>
        </p:blipFill>
        <p:spPr>
          <a:xfrm>
            <a:off x="775900" y="1629225"/>
            <a:ext cx="3690401" cy="29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41"/>
          <p:cNvPicPr preferRelativeResize="0"/>
          <p:nvPr/>
        </p:nvPicPr>
        <p:blipFill rotWithShape="1">
          <a:blip r:embed="rId5">
            <a:alphaModFix/>
          </a:blip>
          <a:srcRect b="0" l="0" r="0" t="9633"/>
          <a:stretch/>
        </p:blipFill>
        <p:spPr>
          <a:xfrm>
            <a:off x="4735275" y="1629225"/>
            <a:ext cx="3690401" cy="293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6800" y="4507025"/>
            <a:ext cx="3963775" cy="68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41"/>
          <p:cNvSpPr txBox="1"/>
          <p:nvPr/>
        </p:nvSpPr>
        <p:spPr>
          <a:xfrm>
            <a:off x="111400" y="4669500"/>
            <a:ext cx="121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Robin M.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2"/>
          <p:cNvSpPr/>
          <p:nvPr/>
        </p:nvSpPr>
        <p:spPr>
          <a:xfrm>
            <a:off x="281775" y="1592200"/>
            <a:ext cx="4128600" cy="25053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42"/>
          <p:cNvSpPr txBox="1"/>
          <p:nvPr>
            <p:ph idx="1" type="body"/>
          </p:nvPr>
        </p:nvSpPr>
        <p:spPr>
          <a:xfrm>
            <a:off x="258825" y="1592200"/>
            <a:ext cx="4227300" cy="24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/>
              <a:t>Creating our own AI model</a:t>
            </a:r>
            <a:endParaRPr b="1" sz="2000"/>
          </a:p>
          <a:p>
            <a:pPr indent="-3302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Since Nvidia AIAA doesn’t have any model trained with Pelvic organs (Nvidia has model for brain, lungs, spleen, etc.), we had to train our own models.</a:t>
            </a:r>
            <a:endParaRPr sz="1600"/>
          </a:p>
        </p:txBody>
      </p:sp>
      <p:sp>
        <p:nvSpPr>
          <p:cNvPr id="1117" name="Google Shape;1117;p42"/>
          <p:cNvSpPr txBox="1"/>
          <p:nvPr>
            <p:ph type="title"/>
          </p:nvPr>
        </p:nvSpPr>
        <p:spPr>
          <a:xfrm>
            <a:off x="281775" y="318700"/>
            <a:ext cx="7231200" cy="6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Titillium Web"/>
                <a:ea typeface="Titillium Web"/>
                <a:cs typeface="Titillium Web"/>
                <a:sym typeface="Titillium Web"/>
              </a:rPr>
              <a:t>Spring Semester Challenges</a:t>
            </a:r>
            <a:endParaRPr b="1" sz="35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18" name="Google Shape;11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42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Nicol B.</a:t>
            </a:r>
            <a:endParaRPr/>
          </a:p>
        </p:txBody>
      </p:sp>
      <p:pic>
        <p:nvPicPr>
          <p:cNvPr id="1120" name="Google Shape;112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875" y="2480076"/>
            <a:ext cx="3830999" cy="7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43"/>
          <p:cNvSpPr/>
          <p:nvPr/>
        </p:nvSpPr>
        <p:spPr>
          <a:xfrm>
            <a:off x="647900" y="1256500"/>
            <a:ext cx="7665600" cy="31407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6" name="Google Shape;11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43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Nicol B.</a:t>
            </a:r>
            <a:endParaRPr/>
          </a:p>
        </p:txBody>
      </p:sp>
      <p:sp>
        <p:nvSpPr>
          <p:cNvPr id="1128" name="Google Shape;1128;p43"/>
          <p:cNvSpPr txBox="1"/>
          <p:nvPr>
            <p:ph idx="12" type="sldNum"/>
          </p:nvPr>
        </p:nvSpPr>
        <p:spPr>
          <a:xfrm>
            <a:off x="8586600" y="45570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9" name="Google Shape;1129;p43"/>
          <p:cNvSpPr/>
          <p:nvPr/>
        </p:nvSpPr>
        <p:spPr>
          <a:xfrm>
            <a:off x="1071888" y="1558925"/>
            <a:ext cx="1681800" cy="774900"/>
          </a:xfrm>
          <a:prstGeom prst="homePlate">
            <a:avLst>
              <a:gd fmla="val 30129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Configuration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0" name="Google Shape;1130;p43"/>
          <p:cNvSpPr/>
          <p:nvPr/>
        </p:nvSpPr>
        <p:spPr>
          <a:xfrm>
            <a:off x="2645213" y="1558925"/>
            <a:ext cx="1681800" cy="774900"/>
          </a:xfrm>
          <a:prstGeom prst="chevron">
            <a:avLst>
              <a:gd fmla="val 29853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Masking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1" name="Google Shape;1131;p43"/>
          <p:cNvSpPr/>
          <p:nvPr/>
        </p:nvSpPr>
        <p:spPr>
          <a:xfrm>
            <a:off x="4222263" y="1558925"/>
            <a:ext cx="1681800" cy="774900"/>
          </a:xfrm>
          <a:prstGeom prst="chevron">
            <a:avLst>
              <a:gd fmla="val 29853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Training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2" name="Google Shape;1132;p43"/>
          <p:cNvSpPr/>
          <p:nvPr/>
        </p:nvSpPr>
        <p:spPr>
          <a:xfrm>
            <a:off x="5827863" y="1558925"/>
            <a:ext cx="1866000" cy="774900"/>
          </a:xfrm>
          <a:prstGeom prst="chevron">
            <a:avLst>
              <a:gd fmla="val 29853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Integration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3D Slicer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3" name="Google Shape;1133;p43"/>
          <p:cNvSpPr/>
          <p:nvPr/>
        </p:nvSpPr>
        <p:spPr>
          <a:xfrm>
            <a:off x="4222263" y="2450875"/>
            <a:ext cx="1681800" cy="774900"/>
          </a:xfrm>
          <a:prstGeom prst="chevron">
            <a:avLst>
              <a:gd fmla="val 29853" name="adj"/>
            </a:avLst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Local GPU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4" name="Google Shape;1134;p43"/>
          <p:cNvSpPr/>
          <p:nvPr/>
        </p:nvSpPr>
        <p:spPr>
          <a:xfrm>
            <a:off x="4222263" y="3342825"/>
            <a:ext cx="1681800" cy="774900"/>
          </a:xfrm>
          <a:prstGeom prst="chevron">
            <a:avLst>
              <a:gd fmla="val 29853" name="adj"/>
            </a:avLst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Virtual GPU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5" name="Google Shape;1135;p43"/>
          <p:cNvSpPr txBox="1"/>
          <p:nvPr>
            <p:ph type="title"/>
          </p:nvPr>
        </p:nvSpPr>
        <p:spPr>
          <a:xfrm>
            <a:off x="281775" y="318700"/>
            <a:ext cx="7231200" cy="6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Titillium Web"/>
                <a:ea typeface="Titillium Web"/>
                <a:cs typeface="Titillium Web"/>
                <a:sym typeface="Titillium Web"/>
              </a:rPr>
              <a:t>Spring Semester Challenges</a:t>
            </a:r>
            <a:endParaRPr b="1" sz="35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36" name="Google Shape;113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975" y="3456364"/>
            <a:ext cx="958646" cy="5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2776" y="2676225"/>
            <a:ext cx="2298706" cy="4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6125" y="3422812"/>
            <a:ext cx="1229850" cy="61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3313" y="3391713"/>
            <a:ext cx="677100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7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Meet the Team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05" name="Google Shape;80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3025" y="149537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6" name="Google Shape;8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8450" y="1250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17"/>
          <p:cNvSpPr txBox="1"/>
          <p:nvPr/>
        </p:nvSpPr>
        <p:spPr>
          <a:xfrm>
            <a:off x="5609225" y="29701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Demetrius Parker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dparke11@calstatela.edu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08" name="Google Shape;8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7713" y="1495363"/>
            <a:ext cx="1489200" cy="146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09" name="Google Shape;809;p17"/>
          <p:cNvSpPr txBox="1"/>
          <p:nvPr/>
        </p:nvSpPr>
        <p:spPr>
          <a:xfrm>
            <a:off x="285450" y="29701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Nicol Barrios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</a:t>
            </a: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-end Lead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abarri53@calstatela.edu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10" name="Google Shape;810;p17"/>
          <p:cNvSpPr txBox="1"/>
          <p:nvPr/>
        </p:nvSpPr>
        <p:spPr>
          <a:xfrm>
            <a:off x="1960300" y="29629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Ted Kim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tkim56</a:t>
            </a: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11" name="Google Shape;811;p17"/>
          <p:cNvSpPr txBox="1"/>
          <p:nvPr/>
        </p:nvSpPr>
        <p:spPr>
          <a:xfrm>
            <a:off x="3834413" y="29629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Silvano Medina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Back-end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Documentation Lead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smedin63@calstatela.edu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12" name="Google Shape;812;p17"/>
          <p:cNvSpPr txBox="1"/>
          <p:nvPr/>
        </p:nvSpPr>
        <p:spPr>
          <a:xfrm>
            <a:off x="7383400" y="2962963"/>
            <a:ext cx="17748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Jason</a:t>
            </a:r>
            <a:r>
              <a:rPr b="1" lang="en" sz="17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Tejada</a:t>
            </a:r>
            <a:b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Back-end, 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Customer Liaison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jtejad12@calstatela.edu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13" name="Google Shape;813;p17"/>
          <p:cNvPicPr preferRelativeResize="0"/>
          <p:nvPr/>
        </p:nvPicPr>
        <p:blipFill rotWithShape="1">
          <a:blip r:embed="rId6">
            <a:alphaModFix/>
          </a:blip>
          <a:srcRect b="30661" l="0" r="6559" t="5219"/>
          <a:stretch/>
        </p:blipFill>
        <p:spPr>
          <a:xfrm>
            <a:off x="395775" y="1495375"/>
            <a:ext cx="1465200" cy="146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4" name="Google Shape;814;p17"/>
          <p:cNvPicPr preferRelativeResize="0"/>
          <p:nvPr/>
        </p:nvPicPr>
        <p:blipFill rotWithShape="1">
          <a:blip r:embed="rId7">
            <a:alphaModFix/>
          </a:blip>
          <a:srcRect b="2099" l="12876" r="0" t="10777"/>
          <a:stretch/>
        </p:blipFill>
        <p:spPr>
          <a:xfrm rot="5400000">
            <a:off x="2103250" y="1360675"/>
            <a:ext cx="1488900" cy="157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5" name="Google Shape;815;p17"/>
          <p:cNvPicPr preferRelativeResize="0"/>
          <p:nvPr/>
        </p:nvPicPr>
        <p:blipFill rotWithShape="1">
          <a:blip r:embed="rId8">
            <a:alphaModFix/>
          </a:blip>
          <a:srcRect b="0" l="1257" r="1267" t="0"/>
          <a:stretch/>
        </p:blipFill>
        <p:spPr>
          <a:xfrm>
            <a:off x="4001813" y="148097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16" name="Google Shape;816;p17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44"/>
          <p:cNvSpPr txBox="1"/>
          <p:nvPr>
            <p:ph idx="12" type="sldNum"/>
          </p:nvPr>
        </p:nvSpPr>
        <p:spPr>
          <a:xfrm>
            <a:off x="8586600" y="462125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5" name="Google Shape;1145;p44"/>
          <p:cNvSpPr txBox="1"/>
          <p:nvPr/>
        </p:nvSpPr>
        <p:spPr>
          <a:xfrm>
            <a:off x="353450" y="285700"/>
            <a:ext cx="768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Cloud GPU</a:t>
            </a:r>
            <a:endParaRPr sz="2200">
              <a:solidFill>
                <a:srgbClr val="FFFFFF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1146" name="Google Shape;1146;p44"/>
          <p:cNvSpPr txBox="1"/>
          <p:nvPr/>
        </p:nvSpPr>
        <p:spPr>
          <a:xfrm>
            <a:off x="279800" y="1143100"/>
            <a:ext cx="4045500" cy="35520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6E86B6"/>
              </a:buClr>
              <a:buSzPts val="1800"/>
              <a:buFont typeface="Titillium Web"/>
              <a:buChar char="❖"/>
            </a:pPr>
            <a:r>
              <a:rPr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order to use Clara Train SDK which is built on top of MONAI, we need and NVIDIA GPU.</a:t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highlight>
                <a:srgbClr val="34373D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6E86B6"/>
              </a:buClr>
              <a:buSzPts val="1800"/>
              <a:buFont typeface="Titillium Web"/>
              <a:buChar char="❖"/>
            </a:pPr>
            <a:r>
              <a:rPr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Cloud GPU is required for training and testing our data.</a:t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6E86B6"/>
              </a:buClr>
              <a:buSzPts val="1800"/>
              <a:buFont typeface="Titillium Web"/>
              <a:buChar char="❖"/>
            </a:pPr>
            <a:r>
              <a:rPr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Requirements for GPU:</a:t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Font typeface="Titillium Web"/>
              <a:buChar char="➢"/>
            </a:pPr>
            <a:r>
              <a:rPr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V100 Tensor Core</a:t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Font typeface="Titillium Web"/>
              <a:buChar char="➢"/>
            </a:pPr>
            <a:r>
              <a:rPr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16GB or 32GB Memory</a:t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Font typeface="Titillium Web"/>
              <a:buChar char="➢"/>
            </a:pPr>
            <a:r>
              <a:rPr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8 vCPU</a:t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47" name="Google Shape;1147;p44"/>
          <p:cNvSpPr txBox="1"/>
          <p:nvPr/>
        </p:nvSpPr>
        <p:spPr>
          <a:xfrm>
            <a:off x="226875" y="4695050"/>
            <a:ext cx="19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Alejandra O.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48" name="Google Shape;1148;p44"/>
          <p:cNvGrpSpPr/>
          <p:nvPr/>
        </p:nvGrpSpPr>
        <p:grpSpPr>
          <a:xfrm>
            <a:off x="4524627" y="1492897"/>
            <a:ext cx="4424976" cy="2389259"/>
            <a:chOff x="4457975" y="1555988"/>
            <a:chExt cx="4596900" cy="2400300"/>
          </a:xfrm>
        </p:grpSpPr>
        <p:sp>
          <p:nvSpPr>
            <p:cNvPr id="1149" name="Google Shape;1149;p44"/>
            <p:cNvSpPr/>
            <p:nvPr/>
          </p:nvSpPr>
          <p:spPr>
            <a:xfrm>
              <a:off x="4457975" y="1555988"/>
              <a:ext cx="4596900" cy="240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50" name="Google Shape;115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36300" y="1731675"/>
              <a:ext cx="4440250" cy="2048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1" name="Google Shape;1151;p44"/>
          <p:cNvPicPr preferRelativeResize="0"/>
          <p:nvPr/>
        </p:nvPicPr>
        <p:blipFill rotWithShape="1">
          <a:blip r:embed="rId4">
            <a:alphaModFix/>
          </a:blip>
          <a:srcRect b="21042" l="29237" r="32487" t="15364"/>
          <a:stretch/>
        </p:blipFill>
        <p:spPr>
          <a:xfrm>
            <a:off x="4524625" y="3360768"/>
            <a:ext cx="557400" cy="52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44"/>
          <p:cNvSpPr txBox="1"/>
          <p:nvPr/>
        </p:nvSpPr>
        <p:spPr>
          <a:xfrm>
            <a:off x="4524613" y="4007250"/>
            <a:ext cx="442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Cloud GPU Diagram from NVIDIA Website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45"/>
          <p:cNvSpPr/>
          <p:nvPr/>
        </p:nvSpPr>
        <p:spPr>
          <a:xfrm>
            <a:off x="144125" y="1178525"/>
            <a:ext cx="8650500" cy="358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45"/>
          <p:cNvSpPr txBox="1"/>
          <p:nvPr>
            <p:ph idx="12" type="sldNum"/>
          </p:nvPr>
        </p:nvSpPr>
        <p:spPr>
          <a:xfrm>
            <a:off x="8599150" y="470472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0" name="Google Shape;1160;p45"/>
          <p:cNvSpPr txBox="1"/>
          <p:nvPr>
            <p:ph type="title"/>
          </p:nvPr>
        </p:nvSpPr>
        <p:spPr>
          <a:xfrm>
            <a:off x="352175" y="164000"/>
            <a:ext cx="8234400" cy="94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latin typeface="Titillium Web"/>
                <a:ea typeface="Titillium Web"/>
                <a:cs typeface="Titillium Web"/>
                <a:sym typeface="Titillium Web"/>
              </a:rPr>
              <a:t>Amazon Web Services </a:t>
            </a:r>
            <a:endParaRPr b="1" sz="3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61" name="Google Shape;1161;p45"/>
          <p:cNvCxnSpPr/>
          <p:nvPr/>
        </p:nvCxnSpPr>
        <p:spPr>
          <a:xfrm>
            <a:off x="1851950" y="2816475"/>
            <a:ext cx="6564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2" name="Google Shape;1162;p45"/>
          <p:cNvCxnSpPr>
            <a:stCxn id="1163" idx="6"/>
            <a:endCxn id="1164" idx="2"/>
          </p:cNvCxnSpPr>
          <p:nvPr/>
        </p:nvCxnSpPr>
        <p:spPr>
          <a:xfrm flipH="1" rot="10800000">
            <a:off x="4108338" y="2175375"/>
            <a:ext cx="1013700" cy="641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5" name="Google Shape;1165;p45"/>
          <p:cNvSpPr/>
          <p:nvPr/>
        </p:nvSpPr>
        <p:spPr>
          <a:xfrm>
            <a:off x="416350" y="2129825"/>
            <a:ext cx="14355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Launch a Virtual machine with EC2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63" name="Google Shape;1163;p45"/>
          <p:cNvSpPr/>
          <p:nvPr/>
        </p:nvSpPr>
        <p:spPr>
          <a:xfrm>
            <a:off x="2565738" y="2091525"/>
            <a:ext cx="15426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Run Instance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166" name="Google Shape;1166;p45"/>
          <p:cNvCxnSpPr>
            <a:stCxn id="1164" idx="6"/>
            <a:endCxn id="1167" idx="1"/>
          </p:cNvCxnSpPr>
          <p:nvPr/>
        </p:nvCxnSpPr>
        <p:spPr>
          <a:xfrm>
            <a:off x="6185925" y="2175500"/>
            <a:ext cx="870600" cy="641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8" name="Google Shape;1168;p45"/>
          <p:cNvSpPr txBox="1"/>
          <p:nvPr/>
        </p:nvSpPr>
        <p:spPr>
          <a:xfrm>
            <a:off x="318550" y="3623525"/>
            <a:ext cx="1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Deep Learning Base AMI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69" name="Google Shape;1169;p45"/>
          <p:cNvSpPr txBox="1"/>
          <p:nvPr/>
        </p:nvSpPr>
        <p:spPr>
          <a:xfrm>
            <a:off x="2521500" y="3579725"/>
            <a:ext cx="163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Instance:</a:t>
            </a:r>
            <a:endParaRPr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3.2xlarge</a:t>
            </a:r>
            <a:endParaRPr b="1"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$3.06</a:t>
            </a:r>
            <a:endParaRPr b="1"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70" name="Google Shape;1170;p45"/>
          <p:cNvCxnSpPr>
            <a:stCxn id="1163" idx="6"/>
            <a:endCxn id="1171" idx="2"/>
          </p:cNvCxnSpPr>
          <p:nvPr/>
        </p:nvCxnSpPr>
        <p:spPr>
          <a:xfrm>
            <a:off x="4108338" y="2816475"/>
            <a:ext cx="1013700" cy="728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2" name="Google Shape;1172;p45"/>
          <p:cNvSpPr txBox="1"/>
          <p:nvPr/>
        </p:nvSpPr>
        <p:spPr>
          <a:xfrm>
            <a:off x="4268350" y="4151550"/>
            <a:ext cx="271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Connect multiple users 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the instance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71" name="Google Shape;1171;p45"/>
          <p:cNvSpPr/>
          <p:nvPr/>
        </p:nvSpPr>
        <p:spPr>
          <a:xfrm>
            <a:off x="5122150" y="3013950"/>
            <a:ext cx="1063800" cy="1061400"/>
          </a:xfrm>
          <a:prstGeom prst="ellipse">
            <a:avLst/>
          </a:prstGeom>
          <a:solidFill>
            <a:srgbClr val="34373D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k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173" name="Google Shape;1173;p45"/>
          <p:cNvCxnSpPr>
            <a:stCxn id="1171" idx="6"/>
            <a:endCxn id="1167" idx="1"/>
          </p:cNvCxnSpPr>
          <p:nvPr/>
        </p:nvCxnSpPr>
        <p:spPr>
          <a:xfrm flipH="1" rot="10800000">
            <a:off x="6185950" y="2816550"/>
            <a:ext cx="870600" cy="728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4" name="Google Shape;1164;p45"/>
          <p:cNvSpPr/>
          <p:nvPr/>
        </p:nvSpPr>
        <p:spPr>
          <a:xfrm>
            <a:off x="5122125" y="1644800"/>
            <a:ext cx="1063800" cy="1061400"/>
          </a:xfrm>
          <a:prstGeom prst="ellipse">
            <a:avLst/>
          </a:prstGeom>
          <a:solidFill>
            <a:srgbClr val="34373D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1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74" name="Google Shape;1174;p45"/>
          <p:cNvPicPr preferRelativeResize="0"/>
          <p:nvPr/>
        </p:nvPicPr>
        <p:blipFill rotWithShape="1">
          <a:blip r:embed="rId3">
            <a:alphaModFix/>
          </a:blip>
          <a:srcRect b="12929" l="18150" r="20029" t="0"/>
          <a:stretch/>
        </p:blipFill>
        <p:spPr>
          <a:xfrm>
            <a:off x="178875" y="1178524"/>
            <a:ext cx="1124289" cy="8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45"/>
          <p:cNvSpPr/>
          <p:nvPr/>
        </p:nvSpPr>
        <p:spPr>
          <a:xfrm>
            <a:off x="7056538" y="2091525"/>
            <a:ext cx="15426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Test and Train Data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76" name="Google Shape;117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45"/>
          <p:cNvSpPr txBox="1"/>
          <p:nvPr/>
        </p:nvSpPr>
        <p:spPr>
          <a:xfrm>
            <a:off x="178875" y="4778525"/>
            <a:ext cx="19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Alejandra O.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78" name="Google Shape;1178;p45"/>
          <p:cNvSpPr txBox="1"/>
          <p:nvPr/>
        </p:nvSpPr>
        <p:spPr>
          <a:xfrm>
            <a:off x="5330925" y="2616375"/>
            <a:ext cx="70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…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46"/>
          <p:cNvSpPr/>
          <p:nvPr/>
        </p:nvSpPr>
        <p:spPr>
          <a:xfrm>
            <a:off x="178875" y="1178525"/>
            <a:ext cx="8629500" cy="358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46"/>
          <p:cNvSpPr txBox="1"/>
          <p:nvPr>
            <p:ph idx="12" type="sldNum"/>
          </p:nvPr>
        </p:nvSpPr>
        <p:spPr>
          <a:xfrm>
            <a:off x="8586575" y="463715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5" name="Google Shape;1185;p46"/>
          <p:cNvSpPr txBox="1"/>
          <p:nvPr>
            <p:ph type="title"/>
          </p:nvPr>
        </p:nvSpPr>
        <p:spPr>
          <a:xfrm>
            <a:off x="352175" y="164000"/>
            <a:ext cx="8234400" cy="94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latin typeface="Titillium Web"/>
                <a:ea typeface="Titillium Web"/>
                <a:cs typeface="Titillium Web"/>
                <a:sym typeface="Titillium Web"/>
              </a:rPr>
              <a:t>Amazon Web Services </a:t>
            </a:r>
            <a:endParaRPr b="1" sz="3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86" name="Google Shape;1186;p46"/>
          <p:cNvCxnSpPr/>
          <p:nvPr/>
        </p:nvCxnSpPr>
        <p:spPr>
          <a:xfrm>
            <a:off x="1851950" y="2816475"/>
            <a:ext cx="6564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7" name="Google Shape;1187;p46"/>
          <p:cNvCxnSpPr>
            <a:stCxn id="1188" idx="6"/>
            <a:endCxn id="1189" idx="2"/>
          </p:cNvCxnSpPr>
          <p:nvPr/>
        </p:nvCxnSpPr>
        <p:spPr>
          <a:xfrm flipH="1" rot="10800000">
            <a:off x="4108338" y="2175375"/>
            <a:ext cx="1013700" cy="641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0" name="Google Shape;1190;p46"/>
          <p:cNvSpPr/>
          <p:nvPr/>
        </p:nvSpPr>
        <p:spPr>
          <a:xfrm>
            <a:off x="416350" y="2129825"/>
            <a:ext cx="14355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Launch a Virtual machine with EC2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88" name="Google Shape;1188;p46"/>
          <p:cNvSpPr/>
          <p:nvPr/>
        </p:nvSpPr>
        <p:spPr>
          <a:xfrm>
            <a:off x="2565738" y="2091525"/>
            <a:ext cx="15426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Run Instance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191" name="Google Shape;1191;p46"/>
          <p:cNvCxnSpPr>
            <a:stCxn id="1189" idx="6"/>
            <a:endCxn id="1192" idx="1"/>
          </p:cNvCxnSpPr>
          <p:nvPr/>
        </p:nvCxnSpPr>
        <p:spPr>
          <a:xfrm>
            <a:off x="6185925" y="2175500"/>
            <a:ext cx="870600" cy="641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3" name="Google Shape;1193;p46"/>
          <p:cNvSpPr txBox="1"/>
          <p:nvPr/>
        </p:nvSpPr>
        <p:spPr>
          <a:xfrm>
            <a:off x="318550" y="3623525"/>
            <a:ext cx="1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Deep Learning Base AMI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94" name="Google Shape;1194;p46"/>
          <p:cNvSpPr txBox="1"/>
          <p:nvPr/>
        </p:nvSpPr>
        <p:spPr>
          <a:xfrm>
            <a:off x="2521500" y="3579725"/>
            <a:ext cx="163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Instance:</a:t>
            </a:r>
            <a:endParaRPr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P3.2xlarge</a:t>
            </a:r>
            <a:endParaRPr b="1"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$3.06</a:t>
            </a:r>
            <a:endParaRPr b="1"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95" name="Google Shape;1195;p46"/>
          <p:cNvCxnSpPr>
            <a:stCxn id="1188" idx="6"/>
            <a:endCxn id="1196" idx="2"/>
          </p:cNvCxnSpPr>
          <p:nvPr/>
        </p:nvCxnSpPr>
        <p:spPr>
          <a:xfrm>
            <a:off x="4108338" y="2816475"/>
            <a:ext cx="1013700" cy="728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7" name="Google Shape;1197;p46"/>
          <p:cNvSpPr txBox="1"/>
          <p:nvPr/>
        </p:nvSpPr>
        <p:spPr>
          <a:xfrm>
            <a:off x="4268350" y="4151550"/>
            <a:ext cx="271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Connect multiple users 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the instance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96" name="Google Shape;1196;p46"/>
          <p:cNvSpPr/>
          <p:nvPr/>
        </p:nvSpPr>
        <p:spPr>
          <a:xfrm>
            <a:off x="5122150" y="3013950"/>
            <a:ext cx="1063800" cy="1061400"/>
          </a:xfrm>
          <a:prstGeom prst="ellipse">
            <a:avLst/>
          </a:prstGeom>
          <a:solidFill>
            <a:srgbClr val="34373D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k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198" name="Google Shape;1198;p46"/>
          <p:cNvCxnSpPr>
            <a:stCxn id="1196" idx="6"/>
            <a:endCxn id="1192" idx="1"/>
          </p:cNvCxnSpPr>
          <p:nvPr/>
        </p:nvCxnSpPr>
        <p:spPr>
          <a:xfrm flipH="1" rot="10800000">
            <a:off x="6185950" y="2816550"/>
            <a:ext cx="870600" cy="728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9" name="Google Shape;1189;p46"/>
          <p:cNvSpPr/>
          <p:nvPr/>
        </p:nvSpPr>
        <p:spPr>
          <a:xfrm>
            <a:off x="5122125" y="1644800"/>
            <a:ext cx="1063800" cy="1061400"/>
          </a:xfrm>
          <a:prstGeom prst="ellipse">
            <a:avLst/>
          </a:prstGeom>
          <a:solidFill>
            <a:srgbClr val="34373D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1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99" name="Google Shape;1199;p46"/>
          <p:cNvPicPr preferRelativeResize="0"/>
          <p:nvPr/>
        </p:nvPicPr>
        <p:blipFill rotWithShape="1">
          <a:blip r:embed="rId3">
            <a:alphaModFix/>
          </a:blip>
          <a:srcRect b="12929" l="18150" r="20029" t="0"/>
          <a:stretch/>
        </p:blipFill>
        <p:spPr>
          <a:xfrm>
            <a:off x="178875" y="1178524"/>
            <a:ext cx="1124289" cy="8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46"/>
          <p:cNvSpPr/>
          <p:nvPr/>
        </p:nvSpPr>
        <p:spPr>
          <a:xfrm>
            <a:off x="7056538" y="2091525"/>
            <a:ext cx="15426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Test and Train Data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1" name="Google Shape;1201;p46"/>
          <p:cNvSpPr/>
          <p:nvPr/>
        </p:nvSpPr>
        <p:spPr>
          <a:xfrm>
            <a:off x="352175" y="2034825"/>
            <a:ext cx="1631100" cy="22914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2" name="Google Shape;120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46"/>
          <p:cNvSpPr txBox="1"/>
          <p:nvPr/>
        </p:nvSpPr>
        <p:spPr>
          <a:xfrm>
            <a:off x="226875" y="4695050"/>
            <a:ext cx="19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Alejandra O.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04" name="Google Shape;1204;p46"/>
          <p:cNvSpPr txBox="1"/>
          <p:nvPr/>
        </p:nvSpPr>
        <p:spPr>
          <a:xfrm>
            <a:off x="5330925" y="2616375"/>
            <a:ext cx="70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…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7"/>
          <p:cNvSpPr/>
          <p:nvPr/>
        </p:nvSpPr>
        <p:spPr>
          <a:xfrm>
            <a:off x="178875" y="1178525"/>
            <a:ext cx="8567100" cy="358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47"/>
          <p:cNvSpPr txBox="1"/>
          <p:nvPr>
            <p:ph idx="12" type="sldNum"/>
          </p:nvPr>
        </p:nvSpPr>
        <p:spPr>
          <a:xfrm>
            <a:off x="8599150" y="46526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1" name="Google Shape;1211;p47"/>
          <p:cNvSpPr txBox="1"/>
          <p:nvPr>
            <p:ph type="title"/>
          </p:nvPr>
        </p:nvSpPr>
        <p:spPr>
          <a:xfrm>
            <a:off x="352175" y="164000"/>
            <a:ext cx="8234400" cy="94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latin typeface="Titillium Web"/>
                <a:ea typeface="Titillium Web"/>
                <a:cs typeface="Titillium Web"/>
                <a:sym typeface="Titillium Web"/>
              </a:rPr>
              <a:t>Amazon Web Services </a:t>
            </a:r>
            <a:endParaRPr b="1" sz="3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212" name="Google Shape;1212;p47"/>
          <p:cNvCxnSpPr/>
          <p:nvPr/>
        </p:nvCxnSpPr>
        <p:spPr>
          <a:xfrm>
            <a:off x="1851950" y="2816475"/>
            <a:ext cx="6564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3" name="Google Shape;1213;p47"/>
          <p:cNvSpPr/>
          <p:nvPr/>
        </p:nvSpPr>
        <p:spPr>
          <a:xfrm>
            <a:off x="416350" y="2129825"/>
            <a:ext cx="14355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Launch a Virtual machine with EC2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14" name="Google Shape;1214;p47"/>
          <p:cNvSpPr/>
          <p:nvPr/>
        </p:nvSpPr>
        <p:spPr>
          <a:xfrm>
            <a:off x="2441200" y="2034900"/>
            <a:ext cx="1743300" cy="22914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15" name="Google Shape;1215;p47"/>
          <p:cNvCxnSpPr>
            <a:stCxn id="1216" idx="6"/>
            <a:endCxn id="1217" idx="2"/>
          </p:cNvCxnSpPr>
          <p:nvPr/>
        </p:nvCxnSpPr>
        <p:spPr>
          <a:xfrm flipH="1" rot="10800000">
            <a:off x="4108338" y="2175375"/>
            <a:ext cx="1013700" cy="641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6" name="Google Shape;1216;p47"/>
          <p:cNvSpPr/>
          <p:nvPr/>
        </p:nvSpPr>
        <p:spPr>
          <a:xfrm>
            <a:off x="2565738" y="2091525"/>
            <a:ext cx="15426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Run Instance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218" name="Google Shape;1218;p47"/>
          <p:cNvCxnSpPr>
            <a:stCxn id="1217" idx="6"/>
            <a:endCxn id="1219" idx="1"/>
          </p:cNvCxnSpPr>
          <p:nvPr/>
        </p:nvCxnSpPr>
        <p:spPr>
          <a:xfrm>
            <a:off x="6185925" y="2175500"/>
            <a:ext cx="870600" cy="641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0" name="Google Shape;1220;p47"/>
          <p:cNvSpPr txBox="1"/>
          <p:nvPr/>
        </p:nvSpPr>
        <p:spPr>
          <a:xfrm>
            <a:off x="318550" y="3623525"/>
            <a:ext cx="1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Deep Learning Base AMI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21" name="Google Shape;1221;p47"/>
          <p:cNvSpPr txBox="1"/>
          <p:nvPr/>
        </p:nvSpPr>
        <p:spPr>
          <a:xfrm>
            <a:off x="2521500" y="3579725"/>
            <a:ext cx="163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Instance:</a:t>
            </a:r>
            <a:endParaRPr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P3.2xlarge</a:t>
            </a:r>
            <a:endParaRPr b="1"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$3.06</a:t>
            </a:r>
            <a:endParaRPr b="1"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222" name="Google Shape;1222;p47"/>
          <p:cNvCxnSpPr>
            <a:stCxn id="1216" idx="6"/>
            <a:endCxn id="1223" idx="2"/>
          </p:cNvCxnSpPr>
          <p:nvPr/>
        </p:nvCxnSpPr>
        <p:spPr>
          <a:xfrm>
            <a:off x="4108338" y="2816475"/>
            <a:ext cx="1013700" cy="728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4" name="Google Shape;1224;p47"/>
          <p:cNvSpPr txBox="1"/>
          <p:nvPr/>
        </p:nvSpPr>
        <p:spPr>
          <a:xfrm>
            <a:off x="4268350" y="4151550"/>
            <a:ext cx="271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Connect multiple users 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the instance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23" name="Google Shape;1223;p47"/>
          <p:cNvSpPr/>
          <p:nvPr/>
        </p:nvSpPr>
        <p:spPr>
          <a:xfrm>
            <a:off x="5122150" y="3013950"/>
            <a:ext cx="1063800" cy="1061400"/>
          </a:xfrm>
          <a:prstGeom prst="ellipse">
            <a:avLst/>
          </a:prstGeom>
          <a:solidFill>
            <a:srgbClr val="34373D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k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225" name="Google Shape;1225;p47"/>
          <p:cNvCxnSpPr>
            <a:stCxn id="1223" idx="6"/>
            <a:endCxn id="1219" idx="1"/>
          </p:cNvCxnSpPr>
          <p:nvPr/>
        </p:nvCxnSpPr>
        <p:spPr>
          <a:xfrm flipH="1" rot="10800000">
            <a:off x="6185950" y="2816550"/>
            <a:ext cx="870600" cy="728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7" name="Google Shape;1217;p47"/>
          <p:cNvSpPr/>
          <p:nvPr/>
        </p:nvSpPr>
        <p:spPr>
          <a:xfrm>
            <a:off x="5122125" y="1644800"/>
            <a:ext cx="1063800" cy="1061400"/>
          </a:xfrm>
          <a:prstGeom prst="ellipse">
            <a:avLst/>
          </a:prstGeom>
          <a:solidFill>
            <a:srgbClr val="34373D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1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26" name="Google Shape;1226;p47"/>
          <p:cNvPicPr preferRelativeResize="0"/>
          <p:nvPr/>
        </p:nvPicPr>
        <p:blipFill rotWithShape="1">
          <a:blip r:embed="rId3">
            <a:alphaModFix/>
          </a:blip>
          <a:srcRect b="12929" l="18150" r="20029" t="0"/>
          <a:stretch/>
        </p:blipFill>
        <p:spPr>
          <a:xfrm>
            <a:off x="178875" y="1178524"/>
            <a:ext cx="1124289" cy="8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47"/>
          <p:cNvSpPr/>
          <p:nvPr/>
        </p:nvSpPr>
        <p:spPr>
          <a:xfrm>
            <a:off x="7056538" y="2091525"/>
            <a:ext cx="15426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Test and Train Data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28" name="Google Shape;122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47"/>
          <p:cNvSpPr txBox="1"/>
          <p:nvPr/>
        </p:nvSpPr>
        <p:spPr>
          <a:xfrm>
            <a:off x="226875" y="4695050"/>
            <a:ext cx="19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Alejandra O.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30" name="Google Shape;1230;p47"/>
          <p:cNvSpPr txBox="1"/>
          <p:nvPr/>
        </p:nvSpPr>
        <p:spPr>
          <a:xfrm>
            <a:off x="5330925" y="2616375"/>
            <a:ext cx="70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…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"/>
          <p:cNvSpPr/>
          <p:nvPr/>
        </p:nvSpPr>
        <p:spPr>
          <a:xfrm>
            <a:off x="178875" y="1178525"/>
            <a:ext cx="8567100" cy="363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48"/>
          <p:cNvSpPr txBox="1"/>
          <p:nvPr>
            <p:ph idx="12" type="sldNum"/>
          </p:nvPr>
        </p:nvSpPr>
        <p:spPr>
          <a:xfrm>
            <a:off x="8599150" y="470472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7" name="Google Shape;1237;p48"/>
          <p:cNvSpPr txBox="1"/>
          <p:nvPr>
            <p:ph type="title"/>
          </p:nvPr>
        </p:nvSpPr>
        <p:spPr>
          <a:xfrm>
            <a:off x="352175" y="164000"/>
            <a:ext cx="8234400" cy="94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latin typeface="Titillium Web"/>
                <a:ea typeface="Titillium Web"/>
                <a:cs typeface="Titillium Web"/>
                <a:sym typeface="Titillium Web"/>
              </a:rPr>
              <a:t>Amazon Web Services </a:t>
            </a:r>
            <a:endParaRPr b="1" sz="3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238" name="Google Shape;1238;p48"/>
          <p:cNvCxnSpPr/>
          <p:nvPr/>
        </p:nvCxnSpPr>
        <p:spPr>
          <a:xfrm>
            <a:off x="1851950" y="2816475"/>
            <a:ext cx="656400" cy="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9" name="Google Shape;1239;p48"/>
          <p:cNvCxnSpPr>
            <a:stCxn id="1240" idx="6"/>
            <a:endCxn id="1241" idx="2"/>
          </p:cNvCxnSpPr>
          <p:nvPr/>
        </p:nvCxnSpPr>
        <p:spPr>
          <a:xfrm flipH="1" rot="10800000">
            <a:off x="4108338" y="2175375"/>
            <a:ext cx="1013700" cy="641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2" name="Google Shape;1242;p48"/>
          <p:cNvSpPr/>
          <p:nvPr/>
        </p:nvSpPr>
        <p:spPr>
          <a:xfrm>
            <a:off x="416350" y="2129825"/>
            <a:ext cx="14355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Launch a Virtual machine with EC2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40" name="Google Shape;1240;p48"/>
          <p:cNvSpPr/>
          <p:nvPr/>
        </p:nvSpPr>
        <p:spPr>
          <a:xfrm>
            <a:off x="2565738" y="2091525"/>
            <a:ext cx="15426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Run Instance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243" name="Google Shape;1243;p48"/>
          <p:cNvCxnSpPr>
            <a:stCxn id="1241" idx="6"/>
            <a:endCxn id="1244" idx="1"/>
          </p:cNvCxnSpPr>
          <p:nvPr/>
        </p:nvCxnSpPr>
        <p:spPr>
          <a:xfrm>
            <a:off x="6185925" y="2175500"/>
            <a:ext cx="870600" cy="641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5" name="Google Shape;1245;p48"/>
          <p:cNvSpPr txBox="1"/>
          <p:nvPr/>
        </p:nvSpPr>
        <p:spPr>
          <a:xfrm>
            <a:off x="318550" y="3623525"/>
            <a:ext cx="1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Deep Learning Base AMI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46" name="Google Shape;1246;p48"/>
          <p:cNvSpPr txBox="1"/>
          <p:nvPr/>
        </p:nvSpPr>
        <p:spPr>
          <a:xfrm>
            <a:off x="2521500" y="3579725"/>
            <a:ext cx="163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Instance:</a:t>
            </a:r>
            <a:endParaRPr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P3.2xlarge</a:t>
            </a:r>
            <a:endParaRPr b="1"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73D"/>
                </a:solidFill>
                <a:latin typeface="Titillium Web"/>
                <a:ea typeface="Titillium Web"/>
                <a:cs typeface="Titillium Web"/>
                <a:sym typeface="Titillium Web"/>
              </a:rPr>
              <a:t>$3.06</a:t>
            </a:r>
            <a:endParaRPr b="1">
              <a:solidFill>
                <a:srgbClr val="34373D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247" name="Google Shape;1247;p48"/>
          <p:cNvCxnSpPr>
            <a:stCxn id="1240" idx="6"/>
            <a:endCxn id="1248" idx="2"/>
          </p:cNvCxnSpPr>
          <p:nvPr/>
        </p:nvCxnSpPr>
        <p:spPr>
          <a:xfrm>
            <a:off x="4108338" y="2816475"/>
            <a:ext cx="1013700" cy="728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9" name="Google Shape;1249;p48"/>
          <p:cNvSpPr txBox="1"/>
          <p:nvPr/>
        </p:nvSpPr>
        <p:spPr>
          <a:xfrm>
            <a:off x="4268350" y="4151550"/>
            <a:ext cx="271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Connect multiple users 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the instance</a:t>
            </a:r>
            <a:endParaRPr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48" name="Google Shape;1248;p48"/>
          <p:cNvSpPr/>
          <p:nvPr/>
        </p:nvSpPr>
        <p:spPr>
          <a:xfrm>
            <a:off x="5122150" y="3013950"/>
            <a:ext cx="1063800" cy="1061400"/>
          </a:xfrm>
          <a:prstGeom prst="ellipse">
            <a:avLst/>
          </a:prstGeom>
          <a:solidFill>
            <a:srgbClr val="34373D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k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250" name="Google Shape;1250;p48"/>
          <p:cNvCxnSpPr>
            <a:stCxn id="1248" idx="6"/>
            <a:endCxn id="1244" idx="1"/>
          </p:cNvCxnSpPr>
          <p:nvPr/>
        </p:nvCxnSpPr>
        <p:spPr>
          <a:xfrm flipH="1" rot="10800000">
            <a:off x="6185950" y="2816550"/>
            <a:ext cx="870600" cy="728100"/>
          </a:xfrm>
          <a:prstGeom prst="straightConnector1">
            <a:avLst/>
          </a:prstGeom>
          <a:noFill/>
          <a:ln cap="flat" cmpd="sng" w="9525">
            <a:solidFill>
              <a:srgbClr val="34373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1" name="Google Shape;1241;p48"/>
          <p:cNvSpPr/>
          <p:nvPr/>
        </p:nvSpPr>
        <p:spPr>
          <a:xfrm>
            <a:off x="5122125" y="1644800"/>
            <a:ext cx="1063800" cy="1061400"/>
          </a:xfrm>
          <a:prstGeom prst="ellipse">
            <a:avLst/>
          </a:prstGeom>
          <a:solidFill>
            <a:srgbClr val="34373D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User 1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51" name="Google Shape;1251;p48"/>
          <p:cNvPicPr preferRelativeResize="0"/>
          <p:nvPr/>
        </p:nvPicPr>
        <p:blipFill rotWithShape="1">
          <a:blip r:embed="rId3">
            <a:alphaModFix/>
          </a:blip>
          <a:srcRect b="12929" l="18150" r="20029" t="0"/>
          <a:stretch/>
        </p:blipFill>
        <p:spPr>
          <a:xfrm>
            <a:off x="178875" y="1178524"/>
            <a:ext cx="1124289" cy="8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48"/>
          <p:cNvSpPr/>
          <p:nvPr/>
        </p:nvSpPr>
        <p:spPr>
          <a:xfrm>
            <a:off x="7056538" y="2091525"/>
            <a:ext cx="15426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Test and Train Data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53" name="Google Shape;1253;p48"/>
          <p:cNvSpPr/>
          <p:nvPr/>
        </p:nvSpPr>
        <p:spPr>
          <a:xfrm>
            <a:off x="4601050" y="1323875"/>
            <a:ext cx="2106000" cy="3341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4" name="Google Shape;125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48"/>
          <p:cNvSpPr txBox="1"/>
          <p:nvPr/>
        </p:nvSpPr>
        <p:spPr>
          <a:xfrm>
            <a:off x="178875" y="4704725"/>
            <a:ext cx="19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Alejandra O.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56" name="Google Shape;1256;p48"/>
          <p:cNvSpPr txBox="1"/>
          <p:nvPr/>
        </p:nvSpPr>
        <p:spPr>
          <a:xfrm>
            <a:off x="5301200" y="2616375"/>
            <a:ext cx="70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…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49"/>
          <p:cNvPicPr preferRelativeResize="0"/>
          <p:nvPr/>
        </p:nvPicPr>
        <p:blipFill rotWithShape="1">
          <a:blip r:embed="rId3">
            <a:alphaModFix/>
          </a:blip>
          <a:srcRect b="11095" l="66021" r="7295" t="0"/>
          <a:stretch/>
        </p:blipFill>
        <p:spPr>
          <a:xfrm>
            <a:off x="6990500" y="3019850"/>
            <a:ext cx="1596099" cy="19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49"/>
          <p:cNvPicPr preferRelativeResize="0"/>
          <p:nvPr/>
        </p:nvPicPr>
        <p:blipFill rotWithShape="1">
          <a:blip r:embed="rId3">
            <a:alphaModFix/>
          </a:blip>
          <a:srcRect b="5141" l="39034" r="33117" t="0"/>
          <a:stretch/>
        </p:blipFill>
        <p:spPr>
          <a:xfrm>
            <a:off x="5108125" y="2998575"/>
            <a:ext cx="1596099" cy="19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49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Fall </a:t>
            </a: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Semester 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Achievements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65" name="Google Shape;1265;p49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6" name="Google Shape;1266;p49"/>
          <p:cNvSpPr txBox="1"/>
          <p:nvPr/>
        </p:nvSpPr>
        <p:spPr>
          <a:xfrm>
            <a:off x="326550" y="4595700"/>
            <a:ext cx="16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Jason T.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67" name="Google Shape;1267;p49"/>
          <p:cNvSpPr txBox="1"/>
          <p:nvPr/>
        </p:nvSpPr>
        <p:spPr>
          <a:xfrm>
            <a:off x="326550" y="1552200"/>
            <a:ext cx="4739100" cy="30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Researching &amp; Understanding NVIDIA AIAA</a:t>
            </a:r>
            <a:endParaRPr b="1" sz="24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itillium Web"/>
              <a:buChar char="●"/>
            </a:pP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Traditional approach</a:t>
            </a:r>
            <a:endParaRPr sz="2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itillium Web"/>
              <a:buChar char="●"/>
            </a:pP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Decided to use NVIDIA AIAA to automate the modeling process</a:t>
            </a:r>
            <a:endParaRPr sz="2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itillium Web"/>
              <a:buChar char="●"/>
            </a:pPr>
            <a:r>
              <a:rPr lang="en" sz="2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Needed a model trained on pelvic organ data points</a:t>
            </a:r>
            <a:endParaRPr sz="2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68" name="Google Shape;1268;p49"/>
          <p:cNvPicPr preferRelativeResize="0"/>
          <p:nvPr/>
        </p:nvPicPr>
        <p:blipFill rotWithShape="1">
          <a:blip r:embed="rId3">
            <a:alphaModFix/>
          </a:blip>
          <a:srcRect b="2429" l="5932" r="59335" t="0"/>
          <a:stretch/>
        </p:blipFill>
        <p:spPr>
          <a:xfrm>
            <a:off x="5980400" y="950275"/>
            <a:ext cx="1839251" cy="18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49"/>
          <p:cNvSpPr txBox="1"/>
          <p:nvPr/>
        </p:nvSpPr>
        <p:spPr>
          <a:xfrm>
            <a:off x="6064063" y="1097225"/>
            <a:ext cx="16719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Manual Thresholding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70" name="Google Shape;1270;p49"/>
          <p:cNvSpPr txBox="1"/>
          <p:nvPr/>
        </p:nvSpPr>
        <p:spPr>
          <a:xfrm>
            <a:off x="5373370" y="3073401"/>
            <a:ext cx="106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DEXTR3D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71" name="Google Shape;1271;p49"/>
          <p:cNvSpPr txBox="1"/>
          <p:nvPr/>
        </p:nvSpPr>
        <p:spPr>
          <a:xfrm>
            <a:off x="7557750" y="3073400"/>
            <a:ext cx="141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DeepGrow</a:t>
            </a:r>
            <a:endParaRPr sz="12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5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7" name="Google Shape;1277;p50"/>
          <p:cNvSpPr txBox="1"/>
          <p:nvPr>
            <p:ph type="title"/>
          </p:nvPr>
        </p:nvSpPr>
        <p:spPr>
          <a:xfrm>
            <a:off x="325326" y="238750"/>
            <a:ext cx="7198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Spring </a:t>
            </a: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Semester 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Achievements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78" name="Google Shape;1278;p50"/>
          <p:cNvSpPr txBox="1"/>
          <p:nvPr>
            <p:ph idx="1" type="body"/>
          </p:nvPr>
        </p:nvSpPr>
        <p:spPr>
          <a:xfrm>
            <a:off x="325327" y="1494478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Four Stages &amp; </a:t>
            </a:r>
            <a:r>
              <a:rPr lang="en"/>
              <a:t> </a:t>
            </a:r>
            <a:r>
              <a:rPr b="1" lang="en"/>
              <a:t>New Model</a:t>
            </a:r>
            <a:endParaRPr b="1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/>
              <a:t>Determine &amp; Setup the right configuration</a:t>
            </a:r>
            <a:endParaRPr b="1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/>
              <a:t>Creating binary masks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/>
              <a:t>Training the model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/>
              <a:t>Alternative to physical GPU</a:t>
            </a:r>
            <a:endParaRPr/>
          </a:p>
        </p:txBody>
      </p:sp>
      <p:pic>
        <p:nvPicPr>
          <p:cNvPr id="1279" name="Google Shape;12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0400" y="1344800"/>
            <a:ext cx="2428526" cy="1572773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50"/>
          <p:cNvSpPr txBox="1"/>
          <p:nvPr/>
        </p:nvSpPr>
        <p:spPr>
          <a:xfrm>
            <a:off x="7071700" y="1016550"/>
            <a:ext cx="180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Binary labelmap for vagina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81" name="Google Shape;1281;p50"/>
          <p:cNvSpPr/>
          <p:nvPr/>
        </p:nvSpPr>
        <p:spPr>
          <a:xfrm>
            <a:off x="4954398" y="1234374"/>
            <a:ext cx="1609200" cy="759300"/>
          </a:xfrm>
          <a:prstGeom prst="homePlate">
            <a:avLst>
              <a:gd fmla="val 30129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Configuration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82" name="Google Shape;1282;p50"/>
          <p:cNvSpPr/>
          <p:nvPr/>
        </p:nvSpPr>
        <p:spPr>
          <a:xfrm>
            <a:off x="4938953" y="2062402"/>
            <a:ext cx="1640100" cy="759300"/>
          </a:xfrm>
          <a:prstGeom prst="chevron">
            <a:avLst>
              <a:gd fmla="val 29853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Masking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283" name="Google Shape;1283;p50"/>
          <p:cNvGrpSpPr/>
          <p:nvPr/>
        </p:nvGrpSpPr>
        <p:grpSpPr>
          <a:xfrm>
            <a:off x="6630393" y="3014862"/>
            <a:ext cx="2428542" cy="1397695"/>
            <a:chOff x="4457975" y="1555988"/>
            <a:chExt cx="4596900" cy="2400300"/>
          </a:xfrm>
        </p:grpSpPr>
        <p:sp>
          <p:nvSpPr>
            <p:cNvPr id="1284" name="Google Shape;1284;p50"/>
            <p:cNvSpPr/>
            <p:nvPr/>
          </p:nvSpPr>
          <p:spPr>
            <a:xfrm>
              <a:off x="4457975" y="1555988"/>
              <a:ext cx="4596900" cy="240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85" name="Google Shape;1285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36300" y="1731675"/>
              <a:ext cx="4440250" cy="2048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6" name="Google Shape;1286;p50"/>
          <p:cNvSpPr/>
          <p:nvPr/>
        </p:nvSpPr>
        <p:spPr>
          <a:xfrm>
            <a:off x="4938946" y="2890427"/>
            <a:ext cx="1640100" cy="759300"/>
          </a:xfrm>
          <a:prstGeom prst="chevron">
            <a:avLst>
              <a:gd fmla="val 29853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Training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87" name="Google Shape;1287;p50"/>
          <p:cNvSpPr/>
          <p:nvPr/>
        </p:nvSpPr>
        <p:spPr>
          <a:xfrm>
            <a:off x="4938940" y="3718452"/>
            <a:ext cx="1640100" cy="759300"/>
          </a:xfrm>
          <a:prstGeom prst="chevron">
            <a:avLst>
              <a:gd fmla="val 29853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Integration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3D Slicer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88" name="Google Shape;128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9925" y="430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50"/>
          <p:cNvSpPr txBox="1"/>
          <p:nvPr/>
        </p:nvSpPr>
        <p:spPr>
          <a:xfrm>
            <a:off x="326550" y="4595700"/>
            <a:ext cx="16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Jason T.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450" y="10862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51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Next Steps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96" name="Google Shape;1296;p51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7" name="Google Shape;1297;p51"/>
          <p:cNvSpPr txBox="1"/>
          <p:nvPr/>
        </p:nvSpPr>
        <p:spPr>
          <a:xfrm>
            <a:off x="382975" y="2040750"/>
            <a:ext cx="4611600" cy="10620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Titillium Web"/>
              <a:buChar char="❖"/>
            </a:pPr>
            <a:r>
              <a:rPr lang="en" sz="1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Gather more MRI data</a:t>
            </a:r>
            <a:endParaRPr sz="1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tillium Web"/>
              <a:buChar char="❖"/>
            </a:pPr>
            <a:r>
              <a:rPr lang="en" sz="1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Improving our AI</a:t>
            </a:r>
            <a:endParaRPr sz="1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98" name="Google Shape;129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800" y="1491125"/>
            <a:ext cx="3075975" cy="31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51"/>
          <p:cNvSpPr txBox="1"/>
          <p:nvPr/>
        </p:nvSpPr>
        <p:spPr>
          <a:xfrm>
            <a:off x="382975" y="3804050"/>
            <a:ext cx="4611600" cy="4770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tillium Web"/>
              <a:buChar char="❖"/>
            </a:pPr>
            <a:r>
              <a:rPr lang="en" sz="19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Create a Web Application</a:t>
            </a:r>
            <a:endParaRPr sz="19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00" name="Google Shape;1300;p51"/>
          <p:cNvSpPr txBox="1"/>
          <p:nvPr/>
        </p:nvSpPr>
        <p:spPr>
          <a:xfrm>
            <a:off x="436925" y="1407350"/>
            <a:ext cx="222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Short Term</a:t>
            </a:r>
            <a:endParaRPr b="1"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01" name="Google Shape;1301;p51"/>
          <p:cNvSpPr txBox="1"/>
          <p:nvPr/>
        </p:nvSpPr>
        <p:spPr>
          <a:xfrm>
            <a:off x="436925" y="3222550"/>
            <a:ext cx="222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Long</a:t>
            </a:r>
            <a:r>
              <a:rPr b="1" lang="en" sz="1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Term</a:t>
            </a:r>
            <a:endParaRPr b="1" sz="18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02" name="Google Shape;1302;p51"/>
          <p:cNvSpPr txBox="1"/>
          <p:nvPr/>
        </p:nvSpPr>
        <p:spPr>
          <a:xfrm>
            <a:off x="393450" y="4604075"/>
            <a:ext cx="16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Silvano M.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52"/>
          <p:cNvSpPr txBox="1"/>
          <p:nvPr>
            <p:ph idx="12" type="sldNum"/>
          </p:nvPr>
        </p:nvSpPr>
        <p:spPr>
          <a:xfrm>
            <a:off x="8586600" y="46040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8" name="Google Shape;1308;p52"/>
          <p:cNvSpPr txBox="1"/>
          <p:nvPr>
            <p:ph type="title"/>
          </p:nvPr>
        </p:nvSpPr>
        <p:spPr>
          <a:xfrm>
            <a:off x="452724" y="620920"/>
            <a:ext cx="3985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Titillium Web"/>
                <a:ea typeface="Titillium Web"/>
                <a:cs typeface="Titillium Web"/>
                <a:sym typeface="Titillium Web"/>
              </a:rPr>
              <a:t>GANs</a:t>
            </a:r>
            <a:endParaRPr b="1" sz="4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09" name="Google Shape;1309;p52"/>
          <p:cNvSpPr txBox="1"/>
          <p:nvPr>
            <p:ph idx="1" type="body"/>
          </p:nvPr>
        </p:nvSpPr>
        <p:spPr>
          <a:xfrm>
            <a:off x="452727" y="1281928"/>
            <a:ext cx="39852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/>
              <a:t>Generative Adversarial Network</a:t>
            </a:r>
            <a:endParaRPr sz="2200"/>
          </a:p>
        </p:txBody>
      </p:sp>
      <p:sp>
        <p:nvSpPr>
          <p:cNvPr id="1310" name="Google Shape;1310;p52"/>
          <p:cNvSpPr/>
          <p:nvPr/>
        </p:nvSpPr>
        <p:spPr>
          <a:xfrm>
            <a:off x="579725" y="1922413"/>
            <a:ext cx="5433600" cy="245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GANs" id="1311" name="Google Shape;13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456" y="1922413"/>
            <a:ext cx="5278822" cy="2404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52"/>
          <p:cNvSpPr txBox="1"/>
          <p:nvPr/>
        </p:nvSpPr>
        <p:spPr>
          <a:xfrm>
            <a:off x="393450" y="4604075"/>
            <a:ext cx="16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Silvano M.</a:t>
            </a:r>
            <a:endParaRPr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13" name="Google Shape;131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3450" y="108625"/>
            <a:ext cx="731274" cy="9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53"/>
          <p:cNvSpPr txBox="1"/>
          <p:nvPr>
            <p:ph type="title"/>
          </p:nvPr>
        </p:nvSpPr>
        <p:spPr>
          <a:xfrm>
            <a:off x="739675" y="295125"/>
            <a:ext cx="4664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Works Cited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19" name="Google Shape;1319;p53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0" name="Google Shape;1320;p53"/>
          <p:cNvSpPr txBox="1"/>
          <p:nvPr>
            <p:ph idx="1" type="body"/>
          </p:nvPr>
        </p:nvSpPr>
        <p:spPr>
          <a:xfrm>
            <a:off x="729000" y="1104525"/>
            <a:ext cx="7686000" cy="37482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SzPts val="1200"/>
              <a:buChar char="▫"/>
            </a:pPr>
            <a:r>
              <a:rPr lang="en" sz="1200"/>
              <a:t>NVIDIA Clara Imaging. </a:t>
            </a:r>
            <a:endParaRPr sz="12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https://developer.nvidia.com/clara-medical-imaging</a:t>
            </a:r>
            <a:r>
              <a:rPr lang="en" sz="1200"/>
              <a:t> (2022).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</a:pPr>
            <a:r>
              <a:rPr lang="en" sz="1200"/>
              <a:t>Image Source: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https://www.iinn.com/wp-content/uploads/sites/4/2019/10/Insight-Medical-Campus-_-Blog-Difference-Between-MRI-and-CT.jpg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Pelvic Fracture</a:t>
            </a:r>
            <a:endParaRPr sz="12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X-ray of the pelvis, pre-operative, displaying a variety of pelvic fractures by Dr. Brent Burbridge MD, FRCPC, University Medical Imaging Consultants, College of Medicine, University of Saskatchewan is used under a CC-BY-NC-SA 4.0 license.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▫"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https://www.freecodecamp.org/news/an-intuitive-introduction-to-generative-adversarial-networks-gans-7a2264a81394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▫"/>
            </a:pPr>
            <a:r>
              <a:rPr lang="en" sz="1200" u="sng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Thalles Silva</a:t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▫"/>
            </a:pPr>
            <a:r>
              <a:rPr lang="en" sz="1200">
                <a:solidFill>
                  <a:srgbClr val="FFFFFF"/>
                </a:solidFill>
              </a:rPr>
              <a:t>Image Source: https://www.iinn.com/wp-content/uploads/sites/4/2019/10/Insight-Medical-Campus-_-Blog-Difference-Between-MRI-and-CT.jpg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321" name="Google Shape;1321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73450" y="108625"/>
            <a:ext cx="731274" cy="90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8"/>
          <p:cNvSpPr txBox="1"/>
          <p:nvPr>
            <p:ph idx="1" type="body"/>
          </p:nvPr>
        </p:nvSpPr>
        <p:spPr>
          <a:xfrm>
            <a:off x="269550" y="150075"/>
            <a:ext cx="3981300" cy="8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400" u="sng"/>
              <a:t>Context</a:t>
            </a:r>
            <a:endParaRPr sz="3400"/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400"/>
          </a:p>
        </p:txBody>
      </p:sp>
      <p:sp>
        <p:nvSpPr>
          <p:cNvPr id="822" name="Google Shape;822;p18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3" name="Google Shape;823;p18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Ralph B.</a:t>
            </a:r>
            <a:endParaRPr b="1"/>
          </a:p>
        </p:txBody>
      </p:sp>
      <p:sp>
        <p:nvSpPr>
          <p:cNvPr id="824" name="Google Shape;824;p18"/>
          <p:cNvSpPr txBox="1"/>
          <p:nvPr/>
        </p:nvSpPr>
        <p:spPr>
          <a:xfrm>
            <a:off x="1092750" y="4128050"/>
            <a:ext cx="233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MRI image taken during pregnancy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25" name="Google Shape;825;p18"/>
          <p:cNvSpPr txBox="1"/>
          <p:nvPr>
            <p:ph idx="1" type="body"/>
          </p:nvPr>
        </p:nvSpPr>
        <p:spPr>
          <a:xfrm>
            <a:off x="495750" y="894575"/>
            <a:ext cx="35289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93C47D"/>
                </a:solidFill>
              </a:rPr>
              <a:t>Example of Medical Imaging</a:t>
            </a:r>
            <a:endParaRPr sz="2000">
              <a:solidFill>
                <a:srgbClr val="93C47D"/>
              </a:solidFill>
            </a:endParaRPr>
          </a:p>
        </p:txBody>
      </p:sp>
      <p:pic>
        <p:nvPicPr>
          <p:cNvPr id="826" name="Google Shape;8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325" y="1352502"/>
            <a:ext cx="3935757" cy="27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54"/>
          <p:cNvSpPr/>
          <p:nvPr/>
        </p:nvSpPr>
        <p:spPr>
          <a:xfrm>
            <a:off x="0" y="1854550"/>
            <a:ext cx="9144000" cy="1937400"/>
          </a:xfrm>
          <a:prstGeom prst="rect">
            <a:avLst/>
          </a:prstGeom>
          <a:solidFill>
            <a:srgbClr val="34373D">
              <a:alpha val="494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54"/>
          <p:cNvSpPr txBox="1"/>
          <p:nvPr>
            <p:ph type="ctrTitle"/>
          </p:nvPr>
        </p:nvSpPr>
        <p:spPr>
          <a:xfrm>
            <a:off x="1415150" y="1946400"/>
            <a:ext cx="6473400" cy="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Thank you for listening!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28" name="Google Shape;132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650" y="108475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54"/>
          <p:cNvSpPr txBox="1"/>
          <p:nvPr>
            <p:ph type="ctrTitle"/>
          </p:nvPr>
        </p:nvSpPr>
        <p:spPr>
          <a:xfrm>
            <a:off x="2494850" y="2944450"/>
            <a:ext cx="4314000" cy="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latin typeface="Titillium Web"/>
                <a:ea typeface="Titillium Web"/>
                <a:cs typeface="Titillium Web"/>
                <a:sym typeface="Titillium Web"/>
              </a:rPr>
              <a:t>Any Questions?</a:t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9"/>
          <p:cNvSpPr/>
          <p:nvPr/>
        </p:nvSpPr>
        <p:spPr>
          <a:xfrm>
            <a:off x="5160475" y="615625"/>
            <a:ext cx="3829500" cy="41463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19"/>
          <p:cNvSpPr txBox="1"/>
          <p:nvPr>
            <p:ph idx="1" type="body"/>
          </p:nvPr>
        </p:nvSpPr>
        <p:spPr>
          <a:xfrm>
            <a:off x="269550" y="150075"/>
            <a:ext cx="3981300" cy="8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400" u="sng"/>
              <a:t>Context</a:t>
            </a:r>
            <a:endParaRPr sz="3400"/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400"/>
          </a:p>
        </p:txBody>
      </p:sp>
      <p:sp>
        <p:nvSpPr>
          <p:cNvPr id="833" name="Google Shape;833;p19"/>
          <p:cNvSpPr txBox="1"/>
          <p:nvPr>
            <p:ph idx="12" type="sldNum"/>
          </p:nvPr>
        </p:nvSpPr>
        <p:spPr>
          <a:xfrm>
            <a:off x="8677125" y="4719875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4" name="Google Shape;834;p19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Ralph B.</a:t>
            </a:r>
            <a:endParaRPr b="1"/>
          </a:p>
        </p:txBody>
      </p:sp>
      <p:sp>
        <p:nvSpPr>
          <p:cNvPr id="835" name="Google Shape;835;p19"/>
          <p:cNvSpPr txBox="1"/>
          <p:nvPr/>
        </p:nvSpPr>
        <p:spPr>
          <a:xfrm>
            <a:off x="1049300" y="4365875"/>
            <a:ext cx="2232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36" name="Google Shape;836;p19"/>
          <p:cNvPicPr preferRelativeResize="0"/>
          <p:nvPr/>
        </p:nvPicPr>
        <p:blipFill rotWithShape="1">
          <a:blip r:embed="rId3">
            <a:alphaModFix/>
          </a:blip>
          <a:srcRect b="1931" l="0" r="0" t="0"/>
          <a:stretch/>
        </p:blipFill>
        <p:spPr>
          <a:xfrm>
            <a:off x="5637629" y="1237663"/>
            <a:ext cx="2875184" cy="2819724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9"/>
          <p:cNvSpPr txBox="1"/>
          <p:nvPr/>
        </p:nvSpPr>
        <p:spPr>
          <a:xfrm>
            <a:off x="5540113" y="4057375"/>
            <a:ext cx="310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Performing image segmentation on an MRI image 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 vagina as target organ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38" name="Google Shape;838;p19"/>
          <p:cNvSpPr txBox="1"/>
          <p:nvPr>
            <p:ph idx="1" type="body"/>
          </p:nvPr>
        </p:nvSpPr>
        <p:spPr>
          <a:xfrm>
            <a:off x="5329075" y="689875"/>
            <a:ext cx="35289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rgbClr val="93C47D"/>
                </a:solidFill>
              </a:rPr>
              <a:t>Project’s Focus: MRI Scan</a:t>
            </a:r>
            <a:endParaRPr sz="2300">
              <a:solidFill>
                <a:srgbClr val="93C47D"/>
              </a:solidFill>
            </a:endParaRPr>
          </a:p>
        </p:txBody>
      </p:sp>
      <p:sp>
        <p:nvSpPr>
          <p:cNvPr id="839" name="Google Shape;839;p19"/>
          <p:cNvSpPr txBox="1"/>
          <p:nvPr>
            <p:ph idx="1" type="body"/>
          </p:nvPr>
        </p:nvSpPr>
        <p:spPr>
          <a:xfrm>
            <a:off x="495750" y="894575"/>
            <a:ext cx="35289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93C47D"/>
                </a:solidFill>
              </a:rPr>
              <a:t>Example of Medical Imaging</a:t>
            </a:r>
            <a:endParaRPr sz="2000">
              <a:solidFill>
                <a:srgbClr val="93C47D"/>
              </a:solidFill>
            </a:endParaRPr>
          </a:p>
        </p:txBody>
      </p:sp>
      <p:sp>
        <p:nvSpPr>
          <p:cNvPr id="840" name="Google Shape;840;p19"/>
          <p:cNvSpPr txBox="1"/>
          <p:nvPr/>
        </p:nvSpPr>
        <p:spPr>
          <a:xfrm>
            <a:off x="1092750" y="4128050"/>
            <a:ext cx="233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MRI image taken during pregnancy</a:t>
            </a:r>
            <a:endParaRPr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41" name="Google Shape;8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325" y="1352502"/>
            <a:ext cx="3935757" cy="27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20"/>
          <p:cNvSpPr txBox="1"/>
          <p:nvPr>
            <p:ph idx="1" type="body"/>
          </p:nvPr>
        </p:nvSpPr>
        <p:spPr>
          <a:xfrm>
            <a:off x="337650" y="470150"/>
            <a:ext cx="3981300" cy="17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600" u="sng"/>
              <a:t>Problem</a:t>
            </a:r>
            <a:endParaRPr b="1" sz="2600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Traditional methodology is 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9AB2D"/>
                </a:solidFill>
              </a:rPr>
              <a:t>tedious</a:t>
            </a:r>
            <a:r>
              <a:rPr lang="en" sz="2000"/>
              <a:t> and requires various </a:t>
            </a:r>
            <a:r>
              <a:rPr lang="en" sz="2000">
                <a:solidFill>
                  <a:srgbClr val="E9AB2D"/>
                </a:solidFill>
              </a:rPr>
              <a:t>repetitive</a:t>
            </a:r>
            <a:r>
              <a:rPr lang="en" sz="2000"/>
              <a:t> manual procedures.</a:t>
            </a:r>
            <a:endParaRPr sz="2000"/>
          </a:p>
          <a:p>
            <a:pPr indent="0" lvl="0" marL="9144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847" name="Google Shape;847;p20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8" name="Google Shape;848;p20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Ralph B.</a:t>
            </a:r>
            <a:endParaRPr b="1"/>
          </a:p>
        </p:txBody>
      </p:sp>
      <p:cxnSp>
        <p:nvCxnSpPr>
          <p:cNvPr id="849" name="Google Shape;849;p20"/>
          <p:cNvCxnSpPr>
            <a:stCxn id="850" idx="6"/>
          </p:cNvCxnSpPr>
          <p:nvPr/>
        </p:nvCxnSpPr>
        <p:spPr>
          <a:xfrm>
            <a:off x="2447075" y="3196120"/>
            <a:ext cx="359100" cy="0"/>
          </a:xfrm>
          <a:prstGeom prst="straightConnector1">
            <a:avLst/>
          </a:prstGeom>
          <a:noFill/>
          <a:ln cap="flat" cmpd="sng" w="19050">
            <a:solidFill>
              <a:srgbClr val="E9AB2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1" name="Google Shape;851;p20"/>
          <p:cNvCxnSpPr>
            <a:stCxn id="852" idx="6"/>
            <a:endCxn id="853" idx="2"/>
          </p:cNvCxnSpPr>
          <p:nvPr/>
        </p:nvCxnSpPr>
        <p:spPr>
          <a:xfrm>
            <a:off x="4278496" y="3196120"/>
            <a:ext cx="359100" cy="0"/>
          </a:xfrm>
          <a:prstGeom prst="straightConnector1">
            <a:avLst/>
          </a:prstGeom>
          <a:noFill/>
          <a:ln cap="flat" cmpd="sng" w="19050">
            <a:solidFill>
              <a:srgbClr val="E9AB2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2" name="Google Shape;852;p20"/>
          <p:cNvSpPr/>
          <p:nvPr/>
        </p:nvSpPr>
        <p:spPr>
          <a:xfrm>
            <a:off x="2806096" y="2422270"/>
            <a:ext cx="1472400" cy="15477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Manual 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Thresholding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853" name="Google Shape;853;p20"/>
          <p:cNvSpPr/>
          <p:nvPr/>
        </p:nvSpPr>
        <p:spPr>
          <a:xfrm>
            <a:off x="4637516" y="2422270"/>
            <a:ext cx="1472400" cy="15477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E9AB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Other Manual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Refinement</a:t>
            </a:r>
            <a:endParaRPr sz="1100">
              <a:solidFill>
                <a:schemeClr val="lt1"/>
              </a:solidFill>
            </a:endParaRPr>
          </a:p>
        </p:txBody>
      </p:sp>
      <p:cxnSp>
        <p:nvCxnSpPr>
          <p:cNvPr id="854" name="Google Shape;854;p20"/>
          <p:cNvCxnSpPr/>
          <p:nvPr/>
        </p:nvCxnSpPr>
        <p:spPr>
          <a:xfrm>
            <a:off x="6109853" y="3196050"/>
            <a:ext cx="359100" cy="0"/>
          </a:xfrm>
          <a:prstGeom prst="straightConnector1">
            <a:avLst/>
          </a:prstGeom>
          <a:noFill/>
          <a:ln cap="flat" cmpd="sng" w="19050">
            <a:solidFill>
              <a:srgbClr val="E9AB2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5" name="Google Shape;855;p20"/>
          <p:cNvSpPr txBox="1"/>
          <p:nvPr/>
        </p:nvSpPr>
        <p:spPr>
          <a:xfrm>
            <a:off x="825050" y="4046325"/>
            <a:ext cx="16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MRI Input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56" name="Google Shape;856;p20"/>
          <p:cNvPicPr preferRelativeResize="0"/>
          <p:nvPr/>
        </p:nvPicPr>
        <p:blipFill rotWithShape="1">
          <a:blip r:embed="rId3">
            <a:alphaModFix/>
          </a:blip>
          <a:srcRect b="0" l="10232" r="9193" t="0"/>
          <a:stretch/>
        </p:blipFill>
        <p:spPr>
          <a:xfrm>
            <a:off x="834155" y="2345925"/>
            <a:ext cx="1612918" cy="17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0"/>
          <p:cNvPicPr preferRelativeResize="0"/>
          <p:nvPr/>
        </p:nvPicPr>
        <p:blipFill rotWithShape="1">
          <a:blip r:embed="rId4">
            <a:alphaModFix/>
          </a:blip>
          <a:srcRect b="2880" l="12652" r="11852" t="2691"/>
          <a:stretch/>
        </p:blipFill>
        <p:spPr>
          <a:xfrm>
            <a:off x="6468950" y="2321538"/>
            <a:ext cx="1549250" cy="17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20"/>
          <p:cNvSpPr txBox="1"/>
          <p:nvPr/>
        </p:nvSpPr>
        <p:spPr>
          <a:xfrm>
            <a:off x="6428025" y="4107250"/>
            <a:ext cx="1631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3D Object 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Pelvic Organ 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(Vagina)</a:t>
            </a:r>
            <a:endParaRPr b="1"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1"/>
          <p:cNvSpPr txBox="1"/>
          <p:nvPr>
            <p:ph idx="1" type="body"/>
          </p:nvPr>
        </p:nvSpPr>
        <p:spPr>
          <a:xfrm>
            <a:off x="307225" y="281750"/>
            <a:ext cx="3981300" cy="19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 u="sng"/>
              <a:t>Goal</a:t>
            </a:r>
            <a:endParaRPr b="1" sz="2600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93C47D"/>
                </a:solidFill>
              </a:rPr>
              <a:t>Streamline</a:t>
            </a:r>
            <a:r>
              <a:rPr lang="en" sz="2000"/>
              <a:t> the process of converting MRI images of pelvic organs into 3-D models using </a:t>
            </a:r>
            <a:r>
              <a:rPr lang="en" sz="2000">
                <a:solidFill>
                  <a:srgbClr val="93C47D"/>
                </a:solidFill>
              </a:rPr>
              <a:t>Artificial Intelligence</a:t>
            </a:r>
            <a:endParaRPr sz="2000">
              <a:solidFill>
                <a:srgbClr val="93C47D"/>
              </a:solidFill>
            </a:endParaRPr>
          </a:p>
        </p:txBody>
      </p:sp>
      <p:sp>
        <p:nvSpPr>
          <p:cNvPr id="864" name="Google Shape;864;p21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5" name="Google Shape;865;p21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Ralph B.</a:t>
            </a:r>
            <a:endParaRPr b="1"/>
          </a:p>
        </p:txBody>
      </p:sp>
      <p:sp>
        <p:nvSpPr>
          <p:cNvPr id="866" name="Google Shape;866;p21"/>
          <p:cNvSpPr txBox="1"/>
          <p:nvPr/>
        </p:nvSpPr>
        <p:spPr>
          <a:xfrm>
            <a:off x="3658650" y="3882050"/>
            <a:ext cx="163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Semi-automatic thresholding using custom AI model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867" name="Google Shape;867;p21"/>
          <p:cNvCxnSpPr>
            <a:stCxn id="868" idx="6"/>
            <a:endCxn id="869" idx="2"/>
          </p:cNvCxnSpPr>
          <p:nvPr/>
        </p:nvCxnSpPr>
        <p:spPr>
          <a:xfrm>
            <a:off x="2500350" y="3157100"/>
            <a:ext cx="1256100" cy="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0" name="Google Shape;870;p21"/>
          <p:cNvCxnSpPr>
            <a:stCxn id="869" idx="6"/>
          </p:cNvCxnSpPr>
          <p:nvPr/>
        </p:nvCxnSpPr>
        <p:spPr>
          <a:xfrm>
            <a:off x="5191950" y="3157100"/>
            <a:ext cx="1229700" cy="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9" name="Google Shape;869;p21"/>
          <p:cNvSpPr/>
          <p:nvPr/>
        </p:nvSpPr>
        <p:spPr>
          <a:xfrm>
            <a:off x="3756450" y="2432150"/>
            <a:ext cx="1435500" cy="1449900"/>
          </a:xfrm>
          <a:prstGeom prst="ellipse">
            <a:avLst/>
          </a:prstGeom>
          <a:solidFill>
            <a:schemeClr val="dk1"/>
          </a:solidFill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</a:rPr>
              <a:t>AIAA</a:t>
            </a:r>
            <a:endParaRPr b="1" sz="1300">
              <a:solidFill>
                <a:schemeClr val="lt1"/>
              </a:solidFill>
            </a:endParaRPr>
          </a:p>
        </p:txBody>
      </p:sp>
      <p:pic>
        <p:nvPicPr>
          <p:cNvPr id="871" name="Google Shape;871;p21"/>
          <p:cNvPicPr preferRelativeResize="0"/>
          <p:nvPr/>
        </p:nvPicPr>
        <p:blipFill rotWithShape="1">
          <a:blip r:embed="rId3">
            <a:alphaModFix/>
          </a:blip>
          <a:srcRect b="34343" l="7930" r="6335" t="33573"/>
          <a:stretch/>
        </p:blipFill>
        <p:spPr>
          <a:xfrm>
            <a:off x="3853975" y="2959030"/>
            <a:ext cx="1208387" cy="25407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21"/>
          <p:cNvSpPr txBox="1"/>
          <p:nvPr/>
        </p:nvSpPr>
        <p:spPr>
          <a:xfrm>
            <a:off x="878138" y="4024200"/>
            <a:ext cx="16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MRI Input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873" name="Google Shape;873;p21"/>
          <p:cNvPicPr preferRelativeResize="0"/>
          <p:nvPr/>
        </p:nvPicPr>
        <p:blipFill rotWithShape="1">
          <a:blip r:embed="rId4">
            <a:alphaModFix/>
          </a:blip>
          <a:srcRect b="0" l="10232" r="9193" t="0"/>
          <a:stretch/>
        </p:blipFill>
        <p:spPr>
          <a:xfrm>
            <a:off x="887230" y="2323800"/>
            <a:ext cx="1612918" cy="17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1"/>
          <p:cNvPicPr preferRelativeResize="0"/>
          <p:nvPr/>
        </p:nvPicPr>
        <p:blipFill rotWithShape="1">
          <a:blip r:embed="rId5">
            <a:alphaModFix/>
          </a:blip>
          <a:srcRect b="2880" l="12652" r="11852" t="2691"/>
          <a:stretch/>
        </p:blipFill>
        <p:spPr>
          <a:xfrm>
            <a:off x="6416175" y="2282513"/>
            <a:ext cx="1549250" cy="17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21"/>
          <p:cNvSpPr txBox="1"/>
          <p:nvPr/>
        </p:nvSpPr>
        <p:spPr>
          <a:xfrm>
            <a:off x="6375250" y="4024200"/>
            <a:ext cx="1631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3D Object 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Pelvic Organ </a:t>
            </a:r>
            <a:endParaRPr b="1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(Vagina)</a:t>
            </a:r>
            <a:endParaRPr b="1" sz="12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2"/>
          <p:cNvSpPr txBox="1"/>
          <p:nvPr>
            <p:ph idx="1" type="body"/>
          </p:nvPr>
        </p:nvSpPr>
        <p:spPr>
          <a:xfrm>
            <a:off x="294450" y="1255075"/>
            <a:ext cx="3752400" cy="19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 u="sng"/>
              <a:t>Significance</a:t>
            </a:r>
            <a:endParaRPr b="1" sz="2600" u="sng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Allow medical professionals to do image analysis in a </a:t>
            </a:r>
            <a:r>
              <a:rPr lang="en" sz="2000">
                <a:solidFill>
                  <a:srgbClr val="93C47D"/>
                </a:solidFill>
              </a:rPr>
              <a:t>faster</a:t>
            </a:r>
            <a:r>
              <a:rPr lang="en" sz="2000">
                <a:solidFill>
                  <a:srgbClr val="FFFFFF"/>
                </a:solidFill>
              </a:rPr>
              <a:t> and </a:t>
            </a:r>
            <a:r>
              <a:rPr lang="en" sz="2000">
                <a:solidFill>
                  <a:srgbClr val="6AA84F"/>
                </a:solidFill>
              </a:rPr>
              <a:t>more effective</a:t>
            </a:r>
            <a:r>
              <a:rPr lang="en" sz="2000">
                <a:solidFill>
                  <a:srgbClr val="FFFFFF"/>
                </a:solidFill>
              </a:rPr>
              <a:t> way by simplifying the creation of 3-D models.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881" name="Google Shape;8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6475" y="2820413"/>
            <a:ext cx="2726801" cy="18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22"/>
          <p:cNvSpPr txBox="1"/>
          <p:nvPr>
            <p:ph idx="12" type="sldNum"/>
          </p:nvPr>
        </p:nvSpPr>
        <p:spPr>
          <a:xfrm>
            <a:off x="8586600" y="45957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3" name="Google Shape;883;p22"/>
          <p:cNvPicPr preferRelativeResize="0"/>
          <p:nvPr/>
        </p:nvPicPr>
        <p:blipFill rotWithShape="1">
          <a:blip r:embed="rId4">
            <a:alphaModFix/>
          </a:blip>
          <a:srcRect b="0" l="0" r="11378" t="0"/>
          <a:stretch/>
        </p:blipFill>
        <p:spPr>
          <a:xfrm>
            <a:off x="5254300" y="1004950"/>
            <a:ext cx="3711150" cy="16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22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Ralph B.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3500" y="88600"/>
            <a:ext cx="731274" cy="9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23"/>
          <p:cNvSpPr txBox="1"/>
          <p:nvPr>
            <p:ph type="title"/>
          </p:nvPr>
        </p:nvSpPr>
        <p:spPr>
          <a:xfrm>
            <a:off x="326550" y="239825"/>
            <a:ext cx="72312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Approach for Spring Semester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91" name="Google Shape;891;p23"/>
          <p:cNvSpPr txBox="1"/>
          <p:nvPr>
            <p:ph idx="12" type="sldNum"/>
          </p:nvPr>
        </p:nvSpPr>
        <p:spPr>
          <a:xfrm>
            <a:off x="8586600" y="4557000"/>
            <a:ext cx="557400" cy="5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2" name="Google Shape;892;p23"/>
          <p:cNvSpPr/>
          <p:nvPr/>
        </p:nvSpPr>
        <p:spPr>
          <a:xfrm>
            <a:off x="500213" y="2118146"/>
            <a:ext cx="1922400" cy="907200"/>
          </a:xfrm>
          <a:prstGeom prst="homePlate">
            <a:avLst>
              <a:gd fmla="val 30129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System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Configuration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3" name="Google Shape;893;p23"/>
          <p:cNvSpPr/>
          <p:nvPr/>
        </p:nvSpPr>
        <p:spPr>
          <a:xfrm>
            <a:off x="2537038" y="2118150"/>
            <a:ext cx="1959300" cy="907200"/>
          </a:xfrm>
          <a:prstGeom prst="chevron">
            <a:avLst>
              <a:gd fmla="val 29853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Masking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4" name="Google Shape;894;p23"/>
          <p:cNvSpPr/>
          <p:nvPr/>
        </p:nvSpPr>
        <p:spPr>
          <a:xfrm>
            <a:off x="4610763" y="2118150"/>
            <a:ext cx="1959300" cy="907200"/>
          </a:xfrm>
          <a:prstGeom prst="chevron">
            <a:avLst>
              <a:gd fmla="val 29853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Training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5" name="Google Shape;895;p23"/>
          <p:cNvSpPr/>
          <p:nvPr/>
        </p:nvSpPr>
        <p:spPr>
          <a:xfrm>
            <a:off x="6684488" y="2118150"/>
            <a:ext cx="1959300" cy="907200"/>
          </a:xfrm>
          <a:prstGeom prst="chevron">
            <a:avLst>
              <a:gd fmla="val 29853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Integration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3D Slicer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6" name="Google Shape;896;p23"/>
          <p:cNvSpPr txBox="1"/>
          <p:nvPr/>
        </p:nvSpPr>
        <p:spPr>
          <a:xfrm>
            <a:off x="2893750" y="3053100"/>
            <a:ext cx="1245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Highlighting and labeling region of interest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97" name="Google Shape;897;p23"/>
          <p:cNvSpPr txBox="1"/>
          <p:nvPr/>
        </p:nvSpPr>
        <p:spPr>
          <a:xfrm>
            <a:off x="780950" y="3053100"/>
            <a:ext cx="1245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System Requirements and Installation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98" name="Google Shape;898;p23"/>
          <p:cNvSpPr txBox="1"/>
          <p:nvPr/>
        </p:nvSpPr>
        <p:spPr>
          <a:xfrm>
            <a:off x="4967475" y="3053100"/>
            <a:ext cx="1245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Learns to create model using dataset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99" name="Google Shape;899;p23"/>
          <p:cNvSpPr txBox="1"/>
          <p:nvPr/>
        </p:nvSpPr>
        <p:spPr>
          <a:xfrm>
            <a:off x="7041200" y="3053100"/>
            <a:ext cx="1245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Model used to help create organ of interest in </a:t>
            </a:r>
            <a:endParaRPr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3D Slicer</a:t>
            </a:r>
            <a:endParaRPr b="1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00" name="Google Shape;900;p23"/>
          <p:cNvSpPr txBox="1"/>
          <p:nvPr>
            <p:ph idx="12" type="sldNum"/>
          </p:nvPr>
        </p:nvSpPr>
        <p:spPr>
          <a:xfrm>
            <a:off x="0" y="4653000"/>
            <a:ext cx="10719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Ted Kim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aliard template">
  <a:themeElements>
    <a:clrScheme name="Custom 347">
      <a:dk1>
        <a:srgbClr val="34373D"/>
      </a:dk1>
      <a:lt1>
        <a:srgbClr val="FFFFFF"/>
      </a:lt1>
      <a:dk2>
        <a:srgbClr val="CDD2DB"/>
      </a:dk2>
      <a:lt2>
        <a:srgbClr val="6A7486"/>
      </a:lt2>
      <a:accent1>
        <a:srgbClr val="465573"/>
      </a:accent1>
      <a:accent2>
        <a:srgbClr val="6E86B6"/>
      </a:accent2>
      <a:accent3>
        <a:srgbClr val="ACBFE6"/>
      </a:accent3>
      <a:accent4>
        <a:srgbClr val="91C05E"/>
      </a:accent4>
      <a:accent5>
        <a:srgbClr val="ACCC88"/>
      </a:accent5>
      <a:accent6>
        <a:srgbClr val="E2F8CB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