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Proxima Nova"/>
      <p:regular r:id="rId34"/>
      <p:bold r:id="rId35"/>
      <p:italic r:id="rId36"/>
      <p:boldItalic r:id="rId37"/>
    </p:embeddedFont>
    <p:embeddedFont>
      <p:font typeface="Robo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A04117A-3A28-45A3-B608-625FA8E5BDE0}">
  <a:tblStyle styleId="{AA04117A-3A28-45A3-B608-625FA8E5BD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20" Type="http://schemas.openxmlformats.org/officeDocument/2006/relationships/slide" Target="slides/slide14.xml"/><Relationship Id="rId41" Type="http://schemas.openxmlformats.org/officeDocument/2006/relationships/font" Target="fonts/Roboto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ProximaNova-bold.fntdata"/><Relationship Id="rId12" Type="http://schemas.openxmlformats.org/officeDocument/2006/relationships/slide" Target="slides/slide6.xml"/><Relationship Id="rId34" Type="http://schemas.openxmlformats.org/officeDocument/2006/relationships/font" Target="fonts/ProximaNova-regular.fntdata"/><Relationship Id="rId15" Type="http://schemas.openxmlformats.org/officeDocument/2006/relationships/slide" Target="slides/slide9.xml"/><Relationship Id="rId37" Type="http://schemas.openxmlformats.org/officeDocument/2006/relationships/font" Target="fonts/ProximaNova-boldItalic.fntdata"/><Relationship Id="rId14" Type="http://schemas.openxmlformats.org/officeDocument/2006/relationships/slide" Target="slides/slide8.xml"/><Relationship Id="rId36" Type="http://schemas.openxmlformats.org/officeDocument/2006/relationships/font" Target="fonts/ProximaNova-italic.fntdata"/><Relationship Id="rId17" Type="http://schemas.openxmlformats.org/officeDocument/2006/relationships/slide" Target="slides/slide11.xml"/><Relationship Id="rId39" Type="http://schemas.openxmlformats.org/officeDocument/2006/relationships/font" Target="fonts/Roboto-bold.fntdata"/><Relationship Id="rId16" Type="http://schemas.openxmlformats.org/officeDocument/2006/relationships/slide" Target="slides/slide10.xml"/><Relationship Id="rId38" Type="http://schemas.openxmlformats.org/officeDocument/2006/relationships/font" Target="fonts/Roboto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2263abb5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2263abb5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c8b28aab0_1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c8b28aab0_1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c8b28aab0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c8b28aab0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2263abb5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2263abb5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2263abb5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2263abb5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1F1E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c5498437a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c5498437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c5498437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c5498437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dbdfab6a2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adbdfab6a2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2263abb5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2263abb5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c8b28aab0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ac8b28aab0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2263abb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2263abb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c8b28aab0_3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ac8b28aab0_3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c9251197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ac9251197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ebd82198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aebd82198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aebd82198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aebd82198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ebd82198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ebd82198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aebd8219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aebd8219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2263abb5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2263abb5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adf36ebd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adf36ebd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c8effd7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c8effd7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2263abb5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2263abb5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c8b28aab0_1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c8b28aab0_1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-overview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-dont say brand names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2263abb5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2263abb5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-less details, more what we learned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2263abb5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2263abb5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/>
              <a:t>Angular App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Develop Custom Form using Angularjs to capture employee/contractor form specific info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Request Status pg + Searchable [Request ID • EmployeeID • Contracting Company • FirstName • LastName]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/>
              <a:t>Form Submission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Request recorded. Entry added to database. Status → "Initial Request Sent". “RequestID” sent to requestor.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Generate folder in BOX for employee under In Progress folder.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/>
              <a:t>Template generation 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PDF templates provided. For empl/contr type, generate specific forms &amp; input data captured in forms.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/>
              <a:t>Send generated docs to Requestor for review (esign)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/>
              <a:t>Requestor reviews docs &amp; sends forms to parties for review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/>
              <a:t>Successful completion → docs parked in BOX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c8b28aab0_7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c8b28aab0_7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Notes: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UcPeriod"/>
            </a:pPr>
            <a:r>
              <a:rPr lang="en">
                <a:solidFill>
                  <a:schemeClr val="dk1"/>
                </a:solidFill>
              </a:rPr>
              <a:t>Angular App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rgbClr val="202729"/>
                </a:solidFill>
              </a:rPr>
              <a:t>Develop Custom Form using Angularjs to capture employee/contractor form specific info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rgbClr val="202729"/>
                </a:solidFill>
              </a:rPr>
              <a:t>Request Status pg + Searchable [Request ID • EmployeeID • Contracting Company • FirstName • LastName] </a:t>
            </a:r>
            <a:endParaRPr>
              <a:solidFill>
                <a:srgbClr val="202729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UcPeriod"/>
            </a:pPr>
            <a:r>
              <a:rPr lang="en">
                <a:solidFill>
                  <a:schemeClr val="dk1"/>
                </a:solidFill>
              </a:rPr>
              <a:t>Form Submission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Request recorded. Entry added to database. Status → "Initial Request Sent". “RequestID” sent to requestor.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rgbClr val="202729"/>
                </a:solidFill>
              </a:rPr>
              <a:t>Generate folder in BOX for employee under In Progress folder.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UcPeriod"/>
            </a:pPr>
            <a:r>
              <a:rPr lang="en">
                <a:solidFill>
                  <a:schemeClr val="dk1"/>
                </a:solidFill>
              </a:rPr>
              <a:t>Template generation 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PDF templates provided. For empl/contr type, generate specific forms &amp; input data captured in forms.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UcPeriod"/>
            </a:pPr>
            <a:r>
              <a:rPr lang="en">
                <a:solidFill>
                  <a:schemeClr val="dk1"/>
                </a:solidFill>
              </a:rPr>
              <a:t>Send generated docs to Requestor for review (esign)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UcPeriod"/>
            </a:pPr>
            <a:r>
              <a:rPr lang="en">
                <a:solidFill>
                  <a:schemeClr val="dk1"/>
                </a:solidFill>
              </a:rPr>
              <a:t>Requestor reviews docs &amp; sends forms to parties for review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UcPeriod"/>
            </a:pPr>
            <a:r>
              <a:rPr lang="en">
                <a:solidFill>
                  <a:schemeClr val="dk1"/>
                </a:solidFill>
              </a:rPr>
              <a:t>Successful completion → docs parked in BOX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57f8e2787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57f8e2787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Relationship Id="rId4" Type="http://schemas.openxmlformats.org/officeDocument/2006/relationships/image" Target="../media/image1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Salesforce Database Migration /</a:t>
            </a:r>
            <a:endParaRPr b="1" sz="4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Digitizing the Employee Onboarding Process</a:t>
            </a:r>
            <a:endParaRPr b="1" sz="42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083538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/>
              <a:t>Presented by</a:t>
            </a:r>
            <a:r>
              <a:rPr lang="en" sz="1400"/>
              <a:t>: Rawad Moussa, Tabassuma Torosa, Adrian Palomares, Paul Clef Ube, Audelia Valdovinoz, Javier Garcia, Pierce Wei, Marlito Refuerzo, Christopher Rodriguez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/>
              <a:t>Sponsored by</a:t>
            </a:r>
            <a:r>
              <a:rPr lang="en" sz="1300"/>
              <a:t>: Los Angeles County Public Defender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/>
              <a:t>Liaisons</a:t>
            </a:r>
            <a:r>
              <a:rPr lang="en" sz="1300"/>
              <a:t>: Mohammed Al Rawi &amp; Gratia Dsouza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/>
              <a:t>Project Advisor</a:t>
            </a:r>
            <a:r>
              <a:rPr lang="en" sz="1300"/>
              <a:t>: Dr. Chengyu Sun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Requirements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Developed w/ a Custom Form using Angularjs for specific form information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Request Status page w/ specific searchable fields via Angular App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Request (through Form Submission) is recorded and adds an entry to the database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Values inputted in specific PDF templates (based on type) generates the specific forms and inputs the data into the new forms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Sends generated and filled out form to the Requestor for review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Allows Requestor to review, prep, and send forms to others for review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Upon completion, stores document</a:t>
            </a:r>
            <a:endParaRPr/>
          </a:p>
        </p:txBody>
      </p:sp>
      <p:sp>
        <p:nvSpPr>
          <p:cNvPr id="131" name="Google Shape;131;p22"/>
          <p:cNvSpPr txBox="1"/>
          <p:nvPr/>
        </p:nvSpPr>
        <p:spPr>
          <a:xfrm>
            <a:off x="5309700" y="694925"/>
            <a:ext cx="3522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Presenter: Marlito Refuerzo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Employee Fields</a:t>
            </a:r>
            <a:endParaRPr u="sng"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First Name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Last Name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Telephone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Address (Street, City, State, Zip)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Email ID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Employee Type (Defaults to Employee)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Employee ID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Submission Date (Defaults to Current Date)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Requestor Name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Requestor Email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Approvers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Department Number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Department Name</a:t>
            </a:r>
            <a:endParaRPr sz="1100"/>
          </a:p>
        </p:txBody>
      </p:sp>
      <p:sp>
        <p:nvSpPr>
          <p:cNvPr id="138" name="Google Shape;138;p23"/>
          <p:cNvSpPr txBox="1"/>
          <p:nvPr>
            <p:ph type="title"/>
          </p:nvPr>
        </p:nvSpPr>
        <p:spPr>
          <a:xfrm>
            <a:off x="3202125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Contractor Fields</a:t>
            </a:r>
            <a:endParaRPr u="sng"/>
          </a:p>
        </p:txBody>
      </p:sp>
      <p:sp>
        <p:nvSpPr>
          <p:cNvPr id="139" name="Google Shape;139;p23"/>
          <p:cNvSpPr txBox="1"/>
          <p:nvPr>
            <p:ph type="title"/>
          </p:nvPr>
        </p:nvSpPr>
        <p:spPr>
          <a:xfrm>
            <a:off x="609255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Searchable Fields</a:t>
            </a:r>
            <a:endParaRPr u="sng"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3202125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First Name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Last Name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Contracting Company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Telephone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Address (Street, City, State, Zip)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Company Email ID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Employee Type (Defaults to Contractor)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Employee ID (Only Available if Type is set to Employee)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Submission Date (Defaults to Current Date)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Requestor Name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Requestor Email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Approvers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Department Number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Contract Work Order Number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Contract Expiration Date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Business Street Address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Department Name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609255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Request ID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Employee ID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Contracting Company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First Name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Last Name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39775" y="1701075"/>
            <a:ext cx="3021300" cy="14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System Architecture Diagram</a:t>
            </a: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0125" y="24075"/>
            <a:ext cx="435172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774475" y="3462350"/>
            <a:ext cx="21519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Presenter: Paul Clef Ube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System Architecture</a:t>
            </a:r>
            <a:endParaRPr/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311700" y="1152475"/>
            <a:ext cx="8520600" cy="37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User</a:t>
            </a:r>
            <a:r>
              <a:rPr lang="en" sz="1700"/>
              <a:t>: Make requests and receive responses to the Web Application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/>
              <a:t>Web Application:</a:t>
            </a:r>
            <a:r>
              <a:rPr lang="en" sz="1700"/>
              <a:t> Contains a Front End and Back End. The web application sends the HTML template (user interface) to the user to interact and fill out forms.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/>
              <a:t>Front End:</a:t>
            </a:r>
            <a:r>
              <a:rPr lang="en" sz="1700"/>
              <a:t> Has an HTML template that interacts with Angular components. The HttpClient Module then sends service requests and receive responses from the Back End controller.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/>
              <a:t>Back End: </a:t>
            </a:r>
            <a:r>
              <a:rPr lang="en" sz="1700"/>
              <a:t>Receives service requests from Front End, models data in Java, stores in relational database.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700"/>
              <a:t>Database:</a:t>
            </a:r>
            <a:r>
              <a:rPr lang="en" sz="1700"/>
              <a:t> Keeps data in storage. It sends requested data to the model of the Back End.</a:t>
            </a:r>
            <a:endParaRPr sz="1700"/>
          </a:p>
        </p:txBody>
      </p:sp>
      <p:sp>
        <p:nvSpPr>
          <p:cNvPr id="155" name="Google Shape;155;p25"/>
          <p:cNvSpPr txBox="1"/>
          <p:nvPr/>
        </p:nvSpPr>
        <p:spPr>
          <a:xfrm>
            <a:off x="5949600" y="553625"/>
            <a:ext cx="28827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Presenter: Paul Clef Ube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Backend Operations</a:t>
            </a:r>
            <a:endParaRPr/>
          </a:p>
        </p:txBody>
      </p:sp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Technologies</a:t>
            </a:r>
            <a:endParaRPr b="1" sz="19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The backend infrastructure uses the following Java-based frameworks: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/>
              <a:t>Spring Boot</a:t>
            </a:r>
            <a:r>
              <a:rPr lang="en" sz="1600"/>
              <a:t>: A streamlined extension of the Spring application framework. The built-in libraries and server functionalities lead to greater efficiency as many low-level configurations are already accounted for. 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/>
              <a:t>Hibernate</a:t>
            </a:r>
            <a:r>
              <a:rPr lang="en" sz="1600"/>
              <a:t>: An object-relational mapping framework. Provides an intuitive interface between the object-oriented Java and relational SQL data models via the intermediary language HQL (Hibernate Query Language).</a:t>
            </a:r>
            <a:endParaRPr sz="1600"/>
          </a:p>
        </p:txBody>
      </p:sp>
      <p:sp>
        <p:nvSpPr>
          <p:cNvPr id="162" name="Google Shape;162;p26"/>
          <p:cNvSpPr txBox="1"/>
          <p:nvPr/>
        </p:nvSpPr>
        <p:spPr>
          <a:xfrm>
            <a:off x="5309700" y="694925"/>
            <a:ext cx="3522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Presenter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: Javier Garcia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6400" y="622923"/>
            <a:ext cx="1797900" cy="9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Backend Operations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234275" y="1092200"/>
            <a:ext cx="4685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PDF Handling</a:t>
            </a:r>
            <a:endParaRPr b="1" sz="19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Information stored in the backend database directly populates the PDF forms used for the onboarding process.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Fields in the web form are mapped to their corresponding fields in the PDF forms.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for shared fields across multiple PDF forms, each one mapping back to the same web field.</a:t>
            </a:r>
            <a:endParaRPr/>
          </a:p>
        </p:txBody>
      </p:sp>
      <p:sp>
        <p:nvSpPr>
          <p:cNvPr id="170" name="Google Shape;170;p27"/>
          <p:cNvSpPr txBox="1"/>
          <p:nvPr/>
        </p:nvSpPr>
        <p:spPr>
          <a:xfrm>
            <a:off x="5309700" y="694925"/>
            <a:ext cx="3522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Presenter: Javier Garcia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5768150" y="1820825"/>
            <a:ext cx="273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Field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socialNetworkingTwitter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5227350" y="3966050"/>
            <a:ext cx="1192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PDF Form 5</a:t>
            </a:r>
            <a:endParaRPr b="1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3" name="Google Shape;173;p27"/>
          <p:cNvSpPr txBox="1"/>
          <p:nvPr/>
        </p:nvSpPr>
        <p:spPr>
          <a:xfrm>
            <a:off x="7557775" y="3966050"/>
            <a:ext cx="1192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PDF </a:t>
            </a:r>
            <a:r>
              <a:rPr b="1" lang="en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Form 6</a:t>
            </a:r>
            <a:endParaRPr b="1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4" name="Google Shape;1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9675" y="3704425"/>
            <a:ext cx="1807550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7175" y="3704425"/>
            <a:ext cx="1807550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/>
          <p:nvPr/>
        </p:nvSpPr>
        <p:spPr>
          <a:xfrm rot="6881534">
            <a:off x="5360954" y="2944397"/>
            <a:ext cx="1317793" cy="196392"/>
          </a:xfrm>
          <a:prstGeom prst="rightArrow">
            <a:avLst>
              <a:gd fmla="val 50000" name="adj1"/>
              <a:gd fmla="val 86968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7"/>
          <p:cNvSpPr/>
          <p:nvPr/>
        </p:nvSpPr>
        <p:spPr>
          <a:xfrm flipH="1" rot="-6881534">
            <a:off x="7325579" y="2950772"/>
            <a:ext cx="1317793" cy="196392"/>
          </a:xfrm>
          <a:prstGeom prst="rightArrow">
            <a:avLst>
              <a:gd fmla="val 50000" name="adj1"/>
              <a:gd fmla="val 86968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7"/>
          <p:cNvSpPr txBox="1"/>
          <p:nvPr/>
        </p:nvSpPr>
        <p:spPr>
          <a:xfrm rot="-3805467">
            <a:off x="5091189" y="2709983"/>
            <a:ext cx="1464535" cy="4384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Mapping #185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 flipH="1" rot="3805467">
            <a:off x="7494064" y="2823383"/>
            <a:ext cx="1464535" cy="4384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Mapping #186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311700" y="354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Backend Operations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8"/>
          <p:cNvSpPr txBox="1"/>
          <p:nvPr>
            <p:ph idx="1" type="body"/>
          </p:nvPr>
        </p:nvSpPr>
        <p:spPr>
          <a:xfrm>
            <a:off x="311700" y="9268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900"/>
              <a:t>API Design (REST model)</a:t>
            </a:r>
            <a:endParaRPr/>
          </a:p>
        </p:txBody>
      </p:sp>
      <p:sp>
        <p:nvSpPr>
          <p:cNvPr id="186" name="Google Shape;186;p28"/>
          <p:cNvSpPr txBox="1"/>
          <p:nvPr/>
        </p:nvSpPr>
        <p:spPr>
          <a:xfrm>
            <a:off x="5309700" y="694925"/>
            <a:ext cx="3522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Presenter: Javier Garcia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187" name="Google Shape;187;p28"/>
          <p:cNvGraphicFramePr/>
          <p:nvPr/>
        </p:nvGraphicFramePr>
        <p:xfrm>
          <a:off x="325650" y="1585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{AA04117A-3A28-45A3-B608-625FA8E5BDE0}</a:tableStyleId>
              </a:tblPr>
              <a:tblGrid>
                <a:gridCol w="1264925"/>
                <a:gridCol w="1849275"/>
                <a:gridCol w="1657275"/>
                <a:gridCol w="1858775"/>
                <a:gridCol w="18624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Resource</a:t>
                      </a:r>
                      <a:endParaRPr b="1" sz="1200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GET</a:t>
                      </a:r>
                      <a:endParaRPr b="1"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(Read)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POST</a:t>
                      </a:r>
                      <a:endParaRPr b="1"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(Create)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PUT</a:t>
                      </a:r>
                      <a:endParaRPr b="1"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(Update)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DELETE</a:t>
                      </a:r>
                      <a:endParaRPr b="1"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(Delete)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</a:tr>
              <a:tr h="30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/service_requests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Returns </a:t>
                      </a:r>
                      <a:r>
                        <a:rPr lang="en" sz="800"/>
                        <a:t>a list of </a:t>
                      </a:r>
                      <a:r>
                        <a:rPr i="1" lang="en" sz="800"/>
                        <a:t>Service Requests</a:t>
                      </a:r>
                      <a:r>
                        <a:rPr lang="en" sz="800"/>
                        <a:t>.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Creates </a:t>
                      </a:r>
                      <a:r>
                        <a:rPr lang="en" sz="800"/>
                        <a:t>a new </a:t>
                      </a:r>
                      <a:r>
                        <a:rPr i="1" lang="en" sz="800"/>
                        <a:t>Service Request</a:t>
                      </a:r>
                      <a:r>
                        <a:rPr lang="en" sz="800"/>
                        <a:t>.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0000"/>
                          </a:solidFill>
                        </a:rPr>
                        <a:t>Method not allowed (405).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0000"/>
                          </a:solidFill>
                        </a:rPr>
                        <a:t>Method not allowed (405).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31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/service_requests/{id}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Returns </a:t>
                      </a:r>
                      <a:r>
                        <a:rPr lang="en" sz="800"/>
                        <a:t>a specific </a:t>
                      </a:r>
                      <a:r>
                        <a:rPr i="1" lang="en" sz="800"/>
                        <a:t>Service Request</a:t>
                      </a:r>
                      <a:r>
                        <a:rPr lang="en" sz="800"/>
                        <a:t>.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0000"/>
                          </a:solidFill>
                        </a:rPr>
                        <a:t>Method not allowed (405).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Updates </a:t>
                      </a:r>
                      <a:r>
                        <a:rPr lang="en" sz="800"/>
                        <a:t>a specific </a:t>
                      </a:r>
                      <a:r>
                        <a:rPr i="1" lang="en" sz="800"/>
                        <a:t>Service Request</a:t>
                      </a:r>
                      <a:r>
                        <a:rPr lang="en" sz="800"/>
                        <a:t>.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Deletes </a:t>
                      </a:r>
                      <a:r>
                        <a:rPr lang="en" sz="800"/>
                        <a:t>a specific </a:t>
                      </a:r>
                      <a:r>
                        <a:rPr i="1" lang="en" sz="800"/>
                        <a:t>Service Request</a:t>
                      </a:r>
                      <a:r>
                        <a:rPr lang="en" sz="800"/>
                        <a:t>.</a:t>
                      </a:r>
                      <a:endParaRPr sz="800"/>
                    </a:p>
                  </a:txBody>
                  <a:tcPr marT="91425" marB="91425" marR="91425" marL="91425"/>
                </a:tc>
              </a:tr>
              <a:tr h="324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/forms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Returns </a:t>
                      </a:r>
                      <a:r>
                        <a:rPr lang="en" sz="800"/>
                        <a:t>a list of </a:t>
                      </a:r>
                      <a:r>
                        <a:rPr i="1" lang="en" sz="800"/>
                        <a:t>Forms</a:t>
                      </a:r>
                      <a:r>
                        <a:rPr lang="en" sz="800"/>
                        <a:t>.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Creates </a:t>
                      </a:r>
                      <a:r>
                        <a:rPr lang="en" sz="800"/>
                        <a:t>a new </a:t>
                      </a:r>
                      <a:r>
                        <a:rPr i="1" lang="en" sz="800"/>
                        <a:t>Form</a:t>
                      </a:r>
                      <a:r>
                        <a:rPr lang="en" sz="800"/>
                        <a:t>.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0000"/>
                          </a:solidFill>
                        </a:rPr>
                        <a:t>Method not allowed (405).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0000"/>
                          </a:solidFill>
                        </a:rPr>
                        <a:t>Method not allowed (405).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9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/forms/{id}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Returns </a:t>
                      </a:r>
                      <a:r>
                        <a:rPr lang="en" sz="800"/>
                        <a:t>a specific </a:t>
                      </a:r>
                      <a:r>
                        <a:rPr i="1" lang="en" sz="800"/>
                        <a:t>Form</a:t>
                      </a:r>
                      <a:r>
                        <a:rPr lang="en" sz="800"/>
                        <a:t>.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0000"/>
                          </a:solidFill>
                        </a:rPr>
                        <a:t>Method not allowed (405).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Updates </a:t>
                      </a:r>
                      <a:r>
                        <a:rPr lang="en" sz="800"/>
                        <a:t>a specific </a:t>
                      </a:r>
                      <a:r>
                        <a:rPr i="1" lang="en" sz="800"/>
                        <a:t>Form</a:t>
                      </a:r>
                      <a:r>
                        <a:rPr lang="en" sz="800"/>
                        <a:t>.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Deletes </a:t>
                      </a:r>
                      <a:r>
                        <a:rPr lang="en" sz="800"/>
                        <a:t>a specific </a:t>
                      </a:r>
                      <a:r>
                        <a:rPr i="1" lang="en" sz="800"/>
                        <a:t>Form</a:t>
                      </a:r>
                      <a:r>
                        <a:rPr lang="en" sz="800"/>
                        <a:t>.</a:t>
                      </a:r>
                      <a:endParaRPr sz="800"/>
                    </a:p>
                  </a:txBody>
                  <a:tcPr marT="91425" marB="91425" marR="91425" marL="91425"/>
                </a:tc>
              </a:tr>
              <a:tr h="28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/fields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Returns </a:t>
                      </a:r>
                      <a:r>
                        <a:rPr lang="en" sz="800"/>
                        <a:t>a list of </a:t>
                      </a:r>
                      <a:r>
                        <a:rPr i="1" lang="en" sz="800"/>
                        <a:t>Fields</a:t>
                      </a:r>
                      <a:r>
                        <a:rPr lang="en" sz="800"/>
                        <a:t>.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Creates </a:t>
                      </a:r>
                      <a:r>
                        <a:rPr lang="en" sz="800"/>
                        <a:t>a new </a:t>
                      </a:r>
                      <a:r>
                        <a:rPr i="1" lang="en" sz="800"/>
                        <a:t>Field</a:t>
                      </a:r>
                      <a:r>
                        <a:rPr lang="en" sz="800"/>
                        <a:t>.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0000"/>
                          </a:solidFill>
                        </a:rPr>
                        <a:t>Method not allowed (405).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0000"/>
                          </a:solidFill>
                        </a:rPr>
                        <a:t>Method not allowed (405).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0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/fields/{id}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Returns </a:t>
                      </a:r>
                      <a:r>
                        <a:rPr lang="en" sz="800"/>
                        <a:t>a specific </a:t>
                      </a:r>
                      <a:r>
                        <a:rPr i="1" lang="en" sz="800"/>
                        <a:t>Field</a:t>
                      </a:r>
                      <a:r>
                        <a:rPr lang="en" sz="800"/>
                        <a:t>.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0000"/>
                          </a:solidFill>
                        </a:rPr>
                        <a:t>Method not allowed (405).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Updates </a:t>
                      </a:r>
                      <a:r>
                        <a:rPr lang="en" sz="800"/>
                        <a:t>a specific </a:t>
                      </a:r>
                      <a:r>
                        <a:rPr i="1" lang="en" sz="800"/>
                        <a:t>Field</a:t>
                      </a:r>
                      <a:r>
                        <a:rPr lang="en" sz="800"/>
                        <a:t>.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Deletes </a:t>
                      </a:r>
                      <a:r>
                        <a:rPr lang="en" sz="800"/>
                        <a:t>a specific </a:t>
                      </a:r>
                      <a:r>
                        <a:rPr i="1" lang="en" sz="800"/>
                        <a:t>Field</a:t>
                      </a:r>
                      <a:r>
                        <a:rPr lang="en" sz="800"/>
                        <a:t>.</a:t>
                      </a:r>
                      <a:endParaRPr sz="800"/>
                    </a:p>
                  </a:txBody>
                  <a:tcPr marT="91425" marB="91425" marR="91425" marL="91425"/>
                </a:tc>
              </a:tr>
              <a:tr h="28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/mappings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Returns </a:t>
                      </a:r>
                      <a:r>
                        <a:rPr lang="en" sz="800"/>
                        <a:t>a list of </a:t>
                      </a:r>
                      <a:r>
                        <a:rPr i="1" lang="en" sz="800"/>
                        <a:t>Mappings</a:t>
                      </a:r>
                      <a:r>
                        <a:rPr lang="en" sz="800"/>
                        <a:t>.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Creates </a:t>
                      </a:r>
                      <a:r>
                        <a:rPr lang="en" sz="800"/>
                        <a:t>a new </a:t>
                      </a:r>
                      <a:r>
                        <a:rPr i="1" lang="en" sz="800"/>
                        <a:t>Mapping</a:t>
                      </a:r>
                      <a:r>
                        <a:rPr lang="en" sz="800"/>
                        <a:t>.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0000"/>
                          </a:solidFill>
                        </a:rPr>
                        <a:t>Method not allowed (405).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0000"/>
                          </a:solidFill>
                        </a:rPr>
                        <a:t>Method not allowed (405).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8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/mappings/{id}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Returns </a:t>
                      </a:r>
                      <a:r>
                        <a:rPr lang="en" sz="800"/>
                        <a:t>a specific </a:t>
                      </a:r>
                      <a:r>
                        <a:rPr i="1" lang="en" sz="800"/>
                        <a:t>Mapping</a:t>
                      </a:r>
                      <a:r>
                        <a:rPr lang="en" sz="800"/>
                        <a:t>.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0000"/>
                          </a:solidFill>
                        </a:rPr>
                        <a:t>Method not allowed (405).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Updates </a:t>
                      </a:r>
                      <a:r>
                        <a:rPr lang="en" sz="800"/>
                        <a:t>a specific </a:t>
                      </a:r>
                      <a:r>
                        <a:rPr i="1" lang="en" sz="800"/>
                        <a:t>Mapping</a:t>
                      </a:r>
                      <a:r>
                        <a:rPr lang="en" sz="800"/>
                        <a:t>.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Deletes </a:t>
                      </a:r>
                      <a:r>
                        <a:rPr lang="en" sz="800"/>
                        <a:t>a specific </a:t>
                      </a:r>
                      <a:r>
                        <a:rPr i="1" lang="en" sz="800"/>
                        <a:t>Mapping</a:t>
                      </a:r>
                      <a:r>
                        <a:rPr lang="en" sz="800"/>
                        <a:t>.</a:t>
                      </a:r>
                      <a:endParaRPr sz="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>
            <p:ph type="title"/>
          </p:nvPr>
        </p:nvSpPr>
        <p:spPr>
          <a:xfrm>
            <a:off x="311700" y="354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Backend Operations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9"/>
          <p:cNvSpPr txBox="1"/>
          <p:nvPr>
            <p:ph idx="1" type="body"/>
          </p:nvPr>
        </p:nvSpPr>
        <p:spPr>
          <a:xfrm>
            <a:off x="311700" y="9268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Current </a:t>
            </a:r>
            <a:r>
              <a:rPr b="1" lang="en" sz="1900"/>
              <a:t>API (REST Model)</a:t>
            </a:r>
            <a:endParaRPr b="1" sz="19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9"/>
          <p:cNvSpPr txBox="1"/>
          <p:nvPr/>
        </p:nvSpPr>
        <p:spPr>
          <a:xfrm>
            <a:off x="5309700" y="694925"/>
            <a:ext cx="3522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Presenter: Javier Garcia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5" name="Google Shape;195;p29"/>
          <p:cNvSpPr txBox="1"/>
          <p:nvPr/>
        </p:nvSpPr>
        <p:spPr>
          <a:xfrm>
            <a:off x="6576825" y="1381625"/>
            <a:ext cx="1627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/service_requests</a:t>
            </a:r>
            <a:endParaRPr b="1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6" name="Google Shape;196;p29"/>
          <p:cNvSpPr txBox="1"/>
          <p:nvPr/>
        </p:nvSpPr>
        <p:spPr>
          <a:xfrm>
            <a:off x="557850" y="1381625"/>
            <a:ext cx="1627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/forms</a:t>
            </a:r>
            <a:endParaRPr b="1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7" name="Google Shape;197;p29"/>
          <p:cNvSpPr txBox="1"/>
          <p:nvPr/>
        </p:nvSpPr>
        <p:spPr>
          <a:xfrm>
            <a:off x="2457825" y="1381625"/>
            <a:ext cx="1627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/fields</a:t>
            </a:r>
            <a:endParaRPr b="1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8" name="Google Shape;198;p29"/>
          <p:cNvSpPr txBox="1"/>
          <p:nvPr/>
        </p:nvSpPr>
        <p:spPr>
          <a:xfrm>
            <a:off x="4226650" y="1381625"/>
            <a:ext cx="1627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/mappings</a:t>
            </a:r>
            <a:endParaRPr b="1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9" name="Google Shape;199;p29"/>
          <p:cNvPicPr preferRelativeResize="0"/>
          <p:nvPr/>
        </p:nvPicPr>
        <p:blipFill rotWithShape="1">
          <a:blip r:embed="rId3">
            <a:alphaModFix/>
          </a:blip>
          <a:srcRect b="32993" l="-1890" r="1890" t="0"/>
          <a:stretch/>
        </p:blipFill>
        <p:spPr>
          <a:xfrm>
            <a:off x="2457825" y="1820225"/>
            <a:ext cx="1496350" cy="244752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9"/>
          <p:cNvSpPr txBox="1"/>
          <p:nvPr/>
        </p:nvSpPr>
        <p:spPr>
          <a:xfrm>
            <a:off x="2435850" y="4190125"/>
            <a:ext cx="501000" cy="1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Proxima Nova"/>
                <a:ea typeface="Proxima Nova"/>
                <a:cs typeface="Proxima Nova"/>
                <a:sym typeface="Proxima Nova"/>
              </a:rPr>
              <a:t>...</a:t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4164575" y="4190125"/>
            <a:ext cx="501000" cy="1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Proxima Nova"/>
                <a:ea typeface="Proxima Nova"/>
                <a:cs typeface="Proxima Nova"/>
                <a:sym typeface="Proxima Nova"/>
              </a:rPr>
              <a:t>...</a:t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2" name="Google Shape;202;p29"/>
          <p:cNvSpPr txBox="1"/>
          <p:nvPr/>
        </p:nvSpPr>
        <p:spPr>
          <a:xfrm>
            <a:off x="6628275" y="4190125"/>
            <a:ext cx="501000" cy="1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Proxima Nova"/>
                <a:ea typeface="Proxima Nova"/>
                <a:cs typeface="Proxima Nova"/>
                <a:sym typeface="Proxima Nova"/>
              </a:rPr>
              <a:t>...</a:t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311700" y="4190125"/>
            <a:ext cx="501000" cy="1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Proxima Nova"/>
                <a:ea typeface="Proxima Nova"/>
                <a:cs typeface="Proxima Nova"/>
                <a:sym typeface="Proxima Nova"/>
              </a:rPr>
              <a:t>...</a:t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4" name="Google Shape;20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6662" y="1714087"/>
            <a:ext cx="2129150" cy="26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7124" y="1779763"/>
            <a:ext cx="2424693" cy="252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9"/>
          <p:cNvSpPr txBox="1"/>
          <p:nvPr/>
        </p:nvSpPr>
        <p:spPr>
          <a:xfrm>
            <a:off x="311700" y="1807875"/>
            <a:ext cx="17454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  {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      "</a:t>
            </a:r>
            <a:r>
              <a:rPr b="1" lang="en" sz="700">
                <a:latin typeface="Proxima Nova"/>
                <a:ea typeface="Proxima Nova"/>
                <a:cs typeface="Proxima Nova"/>
                <a:sym typeface="Proxima Nova"/>
              </a:rPr>
              <a:t>id</a:t>
            </a: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" : 1,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      "</a:t>
            </a:r>
            <a:r>
              <a:rPr b="1" lang="en" sz="700">
                <a:latin typeface="Proxima Nova"/>
                <a:ea typeface="Proxima Nova"/>
                <a:cs typeface="Proxima Nova"/>
                <a:sym typeface="Proxima Nova"/>
              </a:rPr>
              <a:t>name</a:t>
            </a: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" : "ISD Active Directory  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      Hosted Registration Forms 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      Contractor and Vendors",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      "</a:t>
            </a:r>
            <a:r>
              <a:rPr b="1" lang="en" sz="700">
                <a:latin typeface="Proxima Nova"/>
                <a:ea typeface="Proxima Nova"/>
                <a:cs typeface="Proxima Nova"/>
                <a:sym typeface="Proxima Nova"/>
              </a:rPr>
              <a:t>fields</a:t>
            </a: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":[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         {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            "</a:t>
            </a:r>
            <a:r>
              <a:rPr b="1" lang="en" sz="700">
                <a:latin typeface="Proxima Nova"/>
                <a:ea typeface="Proxima Nova"/>
                <a:cs typeface="Proxima Nova"/>
                <a:sym typeface="Proxima Nova"/>
              </a:rPr>
              <a:t>id</a:t>
            </a: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" : 22,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            "</a:t>
            </a:r>
            <a:r>
              <a:rPr b="1" lang="en" sz="700">
                <a:latin typeface="Proxima Nova"/>
                <a:ea typeface="Proxima Nova"/>
                <a:cs typeface="Proxima Nova"/>
                <a:sym typeface="Proxima Nova"/>
              </a:rPr>
              <a:t>name</a:t>
            </a: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" : "lastName",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            "</a:t>
            </a:r>
            <a:r>
              <a:rPr b="1" lang="en" sz="700">
                <a:latin typeface="Proxima Nova"/>
                <a:ea typeface="Proxima Nova"/>
                <a:cs typeface="Proxima Nova"/>
                <a:sym typeface="Proxima Nova"/>
              </a:rPr>
              <a:t>type</a:t>
            </a: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" : "text"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         },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         {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            "</a:t>
            </a:r>
            <a:r>
              <a:rPr b="1" lang="en" sz="700">
                <a:latin typeface="Proxima Nova"/>
                <a:ea typeface="Proxima Nova"/>
                <a:cs typeface="Proxima Nova"/>
                <a:sym typeface="Proxima Nova"/>
              </a:rPr>
              <a:t>id</a:t>
            </a: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" : 23,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            "</a:t>
            </a:r>
            <a:r>
              <a:rPr b="1" lang="en" sz="700">
                <a:latin typeface="Proxima Nova"/>
                <a:ea typeface="Proxima Nova"/>
                <a:cs typeface="Proxima Nova"/>
                <a:sym typeface="Proxima Nova"/>
              </a:rPr>
              <a:t>name</a:t>
            </a: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" : "firstName",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            "</a:t>
            </a:r>
            <a:r>
              <a:rPr b="1" lang="en" sz="700">
                <a:latin typeface="Proxima Nova"/>
                <a:ea typeface="Proxima Nova"/>
                <a:cs typeface="Proxima Nova"/>
                <a:sym typeface="Proxima Nova"/>
              </a:rPr>
              <a:t>type</a:t>
            </a: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" : "text"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         },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         {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            "</a:t>
            </a:r>
            <a:r>
              <a:rPr b="1" lang="en" sz="700">
                <a:latin typeface="Proxima Nova"/>
                <a:ea typeface="Proxima Nova"/>
                <a:cs typeface="Proxima Nova"/>
                <a:sym typeface="Proxima Nova"/>
              </a:rPr>
              <a:t>id</a:t>
            </a: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" : 24,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            "</a:t>
            </a:r>
            <a:r>
              <a:rPr b="1" lang="en" sz="700">
                <a:latin typeface="Proxima Nova"/>
                <a:ea typeface="Proxima Nova"/>
                <a:cs typeface="Proxima Nova"/>
                <a:sym typeface="Proxima Nova"/>
              </a:rPr>
              <a:t>name</a:t>
            </a: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" : "middleInitial",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            "</a:t>
            </a:r>
            <a:r>
              <a:rPr b="1" lang="en" sz="700">
                <a:latin typeface="Proxima Nova"/>
                <a:ea typeface="Proxima Nova"/>
                <a:cs typeface="Proxima Nova"/>
                <a:sym typeface="Proxima Nova"/>
              </a:rPr>
              <a:t>type</a:t>
            </a: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" : "text"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         },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 End</a:t>
            </a:r>
            <a:r>
              <a:rPr lang="en"/>
              <a:t> Operations</a:t>
            </a:r>
            <a:endParaRPr/>
          </a:p>
        </p:txBody>
      </p:sp>
      <p:sp>
        <p:nvSpPr>
          <p:cNvPr id="212" name="Google Shape;21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Built with Angular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Easy to build user interfaces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Reusable code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Material UI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Styled with Bootstrap</a:t>
            </a:r>
            <a:endParaRPr/>
          </a:p>
        </p:txBody>
      </p:sp>
      <p:sp>
        <p:nvSpPr>
          <p:cNvPr id="213" name="Google Shape;213;p30"/>
          <p:cNvSpPr txBox="1"/>
          <p:nvPr/>
        </p:nvSpPr>
        <p:spPr>
          <a:xfrm>
            <a:off x="7020325" y="4717400"/>
            <a:ext cx="20493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Adrian Palomares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4" name="Google Shape;21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0775" y="1152475"/>
            <a:ext cx="23812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Interface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7898599" cy="377437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1"/>
          <p:cNvSpPr/>
          <p:nvPr/>
        </p:nvSpPr>
        <p:spPr>
          <a:xfrm>
            <a:off x="5549825" y="1238800"/>
            <a:ext cx="1040700" cy="5253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23" name="Google Shape;223;p31"/>
          <p:cNvSpPr txBox="1"/>
          <p:nvPr/>
        </p:nvSpPr>
        <p:spPr>
          <a:xfrm>
            <a:off x="6950675" y="4703625"/>
            <a:ext cx="21249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Adrian Palomares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 Angeles County </a:t>
            </a:r>
            <a:r>
              <a:rPr lang="en"/>
              <a:t>Public Defender’s</a:t>
            </a:r>
            <a:r>
              <a:rPr lang="en"/>
              <a:t> Office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Widely considered the finest client-centered criminal defense firm in the nation, working to reduce incarceration and the collateral consequences of contact by 2025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Provides treatment courts, juvenile advocacy, immigration, mental health assistance mainly for criminals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Giving back to community and representing minorities that are often overlooked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7445125" y="223025"/>
            <a:ext cx="14241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Pierce Wei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2050" y="3159500"/>
            <a:ext cx="6560250" cy="176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Interface</a:t>
            </a:r>
            <a:endParaRPr/>
          </a:p>
        </p:txBody>
      </p:sp>
      <p:sp>
        <p:nvSpPr>
          <p:cNvPr id="229" name="Google Shape;22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7933750" cy="370302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2"/>
          <p:cNvSpPr txBox="1"/>
          <p:nvPr/>
        </p:nvSpPr>
        <p:spPr>
          <a:xfrm>
            <a:off x="7218775" y="4720750"/>
            <a:ext cx="16881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Adrian Palomares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Progress &amp; Achievements </a:t>
            </a:r>
            <a:endParaRPr/>
          </a:p>
        </p:txBody>
      </p:sp>
      <p:sp>
        <p:nvSpPr>
          <p:cNvPr id="237" name="Google Shape;23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Initial Project: </a:t>
            </a:r>
            <a:r>
              <a:rPr lang="en" sz="1700"/>
              <a:t>Migrate PD systems and databases to Salesforce.</a:t>
            </a:r>
            <a:endParaRPr sz="17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" sz="1700"/>
              <a:t>Salesforce</a:t>
            </a:r>
            <a:r>
              <a:rPr b="1" lang="en" sz="1900"/>
              <a:t>: </a:t>
            </a:r>
            <a:r>
              <a:rPr lang="en" sz="1700"/>
              <a:t>platform development, data modeling, data management, data security, and building apps using cloud technologies.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/>
              <a:t>New Project</a:t>
            </a:r>
            <a:r>
              <a:rPr b="1" lang="en" sz="1700"/>
              <a:t>: </a:t>
            </a:r>
            <a:r>
              <a:rPr lang="en" sz="1700"/>
              <a:t>Online employee enrollment application.</a:t>
            </a:r>
            <a:endParaRPr sz="1700"/>
          </a:p>
          <a:p>
            <a:pPr indent="-336550" lvl="0" marL="914400" rtl="0" algn="l">
              <a:spcBef>
                <a:spcPts val="160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" sz="1700"/>
              <a:t>Frontend team: web form user interface</a:t>
            </a:r>
            <a:endParaRPr sz="1700"/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Backend team: backend API</a:t>
            </a:r>
            <a:endParaRPr sz="1700"/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PDF team: PDF API</a:t>
            </a:r>
            <a:endParaRPr sz="17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900"/>
          </a:p>
        </p:txBody>
      </p:sp>
      <p:sp>
        <p:nvSpPr>
          <p:cNvPr id="238" name="Google Shape;238;p33"/>
          <p:cNvSpPr txBox="1"/>
          <p:nvPr/>
        </p:nvSpPr>
        <p:spPr>
          <a:xfrm>
            <a:off x="5309700" y="735125"/>
            <a:ext cx="3522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Rawad Moussa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550" y="2867013"/>
            <a:ext cx="295275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Progress &amp; Achievements (cont.) </a:t>
            </a:r>
            <a:endParaRPr/>
          </a:p>
        </p:txBody>
      </p:sp>
      <p:sp>
        <p:nvSpPr>
          <p:cNvPr id="245" name="Google Shape;245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Frontend team</a:t>
            </a:r>
            <a:r>
              <a:rPr b="1" lang="en" sz="1900"/>
              <a:t>: </a:t>
            </a:r>
            <a:r>
              <a:rPr lang="en" sz="1700"/>
              <a:t>Designing the web form user interface.</a:t>
            </a:r>
            <a:endParaRPr sz="1700"/>
          </a:p>
          <a:p>
            <a:pPr indent="-336550" lvl="0" marL="9144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Learning Angular</a:t>
            </a:r>
            <a:endParaRPr sz="1700"/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Designing Web forms with Bootstrap</a:t>
            </a:r>
            <a:endParaRPr sz="1700"/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Submitting requests to the backend API</a:t>
            </a:r>
            <a:endParaRPr sz="17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46" name="Google Shape;246;p34"/>
          <p:cNvSpPr txBox="1"/>
          <p:nvPr/>
        </p:nvSpPr>
        <p:spPr>
          <a:xfrm>
            <a:off x="7403400" y="723300"/>
            <a:ext cx="14289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Rawad Moussa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7" name="Google Shape;24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6175" y="2149825"/>
            <a:ext cx="3126124" cy="25537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Progress &amp; Achievements (cont.) </a:t>
            </a:r>
            <a:endParaRPr/>
          </a:p>
        </p:txBody>
      </p:sp>
      <p:sp>
        <p:nvSpPr>
          <p:cNvPr id="253" name="Google Shape;253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Backend team: </a:t>
            </a:r>
            <a:r>
              <a:rPr lang="en" sz="1700"/>
              <a:t>Developing the backend REST API system using Spring Boot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36550" lvl="0" marL="9144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Learning Spring Boot, Hibernate, and data modeling</a:t>
            </a:r>
            <a:endParaRPr sz="1700"/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Creating data models</a:t>
            </a:r>
            <a:endParaRPr sz="1700"/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Storing data in the database</a:t>
            </a:r>
            <a:endParaRPr sz="1700"/>
          </a:p>
        </p:txBody>
      </p:sp>
      <p:sp>
        <p:nvSpPr>
          <p:cNvPr id="254" name="Google Shape;254;p35"/>
          <p:cNvSpPr txBox="1"/>
          <p:nvPr/>
        </p:nvSpPr>
        <p:spPr>
          <a:xfrm>
            <a:off x="7343100" y="719225"/>
            <a:ext cx="14892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Rawad Moussa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5" name="Google Shape;2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9225" y="2301050"/>
            <a:ext cx="2819900" cy="226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Progress &amp; Achievements (cont.) </a:t>
            </a:r>
            <a:endParaRPr/>
          </a:p>
        </p:txBody>
      </p:sp>
      <p:sp>
        <p:nvSpPr>
          <p:cNvPr id="261" name="Google Shape;261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PDF team: </a:t>
            </a:r>
            <a:r>
              <a:rPr lang="en" sz="1700"/>
              <a:t>Using PDF libraries to fill out PDF forms.</a:t>
            </a:r>
            <a:endParaRPr sz="1700"/>
          </a:p>
          <a:p>
            <a:pPr indent="-336550" lvl="0" marL="9144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Using PDFBox to fill PDF forms</a:t>
            </a:r>
            <a:endParaRPr sz="1700"/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Designing spreadsheet for the PDF fields</a:t>
            </a:r>
            <a:endParaRPr sz="1700"/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Building the database schema</a:t>
            </a:r>
            <a:endParaRPr sz="1700"/>
          </a:p>
        </p:txBody>
      </p:sp>
      <p:sp>
        <p:nvSpPr>
          <p:cNvPr id="262" name="Google Shape;262;p36"/>
          <p:cNvSpPr txBox="1"/>
          <p:nvPr/>
        </p:nvSpPr>
        <p:spPr>
          <a:xfrm>
            <a:off x="7265100" y="736325"/>
            <a:ext cx="1567200" cy="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Rawad Moussa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3" name="Google Shape;26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6075" y="3174500"/>
            <a:ext cx="2807925" cy="139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0350" y="1758050"/>
            <a:ext cx="3162826" cy="29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Progress &amp; Achievements (cont.)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Challenges &amp; Overcomes:</a:t>
            </a:r>
            <a:r>
              <a:rPr lang="en" sz="2800"/>
              <a:t> 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365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700"/>
              <a:t>Challenge #1: </a:t>
            </a:r>
            <a:r>
              <a:rPr lang="en" sz="1700"/>
              <a:t>Keeping the teams on the same page.</a:t>
            </a:r>
            <a:endParaRPr sz="1700"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Overcome: </a:t>
            </a:r>
            <a:r>
              <a:rPr lang="en" sz="1700"/>
              <a:t>Weekly meetings, messaging, and screen sharing.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9144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b="1" lang="en" sz="1700"/>
              <a:t>Challenge#2: </a:t>
            </a:r>
            <a:r>
              <a:rPr lang="en" sz="1700"/>
              <a:t>Learning new platforms and languages without prior experience.</a:t>
            </a:r>
            <a:endParaRPr sz="17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Overcome: </a:t>
            </a:r>
            <a:r>
              <a:rPr lang="en" sz="1700"/>
              <a:t>Using the same tutorials and answering questions on Discord.</a:t>
            </a:r>
            <a:endParaRPr sz="1700"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71" name="Google Shape;271;p37"/>
          <p:cNvSpPr txBox="1"/>
          <p:nvPr/>
        </p:nvSpPr>
        <p:spPr>
          <a:xfrm>
            <a:off x="7003800" y="696125"/>
            <a:ext cx="18285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Rawad Moussa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/>
          <p:nvPr>
            <p:ph type="title"/>
          </p:nvPr>
        </p:nvSpPr>
        <p:spPr>
          <a:xfrm>
            <a:off x="311700" y="122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For Next Semester</a:t>
            </a:r>
            <a:endParaRPr/>
          </a:p>
        </p:txBody>
      </p:sp>
      <p:sp>
        <p:nvSpPr>
          <p:cNvPr id="277" name="Google Shape;277;p38"/>
          <p:cNvSpPr txBox="1"/>
          <p:nvPr>
            <p:ph idx="1" type="body"/>
          </p:nvPr>
        </p:nvSpPr>
        <p:spPr>
          <a:xfrm>
            <a:off x="221300" y="1017725"/>
            <a:ext cx="8520600" cy="3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Finished functional project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Project tasks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Request status page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Database entry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BOX folder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Generated PDF forms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Connecting the components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Documentation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8"/>
          <p:cNvSpPr txBox="1"/>
          <p:nvPr/>
        </p:nvSpPr>
        <p:spPr>
          <a:xfrm>
            <a:off x="5309700" y="694925"/>
            <a:ext cx="3522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Christopher Rodriguez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For Next Semester</a:t>
            </a:r>
            <a:endParaRPr/>
          </a:p>
        </p:txBody>
      </p:sp>
      <p:sp>
        <p:nvSpPr>
          <p:cNvPr id="284" name="Google Shape;284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Far future implementations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Secondary components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Login component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Email component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Website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Mobile App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1500" y="2291950"/>
            <a:ext cx="1688176" cy="168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1950" y="2291950"/>
            <a:ext cx="1688175" cy="168817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9"/>
          <p:cNvSpPr txBox="1"/>
          <p:nvPr/>
        </p:nvSpPr>
        <p:spPr>
          <a:xfrm>
            <a:off x="6629988" y="699125"/>
            <a:ext cx="22023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Christopher Rodriguez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 Angeles County Public Defender’s Background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32 offices located throughout the country, team of more than 1,200 employees, 700 attorneys, and more staff composed of: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Paralegals, investigators, psychiatric social workers, and admin/support staff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Shows that there is a need for a good IT system for people doing important work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7445125" y="223025"/>
            <a:ext cx="14241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Pierce Wei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775" y="2495825"/>
            <a:ext cx="5668951" cy="23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1 (HOLD): </a:t>
            </a:r>
            <a:r>
              <a:rPr lang="en"/>
              <a:t>Migrate legacy content management system and databases to Salesforce. 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Currently this project is on hold because the PD IT staff are busy with a new system going online.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Project 2 (CURRENT): Online Employee/Contractor Enrollment Application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 users to request forms that will be generated via back-end communication with BOX and Adobe API; saved in BOX when signed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6623650" y="228675"/>
            <a:ext cx="18609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Pierce Wei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14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Salesforce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400" y="1654225"/>
            <a:ext cx="7665176" cy="33843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236925" y="901400"/>
            <a:ext cx="78879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Salesforce - Cloud based platform that provides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multiple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services to customers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Focuses on managing company’s interactions with customers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6555250" y="296950"/>
            <a:ext cx="25437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Presenter: Tabassuma Torosa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252475" y="188350"/>
            <a:ext cx="592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Progress with Salesforce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104425" y="1033938"/>
            <a:ext cx="4713300" cy="36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Export and import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schema to model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Install apps/packages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Deploy customized app in Salesforce app store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6525625" y="296950"/>
            <a:ext cx="26184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Presenter: Tabassuma Torosa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5025" y="1103200"/>
            <a:ext cx="4014575" cy="355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375" y="2813625"/>
            <a:ext cx="4383351" cy="21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104825" y="97325"/>
            <a:ext cx="498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Enrollment Application Project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6018725" y="839275"/>
            <a:ext cx="3065100" cy="42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Angular app is used to submit employee &amp; contractor requests.</a:t>
            </a:r>
            <a:endParaRPr sz="1700"/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Includes Request Status page where the user can search by certain fields</a:t>
            </a:r>
            <a:endParaRPr sz="1700"/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Requestor is sent a RequestID</a:t>
            </a:r>
            <a:endParaRPr sz="1700"/>
          </a:p>
          <a:p>
            <a:pPr indent="-336550" lvl="0" marL="457200" rtl="0" algn="l">
              <a:spcBef>
                <a:spcPts val="1000"/>
              </a:spcBef>
              <a:spcAft>
                <a:spcPts val="1000"/>
              </a:spcAft>
              <a:buSzPts val="1700"/>
              <a:buChar char="●"/>
            </a:pPr>
            <a:r>
              <a:rPr lang="en" sz="1700"/>
              <a:t>Backend retrieves and stores request details to database.</a:t>
            </a:r>
            <a:endParaRPr sz="1700"/>
          </a:p>
        </p:txBody>
      </p:sp>
      <p:sp>
        <p:nvSpPr>
          <p:cNvPr id="107" name="Google Shape;107;p19"/>
          <p:cNvSpPr txBox="1"/>
          <p:nvPr/>
        </p:nvSpPr>
        <p:spPr>
          <a:xfrm>
            <a:off x="6554325" y="197825"/>
            <a:ext cx="25296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Presenter: Audelia Valdovinoz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25" y="959175"/>
            <a:ext cx="5816950" cy="3974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104825" y="97325"/>
            <a:ext cx="599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Enrollment Application Project (cont.)</a:t>
            </a: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6554325" y="197825"/>
            <a:ext cx="25296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Presenter: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Audelia Valdovinoz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6018725" y="959175"/>
            <a:ext cx="2853600" cy="4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BOX is a cloud storage service.</a:t>
            </a:r>
            <a:endParaRPr sz="1700"/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</a:t>
            </a:r>
            <a:r>
              <a:rPr lang="en" sz="1700"/>
              <a:t>orresponding forms are generated and filled with requestor provided data. </a:t>
            </a:r>
            <a:endParaRPr sz="1700"/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Generated documents are sent to the requestor for review and to be esigned.</a:t>
            </a:r>
            <a:endParaRPr sz="1700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25" y="959175"/>
            <a:ext cx="5816950" cy="3974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/>
        </p:nvSpPr>
        <p:spPr>
          <a:xfrm>
            <a:off x="6030725" y="959175"/>
            <a:ext cx="2745600" cy="3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Proxima Nova"/>
              <a:buChar char="●"/>
            </a:pPr>
            <a:r>
              <a:rPr lang="en" sz="1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The requestor then sends the forms to the appropriate parties for review.</a:t>
            </a:r>
            <a:endParaRPr sz="17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1700"/>
              <a:buFont typeface="Proxima Nova"/>
              <a:buChar char="●"/>
            </a:pPr>
            <a:r>
              <a:rPr lang="en" sz="1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Once successfully completed, the documents are added to the employee’s folder in BOX.</a:t>
            </a:r>
            <a:endParaRPr sz="17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6554325" y="197825"/>
            <a:ext cx="25296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Presenter: Audelia Valdovinoz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3" name="Google Shape;123;p21"/>
          <p:cNvSpPr txBox="1"/>
          <p:nvPr>
            <p:ph type="title"/>
          </p:nvPr>
        </p:nvSpPr>
        <p:spPr>
          <a:xfrm>
            <a:off x="104825" y="97325"/>
            <a:ext cx="599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Enrollment Application Project (cont.)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25" y="959175"/>
            <a:ext cx="5816950" cy="3974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