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8" r:id="rId3"/>
    <p:sldId id="274" r:id="rId4"/>
    <p:sldId id="275" r:id="rId5"/>
    <p:sldId id="276" r:id="rId6"/>
    <p:sldId id="278" r:id="rId7"/>
    <p:sldId id="264" r:id="rId8"/>
    <p:sldId id="280" r:id="rId9"/>
    <p:sldId id="265" r:id="rId10"/>
    <p:sldId id="279" r:id="rId11"/>
    <p:sldId id="267" r:id="rId12"/>
    <p:sldId id="268" r:id="rId13"/>
    <p:sldId id="269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ik Ghazarian" initials="EG" lastIdx="1" clrIdx="0">
    <p:extLst>
      <p:ext uri="{19B8F6BF-5375-455C-9EA6-DF929625EA0E}">
        <p15:presenceInfo xmlns:p15="http://schemas.microsoft.com/office/powerpoint/2012/main" userId="f8e0981329ca2a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29" autoAdjust="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9" d="100"/>
          <a:sy n="69" d="100"/>
        </p:scale>
        <p:origin x="278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30T10:28:56.191" idx="1">
    <p:pos x="10" y="10"/>
    <p:text>Quick overview of implementation
OBD2 and Pi are within the car
    -&gt;OBD sends data to Pi
Pi sends data through minifi to nifi
Nifi sends data to sql and Hadoop
Backend retrieves data from sql
Front end requests data from backend</p:text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1.wdp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1.jpg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comments" Target="../comments/comment1.xml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ity street with motion blur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EB917-7B19-4C41-A1D2-D1C2DDD6D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7" y="524973"/>
            <a:ext cx="5686425" cy="2009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799D05-9ACA-4AA1-A82A-DD122BE08ECD}"/>
              </a:ext>
            </a:extLst>
          </p:cNvPr>
          <p:cNvSpPr txBox="1"/>
          <p:nvPr/>
        </p:nvSpPr>
        <p:spPr>
          <a:xfrm>
            <a:off x="280987" y="3886200"/>
            <a:ext cx="3789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Presented By:</a:t>
            </a:r>
          </a:p>
          <a:p>
            <a:r>
              <a:rPr lang="en-US" sz="2000" dirty="0"/>
              <a:t>	Patrick Flinner </a:t>
            </a:r>
          </a:p>
          <a:p>
            <a:r>
              <a:rPr lang="en-US" sz="2000" dirty="0"/>
              <a:t>	Ken Shimauchi </a:t>
            </a:r>
          </a:p>
          <a:p>
            <a:r>
              <a:rPr lang="en-US" sz="2000" dirty="0"/>
              <a:t>	Benjamin Valadez</a:t>
            </a:r>
          </a:p>
          <a:p>
            <a:r>
              <a:rPr lang="en-US" sz="2000" dirty="0"/>
              <a:t>	Robert Karapetyan </a:t>
            </a:r>
          </a:p>
          <a:p>
            <a:r>
              <a:rPr lang="en-US" sz="2000" dirty="0"/>
              <a:t>	Aaron Romero</a:t>
            </a:r>
          </a:p>
          <a:p>
            <a:r>
              <a:rPr lang="en-US" sz="2000" dirty="0"/>
              <a:t>	Avik Ghazarian</a:t>
            </a:r>
          </a:p>
          <a:p>
            <a:r>
              <a:rPr lang="en-US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D8B0-B9FD-467E-AE19-A961328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NiFi and Back End</a:t>
            </a:r>
            <a:br>
              <a:rPr lang="en-US" dirty="0"/>
            </a:br>
            <a:r>
              <a:rPr lang="en-US" dirty="0"/>
              <a:t>Robert Karapetyan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3A382F-A592-4381-87AD-4B401A466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49040" y="1523519"/>
            <a:ext cx="8442959" cy="5334481"/>
          </a:xfrm>
          <a:custGeom>
            <a:avLst/>
            <a:gdLst>
              <a:gd name="connsiteX0" fmla="*/ 0 w 8442959"/>
              <a:gd name="connsiteY0" fmla="*/ 0 h 5334481"/>
              <a:gd name="connsiteX1" fmla="*/ 8442959 w 8442959"/>
              <a:gd name="connsiteY1" fmla="*/ 0 h 5334481"/>
              <a:gd name="connsiteX2" fmla="*/ 8442959 w 8442959"/>
              <a:gd name="connsiteY2" fmla="*/ 5334481 h 5334481"/>
              <a:gd name="connsiteX3" fmla="*/ 0 w 8442959"/>
              <a:gd name="connsiteY3" fmla="*/ 5334481 h 5334481"/>
              <a:gd name="connsiteX4" fmla="*/ 0 w 8442959"/>
              <a:gd name="connsiteY4" fmla="*/ 0 h 5334481"/>
              <a:gd name="connsiteX5" fmla="*/ 5554980 w 8442959"/>
              <a:gd name="connsiteY5" fmla="*/ 1958821 h 5334481"/>
              <a:gd name="connsiteX6" fmla="*/ 5554980 w 8442959"/>
              <a:gd name="connsiteY6" fmla="*/ 3802861 h 5334481"/>
              <a:gd name="connsiteX7" fmla="*/ 5547360 w 8442959"/>
              <a:gd name="connsiteY7" fmla="*/ 3802861 h 5334481"/>
              <a:gd name="connsiteX8" fmla="*/ 5547360 w 8442959"/>
              <a:gd name="connsiteY8" fmla="*/ 2598901 h 5334481"/>
              <a:gd name="connsiteX9" fmla="*/ 3985260 w 8442959"/>
              <a:gd name="connsiteY9" fmla="*/ 2598901 h 5334481"/>
              <a:gd name="connsiteX10" fmla="*/ 3985260 w 8442959"/>
              <a:gd name="connsiteY10" fmla="*/ 3802861 h 5334481"/>
              <a:gd name="connsiteX11" fmla="*/ 1677604 w 8442959"/>
              <a:gd name="connsiteY11" fmla="*/ 3802861 h 5334481"/>
              <a:gd name="connsiteX12" fmla="*/ 1226820 w 8442959"/>
              <a:gd name="connsiteY12" fmla="*/ 3254221 h 5334481"/>
              <a:gd name="connsiteX13" fmla="*/ 1226820 w 8442959"/>
              <a:gd name="connsiteY13" fmla="*/ 3802861 h 5334481"/>
              <a:gd name="connsiteX14" fmla="*/ 1226820 w 8442959"/>
              <a:gd name="connsiteY14" fmla="*/ 5243041 h 5334481"/>
              <a:gd name="connsiteX15" fmla="*/ 8359140 w 8442959"/>
              <a:gd name="connsiteY15" fmla="*/ 5243041 h 5334481"/>
              <a:gd name="connsiteX16" fmla="*/ 8359140 w 8442959"/>
              <a:gd name="connsiteY16" fmla="*/ 3802861 h 5334481"/>
              <a:gd name="connsiteX17" fmla="*/ 7254240 w 8442959"/>
              <a:gd name="connsiteY17" fmla="*/ 3802861 h 5334481"/>
              <a:gd name="connsiteX18" fmla="*/ 7254240 w 8442959"/>
              <a:gd name="connsiteY18" fmla="*/ 1958821 h 5334481"/>
              <a:gd name="connsiteX19" fmla="*/ 5554980 w 8442959"/>
              <a:gd name="connsiteY19" fmla="*/ 1958821 h 533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442959" h="5334481">
                <a:moveTo>
                  <a:pt x="0" y="0"/>
                </a:moveTo>
                <a:lnTo>
                  <a:pt x="8442959" y="0"/>
                </a:lnTo>
                <a:lnTo>
                  <a:pt x="8442959" y="5334481"/>
                </a:lnTo>
                <a:lnTo>
                  <a:pt x="0" y="5334481"/>
                </a:lnTo>
                <a:lnTo>
                  <a:pt x="0" y="0"/>
                </a:lnTo>
                <a:close/>
                <a:moveTo>
                  <a:pt x="5554980" y="1958821"/>
                </a:moveTo>
                <a:lnTo>
                  <a:pt x="5554980" y="3802861"/>
                </a:lnTo>
                <a:lnTo>
                  <a:pt x="5547360" y="3802861"/>
                </a:lnTo>
                <a:lnTo>
                  <a:pt x="5547360" y="2598901"/>
                </a:lnTo>
                <a:lnTo>
                  <a:pt x="3985260" y="2598901"/>
                </a:lnTo>
                <a:lnTo>
                  <a:pt x="3985260" y="3802861"/>
                </a:lnTo>
                <a:lnTo>
                  <a:pt x="1677604" y="3802861"/>
                </a:lnTo>
                <a:lnTo>
                  <a:pt x="1226820" y="3254221"/>
                </a:lnTo>
                <a:lnTo>
                  <a:pt x="1226820" y="3802861"/>
                </a:lnTo>
                <a:lnTo>
                  <a:pt x="1226820" y="5243041"/>
                </a:lnTo>
                <a:lnTo>
                  <a:pt x="8359140" y="5243041"/>
                </a:lnTo>
                <a:lnTo>
                  <a:pt x="8359140" y="3802861"/>
                </a:lnTo>
                <a:lnTo>
                  <a:pt x="7254240" y="3802861"/>
                </a:lnTo>
                <a:lnTo>
                  <a:pt x="7254240" y="1958821"/>
                </a:lnTo>
                <a:lnTo>
                  <a:pt x="5554980" y="1958821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8D56FB-C60F-4360-ABCE-E263825D4BF6}"/>
              </a:ext>
            </a:extLst>
          </p:cNvPr>
          <p:cNvSpPr/>
          <p:nvPr/>
        </p:nvSpPr>
        <p:spPr>
          <a:xfrm>
            <a:off x="3749040" y="1523519"/>
            <a:ext cx="8442960" cy="5334481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106A4C-4CFE-4A82-9378-250490C07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31" t="36720" r="993" b="1714"/>
          <a:stretch>
            <a:fillRect/>
          </a:stretch>
        </p:blipFill>
        <p:spPr>
          <a:xfrm>
            <a:off x="4975860" y="3482340"/>
            <a:ext cx="7132320" cy="3284220"/>
          </a:xfrm>
          <a:custGeom>
            <a:avLst/>
            <a:gdLst>
              <a:gd name="connsiteX0" fmla="*/ 4328160 w 7132320"/>
              <a:gd name="connsiteY0" fmla="*/ 0 h 3284220"/>
              <a:gd name="connsiteX1" fmla="*/ 6027420 w 7132320"/>
              <a:gd name="connsiteY1" fmla="*/ 0 h 3284220"/>
              <a:gd name="connsiteX2" fmla="*/ 6027420 w 7132320"/>
              <a:gd name="connsiteY2" fmla="*/ 1844040 h 3284220"/>
              <a:gd name="connsiteX3" fmla="*/ 7132320 w 7132320"/>
              <a:gd name="connsiteY3" fmla="*/ 1844040 h 3284220"/>
              <a:gd name="connsiteX4" fmla="*/ 7132320 w 7132320"/>
              <a:gd name="connsiteY4" fmla="*/ 3284220 h 3284220"/>
              <a:gd name="connsiteX5" fmla="*/ 0 w 7132320"/>
              <a:gd name="connsiteY5" fmla="*/ 3284220 h 3284220"/>
              <a:gd name="connsiteX6" fmla="*/ 0 w 7132320"/>
              <a:gd name="connsiteY6" fmla="*/ 1844040 h 3284220"/>
              <a:gd name="connsiteX7" fmla="*/ 0 w 7132320"/>
              <a:gd name="connsiteY7" fmla="*/ 1295400 h 3284220"/>
              <a:gd name="connsiteX8" fmla="*/ 450784 w 7132320"/>
              <a:gd name="connsiteY8" fmla="*/ 1844040 h 3284220"/>
              <a:gd name="connsiteX9" fmla="*/ 2758440 w 7132320"/>
              <a:gd name="connsiteY9" fmla="*/ 1844040 h 3284220"/>
              <a:gd name="connsiteX10" fmla="*/ 2758440 w 7132320"/>
              <a:gd name="connsiteY10" fmla="*/ 640080 h 3284220"/>
              <a:gd name="connsiteX11" fmla="*/ 4320540 w 7132320"/>
              <a:gd name="connsiteY11" fmla="*/ 640080 h 3284220"/>
              <a:gd name="connsiteX12" fmla="*/ 4320540 w 7132320"/>
              <a:gd name="connsiteY12" fmla="*/ 1844040 h 3284220"/>
              <a:gd name="connsiteX13" fmla="*/ 4328160 w 7132320"/>
              <a:gd name="connsiteY13" fmla="*/ 1844040 h 3284220"/>
              <a:gd name="connsiteX14" fmla="*/ 4328160 w 7132320"/>
              <a:gd name="connsiteY14" fmla="*/ 0 h 328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32320" h="3284220">
                <a:moveTo>
                  <a:pt x="4328160" y="0"/>
                </a:moveTo>
                <a:lnTo>
                  <a:pt x="6027420" y="0"/>
                </a:lnTo>
                <a:lnTo>
                  <a:pt x="6027420" y="1844040"/>
                </a:lnTo>
                <a:lnTo>
                  <a:pt x="7132320" y="1844040"/>
                </a:lnTo>
                <a:lnTo>
                  <a:pt x="7132320" y="3284220"/>
                </a:lnTo>
                <a:lnTo>
                  <a:pt x="0" y="3284220"/>
                </a:lnTo>
                <a:lnTo>
                  <a:pt x="0" y="1844040"/>
                </a:lnTo>
                <a:lnTo>
                  <a:pt x="0" y="1295400"/>
                </a:lnTo>
                <a:lnTo>
                  <a:pt x="450784" y="1844040"/>
                </a:lnTo>
                <a:lnTo>
                  <a:pt x="2758440" y="1844040"/>
                </a:lnTo>
                <a:lnTo>
                  <a:pt x="2758440" y="640080"/>
                </a:lnTo>
                <a:lnTo>
                  <a:pt x="4320540" y="640080"/>
                </a:lnTo>
                <a:lnTo>
                  <a:pt x="4320540" y="1844040"/>
                </a:lnTo>
                <a:lnTo>
                  <a:pt x="4328160" y="1844040"/>
                </a:lnTo>
                <a:lnTo>
                  <a:pt x="4328160" y="0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7AD711-7879-4367-B319-4FB35086A701}"/>
              </a:ext>
            </a:extLst>
          </p:cNvPr>
          <p:cNvSpPr txBox="1"/>
          <p:nvPr/>
        </p:nvSpPr>
        <p:spPr>
          <a:xfrm>
            <a:off x="0" y="1990156"/>
            <a:ext cx="37490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Back End Server</a:t>
            </a:r>
            <a:r>
              <a:rPr lang="en-US" sz="2000" dirty="0"/>
              <a:t> - an interface between the SQL database and the Front End </a:t>
            </a:r>
          </a:p>
          <a:p>
            <a:br>
              <a:rPr lang="en-US" sz="2000" dirty="0"/>
            </a:br>
            <a:r>
              <a:rPr lang="en-US" sz="2000" b="1" dirty="0"/>
              <a:t>SQL Database</a:t>
            </a:r>
            <a:r>
              <a:rPr lang="en-US" sz="2000" dirty="0"/>
              <a:t> contains data pertaining to the safety check form </a:t>
            </a:r>
          </a:p>
          <a:p>
            <a:br>
              <a:rPr lang="en-US" sz="2000" dirty="0"/>
            </a:br>
            <a:r>
              <a:rPr lang="en-US" sz="2000" b="1" dirty="0"/>
              <a:t>The Back End Server is capable of</a:t>
            </a:r>
            <a:r>
              <a:rPr lang="en-US" sz="2000" dirty="0"/>
              <a:t>: </a:t>
            </a:r>
          </a:p>
          <a:p>
            <a:r>
              <a:rPr lang="en-US" sz="2000" dirty="0"/>
              <a:t>1. Responding to http requests from the front end</a:t>
            </a:r>
          </a:p>
          <a:p>
            <a:r>
              <a:rPr lang="en-US" sz="2000" dirty="0"/>
              <a:t>2. Retrieving data from the SQL database </a:t>
            </a:r>
          </a:p>
        </p:txBody>
      </p:sp>
    </p:spTree>
    <p:extLst>
      <p:ext uri="{BB962C8B-B14F-4D97-AF65-F5344CB8AC3E}">
        <p14:creationId xmlns:p14="http://schemas.microsoft.com/office/powerpoint/2010/main" val="37710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D8B0-B9FD-467E-AE19-A961328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Why create the FMS website</a:t>
            </a:r>
            <a:br>
              <a:rPr lang="en-US" dirty="0"/>
            </a:br>
            <a:r>
              <a:rPr lang="en-US" dirty="0"/>
              <a:t>Aaron Romero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7BA47-35F6-4102-952D-247AE618E85E}"/>
              </a:ext>
            </a:extLst>
          </p:cNvPr>
          <p:cNvSpPr txBox="1"/>
          <p:nvPr/>
        </p:nvSpPr>
        <p:spPr>
          <a:xfrm>
            <a:off x="0" y="1836509"/>
            <a:ext cx="37490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More Efficiency and less tedious busy work</a:t>
            </a:r>
          </a:p>
          <a:p>
            <a:endParaRPr lang="en-US" sz="32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Driver Portal Usage</a:t>
            </a:r>
          </a:p>
          <a:p>
            <a:endParaRPr lang="en-US" sz="32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/>
              <a:t>Manager Portal Usage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F62B4-BB82-459A-9B87-DAB03C754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49040" y="1527858"/>
            <a:ext cx="8442960" cy="5330142"/>
          </a:xfrm>
          <a:custGeom>
            <a:avLst/>
            <a:gdLst>
              <a:gd name="connsiteX0" fmla="*/ 0 w 8442960"/>
              <a:gd name="connsiteY0" fmla="*/ 0 h 5330142"/>
              <a:gd name="connsiteX1" fmla="*/ 8442960 w 8442960"/>
              <a:gd name="connsiteY1" fmla="*/ 0 h 5330142"/>
              <a:gd name="connsiteX2" fmla="*/ 8442960 w 8442960"/>
              <a:gd name="connsiteY2" fmla="*/ 5330142 h 5330142"/>
              <a:gd name="connsiteX3" fmla="*/ 0 w 8442960"/>
              <a:gd name="connsiteY3" fmla="*/ 5330142 h 5330142"/>
              <a:gd name="connsiteX4" fmla="*/ 0 w 8442960"/>
              <a:gd name="connsiteY4" fmla="*/ 0 h 5330142"/>
              <a:gd name="connsiteX5" fmla="*/ 6419088 w 8442960"/>
              <a:gd name="connsiteY5" fmla="*/ 2087070 h 5330142"/>
              <a:gd name="connsiteX6" fmla="*/ 6419088 w 8442960"/>
              <a:gd name="connsiteY6" fmla="*/ 3745181 h 5330142"/>
              <a:gd name="connsiteX7" fmla="*/ 8375287 w 8442960"/>
              <a:gd name="connsiteY7" fmla="*/ 3745181 h 5330142"/>
              <a:gd name="connsiteX8" fmla="*/ 8375287 w 8442960"/>
              <a:gd name="connsiteY8" fmla="*/ 2087070 h 5330142"/>
              <a:gd name="connsiteX9" fmla="*/ 6419088 w 8442960"/>
              <a:gd name="connsiteY9" fmla="*/ 2087070 h 5330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42960" h="5330142">
                <a:moveTo>
                  <a:pt x="0" y="0"/>
                </a:moveTo>
                <a:lnTo>
                  <a:pt x="8442960" y="0"/>
                </a:lnTo>
                <a:lnTo>
                  <a:pt x="8442960" y="5330142"/>
                </a:lnTo>
                <a:lnTo>
                  <a:pt x="0" y="5330142"/>
                </a:lnTo>
                <a:lnTo>
                  <a:pt x="0" y="0"/>
                </a:lnTo>
                <a:close/>
                <a:moveTo>
                  <a:pt x="6419088" y="2087070"/>
                </a:moveTo>
                <a:lnTo>
                  <a:pt x="6419088" y="3745181"/>
                </a:lnTo>
                <a:lnTo>
                  <a:pt x="8375287" y="3745181"/>
                </a:lnTo>
                <a:lnTo>
                  <a:pt x="8375287" y="2087070"/>
                </a:lnTo>
                <a:lnTo>
                  <a:pt x="6419088" y="2087070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8970A2-4369-410A-A8E3-8C2F840ECA76}"/>
              </a:ext>
            </a:extLst>
          </p:cNvPr>
          <p:cNvSpPr/>
          <p:nvPr/>
        </p:nvSpPr>
        <p:spPr>
          <a:xfrm>
            <a:off x="3749038" y="1527858"/>
            <a:ext cx="8442961" cy="5330142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EAC0EB-8DE6-4B26-AB04-5AD36B219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029" t="39156" r="802" b="29736"/>
          <a:stretch>
            <a:fillRect/>
          </a:stretch>
        </p:blipFill>
        <p:spPr>
          <a:xfrm>
            <a:off x="10168129" y="3614929"/>
            <a:ext cx="1956199" cy="1658111"/>
          </a:xfrm>
          <a:custGeom>
            <a:avLst/>
            <a:gdLst>
              <a:gd name="connsiteX0" fmla="*/ 0 w 1956199"/>
              <a:gd name="connsiteY0" fmla="*/ 0 h 1658111"/>
              <a:gd name="connsiteX1" fmla="*/ 1956199 w 1956199"/>
              <a:gd name="connsiteY1" fmla="*/ 0 h 1658111"/>
              <a:gd name="connsiteX2" fmla="*/ 1956199 w 1956199"/>
              <a:gd name="connsiteY2" fmla="*/ 1658111 h 1658111"/>
              <a:gd name="connsiteX3" fmla="*/ 0 w 1956199"/>
              <a:gd name="connsiteY3" fmla="*/ 1658111 h 1658111"/>
              <a:gd name="connsiteX4" fmla="*/ 0 w 1956199"/>
              <a:gd name="connsiteY4" fmla="*/ 0 h 165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199" h="1658111">
                <a:moveTo>
                  <a:pt x="0" y="0"/>
                </a:moveTo>
                <a:lnTo>
                  <a:pt x="1956199" y="0"/>
                </a:lnTo>
                <a:lnTo>
                  <a:pt x="1956199" y="1658111"/>
                </a:lnTo>
                <a:lnTo>
                  <a:pt x="0" y="1658111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34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D8B0-B9FD-467E-AE19-A961328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Front End – Functionality (Driver)</a:t>
            </a:r>
            <a:br>
              <a:rPr lang="en-US" dirty="0"/>
            </a:br>
            <a:r>
              <a:rPr lang="en-US" dirty="0"/>
              <a:t>Aaron Romero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CC212-76E5-4553-84E1-3D8AFB06AB08}"/>
              </a:ext>
            </a:extLst>
          </p:cNvPr>
          <p:cNvSpPr txBox="1"/>
          <p:nvPr/>
        </p:nvSpPr>
        <p:spPr>
          <a:xfrm>
            <a:off x="0" y="1774953"/>
            <a:ext cx="37490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Login Page: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/>
              <a:t>Sign Up Page:</a:t>
            </a:r>
          </a:p>
          <a:p>
            <a:r>
              <a:rPr lang="en-US" sz="2800" dirty="0"/>
              <a:t>    </a:t>
            </a:r>
          </a:p>
          <a:p>
            <a:r>
              <a:rPr lang="en-US" sz="2800" u="sng" dirty="0"/>
              <a:t>If Logged in as an Employee: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user shall be redirected to the “Driver Page”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 They shall see their list of trips taken for that specific day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2CB542-ACC8-4221-A404-D2A0CDF71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36" y="1520121"/>
            <a:ext cx="8442963" cy="533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9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59BD6D-2BA6-433F-95BA-A895B8A8C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0478278 w 12192000"/>
              <a:gd name="connsiteY5" fmla="*/ 3153747 h 6858000"/>
              <a:gd name="connsiteX6" fmla="*/ 10478278 w 12192000"/>
              <a:gd name="connsiteY6" fmla="*/ 4805264 h 6858000"/>
              <a:gd name="connsiteX7" fmla="*/ 12101804 w 12192000"/>
              <a:gd name="connsiteY7" fmla="*/ 4805264 h 6858000"/>
              <a:gd name="connsiteX8" fmla="*/ 12101804 w 12192000"/>
              <a:gd name="connsiteY8" fmla="*/ 3153747 h 6858000"/>
              <a:gd name="connsiteX9" fmla="*/ 10478278 w 12192000"/>
              <a:gd name="connsiteY9" fmla="*/ 31537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0478278" y="3153747"/>
                </a:moveTo>
                <a:lnTo>
                  <a:pt x="10478278" y="4805264"/>
                </a:lnTo>
                <a:lnTo>
                  <a:pt x="12101804" y="4805264"/>
                </a:lnTo>
                <a:lnTo>
                  <a:pt x="12101804" y="3153747"/>
                </a:lnTo>
                <a:lnTo>
                  <a:pt x="10478278" y="3153747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AC9267-CC56-4C04-9FE7-8762093D7C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9416A-4FDA-4902-AC9A-2E27595959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944" t="45986" r="740" b="29932"/>
          <a:stretch>
            <a:fillRect/>
          </a:stretch>
        </p:blipFill>
        <p:spPr>
          <a:xfrm>
            <a:off x="10478278" y="3153748"/>
            <a:ext cx="1623526" cy="1651517"/>
          </a:xfrm>
          <a:custGeom>
            <a:avLst/>
            <a:gdLst>
              <a:gd name="connsiteX0" fmla="*/ 0 w 1623526"/>
              <a:gd name="connsiteY0" fmla="*/ 0 h 1651517"/>
              <a:gd name="connsiteX1" fmla="*/ 1623526 w 1623526"/>
              <a:gd name="connsiteY1" fmla="*/ 0 h 1651517"/>
              <a:gd name="connsiteX2" fmla="*/ 1623526 w 1623526"/>
              <a:gd name="connsiteY2" fmla="*/ 1651517 h 1651517"/>
              <a:gd name="connsiteX3" fmla="*/ 0 w 1623526"/>
              <a:gd name="connsiteY3" fmla="*/ 1651517 h 1651517"/>
              <a:gd name="connsiteX4" fmla="*/ 0 w 1623526"/>
              <a:gd name="connsiteY4" fmla="*/ 0 h 165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526" h="1651517">
                <a:moveTo>
                  <a:pt x="0" y="0"/>
                </a:moveTo>
                <a:lnTo>
                  <a:pt x="1623526" y="0"/>
                </a:lnTo>
                <a:lnTo>
                  <a:pt x="1623526" y="1651517"/>
                </a:lnTo>
                <a:lnTo>
                  <a:pt x="0" y="1651517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35658A-B364-4EC0-9BB0-A45332940C1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85518" y="1778609"/>
            <a:ext cx="6766560" cy="4023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03357B-170A-408E-9072-D3804E047AF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85230" y="1766417"/>
            <a:ext cx="6766560" cy="40233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3A5D12-D868-4319-9735-A9E8798A8057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81042" y="1767956"/>
            <a:ext cx="6766560" cy="40233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E333D3-066C-49A9-A038-FE6F999CB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42" y="1775058"/>
            <a:ext cx="6768610" cy="40198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A1F9C8-1D5C-4FB1-8D5C-6300EDB2F7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756" y="1775058"/>
            <a:ext cx="6767082" cy="40198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F4BDA03-E3C9-4365-9949-3B521352BD23}"/>
              </a:ext>
            </a:extLst>
          </p:cNvPr>
          <p:cNvSpPr txBox="1"/>
          <p:nvPr/>
        </p:nvSpPr>
        <p:spPr>
          <a:xfrm>
            <a:off x="-17271" y="-15740"/>
            <a:ext cx="7636934" cy="10772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Avik Ghazarian</a:t>
            </a:r>
          </a:p>
          <a:p>
            <a:r>
              <a:rPr lang="en-US" sz="3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Front End Functionality cont. (Manager)</a:t>
            </a:r>
            <a:endParaRPr lang="en-US" sz="20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46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D8B0-B9FD-467E-AE19-A961328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Accomplishments</a:t>
            </a:r>
            <a:br>
              <a:rPr lang="en-US" dirty="0"/>
            </a:br>
            <a:r>
              <a:rPr lang="en-US" dirty="0"/>
              <a:t>Avik Ghazarian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B6408-02A9-4886-857B-154B44A3A541}"/>
              </a:ext>
            </a:extLst>
          </p:cNvPr>
          <p:cNvSpPr txBox="1"/>
          <p:nvPr/>
        </p:nvSpPr>
        <p:spPr>
          <a:xfrm>
            <a:off x="81280" y="1950720"/>
            <a:ext cx="10681129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700" dirty="0"/>
              <a:t>Basic Prototype Created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US" sz="2700" dirty="0"/>
              <a:t>Created a web application and hardware prototype</a:t>
            </a:r>
          </a:p>
          <a:p>
            <a:pPr marL="1200150" lvl="2" indent="-285750" fontAlgn="base">
              <a:buFont typeface="Wingdings" panose="05000000000000000000" pitchFamily="2" charset="2"/>
              <a:buChar char="ü"/>
            </a:pPr>
            <a:r>
              <a:rPr lang="en-US" sz="2700" dirty="0"/>
              <a:t>Ability to retrieve data from car and send to a server</a:t>
            </a:r>
          </a:p>
          <a:p>
            <a:pPr marL="1200150" lvl="2" indent="-285750" fontAlgn="base">
              <a:buFont typeface="Wingdings" panose="05000000000000000000" pitchFamily="2" charset="2"/>
              <a:buChar char="ü"/>
            </a:pPr>
            <a:r>
              <a:rPr lang="en-US" sz="2700" dirty="0"/>
              <a:t>Ability to Read and Write to a database through the server</a:t>
            </a:r>
          </a:p>
          <a:p>
            <a:pPr marL="1200150" lvl="2" indent="-285750" fontAlgn="base">
              <a:buFont typeface="Wingdings" panose="05000000000000000000" pitchFamily="2" charset="2"/>
              <a:buChar char="ü"/>
            </a:pPr>
            <a:r>
              <a:rPr lang="en-US" sz="2700" dirty="0"/>
              <a:t>Ability to authenticate Users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6CE25-1E45-4913-8AB1-376B647651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82" t="35969" r="61038" b="1309"/>
          <a:stretch>
            <a:fillRect/>
          </a:stretch>
        </p:blipFill>
        <p:spPr>
          <a:xfrm>
            <a:off x="6701742" y="5197393"/>
            <a:ext cx="1278304" cy="1260558"/>
          </a:xfrm>
          <a:custGeom>
            <a:avLst/>
            <a:gdLst>
              <a:gd name="connsiteX0" fmla="*/ 639152 w 1278304"/>
              <a:gd name="connsiteY0" fmla="*/ 0 h 1260558"/>
              <a:gd name="connsiteX1" fmla="*/ 1278304 w 1278304"/>
              <a:gd name="connsiteY1" fmla="*/ 630279 h 1260558"/>
              <a:gd name="connsiteX2" fmla="*/ 1272685 w 1278304"/>
              <a:gd name="connsiteY2" fmla="*/ 685247 h 1260558"/>
              <a:gd name="connsiteX3" fmla="*/ 1253538 w 1278304"/>
              <a:gd name="connsiteY3" fmla="*/ 685247 h 1260558"/>
              <a:gd name="connsiteX4" fmla="*/ 1253538 w 1278304"/>
              <a:gd name="connsiteY4" fmla="*/ 794727 h 1260558"/>
              <a:gd name="connsiteX5" fmla="*/ 1228076 w 1278304"/>
              <a:gd name="connsiteY5" fmla="*/ 875612 h 1260558"/>
              <a:gd name="connsiteX6" fmla="*/ 639152 w 1278304"/>
              <a:gd name="connsiteY6" fmla="*/ 1260558 h 1260558"/>
              <a:gd name="connsiteX7" fmla="*/ 0 w 1278304"/>
              <a:gd name="connsiteY7" fmla="*/ 630279 h 1260558"/>
              <a:gd name="connsiteX8" fmla="*/ 639152 w 1278304"/>
              <a:gd name="connsiteY8" fmla="*/ 0 h 1260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8304" h="1260558">
                <a:moveTo>
                  <a:pt x="639152" y="0"/>
                </a:moveTo>
                <a:cubicBezTo>
                  <a:pt x="992146" y="0"/>
                  <a:pt x="1278304" y="282186"/>
                  <a:pt x="1278304" y="630279"/>
                </a:cubicBezTo>
                <a:lnTo>
                  <a:pt x="1272685" y="685247"/>
                </a:lnTo>
                <a:lnTo>
                  <a:pt x="1253538" y="685247"/>
                </a:lnTo>
                <a:lnTo>
                  <a:pt x="1253538" y="794727"/>
                </a:lnTo>
                <a:lnTo>
                  <a:pt x="1228076" y="875612"/>
                </a:lnTo>
                <a:cubicBezTo>
                  <a:pt x="1131048" y="1101829"/>
                  <a:pt x="903898" y="1260558"/>
                  <a:pt x="639152" y="1260558"/>
                </a:cubicBezTo>
                <a:cubicBezTo>
                  <a:pt x="286158" y="1260558"/>
                  <a:pt x="0" y="978372"/>
                  <a:pt x="0" y="630279"/>
                </a:cubicBezTo>
                <a:cubicBezTo>
                  <a:pt x="0" y="282186"/>
                  <a:pt x="286158" y="0"/>
                  <a:pt x="639152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833C0C-920F-4093-A06F-EBF2F82164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527" t="70065" r="413" b="10219"/>
          <a:stretch>
            <a:fillRect/>
          </a:stretch>
        </p:blipFill>
        <p:spPr>
          <a:xfrm>
            <a:off x="7955280" y="5882640"/>
            <a:ext cx="3472180" cy="396240"/>
          </a:xfrm>
          <a:custGeom>
            <a:avLst/>
            <a:gdLst>
              <a:gd name="connsiteX0" fmla="*/ 19147 w 3472180"/>
              <a:gd name="connsiteY0" fmla="*/ 0 h 396240"/>
              <a:gd name="connsiteX1" fmla="*/ 3472180 w 3472180"/>
              <a:gd name="connsiteY1" fmla="*/ 0 h 396240"/>
              <a:gd name="connsiteX2" fmla="*/ 3472180 w 3472180"/>
              <a:gd name="connsiteY2" fmla="*/ 396240 h 396240"/>
              <a:gd name="connsiteX3" fmla="*/ 0 w 3472180"/>
              <a:gd name="connsiteY3" fmla="*/ 396240 h 396240"/>
              <a:gd name="connsiteX4" fmla="*/ 0 w 3472180"/>
              <a:gd name="connsiteY4" fmla="*/ 109480 h 396240"/>
              <a:gd name="connsiteX5" fmla="*/ 11781 w 3472180"/>
              <a:gd name="connsiteY5" fmla="*/ 72055 h 396240"/>
              <a:gd name="connsiteX6" fmla="*/ 19147 w 3472180"/>
              <a:gd name="connsiteY6" fmla="*/ 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2180" h="396240">
                <a:moveTo>
                  <a:pt x="19147" y="0"/>
                </a:moveTo>
                <a:lnTo>
                  <a:pt x="3472180" y="0"/>
                </a:lnTo>
                <a:lnTo>
                  <a:pt x="3472180" y="396240"/>
                </a:lnTo>
                <a:lnTo>
                  <a:pt x="0" y="396240"/>
                </a:lnTo>
                <a:lnTo>
                  <a:pt x="0" y="109480"/>
                </a:lnTo>
                <a:lnTo>
                  <a:pt x="11781" y="72055"/>
                </a:lnTo>
                <a:lnTo>
                  <a:pt x="19147" y="0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3F3A69-4B58-40E4-9D6F-30A99B16C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764493" y="4474488"/>
            <a:ext cx="5686425" cy="2009775"/>
          </a:xfrm>
          <a:custGeom>
            <a:avLst/>
            <a:gdLst>
              <a:gd name="connsiteX0" fmla="*/ 0 w 5686425"/>
              <a:gd name="connsiteY0" fmla="*/ 0 h 2009775"/>
              <a:gd name="connsiteX1" fmla="*/ 5686425 w 5686425"/>
              <a:gd name="connsiteY1" fmla="*/ 0 h 2009775"/>
              <a:gd name="connsiteX2" fmla="*/ 5686425 w 5686425"/>
              <a:gd name="connsiteY2" fmla="*/ 2009775 h 2009775"/>
              <a:gd name="connsiteX3" fmla="*/ 0 w 5686425"/>
              <a:gd name="connsiteY3" fmla="*/ 2009775 h 2009775"/>
              <a:gd name="connsiteX4" fmla="*/ 0 w 5686425"/>
              <a:gd name="connsiteY4" fmla="*/ 0 h 2009775"/>
              <a:gd name="connsiteX5" fmla="*/ 1576401 w 5686425"/>
              <a:gd name="connsiteY5" fmla="*/ 722905 h 2009775"/>
              <a:gd name="connsiteX6" fmla="*/ 937249 w 5686425"/>
              <a:gd name="connsiteY6" fmla="*/ 1353184 h 2009775"/>
              <a:gd name="connsiteX7" fmla="*/ 1576401 w 5686425"/>
              <a:gd name="connsiteY7" fmla="*/ 1983463 h 2009775"/>
              <a:gd name="connsiteX8" fmla="*/ 2165325 w 5686425"/>
              <a:gd name="connsiteY8" fmla="*/ 1598517 h 2009775"/>
              <a:gd name="connsiteX9" fmla="*/ 2190787 w 5686425"/>
              <a:gd name="connsiteY9" fmla="*/ 1517632 h 2009775"/>
              <a:gd name="connsiteX10" fmla="*/ 2190787 w 5686425"/>
              <a:gd name="connsiteY10" fmla="*/ 1804392 h 2009775"/>
              <a:gd name="connsiteX11" fmla="*/ 5662967 w 5686425"/>
              <a:gd name="connsiteY11" fmla="*/ 1804392 h 2009775"/>
              <a:gd name="connsiteX12" fmla="*/ 5662967 w 5686425"/>
              <a:gd name="connsiteY12" fmla="*/ 1408152 h 2009775"/>
              <a:gd name="connsiteX13" fmla="*/ 2209934 w 5686425"/>
              <a:gd name="connsiteY13" fmla="*/ 1408152 h 2009775"/>
              <a:gd name="connsiteX14" fmla="*/ 2215553 w 5686425"/>
              <a:gd name="connsiteY14" fmla="*/ 1353184 h 2009775"/>
              <a:gd name="connsiteX15" fmla="*/ 1576401 w 5686425"/>
              <a:gd name="connsiteY15" fmla="*/ 722905 h 200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86425" h="2009775">
                <a:moveTo>
                  <a:pt x="0" y="0"/>
                </a:moveTo>
                <a:lnTo>
                  <a:pt x="5686425" y="0"/>
                </a:lnTo>
                <a:lnTo>
                  <a:pt x="5686425" y="2009775"/>
                </a:lnTo>
                <a:lnTo>
                  <a:pt x="0" y="2009775"/>
                </a:lnTo>
                <a:lnTo>
                  <a:pt x="0" y="0"/>
                </a:lnTo>
                <a:close/>
                <a:moveTo>
                  <a:pt x="1576401" y="722905"/>
                </a:moveTo>
                <a:cubicBezTo>
                  <a:pt x="1223407" y="722905"/>
                  <a:pt x="937249" y="1005091"/>
                  <a:pt x="937249" y="1353184"/>
                </a:cubicBezTo>
                <a:cubicBezTo>
                  <a:pt x="937249" y="1701277"/>
                  <a:pt x="1223407" y="1983463"/>
                  <a:pt x="1576401" y="1983463"/>
                </a:cubicBezTo>
                <a:cubicBezTo>
                  <a:pt x="1841147" y="1983463"/>
                  <a:pt x="2068297" y="1824734"/>
                  <a:pt x="2165325" y="1598517"/>
                </a:cubicBezTo>
                <a:lnTo>
                  <a:pt x="2190787" y="1517632"/>
                </a:lnTo>
                <a:lnTo>
                  <a:pt x="2190787" y="1804392"/>
                </a:lnTo>
                <a:lnTo>
                  <a:pt x="5662967" y="1804392"/>
                </a:lnTo>
                <a:lnTo>
                  <a:pt x="5662967" y="1408152"/>
                </a:lnTo>
                <a:lnTo>
                  <a:pt x="2209934" y="1408152"/>
                </a:lnTo>
                <a:lnTo>
                  <a:pt x="2215553" y="1353184"/>
                </a:lnTo>
                <a:cubicBezTo>
                  <a:pt x="2215553" y="1005091"/>
                  <a:pt x="1929395" y="722905"/>
                  <a:pt x="1576401" y="722905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EA9961-48CE-4010-957A-1DD0049625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527" t="70065" r="61137" b="24487"/>
          <a:stretch>
            <a:fillRect/>
          </a:stretch>
        </p:blipFill>
        <p:spPr>
          <a:xfrm>
            <a:off x="7955280" y="5882640"/>
            <a:ext cx="19147" cy="109480"/>
          </a:xfrm>
          <a:custGeom>
            <a:avLst/>
            <a:gdLst>
              <a:gd name="connsiteX0" fmla="*/ 0 w 19147"/>
              <a:gd name="connsiteY0" fmla="*/ 0 h 109480"/>
              <a:gd name="connsiteX1" fmla="*/ 19147 w 19147"/>
              <a:gd name="connsiteY1" fmla="*/ 0 h 109480"/>
              <a:gd name="connsiteX2" fmla="*/ 11781 w 19147"/>
              <a:gd name="connsiteY2" fmla="*/ 72055 h 109480"/>
              <a:gd name="connsiteX3" fmla="*/ 0 w 19147"/>
              <a:gd name="connsiteY3" fmla="*/ 109480 h 109480"/>
              <a:gd name="connsiteX4" fmla="*/ 0 w 19147"/>
              <a:gd name="connsiteY4" fmla="*/ 0 h 10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7" h="109480">
                <a:moveTo>
                  <a:pt x="0" y="0"/>
                </a:moveTo>
                <a:lnTo>
                  <a:pt x="19147" y="0"/>
                </a:lnTo>
                <a:lnTo>
                  <a:pt x="11781" y="72055"/>
                </a:lnTo>
                <a:lnTo>
                  <a:pt x="0" y="10948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56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D8B0-B9FD-467E-AE19-A961328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Future Plans (Spring 2018)</a:t>
            </a:r>
            <a:br>
              <a:rPr lang="en-US" dirty="0"/>
            </a:br>
            <a:r>
              <a:rPr lang="en-US" dirty="0"/>
              <a:t>Avik Ghazarian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B90FB-AADF-434A-AD3C-D952B844B3A2}"/>
              </a:ext>
            </a:extLst>
          </p:cNvPr>
          <p:cNvSpPr txBox="1"/>
          <p:nvPr/>
        </p:nvSpPr>
        <p:spPr>
          <a:xfrm>
            <a:off x="97536" y="1602123"/>
            <a:ext cx="1209446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600" dirty="0"/>
              <a:t>Fully Complete the edge portion of the project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US" sz="2600" dirty="0"/>
              <a:t>Automate the Raspberry Pi</a:t>
            </a:r>
          </a:p>
          <a:p>
            <a:pPr marL="1200150" lvl="2" indent="-285750" fontAlgn="base">
              <a:buFont typeface="Wingdings" panose="05000000000000000000" pitchFamily="2" charset="2"/>
              <a:buChar char="q"/>
            </a:pPr>
            <a:r>
              <a:rPr lang="en-US" sz="2600" dirty="0"/>
              <a:t>Connects to OBD-II without user intervention</a:t>
            </a:r>
          </a:p>
          <a:p>
            <a:pPr marL="1200150" lvl="2" indent="-285750" fontAlgn="base">
              <a:buFont typeface="Wingdings" panose="05000000000000000000" pitchFamily="2" charset="2"/>
              <a:buChar char="q"/>
            </a:pPr>
            <a:r>
              <a:rPr lang="en-US" sz="2600" dirty="0"/>
              <a:t>Route data records properly</a:t>
            </a:r>
          </a:p>
          <a:p>
            <a:pPr marL="1200150" lvl="2" indent="-285750" fontAlgn="base">
              <a:buFont typeface="Wingdings" panose="05000000000000000000" pitchFamily="2" charset="2"/>
              <a:buChar char="q"/>
            </a:pPr>
            <a:r>
              <a:rPr lang="en-US" sz="2600" dirty="0"/>
              <a:t>RFID Employee Scan</a:t>
            </a:r>
          </a:p>
          <a:p>
            <a:pPr marL="1200150" lvl="2" indent="-285750" fontAlgn="base">
              <a:buFont typeface="Wingdings" panose="05000000000000000000" pitchFamily="2" charset="2"/>
              <a:buChar char="q"/>
            </a:pPr>
            <a:r>
              <a:rPr lang="en-US" sz="2600" dirty="0"/>
              <a:t>Send data to NiFi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600" dirty="0"/>
              <a:t>Have a complete functioning web application for Los Angeles County Parks and Recreation.</a:t>
            </a:r>
          </a:p>
          <a:p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B271D-CE6F-4913-8E78-A560699B0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152" y="4471416"/>
            <a:ext cx="568642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B073CB-A9EC-476C-A1D5-F565E0629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788" y="887920"/>
            <a:ext cx="5686425" cy="2009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EFC95-1975-4583-A8E6-37C7CE7D60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426" t="16740" r="48957" b="47681"/>
          <a:stretch>
            <a:fillRect/>
          </a:stretch>
        </p:blipFill>
        <p:spPr>
          <a:xfrm>
            <a:off x="5397210" y="1204238"/>
            <a:ext cx="784134" cy="781534"/>
          </a:xfrm>
          <a:custGeom>
            <a:avLst/>
            <a:gdLst>
              <a:gd name="connsiteX0" fmla="*/ 392067 w 784134"/>
              <a:gd name="connsiteY0" fmla="*/ 0 h 781534"/>
              <a:gd name="connsiteX1" fmla="*/ 784134 w 784134"/>
              <a:gd name="connsiteY1" fmla="*/ 390767 h 781534"/>
              <a:gd name="connsiteX2" fmla="*/ 392067 w 784134"/>
              <a:gd name="connsiteY2" fmla="*/ 781534 h 781534"/>
              <a:gd name="connsiteX3" fmla="*/ 0 w 784134"/>
              <a:gd name="connsiteY3" fmla="*/ 390767 h 781534"/>
              <a:gd name="connsiteX4" fmla="*/ 392067 w 784134"/>
              <a:gd name="connsiteY4" fmla="*/ 0 h 78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134" h="781534">
                <a:moveTo>
                  <a:pt x="392067" y="0"/>
                </a:moveTo>
                <a:cubicBezTo>
                  <a:pt x="608600" y="0"/>
                  <a:pt x="784134" y="174952"/>
                  <a:pt x="784134" y="390767"/>
                </a:cubicBezTo>
                <a:cubicBezTo>
                  <a:pt x="784134" y="606582"/>
                  <a:pt x="608600" y="781534"/>
                  <a:pt x="392067" y="781534"/>
                </a:cubicBezTo>
                <a:cubicBezTo>
                  <a:pt x="175534" y="781534"/>
                  <a:pt x="0" y="606582"/>
                  <a:pt x="0" y="390767"/>
                </a:cubicBezTo>
                <a:cubicBezTo>
                  <a:pt x="0" y="174952"/>
                  <a:pt x="175534" y="0"/>
                  <a:pt x="392067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96BE6-7349-42DE-B3C9-7E5EA830A6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83" r="75740" b="67992"/>
          <a:stretch>
            <a:fillRect/>
          </a:stretch>
        </p:blipFill>
        <p:spPr>
          <a:xfrm>
            <a:off x="3809348" y="852681"/>
            <a:ext cx="868682" cy="703114"/>
          </a:xfrm>
          <a:custGeom>
            <a:avLst/>
            <a:gdLst>
              <a:gd name="connsiteX0" fmla="*/ 434341 w 868682"/>
              <a:gd name="connsiteY0" fmla="*/ 0 h 703114"/>
              <a:gd name="connsiteX1" fmla="*/ 868682 w 868682"/>
              <a:gd name="connsiteY1" fmla="*/ 351557 h 703114"/>
              <a:gd name="connsiteX2" fmla="*/ 434341 w 868682"/>
              <a:gd name="connsiteY2" fmla="*/ 703114 h 703114"/>
              <a:gd name="connsiteX3" fmla="*/ 0 w 868682"/>
              <a:gd name="connsiteY3" fmla="*/ 351557 h 703114"/>
              <a:gd name="connsiteX4" fmla="*/ 434341 w 868682"/>
              <a:gd name="connsiteY4" fmla="*/ 0 h 70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82" h="703114">
                <a:moveTo>
                  <a:pt x="434341" y="0"/>
                </a:moveTo>
                <a:cubicBezTo>
                  <a:pt x="674221" y="0"/>
                  <a:pt x="868682" y="157397"/>
                  <a:pt x="868682" y="351557"/>
                </a:cubicBezTo>
                <a:cubicBezTo>
                  <a:pt x="868682" y="545717"/>
                  <a:pt x="674221" y="703114"/>
                  <a:pt x="434341" y="703114"/>
                </a:cubicBezTo>
                <a:cubicBezTo>
                  <a:pt x="194461" y="703114"/>
                  <a:pt x="0" y="545717"/>
                  <a:pt x="0" y="351557"/>
                </a:cubicBezTo>
                <a:cubicBezTo>
                  <a:pt x="0" y="157397"/>
                  <a:pt x="194461" y="0"/>
                  <a:pt x="434341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8784E-51AC-4328-B65C-B2DD5A155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788" y="887920"/>
            <a:ext cx="5686425" cy="2009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BE8500-CB6A-46A4-AE5C-E1F2F3FABCF2}"/>
              </a:ext>
            </a:extLst>
          </p:cNvPr>
          <p:cNvSpPr txBox="1"/>
          <p:nvPr/>
        </p:nvSpPr>
        <p:spPr>
          <a:xfrm>
            <a:off x="1402484" y="3084576"/>
            <a:ext cx="3329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B0A3C-CE8D-462A-A1EB-F3965B197F22}"/>
              </a:ext>
            </a:extLst>
          </p:cNvPr>
          <p:cNvSpPr txBox="1"/>
          <p:nvPr/>
        </p:nvSpPr>
        <p:spPr>
          <a:xfrm>
            <a:off x="3809348" y="3915573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Comments?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58581-9119-46EC-99B0-A8D8BD66BBF0}"/>
              </a:ext>
            </a:extLst>
          </p:cNvPr>
          <p:cNvSpPr txBox="1"/>
          <p:nvPr/>
        </p:nvSpPr>
        <p:spPr>
          <a:xfrm>
            <a:off x="5777770" y="4746570"/>
            <a:ext cx="3161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Thoughts?</a:t>
            </a:r>
          </a:p>
        </p:txBody>
      </p:sp>
    </p:spTree>
    <p:extLst>
      <p:ext uri="{BB962C8B-B14F-4D97-AF65-F5344CB8AC3E}">
        <p14:creationId xmlns:p14="http://schemas.microsoft.com/office/powerpoint/2010/main" val="41592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47885-7CCC-43F8-A7AA-2359D0D58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56" y="1828800"/>
            <a:ext cx="9601200" cy="4343400"/>
          </a:xfrm>
        </p:spPr>
        <p:txBody>
          <a:bodyPr>
            <a:normAutofit/>
          </a:bodyPr>
          <a:lstStyle/>
          <a:p>
            <a:r>
              <a:rPr lang="en-US" sz="2800" dirty="0"/>
              <a:t>Project for Los Angeles County Department of Parks and Recreation</a:t>
            </a:r>
          </a:p>
          <a:p>
            <a:pPr lvl="1"/>
            <a:r>
              <a:rPr lang="en-US" sz="2400" dirty="0"/>
              <a:t>500+ Vehicles</a:t>
            </a:r>
          </a:p>
          <a:p>
            <a:pPr lvl="1"/>
            <a:r>
              <a:rPr lang="en-US" sz="2400" dirty="0"/>
              <a:t>Hard to maintain</a:t>
            </a:r>
          </a:p>
          <a:p>
            <a:pPr lvl="1"/>
            <a:r>
              <a:rPr lang="en-US" sz="2400" dirty="0"/>
              <a:t>Difficult to schedule repairs</a:t>
            </a:r>
          </a:p>
          <a:p>
            <a:pPr lvl="1"/>
            <a:r>
              <a:rPr lang="en-US" sz="2400" dirty="0"/>
              <a:t>Control unauthorized vehicle usage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4ABE4A-5EAC-4608-8195-71359EC16AA6}"/>
              </a:ext>
            </a:extLst>
          </p:cNvPr>
          <p:cNvSpPr txBox="1">
            <a:spLocks/>
          </p:cNvSpPr>
          <p:nvPr/>
        </p:nvSpPr>
        <p:spPr>
          <a:xfrm>
            <a:off x="204536" y="190966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About the Project</a:t>
            </a:r>
            <a:br>
              <a:rPr lang="en-US" dirty="0"/>
            </a:br>
            <a:r>
              <a:rPr lang="en-US" dirty="0"/>
              <a:t>Patrick Flinner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23FA5A-392B-4736-B584-0F0BAD2DB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71" y="4820878"/>
            <a:ext cx="1697270" cy="1697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839D5-BF11-48E0-9862-1BAEDE7C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545" y="4145280"/>
            <a:ext cx="4590631" cy="30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656E2DD-689E-49F5-A432-A7570A42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Project Overview</a:t>
            </a:r>
            <a:br>
              <a:rPr lang="en-US" dirty="0"/>
            </a:br>
            <a:r>
              <a:rPr lang="en-US" dirty="0"/>
              <a:t>Patrick Flinner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49C348-6B31-4A2F-A7A2-65ABB64AB56B}"/>
              </a:ext>
            </a:extLst>
          </p:cNvPr>
          <p:cNvSpPr txBox="1">
            <a:spLocks/>
          </p:cNvSpPr>
          <p:nvPr/>
        </p:nvSpPr>
        <p:spPr>
          <a:xfrm>
            <a:off x="204536" y="1783977"/>
            <a:ext cx="4699158" cy="43434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Collect Data from County Vehicles</a:t>
            </a:r>
          </a:p>
          <a:p>
            <a:pPr lvl="1"/>
            <a:r>
              <a:rPr lang="en-US" dirty="0"/>
              <a:t>Diagnostic Data from Car Sensors</a:t>
            </a:r>
          </a:p>
          <a:p>
            <a:pPr lvl="1"/>
            <a:r>
              <a:rPr lang="en-US" dirty="0"/>
              <a:t>Route Data</a:t>
            </a:r>
          </a:p>
          <a:p>
            <a:pPr lvl="1"/>
            <a:r>
              <a:rPr lang="en-US" dirty="0"/>
              <a:t>Driver Information using Employee ID</a:t>
            </a:r>
          </a:p>
          <a:p>
            <a:r>
              <a:rPr lang="en-US" dirty="0"/>
              <a:t>Automate and Digitize the County Vehicle Mileage and Safety Check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E0491-8DEC-4820-870E-9ADF1148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08701" y="752836"/>
            <a:ext cx="5235174" cy="68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7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D62416-F1F7-457A-AFDA-A78F7813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Project Overview</a:t>
            </a:r>
            <a:br>
              <a:rPr lang="en-US" dirty="0"/>
            </a:br>
            <a:r>
              <a:rPr lang="en-US" dirty="0"/>
              <a:t>Ken </a:t>
            </a:r>
            <a:r>
              <a:rPr lang="en-US" dirty="0" err="1"/>
              <a:t>Shimauchi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8A659-86B4-4EDF-9AD4-8029880A7AFB}"/>
              </a:ext>
            </a:extLst>
          </p:cNvPr>
          <p:cNvSpPr txBox="1">
            <a:spLocks/>
          </p:cNvSpPr>
          <p:nvPr/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Data will be sent from Edge to Platform through gateway</a:t>
            </a:r>
          </a:p>
          <a:p>
            <a:pPr lvl="1"/>
            <a:r>
              <a:rPr lang="en-US" sz="2400" dirty="0"/>
              <a:t>Data will be captured while vehicle is in use.</a:t>
            </a:r>
          </a:p>
          <a:p>
            <a:pPr lvl="1"/>
            <a:r>
              <a:rPr lang="en-US" sz="2400" dirty="0"/>
              <a:t>Cars are parked in County Facilities. </a:t>
            </a:r>
          </a:p>
          <a:p>
            <a:pPr lvl="1"/>
            <a:r>
              <a:rPr lang="en-US" sz="2400" dirty="0"/>
              <a:t>Data is encrypted in a secure messaging protocol.</a:t>
            </a:r>
          </a:p>
          <a:p>
            <a:r>
              <a:rPr lang="en-US" sz="2800" dirty="0"/>
              <a:t>Data will be stored within persistent storage</a:t>
            </a:r>
          </a:p>
          <a:p>
            <a:pPr lvl="1"/>
            <a:r>
              <a:rPr lang="en-US" sz="2400" dirty="0"/>
              <a:t>Relational</a:t>
            </a:r>
          </a:p>
          <a:p>
            <a:pPr lvl="1"/>
            <a:r>
              <a:rPr lang="en-US" sz="2400" dirty="0"/>
              <a:t>Data Lake</a:t>
            </a:r>
          </a:p>
          <a:p>
            <a:pPr lvl="1"/>
            <a:endParaRPr lang="en-US" sz="2400" dirty="0"/>
          </a:p>
        </p:txBody>
      </p:sp>
      <p:pic>
        <p:nvPicPr>
          <p:cNvPr id="6" name="Picture 2" descr="http://www.freepngimg.com/download/database/3-2-database-free-download-png.png">
            <a:extLst>
              <a:ext uri="{FF2B5EF4-FFF2-40B4-BE49-F238E27FC236}">
                <a16:creationId xmlns:a16="http://schemas.microsoft.com/office/drawing/2014/main" id="{13C294D5-11FE-43F9-B727-84A065BF8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105" y="4098645"/>
            <a:ext cx="2568389" cy="25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1B318C-A456-49B1-A78C-A9D23E9C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Project Overview</a:t>
            </a:r>
            <a:br>
              <a:rPr lang="en-US" dirty="0"/>
            </a:br>
            <a:r>
              <a:rPr lang="en-US" dirty="0"/>
              <a:t>Ken </a:t>
            </a:r>
            <a:r>
              <a:rPr lang="en-US" dirty="0" err="1"/>
              <a:t>Shimauchi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834D8E-609B-414A-97A3-60F111D6BC93}"/>
              </a:ext>
            </a:extLst>
          </p:cNvPr>
          <p:cNvSpPr txBox="1">
            <a:spLocks/>
          </p:cNvSpPr>
          <p:nvPr/>
        </p:nvSpPr>
        <p:spPr>
          <a:xfrm>
            <a:off x="204536" y="1804416"/>
            <a:ext cx="9601200" cy="43434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Web Application for Vehicle Mileage and Safety Check Form </a:t>
            </a:r>
          </a:p>
          <a:p>
            <a:pPr lvl="1"/>
            <a:r>
              <a:rPr lang="en-US" sz="2800" dirty="0"/>
              <a:t>Employee Completion</a:t>
            </a:r>
          </a:p>
          <a:p>
            <a:pPr lvl="1"/>
            <a:r>
              <a:rPr lang="en-US" sz="2800" dirty="0"/>
              <a:t>Viewable by managers</a:t>
            </a:r>
          </a:p>
          <a:p>
            <a:pPr lvl="2"/>
            <a:r>
              <a:rPr lang="en-US" sz="2400" dirty="0"/>
              <a:t>Map Visualization</a:t>
            </a:r>
          </a:p>
          <a:p>
            <a:pPr lvl="2"/>
            <a:r>
              <a:rPr lang="en-US" sz="2400" dirty="0"/>
              <a:t>Completed Vehicle Mileage and Safety Check Form</a:t>
            </a:r>
          </a:p>
          <a:p>
            <a:pPr marL="594360" lvl="2" indent="0">
              <a:buNone/>
            </a:pPr>
            <a:endParaRPr lang="en-US" sz="24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028" name="Picture 4" descr="http://www.feathersoft.com/assets/images/level4/web_application.png">
            <a:extLst>
              <a:ext uri="{FF2B5EF4-FFF2-40B4-BE49-F238E27FC236}">
                <a16:creationId xmlns:a16="http://schemas.microsoft.com/office/drawing/2014/main" id="{009CA3B3-CA19-4170-8F0E-BECC47687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563" y="3757659"/>
            <a:ext cx="2911562" cy="29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AA6E34-AA95-47DF-958F-28CF9A3E3823}"/>
              </a:ext>
            </a:extLst>
          </p:cNvPr>
          <p:cNvCxnSpPr>
            <a:cxnSpLocks/>
          </p:cNvCxnSpPr>
          <p:nvPr/>
        </p:nvCxnSpPr>
        <p:spPr>
          <a:xfrm>
            <a:off x="6138893" y="5802761"/>
            <a:ext cx="3330227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20B8BF-F789-4AD2-AA40-D92F146FB134}"/>
              </a:ext>
            </a:extLst>
          </p:cNvPr>
          <p:cNvCxnSpPr>
            <a:cxnSpLocks/>
          </p:cNvCxnSpPr>
          <p:nvPr/>
        </p:nvCxnSpPr>
        <p:spPr>
          <a:xfrm flipV="1">
            <a:off x="5237093" y="4485954"/>
            <a:ext cx="1397604" cy="1178302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12C6931-6651-4B5C-A9BA-2DD36B93A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" r="19328" b="15637"/>
          <a:stretch/>
        </p:blipFill>
        <p:spPr>
          <a:xfrm>
            <a:off x="0" y="0"/>
            <a:ext cx="77724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3B790D-0A23-4456-9F58-33B7596B4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6" y="2181754"/>
            <a:ext cx="964063" cy="964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7FB259-2A7D-42E1-AD04-F7FFDE520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29" y="3754325"/>
            <a:ext cx="2027015" cy="1064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748ADB-C407-4362-A1F3-565DC313F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3" y="255427"/>
            <a:ext cx="3400631" cy="1201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B3E904-CD41-435C-8D61-BD717CD78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2" y="4725035"/>
            <a:ext cx="1180915" cy="647043"/>
          </a:xfrm>
          <a:prstGeom prst="rect">
            <a:avLst/>
          </a:prstGeom>
          <a:effectLst>
            <a:glow rad="63500">
              <a:schemeClr val="accent1">
                <a:satMod val="175000"/>
                <a:alpha val="50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E8FD1D-15E5-40CD-9CDD-871DB8D45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352" y="5423843"/>
            <a:ext cx="2613660" cy="676938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8C4D99-F666-47EA-B6C7-E9E5932DCBA2}"/>
              </a:ext>
            </a:extLst>
          </p:cNvPr>
          <p:cNvCxnSpPr>
            <a:cxnSpLocks/>
          </p:cNvCxnSpPr>
          <p:nvPr/>
        </p:nvCxnSpPr>
        <p:spPr>
          <a:xfrm flipV="1">
            <a:off x="7395432" y="2935256"/>
            <a:ext cx="1197823" cy="986849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D609AA5-8C31-4090-A84C-4FB5D0EBBD10}"/>
              </a:ext>
            </a:extLst>
          </p:cNvPr>
          <p:cNvCxnSpPr>
            <a:cxnSpLocks/>
          </p:cNvCxnSpPr>
          <p:nvPr/>
        </p:nvCxnSpPr>
        <p:spPr>
          <a:xfrm>
            <a:off x="9151801" y="2983587"/>
            <a:ext cx="1354274" cy="770738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729B5D8-3598-4752-A8CE-3C1F715D6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853" y="3428681"/>
            <a:ext cx="830328" cy="8303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C0D6C11-36A5-420C-83ED-420DA67919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45" y="2655332"/>
            <a:ext cx="911972" cy="1081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5FE9EC-D79C-4947-8D13-B4505233D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05" y="3072769"/>
            <a:ext cx="1871424" cy="1871424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E7EA269-6062-4D3D-AFBD-6265CBD21AEE}"/>
              </a:ext>
            </a:extLst>
          </p:cNvPr>
          <p:cNvCxnSpPr>
            <a:cxnSpLocks/>
          </p:cNvCxnSpPr>
          <p:nvPr/>
        </p:nvCxnSpPr>
        <p:spPr>
          <a:xfrm>
            <a:off x="10076471" y="369390"/>
            <a:ext cx="1661627" cy="0"/>
          </a:xfrm>
          <a:prstGeom prst="line">
            <a:avLst/>
          </a:prstGeom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F26EAFE-1CA5-478B-9378-53103DD37A47}"/>
              </a:ext>
            </a:extLst>
          </p:cNvPr>
          <p:cNvSpPr txBox="1"/>
          <p:nvPr/>
        </p:nvSpPr>
        <p:spPr>
          <a:xfrm>
            <a:off x="7667843" y="159893"/>
            <a:ext cx="22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Bluetooth connection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D744BF3-007D-4D5D-BDEC-510E316EF9CE}"/>
              </a:ext>
            </a:extLst>
          </p:cNvPr>
          <p:cNvCxnSpPr>
            <a:cxnSpLocks/>
          </p:cNvCxnSpPr>
          <p:nvPr/>
        </p:nvCxnSpPr>
        <p:spPr>
          <a:xfrm flipV="1">
            <a:off x="10105702" y="755319"/>
            <a:ext cx="1584479" cy="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B020C54-F8E3-4C89-B164-573FC9B54064}"/>
              </a:ext>
            </a:extLst>
          </p:cNvPr>
          <p:cNvSpPr txBox="1"/>
          <p:nvPr/>
        </p:nvSpPr>
        <p:spPr>
          <a:xfrm>
            <a:off x="7859774" y="547954"/>
            <a:ext cx="204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Internet connection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85F1055-AB04-479A-A681-2904833220B4}"/>
              </a:ext>
            </a:extLst>
          </p:cNvPr>
          <p:cNvSpPr/>
          <p:nvPr/>
        </p:nvSpPr>
        <p:spPr>
          <a:xfrm>
            <a:off x="4116960" y="2286000"/>
            <a:ext cx="465027" cy="36576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BB39181-F5A0-4DE3-A6C5-BDD0584771C6}"/>
              </a:ext>
            </a:extLst>
          </p:cNvPr>
          <p:cNvCxnSpPr>
            <a:cxnSpLocks/>
          </p:cNvCxnSpPr>
          <p:nvPr/>
        </p:nvCxnSpPr>
        <p:spPr>
          <a:xfrm flipV="1">
            <a:off x="1729620" y="2524882"/>
            <a:ext cx="2387340" cy="39369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D7C7670-A2E9-436C-8086-7142D59362DA}"/>
              </a:ext>
            </a:extLst>
          </p:cNvPr>
          <p:cNvSpPr/>
          <p:nvPr/>
        </p:nvSpPr>
        <p:spPr>
          <a:xfrm>
            <a:off x="152400" y="2021425"/>
            <a:ext cx="1577220" cy="3402418"/>
          </a:xfrm>
          <a:prstGeom prst="rect">
            <a:avLst/>
          </a:prstGeom>
          <a:noFill/>
          <a:ln w="381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CB4CF7-EB88-4C4E-A9BF-4699DD1F0BAD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956801" y="4394718"/>
            <a:ext cx="3264094" cy="1492529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C7AD9E8D-AC8F-40B2-B4EE-7C4BAAA5D1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73" y="4927179"/>
            <a:ext cx="1239441" cy="123944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28A2484-2B14-469B-A4B9-1FF4B49261F1}"/>
              </a:ext>
            </a:extLst>
          </p:cNvPr>
          <p:cNvCxnSpPr>
            <a:cxnSpLocks/>
          </p:cNvCxnSpPr>
          <p:nvPr/>
        </p:nvCxnSpPr>
        <p:spPr>
          <a:xfrm>
            <a:off x="816051" y="3145817"/>
            <a:ext cx="987" cy="845065"/>
          </a:xfrm>
          <a:prstGeom prst="line">
            <a:avLst/>
          </a:prstGeom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DF5A67A-49D2-4647-A001-603CB311DF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95" y="5261894"/>
            <a:ext cx="2032396" cy="1250705"/>
          </a:xfrm>
          <a:prstGeom prst="rect">
            <a:avLst/>
          </a:prstGeom>
          <a:effectLst>
            <a:glow rad="508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62539A-5534-4489-A56F-763B081E14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4" y="3620280"/>
            <a:ext cx="862013" cy="10829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9FED07-9C6A-44AE-B455-E6F64F8B5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9" y="4465345"/>
            <a:ext cx="425839" cy="4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D8B0-B9FD-467E-AE19-A961328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Edge</a:t>
            </a:r>
            <a:br>
              <a:rPr lang="en-US" dirty="0"/>
            </a:br>
            <a:r>
              <a:rPr lang="en-US" dirty="0"/>
              <a:t>Benjamin Valadez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6FEB6E-22EB-4D56-9808-6D385CF95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49040" y="1514474"/>
            <a:ext cx="8442959" cy="5343525"/>
          </a:xfrm>
          <a:custGeom>
            <a:avLst/>
            <a:gdLst>
              <a:gd name="connsiteX0" fmla="*/ 0 w 8442959"/>
              <a:gd name="connsiteY0" fmla="*/ 0 h 5343525"/>
              <a:gd name="connsiteX1" fmla="*/ 8442959 w 8442959"/>
              <a:gd name="connsiteY1" fmla="*/ 0 h 5343525"/>
              <a:gd name="connsiteX2" fmla="*/ 8442959 w 8442959"/>
              <a:gd name="connsiteY2" fmla="*/ 5343525 h 5343525"/>
              <a:gd name="connsiteX3" fmla="*/ 0 w 8442959"/>
              <a:gd name="connsiteY3" fmla="*/ 5343525 h 5343525"/>
              <a:gd name="connsiteX4" fmla="*/ 0 w 8442959"/>
              <a:gd name="connsiteY4" fmla="*/ 0 h 5343525"/>
              <a:gd name="connsiteX5" fmla="*/ 15941 w 8442959"/>
              <a:gd name="connsiteY5" fmla="*/ 1548766 h 5343525"/>
              <a:gd name="connsiteX6" fmla="*/ 15941 w 8442959"/>
              <a:gd name="connsiteY6" fmla="*/ 4261486 h 5343525"/>
              <a:gd name="connsiteX7" fmla="*/ 1219200 w 8442959"/>
              <a:gd name="connsiteY7" fmla="*/ 4261486 h 5343525"/>
              <a:gd name="connsiteX8" fmla="*/ 1219200 w 8442959"/>
              <a:gd name="connsiteY8" fmla="*/ 1548766 h 5343525"/>
              <a:gd name="connsiteX9" fmla="*/ 15941 w 8442959"/>
              <a:gd name="connsiteY9" fmla="*/ 1548766 h 534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42959" h="5343525">
                <a:moveTo>
                  <a:pt x="0" y="0"/>
                </a:moveTo>
                <a:lnTo>
                  <a:pt x="8442959" y="0"/>
                </a:lnTo>
                <a:lnTo>
                  <a:pt x="8442959" y="5343525"/>
                </a:lnTo>
                <a:lnTo>
                  <a:pt x="0" y="5343525"/>
                </a:lnTo>
                <a:lnTo>
                  <a:pt x="0" y="0"/>
                </a:lnTo>
                <a:close/>
                <a:moveTo>
                  <a:pt x="15941" y="1548766"/>
                </a:moveTo>
                <a:lnTo>
                  <a:pt x="15941" y="4261486"/>
                </a:lnTo>
                <a:lnTo>
                  <a:pt x="1219200" y="4261486"/>
                </a:lnTo>
                <a:lnTo>
                  <a:pt x="1219200" y="1548766"/>
                </a:lnTo>
                <a:lnTo>
                  <a:pt x="15941" y="1548766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0718FA-2F68-417D-8D38-3A7AAC4C46AE}"/>
              </a:ext>
            </a:extLst>
          </p:cNvPr>
          <p:cNvSpPr/>
          <p:nvPr/>
        </p:nvSpPr>
        <p:spPr>
          <a:xfrm>
            <a:off x="3749039" y="1514471"/>
            <a:ext cx="8442959" cy="5343527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6BEBC7-4F03-4DDC-9971-7BE904A0E2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" t="28984" r="85560" b="20250"/>
          <a:stretch>
            <a:fillRect/>
          </a:stretch>
        </p:blipFill>
        <p:spPr>
          <a:xfrm>
            <a:off x="3764981" y="3063240"/>
            <a:ext cx="1203259" cy="2712720"/>
          </a:xfrm>
          <a:custGeom>
            <a:avLst/>
            <a:gdLst>
              <a:gd name="connsiteX0" fmla="*/ 0 w 1203259"/>
              <a:gd name="connsiteY0" fmla="*/ 0 h 2712720"/>
              <a:gd name="connsiteX1" fmla="*/ 1203259 w 1203259"/>
              <a:gd name="connsiteY1" fmla="*/ 0 h 2712720"/>
              <a:gd name="connsiteX2" fmla="*/ 1203259 w 1203259"/>
              <a:gd name="connsiteY2" fmla="*/ 2712720 h 2712720"/>
              <a:gd name="connsiteX3" fmla="*/ 0 w 1203259"/>
              <a:gd name="connsiteY3" fmla="*/ 2712720 h 2712720"/>
              <a:gd name="connsiteX4" fmla="*/ 0 w 1203259"/>
              <a:gd name="connsiteY4" fmla="*/ 0 h 27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259" h="2712720">
                <a:moveTo>
                  <a:pt x="0" y="0"/>
                </a:moveTo>
                <a:lnTo>
                  <a:pt x="1203259" y="0"/>
                </a:lnTo>
                <a:lnTo>
                  <a:pt x="1203259" y="2712720"/>
                </a:lnTo>
                <a:lnTo>
                  <a:pt x="0" y="271272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8663F3-0ACB-4200-A9B2-68DF10E929B8}"/>
              </a:ext>
            </a:extLst>
          </p:cNvPr>
          <p:cNvSpPr txBox="1"/>
          <p:nvPr/>
        </p:nvSpPr>
        <p:spPr>
          <a:xfrm>
            <a:off x="15941" y="1647077"/>
            <a:ext cx="37490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Vehicle Electronic Control Unit(ECU) -  On board computer controls engine and other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On Board Diagnostics (OBD-II) became Standard in 1996</a:t>
            </a:r>
          </a:p>
          <a:p>
            <a:endParaRPr lang="en-US" dirty="0"/>
          </a:p>
          <a:p>
            <a:r>
              <a:rPr lang="en-US" dirty="0"/>
              <a:t>Standard Digital Communication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Features 16 Pin Connector that links Scanners/Adapters with ECU</a:t>
            </a:r>
          </a:p>
          <a:p>
            <a:endParaRPr lang="en-US" dirty="0"/>
          </a:p>
          <a:p>
            <a:r>
              <a:rPr lang="en-US" dirty="0"/>
              <a:t>User-Vehicle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Wireless OBD-II Scanner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Bluetooth Low Energy “BLE”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D8B0-B9FD-467E-AE19-A961328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Edge</a:t>
            </a:r>
            <a:br>
              <a:rPr lang="en-US" dirty="0"/>
            </a:br>
            <a:r>
              <a:rPr lang="en-US" dirty="0"/>
              <a:t>Benjamin Valadez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6FEB6E-22EB-4D56-9808-6D385CF95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49040" y="1514474"/>
            <a:ext cx="8442959" cy="5343525"/>
          </a:xfrm>
          <a:custGeom>
            <a:avLst/>
            <a:gdLst>
              <a:gd name="connsiteX0" fmla="*/ 0 w 8442959"/>
              <a:gd name="connsiteY0" fmla="*/ 0 h 5343525"/>
              <a:gd name="connsiteX1" fmla="*/ 8442959 w 8442959"/>
              <a:gd name="connsiteY1" fmla="*/ 0 h 5343525"/>
              <a:gd name="connsiteX2" fmla="*/ 8442959 w 8442959"/>
              <a:gd name="connsiteY2" fmla="*/ 5343525 h 5343525"/>
              <a:gd name="connsiteX3" fmla="*/ 0 w 8442959"/>
              <a:gd name="connsiteY3" fmla="*/ 5343525 h 5343525"/>
              <a:gd name="connsiteX4" fmla="*/ 0 w 8442959"/>
              <a:gd name="connsiteY4" fmla="*/ 0 h 5343525"/>
              <a:gd name="connsiteX5" fmla="*/ 15941 w 8442959"/>
              <a:gd name="connsiteY5" fmla="*/ 1548766 h 5343525"/>
              <a:gd name="connsiteX6" fmla="*/ 15941 w 8442959"/>
              <a:gd name="connsiteY6" fmla="*/ 4261486 h 5343525"/>
              <a:gd name="connsiteX7" fmla="*/ 1219200 w 8442959"/>
              <a:gd name="connsiteY7" fmla="*/ 4261486 h 5343525"/>
              <a:gd name="connsiteX8" fmla="*/ 1219200 w 8442959"/>
              <a:gd name="connsiteY8" fmla="*/ 1548766 h 5343525"/>
              <a:gd name="connsiteX9" fmla="*/ 15941 w 8442959"/>
              <a:gd name="connsiteY9" fmla="*/ 1548766 h 534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42959" h="5343525">
                <a:moveTo>
                  <a:pt x="0" y="0"/>
                </a:moveTo>
                <a:lnTo>
                  <a:pt x="8442959" y="0"/>
                </a:lnTo>
                <a:lnTo>
                  <a:pt x="8442959" y="5343525"/>
                </a:lnTo>
                <a:lnTo>
                  <a:pt x="0" y="5343525"/>
                </a:lnTo>
                <a:lnTo>
                  <a:pt x="0" y="0"/>
                </a:lnTo>
                <a:close/>
                <a:moveTo>
                  <a:pt x="15941" y="1548766"/>
                </a:moveTo>
                <a:lnTo>
                  <a:pt x="15941" y="4261486"/>
                </a:lnTo>
                <a:lnTo>
                  <a:pt x="1219200" y="4261486"/>
                </a:lnTo>
                <a:lnTo>
                  <a:pt x="1219200" y="1548766"/>
                </a:lnTo>
                <a:lnTo>
                  <a:pt x="15941" y="1548766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0718FA-2F68-417D-8D38-3A7AAC4C46AE}"/>
              </a:ext>
            </a:extLst>
          </p:cNvPr>
          <p:cNvSpPr/>
          <p:nvPr/>
        </p:nvSpPr>
        <p:spPr>
          <a:xfrm>
            <a:off x="3749039" y="1514471"/>
            <a:ext cx="8442959" cy="5343527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6BEBC7-4F03-4DDC-9971-7BE904A0E2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" t="28984" r="85560" b="20250"/>
          <a:stretch>
            <a:fillRect/>
          </a:stretch>
        </p:blipFill>
        <p:spPr>
          <a:xfrm>
            <a:off x="3764981" y="3063240"/>
            <a:ext cx="1203259" cy="2712720"/>
          </a:xfrm>
          <a:custGeom>
            <a:avLst/>
            <a:gdLst>
              <a:gd name="connsiteX0" fmla="*/ 0 w 1203259"/>
              <a:gd name="connsiteY0" fmla="*/ 0 h 2712720"/>
              <a:gd name="connsiteX1" fmla="*/ 1203259 w 1203259"/>
              <a:gd name="connsiteY1" fmla="*/ 0 h 2712720"/>
              <a:gd name="connsiteX2" fmla="*/ 1203259 w 1203259"/>
              <a:gd name="connsiteY2" fmla="*/ 2712720 h 2712720"/>
              <a:gd name="connsiteX3" fmla="*/ 0 w 1203259"/>
              <a:gd name="connsiteY3" fmla="*/ 2712720 h 2712720"/>
              <a:gd name="connsiteX4" fmla="*/ 0 w 1203259"/>
              <a:gd name="connsiteY4" fmla="*/ 0 h 27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259" h="2712720">
                <a:moveTo>
                  <a:pt x="0" y="0"/>
                </a:moveTo>
                <a:lnTo>
                  <a:pt x="1203259" y="0"/>
                </a:lnTo>
                <a:lnTo>
                  <a:pt x="1203259" y="2712720"/>
                </a:lnTo>
                <a:lnTo>
                  <a:pt x="0" y="271272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347EB8-6CB3-4D56-8E85-BB89B664C66C}"/>
              </a:ext>
            </a:extLst>
          </p:cNvPr>
          <p:cNvSpPr txBox="1"/>
          <p:nvPr/>
        </p:nvSpPr>
        <p:spPr>
          <a:xfrm>
            <a:off x="15941" y="1677855"/>
            <a:ext cx="37490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Raspberry PI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Small single board computer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Modules used: USB, Wi-Fi, and BLE.</a:t>
            </a:r>
          </a:p>
          <a:p>
            <a:endParaRPr lang="en-US" sz="2000" b="1" dirty="0"/>
          </a:p>
          <a:p>
            <a:r>
              <a:rPr lang="en-US" sz="2000" b="1" dirty="0"/>
              <a:t>External PI Hardware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GPS-Module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Apache MiNiFi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Subproject of NiFi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Sends Sensory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Simplify flow of data from edge to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93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D8B0-B9FD-467E-AE19-A961328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NiFi and Back End</a:t>
            </a:r>
            <a:br>
              <a:rPr lang="en-US" dirty="0"/>
            </a:br>
            <a:r>
              <a:rPr lang="en-US" dirty="0"/>
              <a:t>Robert Karapetyan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0F769-FB81-408E-B866-4C95A337EB56}"/>
              </a:ext>
            </a:extLst>
          </p:cNvPr>
          <p:cNvSpPr txBox="1"/>
          <p:nvPr/>
        </p:nvSpPr>
        <p:spPr>
          <a:xfrm>
            <a:off x="-1" y="1651843"/>
            <a:ext cx="374904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NIFI </a:t>
            </a:r>
            <a:r>
              <a:rPr lang="en-US" sz="2000" dirty="0"/>
              <a:t>- An easy to use, powerful, and reliable </a:t>
            </a:r>
            <a:r>
              <a:rPr lang="en-US" sz="2000" b="1" dirty="0"/>
              <a:t>system </a:t>
            </a:r>
            <a:r>
              <a:rPr lang="en-US" sz="2000" dirty="0"/>
              <a:t>to process and distribute data</a:t>
            </a:r>
          </a:p>
          <a:p>
            <a:br>
              <a:rPr lang="en-US" sz="2000" dirty="0"/>
            </a:br>
            <a:r>
              <a:rPr lang="en-US" sz="2000" dirty="0"/>
              <a:t>NiFi is built to help tackle modern dataflow challenges: </a:t>
            </a:r>
          </a:p>
          <a:p>
            <a:pPr fontAlgn="base"/>
            <a:r>
              <a:rPr lang="en-US" sz="2000" dirty="0"/>
              <a:t>1. System Failure </a:t>
            </a:r>
          </a:p>
          <a:p>
            <a:pPr fontAlgn="base"/>
            <a:r>
              <a:rPr lang="en-US" sz="2000" dirty="0"/>
              <a:t>2. Insufficient Data Capacity in the Processing Chain</a:t>
            </a:r>
          </a:p>
          <a:p>
            <a:pPr fontAlgn="base"/>
            <a:r>
              <a:rPr lang="en-US" sz="2000" dirty="0"/>
              <a:t>3. Enabling new Flows and Changing Existing Ones</a:t>
            </a:r>
          </a:p>
          <a:p>
            <a:pPr fontAlgn="base"/>
            <a:r>
              <a:rPr lang="en-US" sz="2000" dirty="0"/>
              <a:t>4. Compliance and Security  </a:t>
            </a:r>
          </a:p>
          <a:p>
            <a:br>
              <a:rPr lang="en-US" dirty="0"/>
            </a:br>
            <a:r>
              <a:rPr lang="en-US" dirty="0"/>
              <a:t>NiFi has a web-based user interface for design, control, feedback, and monitoring of dataflows.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3A382F-A592-4381-87AD-4B401A466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49040" y="1523519"/>
            <a:ext cx="8442959" cy="5334481"/>
          </a:xfrm>
          <a:custGeom>
            <a:avLst/>
            <a:gdLst>
              <a:gd name="connsiteX0" fmla="*/ 0 w 8442959"/>
              <a:gd name="connsiteY0" fmla="*/ 0 h 5334481"/>
              <a:gd name="connsiteX1" fmla="*/ 8442959 w 8442959"/>
              <a:gd name="connsiteY1" fmla="*/ 0 h 5334481"/>
              <a:gd name="connsiteX2" fmla="*/ 8442959 w 8442959"/>
              <a:gd name="connsiteY2" fmla="*/ 5334481 h 5334481"/>
              <a:gd name="connsiteX3" fmla="*/ 0 w 8442959"/>
              <a:gd name="connsiteY3" fmla="*/ 5334481 h 5334481"/>
              <a:gd name="connsiteX4" fmla="*/ 0 w 8442959"/>
              <a:gd name="connsiteY4" fmla="*/ 0 h 5334481"/>
              <a:gd name="connsiteX5" fmla="*/ 5554980 w 8442959"/>
              <a:gd name="connsiteY5" fmla="*/ 1958821 h 5334481"/>
              <a:gd name="connsiteX6" fmla="*/ 5554980 w 8442959"/>
              <a:gd name="connsiteY6" fmla="*/ 3802861 h 5334481"/>
              <a:gd name="connsiteX7" fmla="*/ 5547360 w 8442959"/>
              <a:gd name="connsiteY7" fmla="*/ 3802861 h 5334481"/>
              <a:gd name="connsiteX8" fmla="*/ 5547360 w 8442959"/>
              <a:gd name="connsiteY8" fmla="*/ 2598901 h 5334481"/>
              <a:gd name="connsiteX9" fmla="*/ 3985260 w 8442959"/>
              <a:gd name="connsiteY9" fmla="*/ 2598901 h 5334481"/>
              <a:gd name="connsiteX10" fmla="*/ 3985260 w 8442959"/>
              <a:gd name="connsiteY10" fmla="*/ 3802861 h 5334481"/>
              <a:gd name="connsiteX11" fmla="*/ 1677604 w 8442959"/>
              <a:gd name="connsiteY11" fmla="*/ 3802861 h 5334481"/>
              <a:gd name="connsiteX12" fmla="*/ 1226820 w 8442959"/>
              <a:gd name="connsiteY12" fmla="*/ 3254221 h 5334481"/>
              <a:gd name="connsiteX13" fmla="*/ 1226820 w 8442959"/>
              <a:gd name="connsiteY13" fmla="*/ 3802861 h 5334481"/>
              <a:gd name="connsiteX14" fmla="*/ 1226820 w 8442959"/>
              <a:gd name="connsiteY14" fmla="*/ 5243041 h 5334481"/>
              <a:gd name="connsiteX15" fmla="*/ 8359140 w 8442959"/>
              <a:gd name="connsiteY15" fmla="*/ 5243041 h 5334481"/>
              <a:gd name="connsiteX16" fmla="*/ 8359140 w 8442959"/>
              <a:gd name="connsiteY16" fmla="*/ 3802861 h 5334481"/>
              <a:gd name="connsiteX17" fmla="*/ 7254240 w 8442959"/>
              <a:gd name="connsiteY17" fmla="*/ 3802861 h 5334481"/>
              <a:gd name="connsiteX18" fmla="*/ 7254240 w 8442959"/>
              <a:gd name="connsiteY18" fmla="*/ 1958821 h 5334481"/>
              <a:gd name="connsiteX19" fmla="*/ 5554980 w 8442959"/>
              <a:gd name="connsiteY19" fmla="*/ 1958821 h 533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442959" h="5334481">
                <a:moveTo>
                  <a:pt x="0" y="0"/>
                </a:moveTo>
                <a:lnTo>
                  <a:pt x="8442959" y="0"/>
                </a:lnTo>
                <a:lnTo>
                  <a:pt x="8442959" y="5334481"/>
                </a:lnTo>
                <a:lnTo>
                  <a:pt x="0" y="5334481"/>
                </a:lnTo>
                <a:lnTo>
                  <a:pt x="0" y="0"/>
                </a:lnTo>
                <a:close/>
                <a:moveTo>
                  <a:pt x="5554980" y="1958821"/>
                </a:moveTo>
                <a:lnTo>
                  <a:pt x="5554980" y="3802861"/>
                </a:lnTo>
                <a:lnTo>
                  <a:pt x="5547360" y="3802861"/>
                </a:lnTo>
                <a:lnTo>
                  <a:pt x="5547360" y="2598901"/>
                </a:lnTo>
                <a:lnTo>
                  <a:pt x="3985260" y="2598901"/>
                </a:lnTo>
                <a:lnTo>
                  <a:pt x="3985260" y="3802861"/>
                </a:lnTo>
                <a:lnTo>
                  <a:pt x="1677604" y="3802861"/>
                </a:lnTo>
                <a:lnTo>
                  <a:pt x="1226820" y="3254221"/>
                </a:lnTo>
                <a:lnTo>
                  <a:pt x="1226820" y="3802861"/>
                </a:lnTo>
                <a:lnTo>
                  <a:pt x="1226820" y="5243041"/>
                </a:lnTo>
                <a:lnTo>
                  <a:pt x="8359140" y="5243041"/>
                </a:lnTo>
                <a:lnTo>
                  <a:pt x="8359140" y="3802861"/>
                </a:lnTo>
                <a:lnTo>
                  <a:pt x="7254240" y="3802861"/>
                </a:lnTo>
                <a:lnTo>
                  <a:pt x="7254240" y="1958821"/>
                </a:lnTo>
                <a:lnTo>
                  <a:pt x="5554980" y="1958821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8D56FB-C60F-4360-ABCE-E263825D4BF6}"/>
              </a:ext>
            </a:extLst>
          </p:cNvPr>
          <p:cNvSpPr/>
          <p:nvPr/>
        </p:nvSpPr>
        <p:spPr>
          <a:xfrm>
            <a:off x="3749040" y="1523519"/>
            <a:ext cx="8442960" cy="5334481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106A4C-4CFE-4A82-9378-250490C07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31" t="36720" r="993" b="1714"/>
          <a:stretch>
            <a:fillRect/>
          </a:stretch>
        </p:blipFill>
        <p:spPr>
          <a:xfrm>
            <a:off x="4975860" y="3482340"/>
            <a:ext cx="7132320" cy="3284220"/>
          </a:xfrm>
          <a:custGeom>
            <a:avLst/>
            <a:gdLst>
              <a:gd name="connsiteX0" fmla="*/ 4328160 w 7132320"/>
              <a:gd name="connsiteY0" fmla="*/ 0 h 3284220"/>
              <a:gd name="connsiteX1" fmla="*/ 6027420 w 7132320"/>
              <a:gd name="connsiteY1" fmla="*/ 0 h 3284220"/>
              <a:gd name="connsiteX2" fmla="*/ 6027420 w 7132320"/>
              <a:gd name="connsiteY2" fmla="*/ 1844040 h 3284220"/>
              <a:gd name="connsiteX3" fmla="*/ 7132320 w 7132320"/>
              <a:gd name="connsiteY3" fmla="*/ 1844040 h 3284220"/>
              <a:gd name="connsiteX4" fmla="*/ 7132320 w 7132320"/>
              <a:gd name="connsiteY4" fmla="*/ 3284220 h 3284220"/>
              <a:gd name="connsiteX5" fmla="*/ 0 w 7132320"/>
              <a:gd name="connsiteY5" fmla="*/ 3284220 h 3284220"/>
              <a:gd name="connsiteX6" fmla="*/ 0 w 7132320"/>
              <a:gd name="connsiteY6" fmla="*/ 1844040 h 3284220"/>
              <a:gd name="connsiteX7" fmla="*/ 0 w 7132320"/>
              <a:gd name="connsiteY7" fmla="*/ 1295400 h 3284220"/>
              <a:gd name="connsiteX8" fmla="*/ 450784 w 7132320"/>
              <a:gd name="connsiteY8" fmla="*/ 1844040 h 3284220"/>
              <a:gd name="connsiteX9" fmla="*/ 2758440 w 7132320"/>
              <a:gd name="connsiteY9" fmla="*/ 1844040 h 3284220"/>
              <a:gd name="connsiteX10" fmla="*/ 2758440 w 7132320"/>
              <a:gd name="connsiteY10" fmla="*/ 640080 h 3284220"/>
              <a:gd name="connsiteX11" fmla="*/ 4320540 w 7132320"/>
              <a:gd name="connsiteY11" fmla="*/ 640080 h 3284220"/>
              <a:gd name="connsiteX12" fmla="*/ 4320540 w 7132320"/>
              <a:gd name="connsiteY12" fmla="*/ 1844040 h 3284220"/>
              <a:gd name="connsiteX13" fmla="*/ 4328160 w 7132320"/>
              <a:gd name="connsiteY13" fmla="*/ 1844040 h 3284220"/>
              <a:gd name="connsiteX14" fmla="*/ 4328160 w 7132320"/>
              <a:gd name="connsiteY14" fmla="*/ 0 h 328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32320" h="3284220">
                <a:moveTo>
                  <a:pt x="4328160" y="0"/>
                </a:moveTo>
                <a:lnTo>
                  <a:pt x="6027420" y="0"/>
                </a:lnTo>
                <a:lnTo>
                  <a:pt x="6027420" y="1844040"/>
                </a:lnTo>
                <a:lnTo>
                  <a:pt x="7132320" y="1844040"/>
                </a:lnTo>
                <a:lnTo>
                  <a:pt x="7132320" y="3284220"/>
                </a:lnTo>
                <a:lnTo>
                  <a:pt x="0" y="3284220"/>
                </a:lnTo>
                <a:lnTo>
                  <a:pt x="0" y="1844040"/>
                </a:lnTo>
                <a:lnTo>
                  <a:pt x="0" y="1295400"/>
                </a:lnTo>
                <a:lnTo>
                  <a:pt x="450784" y="1844040"/>
                </a:lnTo>
                <a:lnTo>
                  <a:pt x="2758440" y="1844040"/>
                </a:lnTo>
                <a:lnTo>
                  <a:pt x="2758440" y="640080"/>
                </a:lnTo>
                <a:lnTo>
                  <a:pt x="4320540" y="640080"/>
                </a:lnTo>
                <a:lnTo>
                  <a:pt x="4320540" y="1844040"/>
                </a:lnTo>
                <a:lnTo>
                  <a:pt x="4328160" y="1844040"/>
                </a:lnTo>
                <a:lnTo>
                  <a:pt x="4328160" y="0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406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rection presentation (widescreen).potx" id="{D17AB31B-F25B-45F4-B34E-C6982D129A29}" vid="{B63A7B92-8C2A-4E6A-9062-768A2448E61C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430</Words>
  <Application>Microsoft Office PowerPoint</Application>
  <PresentationFormat>Widescreen</PresentationFormat>
  <Paragraphs>108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Book Antiqua</vt:lpstr>
      <vt:lpstr>Courier New</vt:lpstr>
      <vt:lpstr>Wingdings</vt:lpstr>
      <vt:lpstr>Sales Direction 16X9</vt:lpstr>
      <vt:lpstr>PowerPoint Presentation</vt:lpstr>
      <vt:lpstr>PowerPoint Presentation</vt:lpstr>
      <vt:lpstr>Project Overview Patrick Flinner</vt:lpstr>
      <vt:lpstr>Project Overview Ken Shimauchi</vt:lpstr>
      <vt:lpstr>Project Overview Ken Shimauchi</vt:lpstr>
      <vt:lpstr>PowerPoint Presentation</vt:lpstr>
      <vt:lpstr>Edge Benjamin Valadez</vt:lpstr>
      <vt:lpstr>Edge Benjamin Valadez</vt:lpstr>
      <vt:lpstr>NiFi and Back End Robert Karapetyan</vt:lpstr>
      <vt:lpstr>NiFi and Back End Robert Karapetyan</vt:lpstr>
      <vt:lpstr>Why create the FMS website Aaron Romero</vt:lpstr>
      <vt:lpstr>Front End – Functionality (Driver) Aaron Romero</vt:lpstr>
      <vt:lpstr>PowerPoint Presentation</vt:lpstr>
      <vt:lpstr>Accomplishments Avik Ghazarian</vt:lpstr>
      <vt:lpstr>Future Plans (Spring 2018) Avik Ghazarian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Evik Ghazarian</dc:creator>
  <cp:lastModifiedBy>Evik Ghazarian</cp:lastModifiedBy>
  <cp:revision>60</cp:revision>
  <dcterms:created xsi:type="dcterms:W3CDTF">2017-11-28T15:27:49Z</dcterms:created>
  <dcterms:modified xsi:type="dcterms:W3CDTF">2017-12-01T16:07:16Z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