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4159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646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93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Hightlight the craters that we pick up</a:t>
            </a:r>
          </a:p>
        </p:txBody>
      </p:sp>
    </p:spTree>
    <p:extLst>
      <p:ext uri="{BB962C8B-B14F-4D97-AF65-F5344CB8AC3E}">
        <p14:creationId xmlns:p14="http://schemas.microsoft.com/office/powerpoint/2010/main" val="951138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Hightlight the craters that we pick up</a:t>
            </a:r>
          </a:p>
        </p:txBody>
      </p:sp>
    </p:spTree>
    <p:extLst>
      <p:ext uri="{BB962C8B-B14F-4D97-AF65-F5344CB8AC3E}">
        <p14:creationId xmlns:p14="http://schemas.microsoft.com/office/powerpoint/2010/main" val="207198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60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339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795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29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590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69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40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2974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 pictures if any here or make a new slide</a:t>
            </a:r>
          </a:p>
        </p:txBody>
      </p:sp>
    </p:spTree>
    <p:extLst>
      <p:ext uri="{BB962C8B-B14F-4D97-AF65-F5344CB8AC3E}">
        <p14:creationId xmlns:p14="http://schemas.microsoft.com/office/powerpoint/2010/main" val="1820885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897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093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031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533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865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076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Need to included Initial results compared to final Results </a:t>
            </a:r>
          </a:p>
        </p:txBody>
      </p:sp>
    </p:spTree>
    <p:extLst>
      <p:ext uri="{BB962C8B-B14F-4D97-AF65-F5344CB8AC3E}">
        <p14:creationId xmlns:p14="http://schemas.microsoft.com/office/powerpoint/2010/main" val="515740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section for “possible future work”</a:t>
            </a:r>
          </a:p>
        </p:txBody>
      </p:sp>
    </p:spTree>
    <p:extLst>
      <p:ext uri="{BB962C8B-B14F-4D97-AF65-F5344CB8AC3E}">
        <p14:creationId xmlns:p14="http://schemas.microsoft.com/office/powerpoint/2010/main" val="814550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28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“animation” for the hazard map to appear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Increase border for highlighted boxes </a:t>
            </a:r>
          </a:p>
        </p:txBody>
      </p:sp>
    </p:spTree>
    <p:extLst>
      <p:ext uri="{BB962C8B-B14F-4D97-AF65-F5344CB8AC3E}">
        <p14:creationId xmlns:p14="http://schemas.microsoft.com/office/powerpoint/2010/main" val="1142623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Add “animation” for the hazard map to appear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Increase border for highlighted boxes </a:t>
            </a:r>
          </a:p>
        </p:txBody>
      </p:sp>
    </p:spTree>
    <p:extLst>
      <p:ext uri="{BB962C8B-B14F-4D97-AF65-F5344CB8AC3E}">
        <p14:creationId xmlns:p14="http://schemas.microsoft.com/office/powerpoint/2010/main" val="127084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 image of the ring toss pipeline highlighting the input module </a:t>
            </a:r>
          </a:p>
        </p:txBody>
      </p:sp>
    </p:spTree>
    <p:extLst>
      <p:ext uri="{BB962C8B-B14F-4D97-AF65-F5344CB8AC3E}">
        <p14:creationId xmlns:p14="http://schemas.microsoft.com/office/powerpoint/2010/main" val="24895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55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508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64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1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519547" y="3823896"/>
            <a:ext cx="8063400" cy="977100"/>
          </a:xfrm>
          <a:prstGeom prst="rect">
            <a:avLst/>
          </a:prstGeom>
          <a:solidFill>
            <a:srgbClr val="000000">
              <a:alpha val="58459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Adam Berman, </a:t>
            </a:r>
            <a:r>
              <a:rPr lang="en">
                <a:solidFill>
                  <a:schemeClr val="dk1"/>
                </a:solidFill>
              </a:rPr>
              <a:t>Kevin Casado, Benjamin Evans, </a:t>
            </a:r>
            <a:r>
              <a:rPr lang="en">
                <a:solidFill>
                  <a:srgbClr val="FFFFFF"/>
                </a:solidFill>
              </a:rPr>
              <a:t>Lineli Hairapetian, </a:t>
            </a:r>
            <a:r>
              <a:rPr lang="en">
                <a:solidFill>
                  <a:schemeClr val="dk1"/>
                </a:solidFill>
              </a:rPr>
              <a:t>Bruno Recillas, </a:t>
            </a:r>
            <a:r>
              <a:rPr lang="en">
                <a:solidFill>
                  <a:srgbClr val="FFFFFF"/>
                </a:solidFill>
              </a:rPr>
              <a:t>Andy Tong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en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Sponsor: </a:t>
            </a:r>
            <a:r>
              <a:rPr lang="en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Jet Propulsion Laboratory (JPL)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en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Advisors: </a:t>
            </a:r>
            <a:r>
              <a:rPr lang="en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E. Y. Elaine Kang, </a:t>
            </a:r>
            <a:r>
              <a:rPr lang="en">
                <a:solidFill>
                  <a:srgbClr val="FFFFFF"/>
                </a:solidFill>
              </a:rPr>
              <a:t>Natalie Gallegos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en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JPL Liaisons: </a:t>
            </a:r>
            <a:r>
              <a:rPr lang="en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Emily S. Law, Shantanu Malhotra, George W. Chang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55031" y="344778"/>
            <a:ext cx="8992200" cy="78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Impact"/>
              <a:buNone/>
            </a:pPr>
            <a:r>
              <a:rPr lang="en" sz="4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Salient Feature Extraction from Planetary Images</a:t>
            </a: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315" y="2364606"/>
            <a:ext cx="1291500" cy="129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876" y="2697621"/>
            <a:ext cx="2152500" cy="63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Ellipse Fitting Algorithm Improvements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Experimented with different amounts of erosion and dilation to determine which ones produced better results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Removed </a:t>
            </a:r>
            <a:r>
              <a:rPr lang="en" dirty="0"/>
              <a:t>unnecessary sun angle conversion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Refactor </a:t>
            </a:r>
            <a:r>
              <a:rPr lang="en" dirty="0"/>
              <a:t>algorithm implementation to improve the performance of the results and be able to display the results on a shorter amount of time on an image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425" y="1080400"/>
            <a:ext cx="3670075" cy="36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462" y="1080400"/>
            <a:ext cx="3670075" cy="367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2131812" y="4813150"/>
            <a:ext cx="741300" cy="32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6275850" y="4813150"/>
            <a:ext cx="741300" cy="32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After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425" y="1080400"/>
            <a:ext cx="3670075" cy="36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462" y="1080400"/>
            <a:ext cx="3670075" cy="367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2131812" y="4813150"/>
            <a:ext cx="741300" cy="32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6275850" y="4813150"/>
            <a:ext cx="741300" cy="32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After</a:t>
            </a:r>
          </a:p>
        </p:txBody>
      </p:sp>
      <p:sp>
        <p:nvSpPr>
          <p:cNvPr id="144" name="Shape 144"/>
          <p:cNvSpPr/>
          <p:nvPr/>
        </p:nvSpPr>
        <p:spPr>
          <a:xfrm>
            <a:off x="5526175" y="4008825"/>
            <a:ext cx="292500" cy="3243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8229475" y="2824975"/>
            <a:ext cx="348900" cy="3243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5346100" y="3387725"/>
            <a:ext cx="292500" cy="3243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7248175" y="2824975"/>
            <a:ext cx="427800" cy="4503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7732125" y="1102875"/>
            <a:ext cx="348900" cy="3243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6647191" y="3649200"/>
            <a:ext cx="668100" cy="5727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5009348" y="1322950"/>
            <a:ext cx="1266600" cy="12720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7493925" y="1705850"/>
            <a:ext cx="427800" cy="3243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Circle Hough Algorithm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0962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Circular Hough Algorithm </a:t>
            </a:r>
          </a:p>
        </p:txBody>
      </p:sp>
      <p:sp>
        <p:nvSpPr>
          <p:cNvPr id="163" name="Shape 163"/>
          <p:cNvSpPr/>
          <p:nvPr/>
        </p:nvSpPr>
        <p:spPr>
          <a:xfrm>
            <a:off x="1016650" y="810147"/>
            <a:ext cx="2962200" cy="1030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1279550" y="1082325"/>
            <a:ext cx="1044000" cy="490800"/>
          </a:xfrm>
          <a:prstGeom prst="roundRect">
            <a:avLst>
              <a:gd name="adj" fmla="val 16667"/>
            </a:avLst>
          </a:prstGeom>
          <a:solidFill>
            <a:srgbClr val="007A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Retinex</a:t>
            </a:r>
          </a:p>
        </p:txBody>
      </p:sp>
      <p:sp>
        <p:nvSpPr>
          <p:cNvPr id="165" name="Shape 165"/>
          <p:cNvSpPr/>
          <p:nvPr/>
        </p:nvSpPr>
        <p:spPr>
          <a:xfrm>
            <a:off x="2648162" y="903375"/>
            <a:ext cx="1044000" cy="848700"/>
          </a:xfrm>
          <a:prstGeom prst="roundRect">
            <a:avLst>
              <a:gd name="adj" fmla="val 16667"/>
            </a:avLst>
          </a:prstGeom>
          <a:solidFill>
            <a:srgbClr val="007A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Median and Gaussian Filters</a:t>
            </a:r>
          </a:p>
        </p:txBody>
      </p:sp>
      <p:sp>
        <p:nvSpPr>
          <p:cNvPr id="166" name="Shape 166"/>
          <p:cNvSpPr/>
          <p:nvPr/>
        </p:nvSpPr>
        <p:spPr>
          <a:xfrm>
            <a:off x="4438787" y="944025"/>
            <a:ext cx="1044000" cy="767400"/>
          </a:xfrm>
          <a:prstGeom prst="roundRect">
            <a:avLst>
              <a:gd name="adj" fmla="val 16667"/>
            </a:avLst>
          </a:prstGeom>
          <a:solidFill>
            <a:srgbClr val="007A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Canny Edge Detector</a:t>
            </a:r>
          </a:p>
        </p:txBody>
      </p:sp>
      <p:sp>
        <p:nvSpPr>
          <p:cNvPr id="167" name="Shape 167"/>
          <p:cNvSpPr/>
          <p:nvPr/>
        </p:nvSpPr>
        <p:spPr>
          <a:xfrm>
            <a:off x="6294050" y="955350"/>
            <a:ext cx="1103100" cy="767400"/>
          </a:xfrm>
          <a:prstGeom prst="roundRect">
            <a:avLst>
              <a:gd name="adj" fmla="val 16667"/>
            </a:avLst>
          </a:prstGeom>
          <a:solidFill>
            <a:srgbClr val="007A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Circular Hough Transform</a:t>
            </a:r>
          </a:p>
        </p:txBody>
      </p:sp>
      <p:sp>
        <p:nvSpPr>
          <p:cNvPr id="168" name="Shape 168"/>
          <p:cNvSpPr/>
          <p:nvPr/>
        </p:nvSpPr>
        <p:spPr>
          <a:xfrm>
            <a:off x="822600" y="1236700"/>
            <a:ext cx="456900" cy="18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3781837" y="1274575"/>
            <a:ext cx="567300" cy="18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5604775" y="1274575"/>
            <a:ext cx="567300" cy="18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38700" y="1118175"/>
            <a:ext cx="783900" cy="419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Image</a:t>
            </a:r>
          </a:p>
        </p:txBody>
      </p:sp>
      <p:sp>
        <p:nvSpPr>
          <p:cNvPr id="172" name="Shape 172"/>
          <p:cNvSpPr/>
          <p:nvPr/>
        </p:nvSpPr>
        <p:spPr>
          <a:xfrm>
            <a:off x="7932300" y="555325"/>
            <a:ext cx="1175700" cy="1621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Font typeface="Calibri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</a:p>
          <a:p>
            <a:pPr lvl="0" algn="ctr" rtl="0">
              <a:spcBef>
                <a:spcPts val="0"/>
              </a:spcBef>
              <a:buClr>
                <a:srgbClr val="000000"/>
              </a:buClr>
              <a:buFont typeface="Calibri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Detected Craters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list of Crater information</a:t>
            </a:r>
          </a:p>
        </p:txBody>
      </p:sp>
      <p:sp>
        <p:nvSpPr>
          <p:cNvPr id="173" name="Shape 173"/>
          <p:cNvSpPr/>
          <p:nvPr/>
        </p:nvSpPr>
        <p:spPr>
          <a:xfrm>
            <a:off x="7427702" y="1274575"/>
            <a:ext cx="716400" cy="18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00" y="2380674"/>
            <a:ext cx="2054909" cy="11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3549" y="2380674"/>
            <a:ext cx="2054909" cy="11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00" y="4028535"/>
            <a:ext cx="2054909" cy="11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3549" y="4028535"/>
            <a:ext cx="2054909" cy="11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9127" y="2380674"/>
            <a:ext cx="2054908" cy="111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49127" y="4002360"/>
            <a:ext cx="2054908" cy="111518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308229" y="3495864"/>
            <a:ext cx="22467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EEEEE"/>
                </a:solidFill>
              </a:rPr>
              <a:t>Original Image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2278050" y="3467750"/>
            <a:ext cx="2962199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EEEEEE"/>
                </a:solidFill>
              </a:rPr>
              <a:t>   Single Scale Retinex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414099" y="3494150"/>
            <a:ext cx="3129600" cy="1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EEEEEE"/>
                </a:solidFill>
              </a:rPr>
              <a:t>Median and Gaussian Filter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90525" y="2716000"/>
            <a:ext cx="2182025" cy="15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6888800" y="4298250"/>
            <a:ext cx="2055000" cy="4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Canny Edge Detection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Improve Detection Results 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Circle </a:t>
            </a:r>
            <a:r>
              <a:rPr lang="en" dirty="0" smtClean="0"/>
              <a:t>Hough</a:t>
            </a:r>
            <a:endParaRPr lang="en-US" dirty="0" smtClean="0"/>
          </a:p>
          <a:p>
            <a:pPr marL="514350" lvl="2" indent="-285750">
              <a:buFont typeface="Arial" charset="0"/>
              <a:buChar char="•"/>
            </a:pPr>
            <a:r>
              <a:rPr lang="en" dirty="0" smtClean="0"/>
              <a:t>Analyzing </a:t>
            </a:r>
            <a:r>
              <a:rPr lang="en" dirty="0"/>
              <a:t>result by:</a:t>
            </a:r>
          </a:p>
          <a:p>
            <a:pPr marL="1428750" lvl="2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Eliminating filters</a:t>
            </a:r>
          </a:p>
          <a:p>
            <a:pPr marL="1428750" lvl="2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Changing kernel size of filters</a:t>
            </a:r>
          </a:p>
          <a:p>
            <a:pPr marL="1428750" lvl="2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Tweaking other variables used in Circle Hough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621" y="1595882"/>
            <a:ext cx="3359275" cy="33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Template Matching Algorithm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5062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11700" y="1373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Template Matching Algorithm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5" y="1427102"/>
            <a:ext cx="5383924" cy="27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2225" y="2579625"/>
            <a:ext cx="3487825" cy="25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7225" y="1070750"/>
            <a:ext cx="1234974" cy="123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18525" y="1070750"/>
            <a:ext cx="1234974" cy="123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5667162" y="729750"/>
            <a:ext cx="1235100" cy="3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CCCC"/>
                </a:solidFill>
              </a:rPr>
              <a:t>Highlight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7418462" y="729762"/>
            <a:ext cx="1235100" cy="3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Shadow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Template Matching Algorithm Improvements 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We tried a number of tweaks to improve Template Matching, including adding new templates generated from </a:t>
            </a:r>
            <a:r>
              <a:rPr lang="en" dirty="0" smtClean="0"/>
              <a:t>Martian </a:t>
            </a:r>
            <a:r>
              <a:rPr lang="en" dirty="0"/>
              <a:t>imagery.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sz="1400" dirty="0"/>
              <a:t>Numerical representations of these shapes, </a:t>
            </a:r>
            <a:r>
              <a:rPr lang="en" sz="1400" u="sng" dirty="0"/>
              <a:t>invariant of rotation, translation, or scaling</a:t>
            </a:r>
            <a:r>
              <a:rPr lang="en" sz="1400" dirty="0"/>
              <a:t> (the math behind this is pretty cool), are generated and compared to the shapes found in the source images.</a:t>
            </a:r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The algorithm was complex and seemed to work well, and so we avoided making major changes to it.</a:t>
            </a:r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75" y="1907575"/>
            <a:ext cx="802000" cy="8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2875" y="1909824"/>
            <a:ext cx="802000" cy="80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9975" y="1909812"/>
            <a:ext cx="802000" cy="8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5200" y="1909825"/>
            <a:ext cx="802000" cy="8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678075" y="2710825"/>
            <a:ext cx="25695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Highlight Templates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5255025" y="2710825"/>
            <a:ext cx="25695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Shadow Templates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Duplicate Removal</a:t>
            </a:r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2662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Objective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To detect and recognize Mars craters by extending the functionalities of an existing System called Ringtoss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100" y="1941312"/>
            <a:ext cx="2847974" cy="286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537" y="1965125"/>
            <a:ext cx="3724275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2456575" y="4784525"/>
            <a:ext cx="598200" cy="29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Mars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6813300" y="4784525"/>
            <a:ext cx="696600" cy="29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Moon</a:t>
            </a:r>
          </a:p>
        </p:txBody>
      </p:sp>
      <p:sp>
        <p:nvSpPr>
          <p:cNvPr id="68" name="Shape 68"/>
          <p:cNvSpPr/>
          <p:nvPr/>
        </p:nvSpPr>
        <p:spPr>
          <a:xfrm>
            <a:off x="2456575" y="4029275"/>
            <a:ext cx="247500" cy="2364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Duplicate Removal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Redesigned duplicate </a:t>
            </a:r>
            <a:r>
              <a:rPr lang="en" dirty="0" smtClean="0"/>
              <a:t>removal</a:t>
            </a:r>
            <a:endParaRPr lang="en-US" dirty="0" smtClean="0"/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Before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	</a:t>
            </a:r>
            <a:r>
              <a:rPr lang="en" dirty="0" smtClean="0"/>
              <a:t>50</a:t>
            </a:r>
            <a:r>
              <a:rPr lang="en" dirty="0"/>
              <a:t>% overlap</a:t>
            </a:r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After</a:t>
            </a:r>
            <a:endParaRPr lang="en" dirty="0"/>
          </a:p>
          <a:p>
            <a:pPr marL="742950" lvl="0" indent="-28575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" dirty="0"/>
              <a:t>If center of two craters are near the same location</a:t>
            </a:r>
          </a:p>
          <a:p>
            <a:pPr marL="742950" lvl="0" indent="-28575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" dirty="0"/>
              <a:t>If they are similar in size</a:t>
            </a:r>
          </a:p>
          <a:p>
            <a:pPr marL="742950" lvl="0" indent="-28575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Courier New" charset="0"/>
              <a:buChar char="o"/>
            </a:pPr>
            <a:r>
              <a:rPr lang="en" dirty="0"/>
              <a:t>If they cover same general area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l="3797" r="3797"/>
          <a:stretch/>
        </p:blipFill>
        <p:spPr>
          <a:xfrm>
            <a:off x="5961225" y="373500"/>
            <a:ext cx="2538924" cy="234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5777037" y="2745900"/>
            <a:ext cx="2907300" cy="33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B7B7B7"/>
                </a:solidFill>
              </a:rPr>
              <a:t>Example of bad duplicate removal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Convolutional Neural Network (CNN)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2137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311700" y="2987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Training Data Classification Methods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70700" y="814959"/>
            <a:ext cx="4791300" cy="31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/>
              <a:t>Classifying craters and non-craters from detection results: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600" y="1152475"/>
            <a:ext cx="3863224" cy="3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00" y="1711106"/>
            <a:ext cx="307875" cy="3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519" y="1157615"/>
            <a:ext cx="1611216" cy="160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00" y="3633015"/>
            <a:ext cx="307875" cy="3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257" y="2971082"/>
            <a:ext cx="1631741" cy="163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32258" y="1152471"/>
            <a:ext cx="1611216" cy="161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7403" y="2991607"/>
            <a:ext cx="1600954" cy="159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77073" y="1864545"/>
            <a:ext cx="307875" cy="30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84776" y="3580922"/>
            <a:ext cx="307875" cy="30787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427505" y="1748695"/>
            <a:ext cx="2421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427505" y="3697042"/>
            <a:ext cx="2421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3043978" y="3618497"/>
            <a:ext cx="2421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3037554" y="1902121"/>
            <a:ext cx="242100" cy="23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 txBox="1"/>
          <p:nvPr/>
        </p:nvSpPr>
        <p:spPr>
          <a:xfrm>
            <a:off x="5135600" y="836225"/>
            <a:ext cx="3863100" cy="28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>
                <a:solidFill>
                  <a:schemeClr val="lt2"/>
                </a:solidFill>
              </a:rPr>
              <a:t>Ground Truth Generated by hand: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Convolutional Neural Network (CNN)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08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Neural Network from last year worked well. Most of the effort was placed into training.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2857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We implemented a 2-phase recognition process, as well as expanding it from 2 classes to 3.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sz="6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7" name="Shape 267"/>
          <p:cNvSpPr txBox="1"/>
          <p:nvPr/>
        </p:nvSpPr>
        <p:spPr>
          <a:xfrm>
            <a:off x="3312925" y="3411875"/>
            <a:ext cx="763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accepted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5722450" y="4042375"/>
            <a:ext cx="688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rejected</a:t>
            </a:r>
          </a:p>
        </p:txBody>
      </p:sp>
      <p:sp>
        <p:nvSpPr>
          <p:cNvPr id="269" name="Shape 269"/>
          <p:cNvSpPr/>
          <p:nvPr/>
        </p:nvSpPr>
        <p:spPr>
          <a:xfrm>
            <a:off x="1041250" y="4094800"/>
            <a:ext cx="1044000" cy="490800"/>
          </a:xfrm>
          <a:prstGeom prst="roundRect">
            <a:avLst>
              <a:gd name="adj" fmla="val 16667"/>
            </a:avLst>
          </a:prstGeom>
          <a:solidFill>
            <a:srgbClr val="007A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Input Images</a:t>
            </a:r>
          </a:p>
        </p:txBody>
      </p:sp>
      <p:sp>
        <p:nvSpPr>
          <p:cNvPr id="270" name="Shape 270"/>
          <p:cNvSpPr/>
          <p:nvPr/>
        </p:nvSpPr>
        <p:spPr>
          <a:xfrm>
            <a:off x="2072450" y="4264925"/>
            <a:ext cx="567300" cy="18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2639750" y="3972875"/>
            <a:ext cx="1436400" cy="76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007AFF"/>
                </a:solidFill>
              </a:rPr>
              <a:t>NN trained from last year</a:t>
            </a:r>
          </a:p>
        </p:txBody>
      </p:sp>
      <p:sp>
        <p:nvSpPr>
          <p:cNvPr id="272" name="Shape 272"/>
          <p:cNvSpPr/>
          <p:nvPr/>
        </p:nvSpPr>
        <p:spPr>
          <a:xfrm>
            <a:off x="4076150" y="4264925"/>
            <a:ext cx="567300" cy="18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4674400" y="4094800"/>
            <a:ext cx="1108500" cy="490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007AFF"/>
                </a:solidFill>
              </a:rPr>
              <a:t>New NN</a:t>
            </a:r>
          </a:p>
        </p:txBody>
      </p:sp>
      <p:sp>
        <p:nvSpPr>
          <p:cNvPr id="274" name="Shape 274"/>
          <p:cNvSpPr/>
          <p:nvPr/>
        </p:nvSpPr>
        <p:spPr>
          <a:xfrm>
            <a:off x="5782900" y="4248700"/>
            <a:ext cx="567300" cy="18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 txBox="1"/>
          <p:nvPr/>
        </p:nvSpPr>
        <p:spPr>
          <a:xfrm>
            <a:off x="4015700" y="4042375"/>
            <a:ext cx="688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rejected</a:t>
            </a:r>
          </a:p>
        </p:txBody>
      </p:sp>
      <p:sp>
        <p:nvSpPr>
          <p:cNvPr id="276" name="Shape 276"/>
          <p:cNvSpPr/>
          <p:nvPr/>
        </p:nvSpPr>
        <p:spPr>
          <a:xfrm>
            <a:off x="6381150" y="4053850"/>
            <a:ext cx="1257900" cy="572700"/>
          </a:xfrm>
          <a:prstGeom prst="roundRect">
            <a:avLst>
              <a:gd name="adj" fmla="val 16667"/>
            </a:avLst>
          </a:prstGeom>
          <a:solidFill>
            <a:srgbClr val="FF3A2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Non-Craters</a:t>
            </a:r>
          </a:p>
        </p:txBody>
      </p:sp>
      <p:sp>
        <p:nvSpPr>
          <p:cNvPr id="277" name="Shape 277"/>
          <p:cNvSpPr/>
          <p:nvPr/>
        </p:nvSpPr>
        <p:spPr>
          <a:xfrm>
            <a:off x="4015700" y="3411875"/>
            <a:ext cx="915300" cy="490800"/>
          </a:xfrm>
          <a:prstGeom prst="roundRect">
            <a:avLst>
              <a:gd name="adj" fmla="val 16667"/>
            </a:avLst>
          </a:prstGeom>
          <a:solidFill>
            <a:srgbClr val="43C05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Craters</a:t>
            </a:r>
          </a:p>
        </p:txBody>
      </p:sp>
      <p:sp>
        <p:nvSpPr>
          <p:cNvPr id="278" name="Shape 278"/>
          <p:cNvSpPr/>
          <p:nvPr/>
        </p:nvSpPr>
        <p:spPr>
          <a:xfrm>
            <a:off x="3448400" y="3672825"/>
            <a:ext cx="567300" cy="299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 flipH="1">
            <a:off x="4929525" y="3795100"/>
            <a:ext cx="567300" cy="299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1C23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 txBox="1"/>
          <p:nvPr/>
        </p:nvSpPr>
        <p:spPr>
          <a:xfrm>
            <a:off x="4869075" y="3517325"/>
            <a:ext cx="8103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FFFFFF"/>
                </a:solidFill>
              </a:rPr>
              <a:t>accepted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Produce General Hazard Map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4087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Producing General Hazard Map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-247840" y="1017725"/>
            <a:ext cx="8520600" cy="20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The image is split into a per hectare grid (10,000 square meters </a:t>
            </a:r>
            <a:r>
              <a:rPr lang="en" dirty="0" smtClean="0"/>
              <a:t>)</a:t>
            </a:r>
            <a:endParaRPr lang="en-US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For </a:t>
            </a:r>
            <a:r>
              <a:rPr lang="en" dirty="0"/>
              <a:t>each hectare feature density is </a:t>
            </a:r>
            <a:r>
              <a:rPr lang="en" dirty="0" smtClean="0"/>
              <a:t>calculated</a:t>
            </a:r>
            <a:endParaRPr lang="en-US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Hectare Coloring</a:t>
            </a:r>
            <a:br>
              <a:rPr lang="en" dirty="0" smtClean="0"/>
            </a:br>
            <a:r>
              <a:rPr lang="en-US" dirty="0" smtClean="0"/>
              <a:t>	</a:t>
            </a:r>
            <a:r>
              <a:rPr lang="en" dirty="0" smtClean="0"/>
              <a:t>Red </a:t>
            </a:r>
            <a:r>
              <a:rPr lang="en" dirty="0"/>
              <a:t>= &gt;80% covered</a:t>
            </a:r>
            <a:br>
              <a:rPr lang="en" dirty="0"/>
            </a:br>
            <a:r>
              <a:rPr lang="en-US" dirty="0" smtClean="0"/>
              <a:t>	</a:t>
            </a:r>
            <a:r>
              <a:rPr lang="en" dirty="0" smtClean="0"/>
              <a:t>Yellow </a:t>
            </a:r>
            <a:r>
              <a:rPr lang="en" dirty="0"/>
              <a:t>= 50%-79% covered</a:t>
            </a:r>
            <a:br>
              <a:rPr lang="en" dirty="0"/>
            </a:br>
            <a:r>
              <a:rPr lang="en-US" dirty="0" smtClean="0"/>
              <a:t>	</a:t>
            </a:r>
            <a:r>
              <a:rPr lang="en" dirty="0" smtClean="0"/>
              <a:t>Green </a:t>
            </a:r>
            <a:r>
              <a:rPr lang="en" dirty="0"/>
              <a:t>= &lt;50% covered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223" y="2596834"/>
            <a:ext cx="2647750" cy="25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146" y="2596834"/>
            <a:ext cx="2647775" cy="25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69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Producing General Hazard Map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-145500" y="1152475"/>
            <a:ext cx="5312100" cy="385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Recognition module assigns confidence values to craters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Based on confidence values detection is categorized as crater or non-crater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Hazard map with recognition results superimposed</a:t>
            </a:r>
            <a:br>
              <a:rPr lang="en"/>
            </a:br>
            <a:r>
              <a:rPr lang="en"/>
              <a:t>	Blue = Recognized Crater</a:t>
            </a:r>
            <a:br>
              <a:rPr lang="en"/>
            </a:br>
            <a:r>
              <a:rPr lang="en"/>
              <a:t>	Green = Slightly below confidence value</a:t>
            </a:r>
            <a:br>
              <a:rPr lang="en"/>
            </a:br>
            <a:r>
              <a:rPr lang="en"/>
              <a:t>	Red = Well below confidence value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225" y="1015575"/>
            <a:ext cx="4125775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4721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605" y="1531088"/>
            <a:ext cx="3619206" cy="35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85" y="1531088"/>
            <a:ext cx="3760369" cy="355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1183" y="3415242"/>
            <a:ext cx="782900" cy="74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1187619" y="1211588"/>
            <a:ext cx="1541100" cy="31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Hazard Map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3705216" y="3061925"/>
            <a:ext cx="1847100" cy="41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chemeClr val="lt2"/>
                </a:solidFill>
              </a:rPr>
              <a:t>Results metadata</a:t>
            </a:r>
          </a:p>
        </p:txBody>
      </p:sp>
      <p:sp>
        <p:nvSpPr>
          <p:cNvPr id="312" name="Shape 312"/>
          <p:cNvSpPr txBox="1"/>
          <p:nvPr/>
        </p:nvSpPr>
        <p:spPr>
          <a:xfrm>
            <a:off x="6497218" y="1217789"/>
            <a:ext cx="1472100" cy="2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>
                <a:solidFill>
                  <a:schemeClr val="lt2"/>
                </a:solidFill>
              </a:rPr>
              <a:t>Final Results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491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Our results were not a great leap forward</a:t>
            </a:r>
          </a:p>
          <a:p>
            <a:pPr marL="971550" lvl="1" indent="-285750" rtl="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We found incremental gains</a:t>
            </a:r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This is common with research</a:t>
            </a:r>
          </a:p>
          <a:p>
            <a:pPr marL="971550" lvl="1" indent="-285750" rtl="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There’s often no single change which will offer an order of magnitude improvement</a:t>
            </a:r>
          </a:p>
          <a:p>
            <a:pPr marL="971550" lvl="1" indent="-285750" rtl="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negative results are still valuable</a:t>
            </a:r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We did still find some positive outcomes</a:t>
            </a:r>
          </a:p>
          <a:p>
            <a:pPr marL="971550" lvl="1" indent="-285750" rtl="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The hazard map is potentially useful</a:t>
            </a:r>
          </a:p>
          <a:p>
            <a:pPr marL="971550" lvl="1" indent="-28575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The Neural Network does seem better trained now</a:t>
            </a: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Migrate Neural Network to </a:t>
            </a:r>
            <a:r>
              <a:rPr lang="en-US" dirty="0" err="1" smtClean="0"/>
              <a:t>Caffe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a GUI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Speed up template matching (GPU? Distributed?)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0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Ringtoss: Crater Detection System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Previously only detected craters for Lunar Images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Image results: Hazard Map, Crater Recognition Results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3741"/>
            <a:ext cx="9144003" cy="199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Q&amp;A</a:t>
            </a: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225" y="200874"/>
            <a:ext cx="3130649" cy="494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Ringtoss: Crater Detection System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Previously only detected craters for Lunar Images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Image results: Hazard Map, Crater Recognition Results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7150"/>
            <a:ext cx="9144002" cy="201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179211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Configuration (Setting up </a:t>
            </a:r>
            <a:r>
              <a:rPr lang="en" dirty="0" err="1"/>
              <a:t>Ringtoss</a:t>
            </a:r>
            <a:r>
              <a:rPr lang="en" dirty="0"/>
              <a:t>)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648049"/>
            <a:ext cx="8520600" cy="28819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sz="1400" dirty="0"/>
              <a:t>We were given </a:t>
            </a:r>
            <a:r>
              <a:rPr lang="en" sz="1400" dirty="0" err="1"/>
              <a:t>Ringtoss</a:t>
            </a:r>
            <a:r>
              <a:rPr lang="en" sz="1400" dirty="0"/>
              <a:t>’ source </a:t>
            </a:r>
            <a:r>
              <a:rPr lang="en" sz="1400" dirty="0" smtClean="0"/>
              <a:t>code</a:t>
            </a:r>
            <a:endParaRPr lang="en-US" sz="1400" dirty="0" smtClean="0"/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sz="1400" dirty="0" smtClean="0"/>
              <a:t>In </a:t>
            </a:r>
            <a:r>
              <a:rPr lang="en" sz="1400" dirty="0"/>
              <a:t>order to get it  running we had to install: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Java 8, Python 2.7, GDAL, MySQL, </a:t>
            </a:r>
            <a:r>
              <a:rPr lang="en" dirty="0" err="1"/>
              <a:t>OpenCV</a:t>
            </a:r>
            <a:endParaRPr lang="en" dirty="0"/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sz="1400" dirty="0"/>
              <a:t>In order to get </a:t>
            </a:r>
            <a:r>
              <a:rPr lang="en" sz="1400" dirty="0" err="1"/>
              <a:t>Ringtoss</a:t>
            </a:r>
            <a:r>
              <a:rPr lang="en" sz="1400" dirty="0"/>
              <a:t> running with mars images: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Install USGS ISIS to convert Mars .IMG files into a pixel readable format like .tiff 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Update input module to be compatible with Mars image metadata 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" y="3114777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2017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Initial Results 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14750" y="851275"/>
            <a:ext cx="3464700" cy="378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We gathered several Mars images as our test dataset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 </a:t>
            </a:r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We ran portions of the images through </a:t>
            </a:r>
            <a:r>
              <a:rPr lang="en" dirty="0" err="1"/>
              <a:t>Ringtoss</a:t>
            </a:r>
            <a:r>
              <a:rPr lang="en" dirty="0"/>
              <a:t>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Results could be better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Focus 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Improve detection results </a:t>
            </a:r>
            <a:endParaRPr lang="en-US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Improve </a:t>
            </a:r>
            <a:r>
              <a:rPr lang="en" dirty="0"/>
              <a:t>recognition </a:t>
            </a:r>
            <a:r>
              <a:rPr lang="en" dirty="0" smtClean="0"/>
              <a:t>results</a:t>
            </a:r>
            <a:endParaRPr lang="en-US" dirty="0" smtClean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Produce </a:t>
            </a:r>
            <a:r>
              <a:rPr lang="en" dirty="0"/>
              <a:t>general hazard map</a:t>
            </a:r>
          </a:p>
          <a:p>
            <a:pPr marL="971550" lvl="1" indent="-285750" rtl="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Detections are not perfect but pick up general hazards</a:t>
            </a:r>
          </a:p>
          <a:p>
            <a:pPr marL="971550" lvl="1" indent="-285750" rtl="0">
              <a:spcBef>
                <a:spcPts val="0"/>
              </a:spcBef>
              <a:buFont typeface="Courier New" charset="0"/>
              <a:buChar char="o"/>
            </a:pPr>
            <a:r>
              <a:rPr lang="en" dirty="0"/>
              <a:t>This can be utilizes to create hazard map</a:t>
            </a:r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To improve we had to get familiar with the system 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Ellipse Fitting Algorithm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29537"/>
            <a:ext cx="9144002" cy="20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Ellipse Fitting Algorithm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50" y="1348625"/>
            <a:ext cx="2788561" cy="24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8251" y="1348626"/>
            <a:ext cx="2788550" cy="24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325" y="1348637"/>
            <a:ext cx="2788549" cy="244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918525" y="3921900"/>
            <a:ext cx="1351200" cy="30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Original image 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3740575" y="3771450"/>
            <a:ext cx="1803900" cy="60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After Thresholding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Erosion and Dilation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6738450" y="3891750"/>
            <a:ext cx="1752300" cy="3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Centroid Detection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768</Words>
  <Application>Microsoft Office PowerPoint</Application>
  <PresentationFormat>On-screen Show (16:9)</PresentationFormat>
  <Paragraphs>159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Impact</vt:lpstr>
      <vt:lpstr>simple-dark-2</vt:lpstr>
      <vt:lpstr>PowerPoint Presentation</vt:lpstr>
      <vt:lpstr>Objective</vt:lpstr>
      <vt:lpstr>Ringtoss: Crater Detection System</vt:lpstr>
      <vt:lpstr>Ringtoss: Crater Detection System</vt:lpstr>
      <vt:lpstr>Project Configuration (Setting up Ringtoss)</vt:lpstr>
      <vt:lpstr>Initial Results </vt:lpstr>
      <vt:lpstr>Project Focus </vt:lpstr>
      <vt:lpstr>Ellipse Fitting Algorithm </vt:lpstr>
      <vt:lpstr>Ellipse Fitting Algorithm </vt:lpstr>
      <vt:lpstr>Ellipse Fitting Algorithm Improvements</vt:lpstr>
      <vt:lpstr>Results</vt:lpstr>
      <vt:lpstr>Results</vt:lpstr>
      <vt:lpstr>Circle Hough Algorithm</vt:lpstr>
      <vt:lpstr>Circular Hough Algorithm </vt:lpstr>
      <vt:lpstr>Improve Detection Results </vt:lpstr>
      <vt:lpstr>Template Matching Algorithm</vt:lpstr>
      <vt:lpstr>Template Matching Algorithm</vt:lpstr>
      <vt:lpstr>Template Matching Algorithm Improvements </vt:lpstr>
      <vt:lpstr>Duplicate Removal</vt:lpstr>
      <vt:lpstr>Duplicate Removal</vt:lpstr>
      <vt:lpstr>Convolutional Neural Network (CNN) </vt:lpstr>
      <vt:lpstr>Training Data Classification Methods</vt:lpstr>
      <vt:lpstr>Convolutional Neural Network (CNN)</vt:lpstr>
      <vt:lpstr>Produce General Hazard Map </vt:lpstr>
      <vt:lpstr>Producing General Hazard Map</vt:lpstr>
      <vt:lpstr>Producing General Hazard Map</vt:lpstr>
      <vt:lpstr>Results</vt:lpstr>
      <vt:lpstr>Summary</vt:lpstr>
      <vt:lpstr>Future Work?</vt:lpstr>
      <vt:lpstr>Q&amp;A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</cp:lastModifiedBy>
  <cp:revision>7</cp:revision>
  <dcterms:modified xsi:type="dcterms:W3CDTF">2016-05-27T07:46:49Z</dcterms:modified>
</cp:coreProperties>
</file>