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4" r:id="rId5"/>
    <p:sldMasterId id="2147483655" r:id="rId6"/>
    <p:sldMasterId id="2147483656" r:id="rId7"/>
    <p:sldMasterId id="214748365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y="6858000" cx="9144000"/>
  <p:notesSz cx="6858000" cy="9144000"/>
  <p:embeddedFontLs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9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9" name="Wilson Thoma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9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1.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3.xml"/><Relationship Id="rId21" Type="http://schemas.openxmlformats.org/officeDocument/2006/relationships/slide" Target="slides/slide12.xml"/><Relationship Id="rId43" Type="http://schemas.openxmlformats.org/officeDocument/2006/relationships/font" Target="fonts/CenturyGothic-boldItalic.fntdata"/><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18T09:23:22.735">
    <p:pos x="6000" y="0"/>
    <p:text>Add descriptions to Daniel's part</p:text>
  </p:cm>
  <p:cm authorId="0" idx="2" dt="2018-04-18T09:22:58.731">
    <p:pos x="6000" y="100"/>
    <p:text>Add future recommendations for next QTC team</p:text>
  </p:cm>
  <p:cm authorId="0" idx="3" dt="2018-04-18T09:22:21.806">
    <p:pos x="6000" y="200"/>
    <p:text>Bulletin points the same</p:text>
  </p:cm>
  <p:cm authorId="0" idx="4" dt="2018-04-18T09:22:00.336">
    <p:pos x="6000" y="300"/>
    <p:text>Sheet numbers</p:text>
  </p:cm>
  <p:cm authorId="0" idx="5" dt="2018-04-18T09:24:09.328">
    <p:pos x="6000" y="400"/>
    <p:text>Speak not to fast when presenting, have transition between team members</p:text>
  </p:cm>
  <p:cm authorId="0" idx="6" dt="2018-04-18T09:22:39.922">
    <p:pos x="6000" y="500"/>
    <p:text>Add video for demo</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18-04-18T17:44:00.893">
    <p:pos x="6000" y="0"/>
    <p:text>Make font 20 for all slides</p:text>
  </p:cm>
  <p:cm authorId="0" idx="8" dt="2018-04-18T09:17:00.759">
    <p:pos x="6000" y="100"/>
    <p:text>Add images to make it more attractive lol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9" dt="2018-04-18T09:16:10.119">
    <p:pos x="6000" y="0"/>
    <p:text>Need permission from Mark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US"/>
              <a:t>Update, insert, delete, and upload files. change it</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6" name="Shape 32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5" name="Shape 9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wo Content">
  <p:cSld name="2_Two Content">
    <p:spTree>
      <p:nvGrpSpPr>
        <p:cNvPr id="16" name="Shape 16"/>
        <p:cNvGrpSpPr/>
        <p:nvPr/>
      </p:nvGrpSpPr>
      <p:grpSpPr>
        <a:xfrm>
          <a:off x="0" y="0"/>
          <a:ext cx="0" cy="0"/>
          <a:chOff x="0" y="0"/>
          <a:chExt cx="0" cy="0"/>
        </a:xfrm>
      </p:grpSpPr>
      <p:sp>
        <p:nvSpPr>
          <p:cNvPr id="17" name="Shape 17"/>
          <p:cNvSpPr txBox="1"/>
          <p:nvPr>
            <p:ph idx="1" type="body"/>
          </p:nvPr>
        </p:nvSpPr>
        <p:spPr>
          <a:xfrm>
            <a:off x="3483152" y="4463916"/>
            <a:ext cx="5229249" cy="914399"/>
          </a:xfrm>
          <a:prstGeom prst="rect">
            <a:avLst/>
          </a:prstGeom>
          <a:noFill/>
          <a:ln>
            <a:noFill/>
          </a:ln>
        </p:spPr>
        <p:txBody>
          <a:bodyPr anchorCtr="0" anchor="b" bIns="91425" lIns="91425" spcFirstLastPara="1" rIns="91425" wrap="square" tIns="91425"/>
          <a:lstStyle>
            <a:lvl1pPr indent="-228600" lvl="0" marL="457200" marR="0" rtl="0" algn="l">
              <a:lnSpc>
                <a:spcPct val="85714"/>
              </a:lnSpc>
              <a:spcBef>
                <a:spcPts val="560"/>
              </a:spcBef>
              <a:spcAft>
                <a:spcPts val="0"/>
              </a:spcAft>
              <a:buClr>
                <a:schemeClr val="accent1"/>
              </a:buClr>
              <a:buSzPts val="2800"/>
              <a:buFont typeface="Avenir"/>
              <a:buNone/>
              <a:defRPr b="0" i="0" sz="28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 name="Shape 18"/>
          <p:cNvSpPr txBox="1"/>
          <p:nvPr>
            <p:ph idx="2" type="body"/>
          </p:nvPr>
        </p:nvSpPr>
        <p:spPr>
          <a:xfrm>
            <a:off x="3483152" y="5397122"/>
            <a:ext cx="5229249" cy="478518"/>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400"/>
              <a:buFont typeface="Avenir"/>
              <a:buNone/>
              <a:defRPr b="1" i="0" sz="1400" u="none" cap="none" strike="noStrike">
                <a:solidFill>
                  <a:schemeClr val="accent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Shape 19"/>
          <p:cNvSpPr txBox="1"/>
          <p:nvPr>
            <p:ph idx="3" type="body"/>
          </p:nvPr>
        </p:nvSpPr>
        <p:spPr>
          <a:xfrm>
            <a:off x="3483152" y="5915278"/>
            <a:ext cx="5229249" cy="478518"/>
          </a:xfrm>
          <a:prstGeom prst="rect">
            <a:avLst/>
          </a:prstGeom>
          <a:noFill/>
          <a:ln>
            <a:noFill/>
          </a:ln>
        </p:spPr>
        <p:txBody>
          <a:bodyPr anchorCtr="0" anchor="t" bIns="91425" lIns="91425" spcFirstLastPara="1" rIns="91425" wrap="square" tIns="91425"/>
          <a:lstStyle>
            <a:lvl1pPr indent="-228600" lvl="0" marL="457200" marR="0" rtl="0" algn="l">
              <a:lnSpc>
                <a:spcPct val="80000"/>
              </a:lnSpc>
              <a:spcBef>
                <a:spcPts val="220"/>
              </a:spcBef>
              <a:spcAft>
                <a:spcPts val="0"/>
              </a:spcAft>
              <a:buClr>
                <a:schemeClr val="accent1"/>
              </a:buClr>
              <a:buSzPts val="1100"/>
              <a:buFont typeface="Avenir"/>
              <a:buNone/>
              <a:defRPr b="0" i="0" sz="11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wo Content">
  <p:cSld name="2_Two Content">
    <p:spTree>
      <p:nvGrpSpPr>
        <p:cNvPr id="28" name="Shape 28"/>
        <p:cNvGrpSpPr/>
        <p:nvPr/>
      </p:nvGrpSpPr>
      <p:grpSpPr>
        <a:xfrm>
          <a:off x="0" y="0"/>
          <a:ext cx="0" cy="0"/>
          <a:chOff x="0" y="0"/>
          <a:chExt cx="0" cy="0"/>
        </a:xfrm>
      </p:grpSpPr>
      <p:sp>
        <p:nvSpPr>
          <p:cNvPr id="29" name="Shape 29"/>
          <p:cNvSpPr txBox="1"/>
          <p:nvPr>
            <p:ph idx="1" type="body"/>
          </p:nvPr>
        </p:nvSpPr>
        <p:spPr>
          <a:xfrm>
            <a:off x="3086337" y="992039"/>
            <a:ext cx="5229249" cy="1368122"/>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0"/>
              </a:spcBef>
              <a:spcAft>
                <a:spcPts val="0"/>
              </a:spcAft>
              <a:buClr>
                <a:schemeClr val="accent1"/>
              </a:buClr>
              <a:buSzPts val="3600"/>
              <a:buFont typeface="Avenir"/>
              <a:buNone/>
              <a:defRPr b="0" i="0" sz="36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Shape 30"/>
          <p:cNvSpPr txBox="1"/>
          <p:nvPr>
            <p:ph idx="2" type="body"/>
          </p:nvPr>
        </p:nvSpPr>
        <p:spPr>
          <a:xfrm>
            <a:off x="3086337" y="2413549"/>
            <a:ext cx="5229249" cy="478518"/>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400"/>
              <a:buFont typeface="Avenir"/>
              <a:buNone/>
              <a:defRPr b="1" i="0" sz="1400" u="none" cap="none" strike="noStrike">
                <a:solidFill>
                  <a:schemeClr val="accent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2743199" y="6456586"/>
            <a:ext cx="3773837"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1" i="0" sz="65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9" name="Shape 39"/>
        <p:cNvGrpSpPr/>
        <p:nvPr/>
      </p:nvGrpSpPr>
      <p:grpSpPr>
        <a:xfrm>
          <a:off x="0" y="0"/>
          <a:ext cx="0" cy="0"/>
          <a:chOff x="0" y="0"/>
          <a:chExt cx="0" cy="0"/>
        </a:xfrm>
      </p:grpSpPr>
      <p:sp>
        <p:nvSpPr>
          <p:cNvPr id="40" name="Shape 40"/>
          <p:cNvSpPr txBox="1"/>
          <p:nvPr>
            <p:ph idx="12" type="sldNum"/>
          </p:nvPr>
        </p:nvSpPr>
        <p:spPr>
          <a:xfrm>
            <a:off x="466725" y="6456586"/>
            <a:ext cx="2133600" cy="365125"/>
          </a:xfrm>
          <a:prstGeom prst="rect">
            <a:avLst/>
          </a:prstGeom>
          <a:noFill/>
          <a:ln>
            <a:noFill/>
          </a:ln>
        </p:spPr>
        <p:txBody>
          <a:bodyPr anchorCtr="0" anchor="t" bIns="45700" lIns="0" spcFirstLastPara="1" rIns="0" wrap="square" tIns="45700">
            <a:noAutofit/>
          </a:bodyPr>
          <a:lstStyle>
            <a:lvl1pPr indent="0" lvl="0" marL="0" marR="0" rtl="0" algn="l">
              <a:spcBef>
                <a:spcPts val="0"/>
              </a:spcBef>
              <a:buNone/>
              <a:defRPr b="0" i="0" sz="800" u="none" cap="none" strike="noStrike">
                <a:solidFill>
                  <a:srgbClr val="7F7F7F"/>
                </a:solidFill>
                <a:latin typeface="Arial"/>
                <a:ea typeface="Arial"/>
                <a:cs typeface="Arial"/>
                <a:sym typeface="Arial"/>
              </a:defRPr>
            </a:lvl1pPr>
            <a:lvl2pPr indent="0" lvl="1" marL="0" marR="0" rtl="0" algn="l">
              <a:spcBef>
                <a:spcPts val="0"/>
              </a:spcBef>
              <a:buNone/>
              <a:defRPr b="0" i="0" sz="800" u="none" cap="none" strike="noStrike">
                <a:solidFill>
                  <a:srgbClr val="7F7F7F"/>
                </a:solidFill>
                <a:latin typeface="Arial"/>
                <a:ea typeface="Arial"/>
                <a:cs typeface="Arial"/>
                <a:sym typeface="Arial"/>
              </a:defRPr>
            </a:lvl2pPr>
            <a:lvl3pPr indent="0" lvl="2" marL="0" marR="0" rtl="0" algn="l">
              <a:spcBef>
                <a:spcPts val="0"/>
              </a:spcBef>
              <a:buNone/>
              <a:defRPr b="0" i="0" sz="800" u="none" cap="none" strike="noStrike">
                <a:solidFill>
                  <a:srgbClr val="7F7F7F"/>
                </a:solidFill>
                <a:latin typeface="Arial"/>
                <a:ea typeface="Arial"/>
                <a:cs typeface="Arial"/>
                <a:sym typeface="Arial"/>
              </a:defRPr>
            </a:lvl3pPr>
            <a:lvl4pPr indent="0" lvl="3" marL="0" marR="0" rtl="0" algn="l">
              <a:spcBef>
                <a:spcPts val="0"/>
              </a:spcBef>
              <a:buNone/>
              <a:defRPr b="0" i="0" sz="800" u="none" cap="none" strike="noStrike">
                <a:solidFill>
                  <a:srgbClr val="7F7F7F"/>
                </a:solidFill>
                <a:latin typeface="Arial"/>
                <a:ea typeface="Arial"/>
                <a:cs typeface="Arial"/>
                <a:sym typeface="Arial"/>
              </a:defRPr>
            </a:lvl4pPr>
            <a:lvl5pPr indent="0" lvl="4" marL="0" marR="0" rtl="0" algn="l">
              <a:spcBef>
                <a:spcPts val="0"/>
              </a:spcBef>
              <a:buNone/>
              <a:defRPr b="0" i="0" sz="800" u="none" cap="none" strike="noStrike">
                <a:solidFill>
                  <a:srgbClr val="7F7F7F"/>
                </a:solidFill>
                <a:latin typeface="Arial"/>
                <a:ea typeface="Arial"/>
                <a:cs typeface="Arial"/>
                <a:sym typeface="Arial"/>
              </a:defRPr>
            </a:lvl5pPr>
            <a:lvl6pPr indent="0" lvl="5" marL="0" marR="0" rtl="0" algn="l">
              <a:spcBef>
                <a:spcPts val="0"/>
              </a:spcBef>
              <a:buNone/>
              <a:defRPr b="0" i="0" sz="800" u="none" cap="none" strike="noStrike">
                <a:solidFill>
                  <a:srgbClr val="7F7F7F"/>
                </a:solidFill>
                <a:latin typeface="Arial"/>
                <a:ea typeface="Arial"/>
                <a:cs typeface="Arial"/>
                <a:sym typeface="Arial"/>
              </a:defRPr>
            </a:lvl6pPr>
            <a:lvl7pPr indent="0" lvl="6" marL="0" marR="0" rtl="0" algn="l">
              <a:spcBef>
                <a:spcPts val="0"/>
              </a:spcBef>
              <a:buNone/>
              <a:defRPr b="0" i="0" sz="800" u="none" cap="none" strike="noStrike">
                <a:solidFill>
                  <a:srgbClr val="7F7F7F"/>
                </a:solidFill>
                <a:latin typeface="Arial"/>
                <a:ea typeface="Arial"/>
                <a:cs typeface="Arial"/>
                <a:sym typeface="Arial"/>
              </a:defRPr>
            </a:lvl7pPr>
            <a:lvl8pPr indent="0" lvl="7" marL="0" marR="0" rtl="0" algn="l">
              <a:spcBef>
                <a:spcPts val="0"/>
              </a:spcBef>
              <a:buNone/>
              <a:defRPr b="0" i="0" sz="800" u="none" cap="none" strike="noStrike">
                <a:solidFill>
                  <a:srgbClr val="7F7F7F"/>
                </a:solidFill>
                <a:latin typeface="Arial"/>
                <a:ea typeface="Arial"/>
                <a:cs typeface="Arial"/>
                <a:sym typeface="Arial"/>
              </a:defRPr>
            </a:lvl8pPr>
            <a:lvl9pPr indent="0" lvl="8" marL="0" marR="0" rtl="0" algn="l">
              <a:spcBef>
                <a:spcPts val="0"/>
              </a:spcBef>
              <a:buNone/>
              <a:defRPr b="0" i="0" sz="800" u="none" cap="none" strike="noStrike">
                <a:solidFill>
                  <a:srgbClr val="7F7F7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
        <p:nvSpPr>
          <p:cNvPr id="41" name="Shape 41"/>
          <p:cNvSpPr txBox="1"/>
          <p:nvPr>
            <p:ph idx="1" type="body"/>
          </p:nvPr>
        </p:nvSpPr>
        <p:spPr>
          <a:xfrm>
            <a:off x="457200" y="1676400"/>
            <a:ext cx="8229600" cy="4292803"/>
          </a:xfrm>
          <a:prstGeom prst="rect">
            <a:avLst/>
          </a:prstGeom>
          <a:noFill/>
          <a:ln>
            <a:noFill/>
          </a:ln>
        </p:spPr>
        <p:txBody>
          <a:bodyPr anchorCtr="0" anchor="t" bIns="91425" lIns="91425" spcFirstLastPara="1" rIns="91425" wrap="square" tIns="91425"/>
          <a:lstStyle>
            <a:lvl1pPr indent="-323850" lvl="0" marL="4572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00000"/>
              </a:lnSpc>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Shape 42"/>
          <p:cNvSpPr txBox="1"/>
          <p:nvPr>
            <p:ph type="title"/>
          </p:nvPr>
        </p:nvSpPr>
        <p:spPr>
          <a:xfrm>
            <a:off x="457200" y="736829"/>
            <a:ext cx="8229600" cy="946828"/>
          </a:xfrm>
          <a:prstGeom prst="rect">
            <a:avLst/>
          </a:prstGeom>
          <a:noFill/>
          <a:ln>
            <a:noFill/>
          </a:ln>
        </p:spPr>
        <p:txBody>
          <a:bodyPr anchorCtr="0" anchor="ctr" bIns="91425" lIns="91425" spcFirstLastPara="1" rIns="91425" wrap="square" tIns="91425"/>
          <a:lstStyle>
            <a:lvl1pPr lvl="0" marR="0" rtl="0" algn="l">
              <a:lnSpc>
                <a:spcPct val="107142"/>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1" type="ftr"/>
          </p:nvPr>
        </p:nvSpPr>
        <p:spPr>
          <a:xfrm>
            <a:off x="2743199" y="6456586"/>
            <a:ext cx="3773837"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1" i="0" sz="65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44" name="Shape 44"/>
        <p:cNvGrpSpPr/>
        <p:nvPr/>
      </p:nvGrpSpPr>
      <p:grpSpPr>
        <a:xfrm>
          <a:off x="0" y="0"/>
          <a:ext cx="0" cy="0"/>
          <a:chOff x="0" y="0"/>
          <a:chExt cx="0" cy="0"/>
        </a:xfrm>
      </p:grpSpPr>
      <p:sp>
        <p:nvSpPr>
          <p:cNvPr id="45" name="Shape 45"/>
          <p:cNvSpPr txBox="1"/>
          <p:nvPr>
            <p:ph idx="11" type="ftr"/>
          </p:nvPr>
        </p:nvSpPr>
        <p:spPr>
          <a:xfrm>
            <a:off x="2743199" y="6456586"/>
            <a:ext cx="3773837"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1" sz="65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Shape 4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47" name="Shape 47"/>
        <p:cNvGrpSpPr/>
        <p:nvPr/>
      </p:nvGrpSpPr>
      <p:grpSpPr>
        <a:xfrm>
          <a:off x="0" y="0"/>
          <a:ext cx="0" cy="0"/>
          <a:chOff x="0" y="0"/>
          <a:chExt cx="0" cy="0"/>
        </a:xfrm>
      </p:grpSpPr>
      <p:sp>
        <p:nvSpPr>
          <p:cNvPr id="48" name="Shape 48"/>
          <p:cNvSpPr txBox="1"/>
          <p:nvPr>
            <p:ph idx="12" type="sldNum"/>
          </p:nvPr>
        </p:nvSpPr>
        <p:spPr>
          <a:xfrm>
            <a:off x="466725" y="6456586"/>
            <a:ext cx="2133600" cy="365125"/>
          </a:xfrm>
          <a:prstGeom prst="rect">
            <a:avLst/>
          </a:prstGeom>
          <a:noFill/>
          <a:ln>
            <a:noFill/>
          </a:ln>
        </p:spPr>
        <p:txBody>
          <a:bodyPr anchorCtr="0" anchor="t" bIns="45700" lIns="0" spcFirstLastPara="1" rIns="0" wrap="square" tIns="45700">
            <a:noAutofit/>
          </a:bodyPr>
          <a:lstStyle>
            <a:lvl1pPr indent="0" lvl="0" marL="0" marR="0" rtl="0" algn="l">
              <a:spcBef>
                <a:spcPts val="0"/>
              </a:spcBef>
              <a:buNone/>
              <a:defRPr sz="800">
                <a:solidFill>
                  <a:srgbClr val="7F7F7F"/>
                </a:solidFill>
                <a:latin typeface="Arial"/>
                <a:ea typeface="Arial"/>
                <a:cs typeface="Arial"/>
                <a:sym typeface="Arial"/>
              </a:defRPr>
            </a:lvl1pPr>
            <a:lvl2pPr indent="0" lvl="1" marL="0" marR="0" rtl="0" algn="l">
              <a:spcBef>
                <a:spcPts val="0"/>
              </a:spcBef>
              <a:buNone/>
              <a:defRPr sz="800">
                <a:solidFill>
                  <a:srgbClr val="7F7F7F"/>
                </a:solidFill>
                <a:latin typeface="Arial"/>
                <a:ea typeface="Arial"/>
                <a:cs typeface="Arial"/>
                <a:sym typeface="Arial"/>
              </a:defRPr>
            </a:lvl2pPr>
            <a:lvl3pPr indent="0" lvl="2" marL="0" marR="0" rtl="0" algn="l">
              <a:spcBef>
                <a:spcPts val="0"/>
              </a:spcBef>
              <a:buNone/>
              <a:defRPr sz="800">
                <a:solidFill>
                  <a:srgbClr val="7F7F7F"/>
                </a:solidFill>
                <a:latin typeface="Arial"/>
                <a:ea typeface="Arial"/>
                <a:cs typeface="Arial"/>
                <a:sym typeface="Arial"/>
              </a:defRPr>
            </a:lvl3pPr>
            <a:lvl4pPr indent="0" lvl="3" marL="0" marR="0" rtl="0" algn="l">
              <a:spcBef>
                <a:spcPts val="0"/>
              </a:spcBef>
              <a:buNone/>
              <a:defRPr sz="800">
                <a:solidFill>
                  <a:srgbClr val="7F7F7F"/>
                </a:solidFill>
                <a:latin typeface="Arial"/>
                <a:ea typeface="Arial"/>
                <a:cs typeface="Arial"/>
                <a:sym typeface="Arial"/>
              </a:defRPr>
            </a:lvl4pPr>
            <a:lvl5pPr indent="0" lvl="4" marL="0" marR="0" rtl="0" algn="l">
              <a:spcBef>
                <a:spcPts val="0"/>
              </a:spcBef>
              <a:buNone/>
              <a:defRPr sz="800">
                <a:solidFill>
                  <a:srgbClr val="7F7F7F"/>
                </a:solidFill>
                <a:latin typeface="Arial"/>
                <a:ea typeface="Arial"/>
                <a:cs typeface="Arial"/>
                <a:sym typeface="Arial"/>
              </a:defRPr>
            </a:lvl5pPr>
            <a:lvl6pPr indent="0" lvl="5" marL="0" marR="0" rtl="0" algn="l">
              <a:spcBef>
                <a:spcPts val="0"/>
              </a:spcBef>
              <a:buNone/>
              <a:defRPr sz="800">
                <a:solidFill>
                  <a:srgbClr val="7F7F7F"/>
                </a:solidFill>
                <a:latin typeface="Arial"/>
                <a:ea typeface="Arial"/>
                <a:cs typeface="Arial"/>
                <a:sym typeface="Arial"/>
              </a:defRPr>
            </a:lvl6pPr>
            <a:lvl7pPr indent="0" lvl="6" marL="0" marR="0" rtl="0" algn="l">
              <a:spcBef>
                <a:spcPts val="0"/>
              </a:spcBef>
              <a:buNone/>
              <a:defRPr sz="800">
                <a:solidFill>
                  <a:srgbClr val="7F7F7F"/>
                </a:solidFill>
                <a:latin typeface="Arial"/>
                <a:ea typeface="Arial"/>
                <a:cs typeface="Arial"/>
                <a:sym typeface="Arial"/>
              </a:defRPr>
            </a:lvl7pPr>
            <a:lvl8pPr indent="0" lvl="7" marL="0" marR="0" rtl="0" algn="l">
              <a:spcBef>
                <a:spcPts val="0"/>
              </a:spcBef>
              <a:buNone/>
              <a:defRPr sz="800">
                <a:solidFill>
                  <a:srgbClr val="7F7F7F"/>
                </a:solidFill>
                <a:latin typeface="Arial"/>
                <a:ea typeface="Arial"/>
                <a:cs typeface="Arial"/>
                <a:sym typeface="Arial"/>
              </a:defRPr>
            </a:lvl8pPr>
            <a:lvl9pPr indent="0" lvl="8" marL="0" marR="0" rtl="0" algn="l">
              <a:spcBef>
                <a:spcPts val="0"/>
              </a:spcBef>
              <a:buNone/>
              <a:defRPr sz="800">
                <a:solidFill>
                  <a:srgbClr val="7F7F7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
        <p:nvSpPr>
          <p:cNvPr id="49" name="Shape 49"/>
          <p:cNvSpPr txBox="1"/>
          <p:nvPr>
            <p:ph idx="1" type="body"/>
          </p:nvPr>
        </p:nvSpPr>
        <p:spPr>
          <a:xfrm>
            <a:off x="457200" y="1676400"/>
            <a:ext cx="3931920" cy="4292803"/>
          </a:xfrm>
          <a:prstGeom prst="rect">
            <a:avLst/>
          </a:prstGeom>
          <a:noFill/>
          <a:ln>
            <a:noFill/>
          </a:ln>
        </p:spPr>
        <p:txBody>
          <a:bodyPr anchorCtr="0" anchor="t" bIns="91425" lIns="91425" spcFirstLastPara="1" rIns="91425" wrap="square" tIns="91425"/>
          <a:lstStyle>
            <a:lvl1pPr indent="-323850" lvl="0" marL="4572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00000"/>
              </a:lnSpc>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 name="Shape 50"/>
          <p:cNvSpPr txBox="1"/>
          <p:nvPr>
            <p:ph idx="2" type="body"/>
          </p:nvPr>
        </p:nvSpPr>
        <p:spPr>
          <a:xfrm>
            <a:off x="4754880" y="1676400"/>
            <a:ext cx="3931920" cy="4292803"/>
          </a:xfrm>
          <a:prstGeom prst="rect">
            <a:avLst/>
          </a:prstGeom>
          <a:noFill/>
          <a:ln>
            <a:noFill/>
          </a:ln>
        </p:spPr>
        <p:txBody>
          <a:bodyPr anchorCtr="0" anchor="t" bIns="91425" lIns="91425" spcFirstLastPara="1" rIns="91425" wrap="square" tIns="91425"/>
          <a:lstStyle>
            <a:lvl1pPr indent="-323850" lvl="0" marL="457200" marR="0" rtl="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00000"/>
              </a:lnSpc>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 name="Shape 51"/>
          <p:cNvSpPr txBox="1"/>
          <p:nvPr>
            <p:ph type="title"/>
          </p:nvPr>
        </p:nvSpPr>
        <p:spPr>
          <a:xfrm>
            <a:off x="457200" y="736829"/>
            <a:ext cx="8229600" cy="946828"/>
          </a:xfrm>
          <a:prstGeom prst="rect">
            <a:avLst/>
          </a:prstGeom>
          <a:noFill/>
          <a:ln>
            <a:noFill/>
          </a:ln>
        </p:spPr>
        <p:txBody>
          <a:bodyPr anchorCtr="0" anchor="ctr" bIns="91425" lIns="91425" spcFirstLastPara="1" rIns="91425" wrap="square" tIns="91425"/>
          <a:lstStyle>
            <a:lvl1pPr lvl="0" marR="0" rtl="0" algn="l">
              <a:lnSpc>
                <a:spcPct val="107142"/>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Shape 52"/>
          <p:cNvSpPr txBox="1"/>
          <p:nvPr>
            <p:ph idx="11" type="ftr"/>
          </p:nvPr>
        </p:nvSpPr>
        <p:spPr>
          <a:xfrm>
            <a:off x="2743199" y="6456586"/>
            <a:ext cx="3773837"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1" sz="65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wo Content">
  <p:cSld name="2_Two Content">
    <p:spTree>
      <p:nvGrpSpPr>
        <p:cNvPr id="59" name="Shape 59"/>
        <p:cNvGrpSpPr/>
        <p:nvPr/>
      </p:nvGrpSpPr>
      <p:grpSpPr>
        <a:xfrm>
          <a:off x="0" y="0"/>
          <a:ext cx="0" cy="0"/>
          <a:chOff x="0" y="0"/>
          <a:chExt cx="0" cy="0"/>
        </a:xfrm>
      </p:grpSpPr>
      <p:sp>
        <p:nvSpPr>
          <p:cNvPr id="60" name="Shape 60"/>
          <p:cNvSpPr txBox="1"/>
          <p:nvPr>
            <p:ph idx="1" type="body"/>
          </p:nvPr>
        </p:nvSpPr>
        <p:spPr>
          <a:xfrm>
            <a:off x="3483152" y="4463916"/>
            <a:ext cx="5229249" cy="914399"/>
          </a:xfrm>
          <a:prstGeom prst="rect">
            <a:avLst/>
          </a:prstGeom>
          <a:noFill/>
          <a:ln>
            <a:noFill/>
          </a:ln>
        </p:spPr>
        <p:txBody>
          <a:bodyPr anchorCtr="0" anchor="b" bIns="91425" lIns="91425" spcFirstLastPara="1" rIns="91425" wrap="square" tIns="91425"/>
          <a:lstStyle>
            <a:lvl1pPr indent="-228600" lvl="0" marL="457200" marR="0" rtl="0" algn="l">
              <a:lnSpc>
                <a:spcPct val="85714"/>
              </a:lnSpc>
              <a:spcBef>
                <a:spcPts val="560"/>
              </a:spcBef>
              <a:spcAft>
                <a:spcPts val="0"/>
              </a:spcAft>
              <a:buClr>
                <a:schemeClr val="accent1"/>
              </a:buClr>
              <a:buSzPts val="2800"/>
              <a:buFont typeface="Avenir"/>
              <a:buNone/>
              <a:defRPr b="0" i="0" sz="28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Shape 61"/>
          <p:cNvSpPr txBox="1"/>
          <p:nvPr>
            <p:ph idx="2" type="body"/>
          </p:nvPr>
        </p:nvSpPr>
        <p:spPr>
          <a:xfrm>
            <a:off x="3483152" y="5397122"/>
            <a:ext cx="5229249" cy="478518"/>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400"/>
              <a:buFont typeface="Avenir"/>
              <a:buNone/>
              <a:defRPr b="1" i="0" sz="1400" u="none" cap="none" strike="noStrike">
                <a:solidFill>
                  <a:schemeClr val="accent1"/>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Shape 62"/>
          <p:cNvSpPr txBox="1"/>
          <p:nvPr>
            <p:ph idx="3" type="body"/>
          </p:nvPr>
        </p:nvSpPr>
        <p:spPr>
          <a:xfrm>
            <a:off x="3483152" y="5915278"/>
            <a:ext cx="5229249" cy="478518"/>
          </a:xfrm>
          <a:prstGeom prst="rect">
            <a:avLst/>
          </a:prstGeom>
          <a:noFill/>
          <a:ln>
            <a:noFill/>
          </a:ln>
        </p:spPr>
        <p:txBody>
          <a:bodyPr anchorCtr="0" anchor="t" bIns="91425" lIns="91425" spcFirstLastPara="1" rIns="91425" wrap="square" tIns="91425"/>
          <a:lstStyle>
            <a:lvl1pPr indent="-228600" lvl="0" marL="457200" marR="0" rtl="0" algn="l">
              <a:lnSpc>
                <a:spcPct val="80000"/>
              </a:lnSpc>
              <a:spcBef>
                <a:spcPts val="220"/>
              </a:spcBef>
              <a:spcAft>
                <a:spcPts val="0"/>
              </a:spcAft>
              <a:buClr>
                <a:schemeClr val="accent1"/>
              </a:buClr>
              <a:buSzPts val="1100"/>
              <a:buFont typeface="Avenir"/>
              <a:buNone/>
              <a:defRPr b="0" i="0" sz="1100" u="none" cap="none" strike="noStrike">
                <a:solidFill>
                  <a:schemeClr val="dk2"/>
                </a:solidFill>
                <a:latin typeface="Arial"/>
                <a:ea typeface="Arial"/>
                <a:cs typeface="Arial"/>
                <a:sym typeface="Arial"/>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accent1"/>
              </a:buClr>
              <a:buSzPts val="1600"/>
              <a:buFont typeface="Avenir"/>
              <a:buChar char="&gt;"/>
              <a:defRPr b="0" i="0" sz="16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spcBef>
                <a:spcPts val="24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631686" y="-8164"/>
            <a:ext cx="8525236" cy="5676901"/>
          </a:xfrm>
          <a:prstGeom prst="rect">
            <a:avLst/>
          </a:prstGeom>
          <a:noFill/>
          <a:ln>
            <a:noFill/>
          </a:ln>
        </p:spPr>
      </p:pic>
      <p:pic>
        <p:nvPicPr>
          <p:cNvPr id="11" name="Shape 11"/>
          <p:cNvPicPr preferRelativeResize="0"/>
          <p:nvPr/>
        </p:nvPicPr>
        <p:blipFill rotWithShape="1">
          <a:blip r:embed="rId2">
            <a:alphaModFix/>
          </a:blip>
          <a:srcRect b="0" l="0" r="0" t="0"/>
          <a:stretch/>
        </p:blipFill>
        <p:spPr>
          <a:xfrm>
            <a:off x="3729470" y="353785"/>
            <a:ext cx="5353817" cy="4981577"/>
          </a:xfrm>
          <a:prstGeom prst="rect">
            <a:avLst/>
          </a:prstGeom>
          <a:noFill/>
          <a:ln>
            <a:noFill/>
          </a:ln>
        </p:spPr>
      </p:pic>
      <p:sp>
        <p:nvSpPr>
          <p:cNvPr id="12" name="Shape 12"/>
          <p:cNvSpPr/>
          <p:nvPr/>
        </p:nvSpPr>
        <p:spPr>
          <a:xfrm rot="-775898">
            <a:off x="-747365" y="-132021"/>
            <a:ext cx="3344158" cy="7269388"/>
          </a:xfrm>
          <a:custGeom>
            <a:pathLst>
              <a:path extrusionOk="0" h="7170449" w="3297856">
                <a:moveTo>
                  <a:pt x="0" y="6632446"/>
                </a:moveTo>
                <a:cubicBezTo>
                  <a:pt x="306288" y="5316673"/>
                  <a:pt x="1210924" y="1352402"/>
                  <a:pt x="1525621" y="0"/>
                </a:cubicBezTo>
                <a:lnTo>
                  <a:pt x="2471250" y="207720"/>
                </a:lnTo>
                <a:lnTo>
                  <a:pt x="3297856" y="4950489"/>
                </a:lnTo>
                <a:lnTo>
                  <a:pt x="2347854" y="7170449"/>
                </a:lnTo>
                <a:lnTo>
                  <a:pt x="0" y="6632446"/>
                </a:lnTo>
                <a:close/>
              </a:path>
            </a:pathLst>
          </a:custGeom>
          <a:gradFill>
            <a:gsLst>
              <a:gs pos="0">
                <a:srgbClr val="201747"/>
              </a:gs>
              <a:gs pos="41000">
                <a:srgbClr val="201747"/>
              </a:gs>
              <a:gs pos="77000">
                <a:srgbClr val="850F89"/>
              </a:gs>
              <a:gs pos="100000">
                <a:srgbClr val="850F89"/>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 name="Shape 13"/>
          <p:cNvSpPr/>
          <p:nvPr/>
        </p:nvSpPr>
        <p:spPr>
          <a:xfrm>
            <a:off x="2423886" y="2910114"/>
            <a:ext cx="6720114" cy="3955143"/>
          </a:xfrm>
          <a:custGeom>
            <a:pathLst>
              <a:path extrusionOk="0" h="3955143" w="6720114">
                <a:moveTo>
                  <a:pt x="7257" y="3947886"/>
                </a:moveTo>
                <a:lnTo>
                  <a:pt x="442685" y="1567543"/>
                </a:lnTo>
                <a:lnTo>
                  <a:pt x="6720114" y="0"/>
                </a:lnTo>
                <a:lnTo>
                  <a:pt x="6720114" y="3955143"/>
                </a:lnTo>
                <a:lnTo>
                  <a:pt x="0" y="3955143"/>
                </a:lnTo>
                <a:lnTo>
                  <a:pt x="7257" y="394788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 name="Shape 14"/>
          <p:cNvPicPr preferRelativeResize="0"/>
          <p:nvPr/>
        </p:nvPicPr>
        <p:blipFill rotWithShape="1">
          <a:blip r:embed="rId3">
            <a:alphaModFix/>
          </a:blip>
          <a:srcRect b="0" l="0" r="54752" t="0"/>
          <a:stretch/>
        </p:blipFill>
        <p:spPr>
          <a:xfrm>
            <a:off x="8170876" y="6156180"/>
            <a:ext cx="776725" cy="561432"/>
          </a:xfrm>
          <a:prstGeom prst="rect">
            <a:avLst/>
          </a:prstGeom>
          <a:noFill/>
          <a:ln>
            <a:noFill/>
          </a:ln>
        </p:spPr>
      </p:pic>
      <p:sp>
        <p:nvSpPr>
          <p:cNvPr id="15" name="Shape 15"/>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 name="Shape 21"/>
        <p:cNvGrpSpPr/>
        <p:nvPr/>
      </p:nvGrpSpPr>
      <p:grpSpPr>
        <a:xfrm>
          <a:off x="0" y="0"/>
          <a:ext cx="0" cy="0"/>
          <a:chOff x="0" y="0"/>
          <a:chExt cx="0" cy="0"/>
        </a:xfrm>
      </p:grpSpPr>
      <p:sp>
        <p:nvSpPr>
          <p:cNvPr id="22" name="Shape 22"/>
          <p:cNvSpPr/>
          <p:nvPr/>
        </p:nvSpPr>
        <p:spPr>
          <a:xfrm>
            <a:off x="2423886" y="2910114"/>
            <a:ext cx="6720114" cy="3955143"/>
          </a:xfrm>
          <a:custGeom>
            <a:pathLst>
              <a:path extrusionOk="0" h="3955143" w="6720114">
                <a:moveTo>
                  <a:pt x="7257" y="3947886"/>
                </a:moveTo>
                <a:lnTo>
                  <a:pt x="442685" y="1567543"/>
                </a:lnTo>
                <a:lnTo>
                  <a:pt x="6720114" y="0"/>
                </a:lnTo>
                <a:lnTo>
                  <a:pt x="6720114" y="3955143"/>
                </a:lnTo>
                <a:lnTo>
                  <a:pt x="0" y="3955143"/>
                </a:lnTo>
                <a:lnTo>
                  <a:pt x="7257" y="394788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 name="Shape 23"/>
          <p:cNvSpPr/>
          <p:nvPr/>
        </p:nvSpPr>
        <p:spPr>
          <a:xfrm rot="-6188150">
            <a:off x="3859576" y="1705210"/>
            <a:ext cx="4177527" cy="7567560"/>
          </a:xfrm>
          <a:custGeom>
            <a:pathLst>
              <a:path extrusionOk="0" h="7464563" w="4119687">
                <a:moveTo>
                  <a:pt x="0" y="6512976"/>
                </a:moveTo>
                <a:lnTo>
                  <a:pt x="1522333" y="0"/>
                </a:lnTo>
                <a:lnTo>
                  <a:pt x="3718636" y="945992"/>
                </a:lnTo>
                <a:lnTo>
                  <a:pt x="4119687" y="7464563"/>
                </a:lnTo>
                <a:lnTo>
                  <a:pt x="0" y="6512976"/>
                </a:lnTo>
                <a:close/>
              </a:path>
            </a:pathLst>
          </a:custGeom>
          <a:gradFill>
            <a:gsLst>
              <a:gs pos="0">
                <a:srgbClr val="201747"/>
              </a:gs>
              <a:gs pos="17000">
                <a:srgbClr val="201747"/>
              </a:gs>
              <a:gs pos="52000">
                <a:srgbClr val="3C1463"/>
              </a:gs>
              <a:gs pos="78000">
                <a:srgbClr val="4E196D"/>
              </a:gs>
              <a:gs pos="100000">
                <a:srgbClr val="4E196D"/>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Shape 24"/>
          <p:cNvSpPr/>
          <p:nvPr/>
        </p:nvSpPr>
        <p:spPr>
          <a:xfrm rot="-775898">
            <a:off x="-747294" y="-132020"/>
            <a:ext cx="3344158" cy="7269388"/>
          </a:xfrm>
          <a:custGeom>
            <a:pathLst>
              <a:path extrusionOk="0" h="7170449" w="3297856">
                <a:moveTo>
                  <a:pt x="0" y="6632446"/>
                </a:moveTo>
                <a:cubicBezTo>
                  <a:pt x="306288" y="5316673"/>
                  <a:pt x="1210924" y="1352402"/>
                  <a:pt x="1525621" y="0"/>
                </a:cubicBezTo>
                <a:lnTo>
                  <a:pt x="2471250" y="207720"/>
                </a:lnTo>
                <a:lnTo>
                  <a:pt x="3297856" y="4950489"/>
                </a:lnTo>
                <a:lnTo>
                  <a:pt x="2347854" y="7170449"/>
                </a:lnTo>
                <a:lnTo>
                  <a:pt x="0" y="6632446"/>
                </a:lnTo>
                <a:close/>
              </a:path>
            </a:pathLst>
          </a:custGeom>
          <a:gradFill>
            <a:gsLst>
              <a:gs pos="0">
                <a:srgbClr val="201747"/>
              </a:gs>
              <a:gs pos="41000">
                <a:srgbClr val="201747"/>
              </a:gs>
              <a:gs pos="77000">
                <a:srgbClr val="850F89"/>
              </a:gs>
              <a:gs pos="100000">
                <a:srgbClr val="850F89"/>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 name="Shape 25"/>
          <p:cNvPicPr preferRelativeResize="0"/>
          <p:nvPr/>
        </p:nvPicPr>
        <p:blipFill rotWithShape="1">
          <a:blip r:embed="rId1">
            <a:alphaModFix/>
          </a:blip>
          <a:srcRect b="0" l="0" r="0" t="0"/>
          <a:stretch/>
        </p:blipFill>
        <p:spPr>
          <a:xfrm>
            <a:off x="8194074" y="6156180"/>
            <a:ext cx="730329" cy="561432"/>
          </a:xfrm>
          <a:prstGeom prst="rect">
            <a:avLst/>
          </a:prstGeom>
          <a:noFill/>
          <a:ln>
            <a:noFill/>
          </a:ln>
        </p:spPr>
      </p:pic>
      <p:sp>
        <p:nvSpPr>
          <p:cNvPr id="26" name="Shape 26"/>
          <p:cNvSpPr txBox="1"/>
          <p:nvPr>
            <p:ph idx="11" type="ftr"/>
          </p:nvPr>
        </p:nvSpPr>
        <p:spPr>
          <a:xfrm>
            <a:off x="2743199" y="6456586"/>
            <a:ext cx="3773837"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1" i="0" sz="65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Shape 27"/>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 name="Shape 33"/>
        <p:cNvGrpSpPr/>
        <p:nvPr/>
      </p:nvGrpSpPr>
      <p:grpSpPr>
        <a:xfrm>
          <a:off x="0" y="0"/>
          <a:ext cx="0" cy="0"/>
          <a:chOff x="0" y="0"/>
          <a:chExt cx="0" cy="0"/>
        </a:xfrm>
      </p:grpSpPr>
      <p:sp>
        <p:nvSpPr>
          <p:cNvPr id="34" name="Shape 34"/>
          <p:cNvSpPr/>
          <p:nvPr/>
        </p:nvSpPr>
        <p:spPr>
          <a:xfrm>
            <a:off x="7300686" y="-6350"/>
            <a:ext cx="1850571" cy="703943"/>
          </a:xfrm>
          <a:custGeom>
            <a:pathLst>
              <a:path extrusionOk="0" h="703943" w="1850571">
                <a:moveTo>
                  <a:pt x="65314" y="0"/>
                </a:moveTo>
                <a:lnTo>
                  <a:pt x="1850571" y="0"/>
                </a:lnTo>
                <a:lnTo>
                  <a:pt x="1850571" y="703943"/>
                </a:lnTo>
                <a:lnTo>
                  <a:pt x="0" y="217714"/>
                </a:lnTo>
                <a:lnTo>
                  <a:pt x="65314" y="0"/>
                </a:lnTo>
                <a:close/>
              </a:path>
            </a:pathLst>
          </a:custGeom>
          <a:gradFill>
            <a:gsLst>
              <a:gs pos="0">
                <a:srgbClr val="641D76"/>
              </a:gs>
              <a:gs pos="40000">
                <a:srgbClr val="641D76"/>
              </a:gs>
              <a:gs pos="100000">
                <a:schemeClr val="dk2"/>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Shape 35"/>
          <p:cNvSpPr/>
          <p:nvPr/>
        </p:nvSpPr>
        <p:spPr>
          <a:xfrm>
            <a:off x="-19250" y="-6349"/>
            <a:ext cx="7433773" cy="740060"/>
          </a:xfrm>
          <a:custGeom>
            <a:pathLst>
              <a:path extrusionOk="0" h="1062408" w="7433374">
                <a:moveTo>
                  <a:pt x="4184" y="1062408"/>
                </a:moveTo>
                <a:cubicBezTo>
                  <a:pt x="2789" y="708272"/>
                  <a:pt x="1395" y="354136"/>
                  <a:pt x="0" y="0"/>
                </a:cubicBezTo>
                <a:lnTo>
                  <a:pt x="7433374" y="0"/>
                </a:lnTo>
                <a:lnTo>
                  <a:pt x="7368367" y="317636"/>
                </a:lnTo>
                <a:lnTo>
                  <a:pt x="4184" y="1062408"/>
                </a:lnTo>
                <a:close/>
              </a:path>
            </a:pathLst>
          </a:custGeom>
          <a:gradFill>
            <a:gsLst>
              <a:gs pos="0">
                <a:srgbClr val="4E196D"/>
              </a:gs>
              <a:gs pos="100000">
                <a:srgbClr val="900F93"/>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Shape 36"/>
          <p:cNvSpPr/>
          <p:nvPr/>
        </p:nvSpPr>
        <p:spPr>
          <a:xfrm flipH="1">
            <a:off x="-4" y="6797278"/>
            <a:ext cx="9151259" cy="73152"/>
          </a:xfrm>
          <a:prstGeom prst="rect">
            <a:avLst/>
          </a:prstGeom>
          <a:gradFill>
            <a:gsLst>
              <a:gs pos="0">
                <a:schemeClr val="dk2"/>
              </a:gs>
              <a:gs pos="990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7" name="Shape 37"/>
          <p:cNvPicPr preferRelativeResize="0"/>
          <p:nvPr/>
        </p:nvPicPr>
        <p:blipFill rotWithShape="1">
          <a:blip r:embed="rId1">
            <a:alphaModFix/>
          </a:blip>
          <a:srcRect b="0" l="0" r="54752" t="0"/>
          <a:stretch/>
        </p:blipFill>
        <p:spPr>
          <a:xfrm>
            <a:off x="8170876" y="6156180"/>
            <a:ext cx="776725" cy="561432"/>
          </a:xfrm>
          <a:prstGeom prst="rect">
            <a:avLst/>
          </a:prstGeom>
          <a:noFill/>
          <a:ln>
            <a:noFill/>
          </a:ln>
        </p:spPr>
      </p:pic>
      <p:sp>
        <p:nvSpPr>
          <p:cNvPr id="38" name="Shape 38"/>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 name="Shape 53"/>
        <p:cNvGrpSpPr/>
        <p:nvPr/>
      </p:nvGrpSpPr>
      <p:grpSpPr>
        <a:xfrm>
          <a:off x="0" y="0"/>
          <a:ext cx="0" cy="0"/>
          <a:chOff x="0" y="0"/>
          <a:chExt cx="0" cy="0"/>
        </a:xfrm>
      </p:grpSpPr>
      <p:sp>
        <p:nvSpPr>
          <p:cNvPr id="54" name="Shape 54"/>
          <p:cNvSpPr/>
          <p:nvPr/>
        </p:nvSpPr>
        <p:spPr>
          <a:xfrm rot="-775898">
            <a:off x="1407996" y="-963734"/>
            <a:ext cx="7971759" cy="4831345"/>
          </a:xfrm>
          <a:custGeom>
            <a:pathLst>
              <a:path extrusionOk="0" h="4765589" w="7861385">
                <a:moveTo>
                  <a:pt x="7218870" y="4612559"/>
                </a:moveTo>
                <a:lnTo>
                  <a:pt x="7861385" y="1788153"/>
                </a:lnTo>
                <a:lnTo>
                  <a:pt x="0" y="0"/>
                </a:lnTo>
                <a:lnTo>
                  <a:pt x="837561" y="4765589"/>
                </a:lnTo>
                <a:lnTo>
                  <a:pt x="7218870" y="4612559"/>
                </a:lnTo>
                <a:close/>
              </a:path>
            </a:pathLst>
          </a:custGeom>
          <a:gradFill>
            <a:gsLst>
              <a:gs pos="0">
                <a:srgbClr val="201747"/>
              </a:gs>
              <a:gs pos="100000">
                <a:srgbClr val="641D76"/>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 name="Shape 55"/>
          <p:cNvSpPr/>
          <p:nvPr/>
        </p:nvSpPr>
        <p:spPr>
          <a:xfrm rot="-775898">
            <a:off x="-748822" y="-133341"/>
            <a:ext cx="3357259" cy="7257864"/>
          </a:xfrm>
          <a:custGeom>
            <a:pathLst>
              <a:path extrusionOk="0" h="7159081" w="3310776">
                <a:moveTo>
                  <a:pt x="0" y="6632446"/>
                </a:moveTo>
                <a:cubicBezTo>
                  <a:pt x="306288" y="5316673"/>
                  <a:pt x="1210924" y="1352402"/>
                  <a:pt x="1525621" y="0"/>
                </a:cubicBezTo>
                <a:lnTo>
                  <a:pt x="2476812" y="226135"/>
                </a:lnTo>
                <a:lnTo>
                  <a:pt x="3310776" y="5004157"/>
                </a:lnTo>
                <a:lnTo>
                  <a:pt x="2336371" y="7159081"/>
                </a:lnTo>
                <a:lnTo>
                  <a:pt x="0" y="6632446"/>
                </a:lnTo>
                <a:close/>
              </a:path>
            </a:pathLst>
          </a:custGeom>
          <a:gradFill>
            <a:gsLst>
              <a:gs pos="0">
                <a:srgbClr val="201747"/>
              </a:gs>
              <a:gs pos="26000">
                <a:srgbClr val="201747"/>
              </a:gs>
              <a:gs pos="78000">
                <a:srgbClr val="850F89"/>
              </a:gs>
              <a:gs pos="100000">
                <a:srgbClr val="850F89"/>
              </a:gs>
            </a:gsLst>
            <a:lin ang="210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Shape 56"/>
          <p:cNvSpPr/>
          <p:nvPr/>
        </p:nvSpPr>
        <p:spPr>
          <a:xfrm>
            <a:off x="2423886" y="2910114"/>
            <a:ext cx="6720114" cy="3955143"/>
          </a:xfrm>
          <a:custGeom>
            <a:pathLst>
              <a:path extrusionOk="0" h="3955143" w="6720114">
                <a:moveTo>
                  <a:pt x="7257" y="3947886"/>
                </a:moveTo>
                <a:lnTo>
                  <a:pt x="442685" y="1567543"/>
                </a:lnTo>
                <a:lnTo>
                  <a:pt x="6720114" y="0"/>
                </a:lnTo>
                <a:lnTo>
                  <a:pt x="6720114" y="3955143"/>
                </a:lnTo>
                <a:lnTo>
                  <a:pt x="0" y="3955143"/>
                </a:lnTo>
                <a:lnTo>
                  <a:pt x="7257" y="3947886"/>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7" name="Shape 57"/>
          <p:cNvPicPr preferRelativeResize="0"/>
          <p:nvPr/>
        </p:nvPicPr>
        <p:blipFill rotWithShape="1">
          <a:blip r:embed="rId1">
            <a:alphaModFix/>
          </a:blip>
          <a:srcRect b="0" l="0" r="54752" t="0"/>
          <a:stretch/>
        </p:blipFill>
        <p:spPr>
          <a:xfrm>
            <a:off x="8170876" y="6156180"/>
            <a:ext cx="776725" cy="561432"/>
          </a:xfrm>
          <a:prstGeom prst="rect">
            <a:avLst/>
          </a:prstGeom>
          <a:noFill/>
          <a:ln>
            <a:noFill/>
          </a:ln>
        </p:spPr>
      </p:pic>
      <p:sp>
        <p:nvSpPr>
          <p:cNvPr id="58" name="Shape 58"/>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hyperlink" Target="http://drive.google.com/file/d/15MZG1hT388fxegxJgD0E7VbnSJYX4eur/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png"/><Relationship Id="rId10" Type="http://schemas.openxmlformats.org/officeDocument/2006/relationships/image" Target="../media/image14.png"/><Relationship Id="rId9"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12.png"/><Relationship Id="rId7" Type="http://schemas.openxmlformats.org/officeDocument/2006/relationships/image" Target="../media/image20.png"/><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3483150" y="4463925"/>
            <a:ext cx="5720700" cy="914400"/>
          </a:xfrm>
          <a:prstGeom prst="rect">
            <a:avLst/>
          </a:prstGeom>
          <a:noFill/>
          <a:ln>
            <a:noFill/>
          </a:ln>
        </p:spPr>
        <p:txBody>
          <a:bodyPr anchorCtr="0" anchor="b" bIns="45700" lIns="91425" spcFirstLastPara="1" rIns="91425" wrap="square" tIns="45700">
            <a:noAutofit/>
          </a:bodyPr>
          <a:lstStyle/>
          <a:p>
            <a:pPr indent="0" lvl="0" marL="0" marR="0" rtl="0" algn="l">
              <a:lnSpc>
                <a:spcPct val="85714"/>
              </a:lnSpc>
              <a:spcBef>
                <a:spcPts val="0"/>
              </a:spcBef>
              <a:spcAft>
                <a:spcPts val="0"/>
              </a:spcAft>
              <a:buClr>
                <a:schemeClr val="accent1"/>
              </a:buClr>
              <a:buSzPts val="2800"/>
              <a:buFont typeface="Avenir"/>
              <a:buNone/>
            </a:pPr>
            <a:r>
              <a:rPr b="1" i="0" lang="en-US" sz="3600" u="none" cap="none" strike="noStrike">
                <a:solidFill>
                  <a:schemeClr val="dk2"/>
                </a:solidFill>
              </a:rPr>
              <a:t>Referral ERRA Trending Analysis Tool (RE</a:t>
            </a:r>
            <a:r>
              <a:rPr b="1" lang="en-US" sz="3600"/>
              <a:t>-TAT)</a:t>
            </a:r>
            <a:endParaRPr b="1" i="0" sz="3600" u="none" cap="none" strike="noStrike">
              <a:solidFill>
                <a:schemeClr val="dk2"/>
              </a:solidFill>
            </a:endParaRPr>
          </a:p>
        </p:txBody>
      </p:sp>
      <p:sp>
        <p:nvSpPr>
          <p:cNvPr id="69" name="Shape 69"/>
          <p:cNvSpPr txBox="1"/>
          <p:nvPr>
            <p:ph idx="2" type="body"/>
          </p:nvPr>
        </p:nvSpPr>
        <p:spPr>
          <a:xfrm>
            <a:off x="3483152" y="5397122"/>
            <a:ext cx="5229249" cy="478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lang="en-US" sz="2400"/>
              <a:t>Sponsor - QTC</a:t>
            </a:r>
            <a:endParaRPr b="1" i="0" sz="2400" u="none" cap="none" strike="noStrike">
              <a:solidFill>
                <a:schemeClr val="accent1"/>
              </a:solidFill>
              <a:latin typeface="Arial"/>
              <a:ea typeface="Arial"/>
              <a:cs typeface="Arial"/>
              <a:sym typeface="Arial"/>
            </a:endParaRPr>
          </a:p>
        </p:txBody>
      </p:sp>
      <p:sp>
        <p:nvSpPr>
          <p:cNvPr id="70" name="Shape 70"/>
          <p:cNvSpPr txBox="1"/>
          <p:nvPr>
            <p:ph idx="3" type="body"/>
          </p:nvPr>
        </p:nvSpPr>
        <p:spPr>
          <a:xfrm>
            <a:off x="3483152" y="5915278"/>
            <a:ext cx="5229249" cy="47851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100"/>
              <a:buFont typeface="Avenir"/>
              <a:buNone/>
            </a:pPr>
            <a:r>
              <a:rPr b="0" i="0" lang="en-US" sz="1100" u="none" cap="none" strike="noStrike">
                <a:solidFill>
                  <a:schemeClr val="dk2"/>
                </a:solidFill>
                <a:latin typeface="Arial"/>
                <a:ea typeface="Arial"/>
                <a:cs typeface="Arial"/>
                <a:sym typeface="Arial"/>
              </a:rPr>
              <a:t>Emanoel Khachadorian, Daniel Limas, Wilson Thomas, Henry Liwag, Xiaoye Li, and Philip Tran, </a:t>
            </a:r>
            <a:endParaRPr/>
          </a:p>
        </p:txBody>
      </p:sp>
      <p:sp>
        <p:nvSpPr>
          <p:cNvPr id="71" name="Shape 71"/>
          <p:cNvSpPr txBox="1"/>
          <p:nvPr/>
        </p:nvSpPr>
        <p:spPr>
          <a:xfrm>
            <a:off x="3458850" y="6551225"/>
            <a:ext cx="3644700" cy="306900"/>
          </a:xfrm>
          <a:prstGeom prst="rect">
            <a:avLst/>
          </a:prstGeom>
          <a:noFill/>
          <a:ln>
            <a:noFill/>
          </a:ln>
        </p:spPr>
        <p:txBody>
          <a:bodyPr anchorCtr="0" anchor="ctr" bIns="91425" lIns="91425" spcFirstLastPara="1" rIns="91425" wrap="square" tIns="91425">
            <a:noAutofit/>
          </a:bodyPr>
          <a:lstStyle/>
          <a:p>
            <a:pPr indent="0" lvl="0" marL="0" rtl="0">
              <a:lnSpc>
                <a:spcPct val="85714"/>
              </a:lnSpc>
              <a:spcBef>
                <a:spcPts val="0"/>
              </a:spcBef>
              <a:spcAft>
                <a:spcPts val="0"/>
              </a:spcAft>
              <a:buNone/>
            </a:pPr>
            <a:r>
              <a:rPr b="1" lang="en-US" sz="1200">
                <a:solidFill>
                  <a:schemeClr val="dk2"/>
                </a:solidFill>
              </a:rPr>
              <a:t>ERRA =  EXAM Request Routing Assistant</a:t>
            </a:r>
            <a:endParaRPr b="1" sz="1200"/>
          </a:p>
        </p:txBody>
      </p:sp>
      <p:sp>
        <p:nvSpPr>
          <p:cNvPr id="72" name="Shape 7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Project Requirements</a:t>
            </a:r>
            <a:endParaRPr b="0" i="0" sz="3600" u="none" cap="none" strike="noStrike">
              <a:solidFill>
                <a:schemeClr val="dk2"/>
              </a:solidFill>
              <a:latin typeface="Arial"/>
              <a:ea typeface="Arial"/>
              <a:cs typeface="Arial"/>
              <a:sym typeface="Arial"/>
            </a:endParaRPr>
          </a:p>
        </p:txBody>
      </p:sp>
      <p:sp>
        <p:nvSpPr>
          <p:cNvPr id="154" name="Shape 15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body"/>
          </p:nvPr>
        </p:nvSpPr>
        <p:spPr>
          <a:xfrm>
            <a:off x="457200" y="1616600"/>
            <a:ext cx="8229600" cy="42927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Allow for Basic Commands</a:t>
            </a:r>
            <a:endParaRPr/>
          </a:p>
          <a:p>
            <a:pPr indent="0" lvl="0" marL="0" marR="0" rtl="0" algn="l">
              <a:spcBef>
                <a:spcPts val="320"/>
              </a:spcBef>
              <a:spcAft>
                <a:spcPts val="0"/>
              </a:spcAft>
              <a:buClr>
                <a:schemeClr val="accent1"/>
              </a:buClr>
              <a:buSzPts val="1200"/>
              <a:buFont typeface="Noto Sans Symbols"/>
              <a:buNone/>
            </a:pPr>
            <a:r>
              <a:rPr lang="en-US"/>
              <a:t>Add, Delete, </a:t>
            </a:r>
            <a:r>
              <a:rPr lang="en-US"/>
              <a:t>Upload</a:t>
            </a:r>
            <a:r>
              <a:rPr lang="en-US"/>
              <a:t> files</a:t>
            </a:r>
            <a:endParaRPr/>
          </a:p>
          <a:p>
            <a:pPr indent="0" lvl="0" marL="0" marR="0" rtl="0" algn="l">
              <a:spcBef>
                <a:spcPts val="320"/>
              </a:spcBef>
              <a:spcAft>
                <a:spcPts val="0"/>
              </a:spcAft>
              <a:buClr>
                <a:schemeClr val="accent1"/>
              </a:buClr>
              <a:buSzPts val="1200"/>
              <a:buFont typeface="Noto Sans Symbols"/>
              <a:buNone/>
            </a:pPr>
            <a:r>
              <a:t/>
            </a:r>
            <a:endParaRPr/>
          </a:p>
          <a:p>
            <a:pPr indent="0" lvl="0" marL="0" marR="0" rtl="0" algn="l">
              <a:spcBef>
                <a:spcPts val="32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User Friendly</a:t>
            </a:r>
            <a:endParaRPr/>
          </a:p>
          <a:p>
            <a:pPr indent="0" lvl="0" marL="0" marR="0" rtl="0" algn="l">
              <a:spcBef>
                <a:spcPts val="320"/>
              </a:spcBef>
              <a:spcAft>
                <a:spcPts val="0"/>
              </a:spcAft>
              <a:buClr>
                <a:schemeClr val="accent1"/>
              </a:buClr>
              <a:buSzPts val="1200"/>
              <a:buFont typeface="Noto Sans Symbols"/>
              <a:buNone/>
            </a:pPr>
            <a:r>
              <a:rPr b="0" i="0" lang="en-US" u="none" cap="none" strike="noStrike">
                <a:solidFill>
                  <a:schemeClr val="dk1"/>
                </a:solidFill>
                <a:latin typeface="Arial"/>
                <a:ea typeface="Arial"/>
                <a:cs typeface="Arial"/>
                <a:sym typeface="Arial"/>
              </a:rPr>
              <a:t>A straightforward and easy to use interface.</a:t>
            </a:r>
            <a:endParaRPr/>
          </a:p>
          <a:p>
            <a:pPr indent="0" lvl="0" marL="0" marR="0" rtl="0" algn="l">
              <a:spcBef>
                <a:spcPts val="320"/>
              </a:spcBef>
              <a:spcAft>
                <a:spcPts val="0"/>
              </a:spcAft>
              <a:buClr>
                <a:schemeClr val="accent1"/>
              </a:buClr>
              <a:buSzPts val="1200"/>
              <a:buFont typeface="Noto Sans Symbols"/>
              <a:buNone/>
            </a:pPr>
            <a:r>
              <a:t/>
            </a:r>
            <a:endParaRPr b="0" i="0" u="none" cap="none" strike="noStrike">
              <a:solidFill>
                <a:schemeClr val="dk1"/>
              </a:solidFill>
              <a:latin typeface="Arial"/>
              <a:ea typeface="Arial"/>
              <a:cs typeface="Arial"/>
              <a:sym typeface="Arial"/>
            </a:endParaRPr>
          </a:p>
          <a:p>
            <a:pPr indent="0" lvl="0" marL="0" marR="0" rtl="0" algn="l">
              <a:spcBef>
                <a:spcPts val="32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Admin User</a:t>
            </a:r>
            <a:endParaRPr/>
          </a:p>
          <a:p>
            <a:pPr indent="0" lvl="0" marL="0" marR="0" rtl="0" algn="l">
              <a:spcBef>
                <a:spcPts val="320"/>
              </a:spcBef>
              <a:spcAft>
                <a:spcPts val="0"/>
              </a:spcAft>
              <a:buClr>
                <a:schemeClr val="accent1"/>
              </a:buClr>
              <a:buSzPts val="1200"/>
              <a:buFont typeface="Noto Sans Symbols"/>
              <a:buNone/>
            </a:pPr>
            <a:r>
              <a:rPr b="0" i="0" lang="en-US" u="none" cap="none" strike="noStrike">
                <a:solidFill>
                  <a:schemeClr val="dk1"/>
                </a:solidFill>
                <a:latin typeface="Arial"/>
                <a:ea typeface="Arial"/>
                <a:cs typeface="Arial"/>
                <a:sym typeface="Arial"/>
              </a:rPr>
              <a:t>Add and delete Users + access to all features</a:t>
            </a:r>
            <a:endParaRPr/>
          </a:p>
          <a:p>
            <a:pPr indent="0" lvl="0" marL="0" marR="0" rtl="0" algn="l">
              <a:spcBef>
                <a:spcPts val="320"/>
              </a:spcBef>
              <a:spcAft>
                <a:spcPts val="0"/>
              </a:spcAft>
              <a:buClr>
                <a:schemeClr val="accent1"/>
              </a:buClr>
              <a:buSzPts val="1200"/>
              <a:buFont typeface="Noto Sans Symbols"/>
              <a:buNone/>
            </a:pPr>
            <a:r>
              <a:t/>
            </a:r>
            <a:endParaRPr b="0" i="0" u="none" cap="none" strike="noStrike">
              <a:solidFill>
                <a:schemeClr val="dk1"/>
              </a:solidFill>
              <a:latin typeface="Arial"/>
              <a:ea typeface="Arial"/>
              <a:cs typeface="Arial"/>
              <a:sym typeface="Arial"/>
            </a:endParaRPr>
          </a:p>
          <a:p>
            <a:pPr indent="0" lvl="0" marL="0" marR="0" rtl="0" algn="l">
              <a:spcBef>
                <a:spcPts val="32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User</a:t>
            </a:r>
            <a:endParaRPr/>
          </a:p>
          <a:p>
            <a:pPr indent="0" lvl="0" marL="0" marR="0" rtl="0" algn="l">
              <a:spcBef>
                <a:spcPts val="320"/>
              </a:spcBef>
              <a:spcAft>
                <a:spcPts val="0"/>
              </a:spcAft>
              <a:buClr>
                <a:schemeClr val="accent1"/>
              </a:buClr>
              <a:buSzPts val="1200"/>
              <a:buFont typeface="Noto Sans Symbols"/>
              <a:buNone/>
            </a:pPr>
            <a:r>
              <a:rPr b="0" i="0" lang="en-US" u="none" cap="none" strike="noStrike">
                <a:solidFill>
                  <a:schemeClr val="dk1"/>
                </a:solidFill>
                <a:latin typeface="Arial"/>
                <a:ea typeface="Arial"/>
                <a:cs typeface="Arial"/>
                <a:sym typeface="Arial"/>
              </a:rPr>
              <a:t>Access to all features</a:t>
            </a:r>
            <a:endParaRPr/>
          </a:p>
          <a:p>
            <a:pPr indent="0" lvl="0" marL="0" marR="0" rtl="0" algn="l">
              <a:spcBef>
                <a:spcPts val="320"/>
              </a:spcBef>
              <a:spcAft>
                <a:spcPts val="0"/>
              </a:spcAft>
              <a:buClr>
                <a:schemeClr val="accent1"/>
              </a:buClr>
              <a:buSzPts val="1200"/>
              <a:buFont typeface="Noto Sans Symbols"/>
              <a:buNone/>
            </a:pPr>
            <a:r>
              <a:t/>
            </a:r>
            <a:endParaRPr b="0" i="0" u="none" cap="none" strike="noStrike">
              <a:solidFill>
                <a:schemeClr val="dk1"/>
              </a:solidFill>
              <a:latin typeface="Arial"/>
              <a:ea typeface="Arial"/>
              <a:cs typeface="Arial"/>
              <a:sym typeface="Arial"/>
            </a:endParaRPr>
          </a:p>
          <a:p>
            <a:pPr indent="0" lvl="0" marL="0" marR="0" rtl="0" algn="l">
              <a:spcBef>
                <a:spcPts val="32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Reliable Tool</a:t>
            </a:r>
            <a:endParaRPr b="1" i="0" u="none" cap="none" strike="noStrike">
              <a:solidFill>
                <a:srgbClr val="630B66"/>
              </a:solidFill>
              <a:latin typeface="Arial"/>
              <a:ea typeface="Arial"/>
              <a:cs typeface="Arial"/>
              <a:sym typeface="Arial"/>
            </a:endParaRPr>
          </a:p>
          <a:p>
            <a:pPr indent="0" lvl="0" marL="0" marR="0" rtl="0" algn="l">
              <a:spcBef>
                <a:spcPts val="320"/>
              </a:spcBef>
              <a:spcAft>
                <a:spcPts val="0"/>
              </a:spcAft>
              <a:buClr>
                <a:schemeClr val="accent1"/>
              </a:buClr>
              <a:buSzPts val="1200"/>
              <a:buFont typeface="Noto Sans Symbols"/>
              <a:buNone/>
            </a:pPr>
            <a:r>
              <a:rPr b="0" i="0" lang="en-US" u="none" cap="none" strike="noStrike">
                <a:solidFill>
                  <a:schemeClr val="dk1"/>
                </a:solidFill>
                <a:latin typeface="Arial"/>
                <a:ea typeface="Arial"/>
                <a:cs typeface="Arial"/>
                <a:sym typeface="Arial"/>
              </a:rPr>
              <a:t>Safe and ready to go all the time.</a:t>
            </a:r>
            <a:endParaRPr/>
          </a:p>
        </p:txBody>
      </p:sp>
      <p:sp>
        <p:nvSpPr>
          <p:cNvPr id="160" name="Shape 160"/>
          <p:cNvSpPr txBox="1"/>
          <p:nvPr>
            <p:ph type="title"/>
          </p:nvPr>
        </p:nvSpPr>
        <p:spPr>
          <a:xfrm>
            <a:off x="457200" y="669804"/>
            <a:ext cx="8229600" cy="946800"/>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RE</a:t>
            </a:r>
            <a:r>
              <a:rPr lang="en-US"/>
              <a:t>-</a:t>
            </a:r>
            <a:r>
              <a:rPr b="1" i="0" lang="en-US" sz="2800" u="none" cap="none" strike="noStrike">
                <a:solidFill>
                  <a:schemeClr val="dk2"/>
                </a:solidFill>
                <a:latin typeface="Arial"/>
                <a:ea typeface="Arial"/>
                <a:cs typeface="Arial"/>
                <a:sym typeface="Arial"/>
              </a:rPr>
              <a:t>TAT Core Requirements</a:t>
            </a:r>
            <a:endParaRPr b="1" i="0" sz="2800" u="none" cap="none" strike="noStrike">
              <a:solidFill>
                <a:schemeClr val="dk2"/>
              </a:solidFill>
              <a:latin typeface="Arial"/>
              <a:ea typeface="Arial"/>
              <a:cs typeface="Arial"/>
              <a:sym typeface="Arial"/>
            </a:endParaRPr>
          </a:p>
        </p:txBody>
      </p:sp>
      <p:sp>
        <p:nvSpPr>
          <p:cNvPr id="161" name="Shape 161"/>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162" name="Shape 162"/>
          <p:cNvPicPr preferRelativeResize="0"/>
          <p:nvPr/>
        </p:nvPicPr>
        <p:blipFill rotWithShape="1">
          <a:blip r:embed="rId3">
            <a:alphaModFix/>
          </a:blip>
          <a:srcRect b="0" l="14850" r="15882" t="0"/>
          <a:stretch/>
        </p:blipFill>
        <p:spPr>
          <a:xfrm>
            <a:off x="5829750" y="3462025"/>
            <a:ext cx="2983414" cy="2447275"/>
          </a:xfrm>
          <a:prstGeom prst="rect">
            <a:avLst/>
          </a:prstGeom>
          <a:noFill/>
          <a:ln>
            <a:noFill/>
          </a:ln>
        </p:spPr>
      </p:pic>
      <p:pic>
        <p:nvPicPr>
          <p:cNvPr id="163" name="Shape 163"/>
          <p:cNvPicPr preferRelativeResize="0"/>
          <p:nvPr/>
        </p:nvPicPr>
        <p:blipFill>
          <a:blip r:embed="rId4">
            <a:alphaModFix/>
          </a:blip>
          <a:stretch>
            <a:fillRect/>
          </a:stretch>
        </p:blipFill>
        <p:spPr>
          <a:xfrm>
            <a:off x="6171600" y="1051525"/>
            <a:ext cx="2133600" cy="2242457"/>
          </a:xfrm>
          <a:prstGeom prst="rect">
            <a:avLst/>
          </a:prstGeom>
          <a:noFill/>
          <a:ln>
            <a:noFill/>
          </a:ln>
        </p:spPr>
      </p:pic>
      <p:sp>
        <p:nvSpPr>
          <p:cNvPr id="164" name="Shape 164"/>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Features</a:t>
            </a:r>
            <a:endParaRPr b="0" i="0" sz="3600" u="none" cap="none" strike="noStrike">
              <a:solidFill>
                <a:schemeClr val="dk2"/>
              </a:solidFill>
              <a:latin typeface="Arial"/>
              <a:ea typeface="Arial"/>
              <a:cs typeface="Arial"/>
              <a:sym typeface="Arial"/>
            </a:endParaRPr>
          </a:p>
        </p:txBody>
      </p:sp>
      <p:sp>
        <p:nvSpPr>
          <p:cNvPr id="170" name="Shape 170"/>
          <p:cNvSpPr txBox="1"/>
          <p:nvPr>
            <p:ph idx="2" type="body"/>
          </p:nvPr>
        </p:nvSpPr>
        <p:spPr>
          <a:xfrm>
            <a:off x="3095962" y="23601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Emanoel</a:t>
            </a:r>
            <a:endParaRPr b="1" i="0" sz="2000" u="none" cap="none" strike="noStrike">
              <a:solidFill>
                <a:schemeClr val="accent1"/>
              </a:solidFill>
              <a:latin typeface="Arial"/>
              <a:ea typeface="Arial"/>
              <a:cs typeface="Arial"/>
              <a:sym typeface="Arial"/>
            </a:endParaRPr>
          </a:p>
        </p:txBody>
      </p:sp>
      <p:sp>
        <p:nvSpPr>
          <p:cNvPr id="171" name="Shape 17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1" type="body"/>
          </p:nvPr>
        </p:nvSpPr>
        <p:spPr>
          <a:xfrm>
            <a:off x="457200" y="1676400"/>
            <a:ext cx="3587858" cy="4292803"/>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200"/>
              <a:buFont typeface="Noto Sans Symbols"/>
              <a:buNone/>
            </a:pPr>
            <a:r>
              <a:rPr b="1" i="0" lang="en-US" u="none" cap="none" strike="noStrike">
                <a:solidFill>
                  <a:srgbClr val="630B66"/>
                </a:solidFill>
                <a:latin typeface="Arial"/>
                <a:ea typeface="Arial"/>
                <a:cs typeface="Arial"/>
                <a:sym typeface="Arial"/>
              </a:rPr>
              <a:t>1. Referral Confirmation</a:t>
            </a:r>
            <a:endParaRPr/>
          </a:p>
          <a:p>
            <a:pPr indent="-393700" lvl="0" marL="342900" marR="0" rtl="0" algn="l">
              <a:spcBef>
                <a:spcPts val="32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Check between referrals assigned with referrals received</a:t>
            </a:r>
            <a:endParaRPr/>
          </a:p>
          <a:p>
            <a:pPr indent="-393700" lvl="0" marL="342900" marR="0" rtl="0" algn="l">
              <a:spcBef>
                <a:spcPts val="32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Provide comparison data of referrals</a:t>
            </a:r>
            <a:endParaRPr/>
          </a:p>
          <a:p>
            <a:pPr indent="0" lvl="0" marL="0" marR="0" rtl="0" algn="l">
              <a:spcBef>
                <a:spcPts val="320"/>
              </a:spcBef>
              <a:spcAft>
                <a:spcPts val="0"/>
              </a:spcAft>
              <a:buClr>
                <a:schemeClr val="accent1"/>
              </a:buClr>
              <a:buSzPts val="1200"/>
              <a:buFont typeface="Noto Sans Symbols"/>
              <a:buNone/>
            </a:pPr>
            <a:r>
              <a:t/>
            </a:r>
            <a:endParaRPr b="0" i="0" u="none" cap="none" strike="noStrike">
              <a:solidFill>
                <a:schemeClr val="dk1"/>
              </a:solidFill>
              <a:latin typeface="Arial"/>
              <a:ea typeface="Arial"/>
              <a:cs typeface="Arial"/>
              <a:sym typeface="Arial"/>
            </a:endParaRPr>
          </a:p>
        </p:txBody>
      </p:sp>
      <p:sp>
        <p:nvSpPr>
          <p:cNvPr id="177" name="Shape 177"/>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Two Main Features</a:t>
            </a:r>
            <a:endParaRPr b="1" i="0" sz="2800" u="none" cap="none" strike="noStrike">
              <a:solidFill>
                <a:schemeClr val="dk2"/>
              </a:solidFill>
              <a:latin typeface="Arial"/>
              <a:ea typeface="Arial"/>
              <a:cs typeface="Arial"/>
              <a:sym typeface="Arial"/>
            </a:endParaRPr>
          </a:p>
        </p:txBody>
      </p:sp>
      <p:sp>
        <p:nvSpPr>
          <p:cNvPr id="178" name="Shape 178"/>
          <p:cNvSpPr txBox="1"/>
          <p:nvPr/>
        </p:nvSpPr>
        <p:spPr>
          <a:xfrm>
            <a:off x="4670156" y="1676400"/>
            <a:ext cx="3588000" cy="42927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200"/>
              <a:buFont typeface="Noto Sans Symbols"/>
              <a:buNone/>
            </a:pPr>
            <a:r>
              <a:rPr b="1" lang="en-US" sz="2000">
                <a:solidFill>
                  <a:srgbClr val="630B66"/>
                </a:solidFill>
                <a:latin typeface="Arial"/>
                <a:ea typeface="Arial"/>
                <a:cs typeface="Arial"/>
                <a:sym typeface="Arial"/>
              </a:rPr>
              <a:t>2. Required Provider Check</a:t>
            </a:r>
            <a:endParaRPr sz="2000"/>
          </a:p>
          <a:p>
            <a:pPr indent="-393700" lvl="0" marL="342900" marR="0" rtl="0" algn="l">
              <a:spcBef>
                <a:spcPts val="320"/>
              </a:spcBef>
              <a:spcAft>
                <a:spcPts val="0"/>
              </a:spcAft>
              <a:buClr>
                <a:schemeClr val="accent1"/>
              </a:buClr>
              <a:buSzPts val="2000"/>
              <a:buFont typeface="Noto Sans Symbols"/>
              <a:buChar char="▶"/>
            </a:pPr>
            <a:r>
              <a:rPr b="0" lang="en-US" sz="2000">
                <a:solidFill>
                  <a:schemeClr val="dk1"/>
                </a:solidFill>
                <a:latin typeface="Arial"/>
                <a:ea typeface="Arial"/>
                <a:cs typeface="Arial"/>
                <a:sym typeface="Arial"/>
              </a:rPr>
              <a:t>Find providers where referrals are assigned</a:t>
            </a:r>
            <a:endParaRPr sz="2000"/>
          </a:p>
          <a:p>
            <a:pPr indent="-393700" lvl="0" marL="342900" marR="0" rtl="0" algn="l">
              <a:spcBef>
                <a:spcPts val="320"/>
              </a:spcBef>
              <a:spcAft>
                <a:spcPts val="0"/>
              </a:spcAft>
              <a:buClr>
                <a:schemeClr val="accent1"/>
              </a:buClr>
              <a:buSzPts val="2000"/>
              <a:buFont typeface="Noto Sans Symbols"/>
              <a:buChar char="▶"/>
            </a:pPr>
            <a:r>
              <a:rPr b="0" lang="en-US" sz="2000">
                <a:solidFill>
                  <a:schemeClr val="dk1"/>
                </a:solidFill>
                <a:latin typeface="Arial"/>
                <a:ea typeface="Arial"/>
                <a:cs typeface="Arial"/>
                <a:sym typeface="Arial"/>
              </a:rPr>
              <a:t>If no providers are available, mark area</a:t>
            </a:r>
            <a:endParaRPr sz="2000"/>
          </a:p>
          <a:p>
            <a:pPr indent="-393700" lvl="0" marL="342900" marR="0" rtl="0" algn="l">
              <a:spcBef>
                <a:spcPts val="320"/>
              </a:spcBef>
              <a:spcAft>
                <a:spcPts val="0"/>
              </a:spcAft>
              <a:buClr>
                <a:schemeClr val="accent1"/>
              </a:buClr>
              <a:buSzPts val="2000"/>
              <a:buFont typeface="Noto Sans Symbols"/>
              <a:buChar char="▶"/>
            </a:pPr>
            <a:r>
              <a:rPr b="0" lang="en-US" sz="2000">
                <a:solidFill>
                  <a:schemeClr val="dk1"/>
                </a:solidFill>
                <a:latin typeface="Arial"/>
                <a:ea typeface="Arial"/>
                <a:cs typeface="Arial"/>
                <a:sym typeface="Arial"/>
              </a:rPr>
              <a:t>Ensure coverage in all required areas.</a:t>
            </a:r>
            <a:endParaRPr sz="2000"/>
          </a:p>
        </p:txBody>
      </p:sp>
      <p:sp>
        <p:nvSpPr>
          <p:cNvPr id="179" name="Shape 179"/>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180" name="Shape 180"/>
          <p:cNvPicPr preferRelativeResize="0"/>
          <p:nvPr/>
        </p:nvPicPr>
        <p:blipFill>
          <a:blip r:embed="rId4">
            <a:alphaModFix/>
          </a:blip>
          <a:stretch>
            <a:fillRect/>
          </a:stretch>
        </p:blipFill>
        <p:spPr>
          <a:xfrm>
            <a:off x="2435225" y="3479625"/>
            <a:ext cx="1831975" cy="2976950"/>
          </a:xfrm>
          <a:prstGeom prst="rect">
            <a:avLst/>
          </a:prstGeom>
          <a:noFill/>
          <a:ln>
            <a:noFill/>
          </a:ln>
        </p:spPr>
      </p:pic>
      <p:sp>
        <p:nvSpPr>
          <p:cNvPr id="181" name="Shape 181"/>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Demo</a:t>
            </a:r>
            <a:endParaRPr b="0" i="0" sz="3600" u="none" cap="none" strike="noStrike">
              <a:solidFill>
                <a:schemeClr val="dk2"/>
              </a:solidFill>
              <a:latin typeface="Arial"/>
              <a:ea typeface="Arial"/>
              <a:cs typeface="Arial"/>
              <a:sym typeface="Arial"/>
            </a:endParaRPr>
          </a:p>
        </p:txBody>
      </p:sp>
      <p:sp>
        <p:nvSpPr>
          <p:cNvPr id="187" name="Shape 187"/>
          <p:cNvSpPr txBox="1"/>
          <p:nvPr>
            <p:ph idx="2" type="body"/>
          </p:nvPr>
        </p:nvSpPr>
        <p:spPr>
          <a:xfrm>
            <a:off x="3161037" y="24135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Mark</a:t>
            </a:r>
            <a:endParaRPr b="1" i="0" sz="2000" u="none" cap="none" strike="noStrike">
              <a:solidFill>
                <a:schemeClr val="accent1"/>
              </a:solidFill>
              <a:latin typeface="Arial"/>
              <a:ea typeface="Arial"/>
              <a:cs typeface="Arial"/>
              <a:sym typeface="Arial"/>
            </a:endParaRPr>
          </a:p>
        </p:txBody>
      </p:sp>
      <p:sp>
        <p:nvSpPr>
          <p:cNvPr id="188" name="Shape 18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194" name="Shape 194" title="Video final1.wmv">
            <a:hlinkClick r:id="rId4"/>
          </p:cNvPr>
          <p:cNvSpPr/>
          <p:nvPr/>
        </p:nvSpPr>
        <p:spPr>
          <a:xfrm>
            <a:off x="60906" y="45675"/>
            <a:ext cx="9022182" cy="6766650"/>
          </a:xfrm>
          <a:prstGeom prst="rect">
            <a:avLst/>
          </a:prstGeom>
          <a:noFill/>
          <a:ln>
            <a:noFill/>
          </a:ln>
        </p:spPr>
      </p:sp>
      <p:sp>
        <p:nvSpPr>
          <p:cNvPr id="195" name="Shape 19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Work Environment</a:t>
            </a:r>
            <a:endParaRPr b="0" i="0" sz="3600" u="none" cap="none" strike="noStrike">
              <a:solidFill>
                <a:schemeClr val="dk2"/>
              </a:solidFill>
              <a:latin typeface="Arial"/>
              <a:ea typeface="Arial"/>
              <a:cs typeface="Arial"/>
              <a:sym typeface="Arial"/>
            </a:endParaRPr>
          </a:p>
        </p:txBody>
      </p:sp>
      <p:sp>
        <p:nvSpPr>
          <p:cNvPr id="201" name="Shape 201"/>
          <p:cNvSpPr txBox="1"/>
          <p:nvPr>
            <p:ph idx="2" type="body"/>
          </p:nvPr>
        </p:nvSpPr>
        <p:spPr>
          <a:xfrm>
            <a:off x="3161037" y="23601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Daniel</a:t>
            </a:r>
            <a:endParaRPr b="1" i="0" sz="2000" u="none" cap="none" strike="noStrike">
              <a:solidFill>
                <a:schemeClr val="accent1"/>
              </a:solidFill>
              <a:latin typeface="Arial"/>
              <a:ea typeface="Arial"/>
              <a:cs typeface="Arial"/>
              <a:sym typeface="Arial"/>
            </a:endParaRPr>
          </a:p>
        </p:txBody>
      </p:sp>
      <p:sp>
        <p:nvSpPr>
          <p:cNvPr id="202" name="Shape 20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b="0" l="0" r="0" t="0"/>
          <a:stretch/>
        </p:blipFill>
        <p:spPr>
          <a:xfrm>
            <a:off x="3517822" y="892963"/>
            <a:ext cx="1610475" cy="1666825"/>
          </a:xfrm>
          <a:prstGeom prst="rect">
            <a:avLst/>
          </a:prstGeom>
          <a:noFill/>
          <a:ln>
            <a:noFill/>
          </a:ln>
        </p:spPr>
      </p:pic>
      <p:pic>
        <p:nvPicPr>
          <p:cNvPr id="209" name="Shape 209"/>
          <p:cNvPicPr preferRelativeResize="0"/>
          <p:nvPr/>
        </p:nvPicPr>
        <p:blipFill rotWithShape="1">
          <a:blip r:embed="rId4">
            <a:alphaModFix/>
          </a:blip>
          <a:srcRect b="0" l="0" r="0" t="0"/>
          <a:stretch/>
        </p:blipFill>
        <p:spPr>
          <a:xfrm>
            <a:off x="6809600" y="1055600"/>
            <a:ext cx="856900" cy="1569250"/>
          </a:xfrm>
          <a:prstGeom prst="rect">
            <a:avLst/>
          </a:prstGeom>
          <a:noFill/>
          <a:ln>
            <a:noFill/>
          </a:ln>
        </p:spPr>
      </p:pic>
      <p:pic>
        <p:nvPicPr>
          <p:cNvPr id="210" name="Shape 210"/>
          <p:cNvPicPr preferRelativeResize="0"/>
          <p:nvPr/>
        </p:nvPicPr>
        <p:blipFill rotWithShape="1">
          <a:blip r:embed="rId5">
            <a:alphaModFix/>
          </a:blip>
          <a:srcRect b="0" l="0" r="0" t="0"/>
          <a:stretch/>
        </p:blipFill>
        <p:spPr>
          <a:xfrm>
            <a:off x="181752" y="3319849"/>
            <a:ext cx="2595900" cy="609825"/>
          </a:xfrm>
          <a:prstGeom prst="rect">
            <a:avLst/>
          </a:prstGeom>
          <a:noFill/>
          <a:ln>
            <a:noFill/>
          </a:ln>
        </p:spPr>
      </p:pic>
      <p:pic>
        <p:nvPicPr>
          <p:cNvPr id="211" name="Shape 211"/>
          <p:cNvPicPr preferRelativeResize="0"/>
          <p:nvPr/>
        </p:nvPicPr>
        <p:blipFill rotWithShape="1">
          <a:blip r:embed="rId6">
            <a:alphaModFix/>
          </a:blip>
          <a:srcRect b="0" l="0" r="0" t="0"/>
          <a:stretch/>
        </p:blipFill>
        <p:spPr>
          <a:xfrm>
            <a:off x="3260800" y="3191973"/>
            <a:ext cx="2518325" cy="1026000"/>
          </a:xfrm>
          <a:prstGeom prst="rect">
            <a:avLst/>
          </a:prstGeom>
          <a:noFill/>
          <a:ln>
            <a:noFill/>
          </a:ln>
        </p:spPr>
      </p:pic>
      <p:pic>
        <p:nvPicPr>
          <p:cNvPr id="212" name="Shape 212"/>
          <p:cNvPicPr preferRelativeResize="0"/>
          <p:nvPr/>
        </p:nvPicPr>
        <p:blipFill rotWithShape="1">
          <a:blip r:embed="rId7">
            <a:alphaModFix/>
          </a:blip>
          <a:srcRect b="0" l="0" r="0" t="0"/>
          <a:stretch/>
        </p:blipFill>
        <p:spPr>
          <a:xfrm>
            <a:off x="6262274" y="3010838"/>
            <a:ext cx="2213125" cy="1227850"/>
          </a:xfrm>
          <a:prstGeom prst="rect">
            <a:avLst/>
          </a:prstGeom>
          <a:noFill/>
          <a:ln>
            <a:noFill/>
          </a:ln>
        </p:spPr>
      </p:pic>
      <p:pic>
        <p:nvPicPr>
          <p:cNvPr id="213" name="Shape 213"/>
          <p:cNvPicPr preferRelativeResize="0"/>
          <p:nvPr/>
        </p:nvPicPr>
        <p:blipFill rotWithShape="1">
          <a:blip r:embed="rId8">
            <a:alphaModFix/>
          </a:blip>
          <a:srcRect b="0" l="0" r="0" t="0"/>
          <a:stretch/>
        </p:blipFill>
        <p:spPr>
          <a:xfrm>
            <a:off x="1581229" y="5035174"/>
            <a:ext cx="2595900" cy="1297950"/>
          </a:xfrm>
          <a:prstGeom prst="rect">
            <a:avLst/>
          </a:prstGeom>
          <a:noFill/>
          <a:ln>
            <a:noFill/>
          </a:ln>
        </p:spPr>
      </p:pic>
      <p:pic>
        <p:nvPicPr>
          <p:cNvPr id="214" name="Shape 214"/>
          <p:cNvPicPr preferRelativeResize="0"/>
          <p:nvPr/>
        </p:nvPicPr>
        <p:blipFill rotWithShape="1">
          <a:blip r:embed="rId9">
            <a:alphaModFix/>
          </a:blip>
          <a:srcRect b="0" l="0" r="0" t="0"/>
          <a:stretch/>
        </p:blipFill>
        <p:spPr>
          <a:xfrm>
            <a:off x="268401" y="1413707"/>
            <a:ext cx="2595900" cy="939518"/>
          </a:xfrm>
          <a:prstGeom prst="rect">
            <a:avLst/>
          </a:prstGeom>
          <a:noFill/>
          <a:ln>
            <a:noFill/>
          </a:ln>
        </p:spPr>
      </p:pic>
      <p:pic>
        <p:nvPicPr>
          <p:cNvPr id="215" name="Shape 215"/>
          <p:cNvPicPr preferRelativeResize="0"/>
          <p:nvPr/>
        </p:nvPicPr>
        <p:blipFill rotWithShape="1">
          <a:blip r:embed="rId10">
            <a:alphaModFix/>
          </a:blip>
          <a:srcRect b="0" l="0" r="0" t="0"/>
          <a:stretch/>
        </p:blipFill>
        <p:spPr>
          <a:xfrm>
            <a:off x="4986226" y="4624700"/>
            <a:ext cx="1823375" cy="1823375"/>
          </a:xfrm>
          <a:prstGeom prst="rect">
            <a:avLst/>
          </a:prstGeom>
          <a:noFill/>
          <a:ln>
            <a:noFill/>
          </a:ln>
        </p:spPr>
      </p:pic>
      <p:sp>
        <p:nvSpPr>
          <p:cNvPr id="216" name="Shape 21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idx="11" type="ftr"/>
          </p:nvPr>
        </p:nvSpPr>
        <p:spPr>
          <a:xfrm>
            <a:off x="2743199" y="6456586"/>
            <a:ext cx="37737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222" name="Shape 222"/>
          <p:cNvPicPr preferRelativeResize="0"/>
          <p:nvPr/>
        </p:nvPicPr>
        <p:blipFill rotWithShape="1">
          <a:blip r:embed="rId3">
            <a:alphaModFix/>
          </a:blip>
          <a:srcRect b="0" l="0" r="0" t="0"/>
          <a:stretch/>
        </p:blipFill>
        <p:spPr>
          <a:xfrm>
            <a:off x="861974" y="2286471"/>
            <a:ext cx="970888" cy="1004850"/>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861977" y="3895588"/>
            <a:ext cx="548700" cy="1004838"/>
          </a:xfrm>
          <a:prstGeom prst="rect">
            <a:avLst/>
          </a:prstGeom>
          <a:noFill/>
          <a:ln>
            <a:noFill/>
          </a:ln>
        </p:spPr>
      </p:pic>
      <p:pic>
        <p:nvPicPr>
          <p:cNvPr id="224" name="Shape 224"/>
          <p:cNvPicPr preferRelativeResize="0"/>
          <p:nvPr/>
        </p:nvPicPr>
        <p:blipFill rotWithShape="1">
          <a:blip r:embed="rId5">
            <a:alphaModFix/>
          </a:blip>
          <a:srcRect b="0" l="0" r="0" t="0"/>
          <a:stretch/>
        </p:blipFill>
        <p:spPr>
          <a:xfrm>
            <a:off x="539328" y="1129451"/>
            <a:ext cx="1713750" cy="620250"/>
          </a:xfrm>
          <a:prstGeom prst="rect">
            <a:avLst/>
          </a:prstGeom>
          <a:noFill/>
          <a:ln>
            <a:noFill/>
          </a:ln>
        </p:spPr>
      </p:pic>
      <p:sp>
        <p:nvSpPr>
          <p:cNvPr id="225" name="Shape 225"/>
          <p:cNvSpPr txBox="1"/>
          <p:nvPr/>
        </p:nvSpPr>
        <p:spPr>
          <a:xfrm>
            <a:off x="2779050" y="1156826"/>
            <a:ext cx="5038200" cy="56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Excel files are formatted as a .xlsx and is used to test our two main features.</a:t>
            </a:r>
            <a:endParaRPr sz="2000"/>
          </a:p>
        </p:txBody>
      </p:sp>
      <p:sp>
        <p:nvSpPr>
          <p:cNvPr id="226" name="Shape 226"/>
          <p:cNvSpPr txBox="1"/>
          <p:nvPr/>
        </p:nvSpPr>
        <p:spPr>
          <a:xfrm>
            <a:off x="2779050" y="2336404"/>
            <a:ext cx="5291700" cy="72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Java servlets </a:t>
            </a:r>
            <a:r>
              <a:rPr lang="en-US" sz="2000"/>
              <a:t>are</a:t>
            </a:r>
            <a:r>
              <a:rPr lang="en-US" sz="2000"/>
              <a:t> used for writing controllers for our web pages and connecting to our database.(Apache file upload, jBCrypt)</a:t>
            </a:r>
            <a:endParaRPr sz="2000"/>
          </a:p>
          <a:p>
            <a:pPr indent="0" lvl="0" marL="0">
              <a:spcBef>
                <a:spcPts val="0"/>
              </a:spcBef>
              <a:spcAft>
                <a:spcPts val="0"/>
              </a:spcAft>
              <a:buNone/>
            </a:pPr>
            <a:r>
              <a:t/>
            </a:r>
            <a:endParaRPr/>
          </a:p>
        </p:txBody>
      </p:sp>
      <p:sp>
        <p:nvSpPr>
          <p:cNvPr id="227" name="Shape 227"/>
          <p:cNvSpPr txBox="1"/>
          <p:nvPr/>
        </p:nvSpPr>
        <p:spPr>
          <a:xfrm>
            <a:off x="2779050" y="4142900"/>
            <a:ext cx="5189700" cy="56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JSP are used to create GUIs.(Bootstrap)</a:t>
            </a:r>
            <a:endParaRPr sz="2000"/>
          </a:p>
        </p:txBody>
      </p:sp>
      <p:pic>
        <p:nvPicPr>
          <p:cNvPr id="228" name="Shape 228"/>
          <p:cNvPicPr preferRelativeResize="0"/>
          <p:nvPr/>
        </p:nvPicPr>
        <p:blipFill rotWithShape="1">
          <a:blip r:embed="rId6">
            <a:alphaModFix/>
          </a:blip>
          <a:srcRect b="0" l="0" r="0" t="0"/>
          <a:stretch/>
        </p:blipFill>
        <p:spPr>
          <a:xfrm>
            <a:off x="539321" y="5309577"/>
            <a:ext cx="1713750" cy="402591"/>
          </a:xfrm>
          <a:prstGeom prst="rect">
            <a:avLst/>
          </a:prstGeom>
          <a:noFill/>
          <a:ln>
            <a:noFill/>
          </a:ln>
        </p:spPr>
      </p:pic>
      <p:sp>
        <p:nvSpPr>
          <p:cNvPr id="229" name="Shape 229"/>
          <p:cNvSpPr txBox="1"/>
          <p:nvPr/>
        </p:nvSpPr>
        <p:spPr>
          <a:xfrm>
            <a:off x="2844450" y="5187163"/>
            <a:ext cx="4907400" cy="52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000"/>
              <a:t>Eclipse is our main tool, and this is where we write our controllers, pages, and models.</a:t>
            </a:r>
            <a:endParaRPr sz="2000"/>
          </a:p>
        </p:txBody>
      </p:sp>
      <p:sp>
        <p:nvSpPr>
          <p:cNvPr id="230" name="Shape 23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236" name="Shape 236"/>
          <p:cNvPicPr preferRelativeResize="0"/>
          <p:nvPr/>
        </p:nvPicPr>
        <p:blipFill rotWithShape="1">
          <a:blip r:embed="rId3">
            <a:alphaModFix/>
          </a:blip>
          <a:srcRect b="0" l="0" r="0" t="0"/>
          <a:stretch/>
        </p:blipFill>
        <p:spPr>
          <a:xfrm>
            <a:off x="520553" y="2371299"/>
            <a:ext cx="1412701" cy="783775"/>
          </a:xfrm>
          <a:prstGeom prst="rect">
            <a:avLst/>
          </a:prstGeom>
          <a:noFill/>
          <a:ln>
            <a:noFill/>
          </a:ln>
        </p:spPr>
      </p:pic>
      <p:pic>
        <p:nvPicPr>
          <p:cNvPr id="237" name="Shape 237"/>
          <p:cNvPicPr preferRelativeResize="0"/>
          <p:nvPr/>
        </p:nvPicPr>
        <p:blipFill rotWithShape="1">
          <a:blip r:embed="rId4">
            <a:alphaModFix/>
          </a:blip>
          <a:srcRect b="0" l="0" r="0" t="0"/>
          <a:stretch/>
        </p:blipFill>
        <p:spPr>
          <a:xfrm>
            <a:off x="308101" y="1211775"/>
            <a:ext cx="2124525" cy="865550"/>
          </a:xfrm>
          <a:prstGeom prst="rect">
            <a:avLst/>
          </a:prstGeom>
          <a:noFill/>
          <a:ln>
            <a:noFill/>
          </a:ln>
        </p:spPr>
      </p:pic>
      <p:sp>
        <p:nvSpPr>
          <p:cNvPr id="238" name="Shape 238"/>
          <p:cNvSpPr txBox="1"/>
          <p:nvPr/>
        </p:nvSpPr>
        <p:spPr>
          <a:xfrm>
            <a:off x="3081250" y="1382050"/>
            <a:ext cx="4803000" cy="52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Github is our version control of choice. (Centralized)</a:t>
            </a:r>
            <a:endParaRPr sz="2000"/>
          </a:p>
        </p:txBody>
      </p:sp>
      <p:sp>
        <p:nvSpPr>
          <p:cNvPr id="239" name="Shape 239"/>
          <p:cNvSpPr txBox="1"/>
          <p:nvPr/>
        </p:nvSpPr>
        <p:spPr>
          <a:xfrm>
            <a:off x="3052150" y="2500700"/>
            <a:ext cx="4542300" cy="52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phpMyAdmin is used to </a:t>
            </a:r>
            <a:r>
              <a:rPr lang="en-US" sz="2000"/>
              <a:t>administer</a:t>
            </a:r>
            <a:r>
              <a:rPr lang="en-US" sz="2000"/>
              <a:t> our MySQL database.</a:t>
            </a:r>
            <a:endParaRPr sz="2000"/>
          </a:p>
        </p:txBody>
      </p:sp>
      <p:pic>
        <p:nvPicPr>
          <p:cNvPr id="240" name="Shape 240"/>
          <p:cNvPicPr preferRelativeResize="0"/>
          <p:nvPr/>
        </p:nvPicPr>
        <p:blipFill rotWithShape="1">
          <a:blip r:embed="rId5">
            <a:alphaModFix/>
          </a:blip>
          <a:srcRect b="0" l="0" r="0" t="0"/>
          <a:stretch/>
        </p:blipFill>
        <p:spPr>
          <a:xfrm>
            <a:off x="450241" y="3559777"/>
            <a:ext cx="1840250" cy="920125"/>
          </a:xfrm>
          <a:prstGeom prst="rect">
            <a:avLst/>
          </a:prstGeom>
          <a:noFill/>
          <a:ln>
            <a:noFill/>
          </a:ln>
        </p:spPr>
      </p:pic>
      <p:sp>
        <p:nvSpPr>
          <p:cNvPr id="241" name="Shape 241"/>
          <p:cNvSpPr txBox="1"/>
          <p:nvPr/>
        </p:nvSpPr>
        <p:spPr>
          <a:xfrm>
            <a:off x="3081250" y="3868850"/>
            <a:ext cx="4542300" cy="40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Apache tomcat as our web server.</a:t>
            </a:r>
            <a:endParaRPr sz="2000"/>
          </a:p>
        </p:txBody>
      </p:sp>
      <p:pic>
        <p:nvPicPr>
          <p:cNvPr id="242" name="Shape 242"/>
          <p:cNvPicPr preferRelativeResize="0"/>
          <p:nvPr/>
        </p:nvPicPr>
        <p:blipFill rotWithShape="1">
          <a:blip r:embed="rId6">
            <a:alphaModFix/>
          </a:blip>
          <a:srcRect b="0" l="0" r="0" t="0"/>
          <a:stretch/>
        </p:blipFill>
        <p:spPr>
          <a:xfrm>
            <a:off x="545398" y="4759299"/>
            <a:ext cx="1363000" cy="1363000"/>
          </a:xfrm>
          <a:prstGeom prst="rect">
            <a:avLst/>
          </a:prstGeom>
          <a:noFill/>
          <a:ln>
            <a:noFill/>
          </a:ln>
        </p:spPr>
      </p:pic>
      <p:sp>
        <p:nvSpPr>
          <p:cNvPr id="243" name="Shape 243"/>
          <p:cNvSpPr txBox="1"/>
          <p:nvPr/>
        </p:nvSpPr>
        <p:spPr>
          <a:xfrm>
            <a:off x="3025075" y="5115800"/>
            <a:ext cx="4859100" cy="64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000"/>
              <a:t>Our host server. Setup by our group member Mark. (eCryptFS)</a:t>
            </a:r>
            <a:endParaRPr sz="2000"/>
          </a:p>
        </p:txBody>
      </p:sp>
      <p:sp>
        <p:nvSpPr>
          <p:cNvPr id="244" name="Shape 24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Team Introduction		</a:t>
            </a:r>
            <a:endParaRPr b="0" i="0" sz="3600" u="none" cap="none" strike="noStrike">
              <a:solidFill>
                <a:schemeClr val="dk2"/>
              </a:solidFill>
              <a:latin typeface="Arial"/>
              <a:ea typeface="Arial"/>
              <a:cs typeface="Arial"/>
              <a:sym typeface="Arial"/>
            </a:endParaRPr>
          </a:p>
        </p:txBody>
      </p:sp>
      <p:sp>
        <p:nvSpPr>
          <p:cNvPr id="78" name="Shape 7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Challenges and Implementation</a:t>
            </a:r>
            <a:endParaRPr b="0" i="0" sz="3600" u="none" cap="none" strike="noStrike">
              <a:solidFill>
                <a:schemeClr val="dk2"/>
              </a:solidFill>
              <a:latin typeface="Arial"/>
              <a:ea typeface="Arial"/>
              <a:cs typeface="Arial"/>
              <a:sym typeface="Arial"/>
            </a:endParaRPr>
          </a:p>
        </p:txBody>
      </p:sp>
      <p:sp>
        <p:nvSpPr>
          <p:cNvPr id="250" name="Shape 250"/>
          <p:cNvSpPr txBox="1"/>
          <p:nvPr>
            <p:ph idx="2" type="body"/>
          </p:nvPr>
        </p:nvSpPr>
        <p:spPr>
          <a:xfrm>
            <a:off x="3114712" y="24135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Philip</a:t>
            </a:r>
            <a:endParaRPr b="1" i="0" sz="2000" u="none" cap="none" strike="noStrike">
              <a:solidFill>
                <a:schemeClr val="accent1"/>
              </a:solidFill>
              <a:latin typeface="Arial"/>
              <a:ea typeface="Arial"/>
              <a:cs typeface="Arial"/>
              <a:sym typeface="Arial"/>
            </a:endParaRPr>
          </a:p>
        </p:txBody>
      </p:sp>
      <p:sp>
        <p:nvSpPr>
          <p:cNvPr id="251" name="Shape 25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idx="1" type="body"/>
          </p:nvPr>
        </p:nvSpPr>
        <p:spPr>
          <a:xfrm>
            <a:off x="457200" y="2166325"/>
            <a:ext cx="8229600" cy="38028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Arial"/>
              <a:buChar char="▶"/>
            </a:pPr>
            <a:r>
              <a:rPr lang="en-US"/>
              <a:t>Finding a longitude and latitude zip-code database is essential for the Referral and Provider Check.</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342900" lvl="0" marL="342900" marR="0" rtl="0" algn="l">
              <a:spcBef>
                <a:spcPts val="400"/>
              </a:spcBef>
              <a:spcAft>
                <a:spcPts val="0"/>
              </a:spcAft>
              <a:buClr>
                <a:schemeClr val="accent1"/>
              </a:buClr>
              <a:buSzPts val="1500"/>
              <a:buFont typeface="Noto Sans Symbols"/>
              <a:buChar char="▶"/>
            </a:pPr>
            <a:r>
              <a:rPr b="0" i="0" lang="en-US" sz="2000" u="none" cap="none" strike="noStrike">
                <a:solidFill>
                  <a:schemeClr val="dk1"/>
                </a:solidFill>
                <a:latin typeface="Arial"/>
                <a:ea typeface="Arial"/>
                <a:cs typeface="Arial"/>
                <a:sym typeface="Arial"/>
              </a:rPr>
              <a:t>Number of zipcode in US </a:t>
            </a:r>
            <a:r>
              <a:rPr lang="en-US"/>
              <a:t>approximately </a:t>
            </a:r>
            <a:r>
              <a:rPr b="0" i="0" lang="en-US" sz="2000" u="none" cap="none" strike="noStrike">
                <a:solidFill>
                  <a:schemeClr val="dk1"/>
                </a:solidFill>
                <a:latin typeface="Arial"/>
                <a:ea typeface="Arial"/>
                <a:cs typeface="Arial"/>
                <a:sym typeface="Arial"/>
              </a:rPr>
              <a:t>4</a:t>
            </a:r>
            <a:r>
              <a:rPr lang="en-US"/>
              <a:t>2,000</a:t>
            </a:r>
            <a:endParaRPr/>
          </a:p>
          <a:p>
            <a:pPr indent="-285750" lvl="1" marL="742950" marR="0" rtl="0" algn="l">
              <a:spcBef>
                <a:spcPts val="36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States</a:t>
            </a:r>
            <a:endParaRPr/>
          </a:p>
          <a:p>
            <a:pPr indent="-285750" lvl="1" marL="742950" marR="0" rtl="0" algn="l">
              <a:spcBef>
                <a:spcPts val="36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U.S. territories</a:t>
            </a:r>
            <a:endParaRPr/>
          </a:p>
          <a:p>
            <a:pPr indent="-285750" lvl="1" marL="742950" marR="0" rtl="0" algn="l">
              <a:spcBef>
                <a:spcPts val="36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Native American land</a:t>
            </a:r>
            <a:endParaRPr/>
          </a:p>
          <a:p>
            <a:pPr indent="0" lvl="0" marL="0" marR="0" rtl="0" algn="l">
              <a:spcBef>
                <a:spcPts val="360"/>
              </a:spcBef>
              <a:spcAft>
                <a:spcPts val="0"/>
              </a:spcAft>
              <a:buNone/>
            </a:pPr>
            <a:r>
              <a:t/>
            </a:r>
            <a:endParaRPr/>
          </a:p>
        </p:txBody>
      </p:sp>
      <p:sp>
        <p:nvSpPr>
          <p:cNvPr id="257" name="Shape 257"/>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Challenge #1: </a:t>
            </a:r>
            <a:br>
              <a:rPr b="1" i="0" lang="en-US" sz="2800" u="none" cap="none" strike="noStrike">
                <a:solidFill>
                  <a:schemeClr val="dk2"/>
                </a:solidFill>
                <a:latin typeface="Arial"/>
                <a:ea typeface="Arial"/>
                <a:cs typeface="Arial"/>
                <a:sym typeface="Arial"/>
              </a:rPr>
            </a:br>
            <a:r>
              <a:rPr b="1" i="0" lang="en-US" sz="2800" u="none" cap="none" strike="noStrike">
                <a:solidFill>
                  <a:schemeClr val="dk2"/>
                </a:solidFill>
                <a:latin typeface="Arial"/>
                <a:ea typeface="Arial"/>
                <a:cs typeface="Arial"/>
                <a:sym typeface="Arial"/>
              </a:rPr>
              <a:t>Finding Zipcode Longitude and Latitude</a:t>
            </a:r>
            <a:endParaRPr b="1" i="0" sz="2800" u="none" cap="none" strike="noStrike">
              <a:solidFill>
                <a:schemeClr val="dk2"/>
              </a:solidFill>
              <a:latin typeface="Arial"/>
              <a:ea typeface="Arial"/>
              <a:cs typeface="Arial"/>
              <a:sym typeface="Arial"/>
            </a:endParaRPr>
          </a:p>
        </p:txBody>
      </p:sp>
      <p:sp>
        <p:nvSpPr>
          <p:cNvPr id="258" name="Shape 258"/>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259" name="Shape 259"/>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idx="1" type="body"/>
          </p:nvPr>
        </p:nvSpPr>
        <p:spPr>
          <a:xfrm>
            <a:off x="457200" y="2671626"/>
            <a:ext cx="3931800" cy="32976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Advantages</a:t>
            </a:r>
            <a:endParaRPr/>
          </a:p>
          <a:p>
            <a:pPr indent="-298450" lvl="1" marL="742950" marR="0" rtl="0" algn="l">
              <a:spcBef>
                <a:spcPts val="360"/>
              </a:spcBef>
              <a:spcAft>
                <a:spcPts val="0"/>
              </a:spcAft>
              <a:buClr>
                <a:schemeClr val="accent1"/>
              </a:buClr>
              <a:buSzPts val="2000"/>
              <a:buFont typeface="Arial"/>
              <a:buChar char="−"/>
            </a:pPr>
            <a:r>
              <a:rPr lang="en-US" sz="2000"/>
              <a:t>Cost Effective</a:t>
            </a:r>
            <a:endParaRPr sz="2000"/>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Less data overhead</a:t>
            </a:r>
            <a:endParaRPr sz="2000"/>
          </a:p>
          <a:p>
            <a:pPr indent="-298450" lvl="1" marL="742950" rtl="0">
              <a:spcBef>
                <a:spcPts val="360"/>
              </a:spcBef>
              <a:spcAft>
                <a:spcPts val="0"/>
              </a:spcAft>
              <a:buClr>
                <a:schemeClr val="lt2"/>
              </a:buClr>
              <a:buSzPts val="2000"/>
              <a:buFont typeface="Arial"/>
              <a:buChar char="−"/>
            </a:pPr>
            <a:r>
              <a:rPr lang="en-US" sz="2000"/>
              <a:t>Accuracy information</a:t>
            </a:r>
            <a:endParaRPr sz="2000"/>
          </a:p>
        </p:txBody>
      </p:sp>
      <p:sp>
        <p:nvSpPr>
          <p:cNvPr id="265" name="Shape 265"/>
          <p:cNvSpPr txBox="1"/>
          <p:nvPr>
            <p:ph idx="2" type="body"/>
          </p:nvPr>
        </p:nvSpPr>
        <p:spPr>
          <a:xfrm>
            <a:off x="4754875" y="2671625"/>
            <a:ext cx="3931800" cy="32976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Trade-offs</a:t>
            </a:r>
            <a:endParaRPr/>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Speed bottleneck</a:t>
            </a:r>
            <a:endParaRPr sz="2000"/>
          </a:p>
          <a:p>
            <a:pPr indent="-298450" lvl="1" marL="742950" rtl="0">
              <a:spcBef>
                <a:spcPts val="360"/>
              </a:spcBef>
              <a:spcAft>
                <a:spcPts val="0"/>
              </a:spcAft>
              <a:buClr>
                <a:schemeClr val="accent1"/>
              </a:buClr>
              <a:buSzPts val="2000"/>
              <a:buFont typeface="Arial"/>
              <a:buChar char="−"/>
            </a:pPr>
            <a:r>
              <a:rPr lang="en-US" sz="2000"/>
              <a:t>Limited location lookup</a:t>
            </a:r>
            <a:endParaRPr b="0" i="0" sz="2000" u="none" cap="none" strike="noStrike">
              <a:solidFill>
                <a:schemeClr val="dk1"/>
              </a:solidFill>
              <a:latin typeface="Arial"/>
              <a:ea typeface="Arial"/>
              <a:cs typeface="Arial"/>
              <a:sym typeface="Arial"/>
            </a:endParaRPr>
          </a:p>
        </p:txBody>
      </p:sp>
      <p:sp>
        <p:nvSpPr>
          <p:cNvPr id="266" name="Shape 266"/>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First Approach: Google Map API</a:t>
            </a:r>
            <a:endParaRPr b="1" i="0" sz="2800" u="none" cap="none" strike="noStrike">
              <a:solidFill>
                <a:schemeClr val="dk2"/>
              </a:solidFill>
              <a:latin typeface="Arial"/>
              <a:ea typeface="Arial"/>
              <a:cs typeface="Arial"/>
              <a:sym typeface="Arial"/>
            </a:endParaRPr>
          </a:p>
        </p:txBody>
      </p:sp>
      <p:sp>
        <p:nvSpPr>
          <p:cNvPr id="267" name="Shape 267"/>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descr="Image result for apache tomcat png" id="268" name="Shape 26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Shape 269"/>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idx="1" type="body"/>
          </p:nvPr>
        </p:nvSpPr>
        <p:spPr>
          <a:xfrm>
            <a:off x="457200" y="3064827"/>
            <a:ext cx="3931800" cy="21759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Advantage </a:t>
            </a:r>
            <a:endParaRPr/>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Publicly available list</a:t>
            </a:r>
            <a:endParaRPr sz="2000"/>
          </a:p>
          <a:p>
            <a:pPr indent="-298450" lvl="1" marL="742950" marR="0" rtl="0" algn="l">
              <a:spcBef>
                <a:spcPts val="360"/>
              </a:spcBef>
              <a:spcAft>
                <a:spcPts val="0"/>
              </a:spcAft>
              <a:buClr>
                <a:schemeClr val="accent1"/>
              </a:buClr>
              <a:buSzPts val="2000"/>
              <a:buFont typeface="Arial"/>
              <a:buChar char="−"/>
            </a:pPr>
            <a:r>
              <a:rPr lang="en-US" sz="2000"/>
              <a:t>C</a:t>
            </a:r>
            <a:r>
              <a:rPr lang="en-US" sz="2000"/>
              <a:t>ost Effective</a:t>
            </a:r>
            <a:endParaRPr sz="2000"/>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Offline access</a:t>
            </a:r>
            <a:endParaRPr b="0" i="0" sz="2000" u="none" cap="none" strike="noStrike">
              <a:solidFill>
                <a:schemeClr val="dk1"/>
              </a:solidFill>
              <a:latin typeface="Arial"/>
              <a:ea typeface="Arial"/>
              <a:cs typeface="Arial"/>
              <a:sym typeface="Arial"/>
            </a:endParaRPr>
          </a:p>
        </p:txBody>
      </p:sp>
      <p:sp>
        <p:nvSpPr>
          <p:cNvPr id="275" name="Shape 275"/>
          <p:cNvSpPr txBox="1"/>
          <p:nvPr>
            <p:ph idx="2" type="body"/>
          </p:nvPr>
        </p:nvSpPr>
        <p:spPr>
          <a:xfrm>
            <a:off x="4755005" y="3064814"/>
            <a:ext cx="3931800" cy="21759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Noto Sans Symbols"/>
              <a:buChar char="▶"/>
            </a:pPr>
            <a:r>
              <a:rPr b="0" i="0" lang="en-US" u="none" cap="none" strike="noStrike">
                <a:solidFill>
                  <a:schemeClr val="dk1"/>
                </a:solidFill>
                <a:latin typeface="Arial"/>
                <a:ea typeface="Arial"/>
                <a:cs typeface="Arial"/>
                <a:sym typeface="Arial"/>
              </a:rPr>
              <a:t>Trade Off</a:t>
            </a:r>
            <a:endParaRPr/>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Determining accuracy</a:t>
            </a:r>
            <a:endParaRPr sz="2000"/>
          </a:p>
          <a:p>
            <a:pPr indent="-298450" lvl="1" marL="742950" marR="0" rtl="0" algn="l">
              <a:spcBef>
                <a:spcPts val="360"/>
              </a:spcBef>
              <a:spcAft>
                <a:spcPts val="0"/>
              </a:spcAft>
              <a:buClr>
                <a:schemeClr val="accent1"/>
              </a:buClr>
              <a:buSzPts val="2000"/>
              <a:buFont typeface="Arial"/>
              <a:buChar char="−"/>
            </a:pPr>
            <a:r>
              <a:rPr b="0" i="0" lang="en-US" sz="2000" u="none" cap="none" strike="noStrike">
                <a:solidFill>
                  <a:schemeClr val="dk1"/>
                </a:solidFill>
                <a:latin typeface="Arial"/>
                <a:ea typeface="Arial"/>
                <a:cs typeface="Arial"/>
                <a:sym typeface="Arial"/>
              </a:rPr>
              <a:t>Not an up-to-date list</a:t>
            </a:r>
            <a:endParaRPr b="0" i="0" sz="2000" u="none" cap="none" strike="noStrike">
              <a:solidFill>
                <a:schemeClr val="dk1"/>
              </a:solidFill>
              <a:latin typeface="Arial"/>
              <a:ea typeface="Arial"/>
              <a:cs typeface="Arial"/>
              <a:sym typeface="Arial"/>
            </a:endParaRPr>
          </a:p>
        </p:txBody>
      </p:sp>
      <p:sp>
        <p:nvSpPr>
          <p:cNvPr id="276" name="Shape 276"/>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Solution: Creating an </a:t>
            </a:r>
            <a:r>
              <a:rPr lang="en-US"/>
              <a:t>o</a:t>
            </a:r>
            <a:r>
              <a:rPr b="1" i="0" lang="en-US" sz="2800" u="none" cap="none" strike="noStrike">
                <a:solidFill>
                  <a:schemeClr val="dk2"/>
                </a:solidFill>
                <a:latin typeface="Arial"/>
                <a:ea typeface="Arial"/>
                <a:cs typeface="Arial"/>
                <a:sym typeface="Arial"/>
              </a:rPr>
              <a:t>ffline Zipcode List</a:t>
            </a:r>
            <a:endParaRPr b="1" i="0" sz="2800" u="none" cap="none" strike="noStrike">
              <a:solidFill>
                <a:schemeClr val="dk2"/>
              </a:solidFill>
              <a:latin typeface="Arial"/>
              <a:ea typeface="Arial"/>
              <a:cs typeface="Arial"/>
              <a:sym typeface="Arial"/>
            </a:endParaRPr>
          </a:p>
        </p:txBody>
      </p:sp>
      <p:sp>
        <p:nvSpPr>
          <p:cNvPr id="277" name="Shape 277"/>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278" name="Shape 278"/>
          <p:cNvSpPr txBox="1"/>
          <p:nvPr/>
        </p:nvSpPr>
        <p:spPr>
          <a:xfrm>
            <a:off x="445879" y="2056501"/>
            <a:ext cx="8252100" cy="1610100"/>
          </a:xfrm>
          <a:prstGeom prst="rect">
            <a:avLst/>
          </a:prstGeom>
          <a:noFill/>
          <a:ln>
            <a:noFill/>
          </a:ln>
        </p:spPr>
        <p:txBody>
          <a:bodyPr anchorCtr="0" anchor="t" bIns="45700" lIns="0" spcFirstLastPara="1" rIns="91425" wrap="square" tIns="45700">
            <a:noAutofit/>
          </a:bodyPr>
          <a:lstStyle/>
          <a:p>
            <a:pPr indent="-374650" lvl="0" marL="342900" marR="0" rtl="0" algn="l">
              <a:spcBef>
                <a:spcPts val="0"/>
              </a:spcBef>
              <a:spcAft>
                <a:spcPts val="0"/>
              </a:spcAft>
              <a:buClr>
                <a:schemeClr val="accent1"/>
              </a:buClr>
              <a:buSzPts val="2000"/>
              <a:buFont typeface="Noto Sans Symbols"/>
              <a:buChar char="▶"/>
            </a:pPr>
            <a:r>
              <a:rPr b="0" lang="en-US" sz="2000">
                <a:solidFill>
                  <a:schemeClr val="dk1"/>
                </a:solidFill>
                <a:latin typeface="Arial"/>
                <a:ea typeface="Arial"/>
                <a:cs typeface="Arial"/>
                <a:sym typeface="Arial"/>
              </a:rPr>
              <a:t>Custom zipcode list made from multiple zipcode list</a:t>
            </a:r>
            <a:r>
              <a:rPr lang="en-US" sz="2000"/>
              <a:t>.</a:t>
            </a:r>
            <a:endParaRPr b="0" i="0" sz="2000" u="none" cap="none" strike="noStrike">
              <a:solidFill>
                <a:schemeClr val="dk1"/>
              </a:solidFill>
              <a:latin typeface="Arial"/>
              <a:ea typeface="Arial"/>
              <a:cs typeface="Arial"/>
              <a:sym typeface="Arial"/>
            </a:endParaRPr>
          </a:p>
        </p:txBody>
      </p:sp>
      <p:sp>
        <p:nvSpPr>
          <p:cNvPr id="279" name="Shape 279"/>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idx="1" type="body"/>
          </p:nvPr>
        </p:nvSpPr>
        <p:spPr>
          <a:xfrm>
            <a:off x="457200" y="2081875"/>
            <a:ext cx="8229600" cy="3887400"/>
          </a:xfrm>
          <a:prstGeom prst="rect">
            <a:avLst/>
          </a:prstGeom>
          <a:noFill/>
          <a:ln>
            <a:noFill/>
          </a:ln>
        </p:spPr>
        <p:txBody>
          <a:bodyPr anchorCtr="0" anchor="t" bIns="45700" lIns="0" spcFirstLastPara="1" rIns="91425" wrap="square" tIns="45700">
            <a:noAutofit/>
          </a:bodyPr>
          <a:lstStyle/>
          <a:p>
            <a:pPr indent="-342900" lvl="0" marL="342900" marR="0" rtl="0" algn="l">
              <a:spcBef>
                <a:spcPts val="0"/>
              </a:spcBef>
              <a:spcAft>
                <a:spcPts val="0"/>
              </a:spcAft>
              <a:buClr>
                <a:schemeClr val="accent1"/>
              </a:buClr>
              <a:buSzPts val="1500"/>
              <a:buFont typeface="Noto Sans Symbols"/>
              <a:buChar char="▶"/>
            </a:pPr>
            <a:r>
              <a:rPr b="0" i="0" lang="en-US" sz="2000" u="none" cap="none" strike="noStrike">
                <a:solidFill>
                  <a:schemeClr val="dk1"/>
                </a:solidFill>
                <a:latin typeface="Arial"/>
                <a:ea typeface="Arial"/>
                <a:cs typeface="Arial"/>
                <a:sym typeface="Arial"/>
              </a:rPr>
              <a:t>Referral Excel file – </a:t>
            </a:r>
            <a:r>
              <a:rPr lang="en-US"/>
              <a:t>~</a:t>
            </a:r>
            <a:r>
              <a:rPr b="0" i="0" lang="en-US" sz="2000" u="none" cap="none" strike="noStrike">
                <a:solidFill>
                  <a:schemeClr val="dk1"/>
                </a:solidFill>
                <a:latin typeface="Arial"/>
                <a:ea typeface="Arial"/>
                <a:cs typeface="Arial"/>
                <a:sym typeface="Arial"/>
              </a:rPr>
              <a:t>2</a:t>
            </a:r>
            <a:r>
              <a:rPr lang="en-US"/>
              <a:t>0</a:t>
            </a:r>
            <a:r>
              <a:rPr b="0" i="0" lang="en-US" sz="2000" u="none" cap="none" strike="noStrike">
                <a:solidFill>
                  <a:schemeClr val="dk1"/>
                </a:solidFill>
                <a:latin typeface="Arial"/>
                <a:ea typeface="Arial"/>
                <a:cs typeface="Arial"/>
                <a:sym typeface="Arial"/>
              </a:rPr>
              <a:t>0,000 data entries</a:t>
            </a:r>
            <a:endParaRPr/>
          </a:p>
          <a:p>
            <a:pPr indent="-342900" lvl="0" marL="342900" marR="0" rtl="0" algn="l">
              <a:spcBef>
                <a:spcPts val="400"/>
              </a:spcBef>
              <a:spcAft>
                <a:spcPts val="0"/>
              </a:spcAft>
              <a:buClr>
                <a:schemeClr val="accent1"/>
              </a:buClr>
              <a:buSzPts val="1500"/>
              <a:buFont typeface="Noto Sans Symbols"/>
              <a:buChar char="▶"/>
            </a:pPr>
            <a:r>
              <a:rPr b="0" i="0" lang="en-US" sz="2000" u="none" cap="none" strike="noStrike">
                <a:solidFill>
                  <a:schemeClr val="dk1"/>
                </a:solidFill>
                <a:latin typeface="Arial"/>
                <a:ea typeface="Arial"/>
                <a:cs typeface="Arial"/>
                <a:sym typeface="Arial"/>
              </a:rPr>
              <a:t>Provider Excel file – </a:t>
            </a:r>
            <a:r>
              <a:rPr lang="en-US"/>
              <a:t>~</a:t>
            </a:r>
            <a:r>
              <a:rPr b="0" i="0" lang="en-US" sz="2000" u="none" cap="none" strike="noStrike">
                <a:solidFill>
                  <a:schemeClr val="dk1"/>
                </a:solidFill>
                <a:latin typeface="Arial"/>
                <a:ea typeface="Arial"/>
                <a:cs typeface="Arial"/>
                <a:sym typeface="Arial"/>
              </a:rPr>
              <a:t>3,200 data entries</a:t>
            </a:r>
            <a:endParaRPr/>
          </a:p>
          <a:p>
            <a:pPr indent="-342900" lvl="0" marL="342900" marR="0" rtl="0" algn="l">
              <a:spcBef>
                <a:spcPts val="400"/>
              </a:spcBef>
              <a:spcAft>
                <a:spcPts val="0"/>
              </a:spcAft>
              <a:buClr>
                <a:schemeClr val="accent1"/>
              </a:buClr>
              <a:buSzPts val="1500"/>
              <a:buFont typeface="Noto Sans Symbols"/>
              <a:buChar char="▶"/>
            </a:pPr>
            <a:r>
              <a:rPr lang="en-US"/>
              <a:t>Zipcode list </a:t>
            </a:r>
            <a:r>
              <a:rPr b="0" i="0" lang="en-US" sz="2000" u="none" cap="none" strike="noStrike">
                <a:solidFill>
                  <a:schemeClr val="dk1"/>
                </a:solidFill>
                <a:latin typeface="Arial"/>
                <a:ea typeface="Arial"/>
                <a:cs typeface="Arial"/>
                <a:sym typeface="Arial"/>
              </a:rPr>
              <a:t>– ~</a:t>
            </a:r>
            <a:r>
              <a:rPr lang="en-US"/>
              <a:t>42</a:t>
            </a:r>
            <a:r>
              <a:rPr b="0" i="0" lang="en-US" sz="2000" u="none" cap="none" strike="noStrike">
                <a:solidFill>
                  <a:schemeClr val="dk1"/>
                </a:solidFill>
                <a:latin typeface="Arial"/>
                <a:ea typeface="Arial"/>
                <a:cs typeface="Arial"/>
                <a:sym typeface="Arial"/>
              </a:rPr>
              <a:t>,000 </a:t>
            </a:r>
            <a:r>
              <a:rPr lang="en-US"/>
              <a:t>areas</a:t>
            </a:r>
            <a:endParaRPr/>
          </a:p>
          <a:p>
            <a:pPr indent="-247650" lvl="0" marL="342900" marR="0" rtl="0" algn="l">
              <a:spcBef>
                <a:spcPts val="400"/>
              </a:spcBef>
              <a:spcAft>
                <a:spcPts val="0"/>
              </a:spcAft>
              <a:buClr>
                <a:schemeClr val="accent1"/>
              </a:buClr>
              <a:buSzPts val="1500"/>
              <a:buFont typeface="Noto Sans Symbols"/>
              <a:buNone/>
            </a:pPr>
            <a:r>
              <a:t/>
            </a:r>
            <a:endParaRPr/>
          </a:p>
          <a:p>
            <a:pPr indent="-247650" lvl="0" marL="342900" marR="0" rtl="0" algn="l">
              <a:spcBef>
                <a:spcPts val="400"/>
              </a:spcBef>
              <a:spcAft>
                <a:spcPts val="0"/>
              </a:spcAft>
              <a:buClr>
                <a:schemeClr val="accent1"/>
              </a:buClr>
              <a:buSzPts val="1500"/>
              <a:buFont typeface="Noto Sans Symbols"/>
              <a:buNone/>
            </a:pPr>
            <a:r>
              <a:t/>
            </a:r>
            <a:endParaRPr/>
          </a:p>
          <a:p>
            <a:pPr indent="0" lvl="0" marL="0" marR="0" rtl="0" algn="l">
              <a:spcBef>
                <a:spcPts val="400"/>
              </a:spcBef>
              <a:spcAft>
                <a:spcPts val="0"/>
              </a:spcAft>
              <a:buClr>
                <a:schemeClr val="accent1"/>
              </a:buClr>
              <a:buSzPts val="1500"/>
              <a:buFont typeface="Noto Sans Symbols"/>
              <a:buNone/>
            </a:pPr>
            <a:r>
              <a:rPr b="0" i="0" lang="en-US" sz="2000" u="none" cap="none" strike="noStrike">
                <a:solidFill>
                  <a:schemeClr val="dk1"/>
                </a:solidFill>
                <a:latin typeface="Arial"/>
                <a:ea typeface="Arial"/>
                <a:cs typeface="Arial"/>
                <a:sym typeface="Arial"/>
              </a:rPr>
              <a:t>Issues:</a:t>
            </a:r>
            <a:endParaRPr b="0" i="0" sz="2000" u="none" cap="none" strike="noStrike">
              <a:solidFill>
                <a:schemeClr val="dk1"/>
              </a:solidFill>
              <a:latin typeface="Arial"/>
              <a:ea typeface="Arial"/>
              <a:cs typeface="Arial"/>
              <a:sym typeface="Arial"/>
            </a:endParaRPr>
          </a:p>
          <a:p>
            <a:pPr indent="-323850" lvl="0" marL="457200" rtl="0">
              <a:spcBef>
                <a:spcPts val="400"/>
              </a:spcBef>
              <a:spcAft>
                <a:spcPts val="0"/>
              </a:spcAft>
              <a:buClr>
                <a:schemeClr val="lt2"/>
              </a:buClr>
              <a:buSzPts val="1500"/>
              <a:buChar char="-"/>
            </a:pPr>
            <a:r>
              <a:rPr lang="en-US"/>
              <a:t>Repetitive search comparison</a:t>
            </a:r>
            <a:endParaRPr/>
          </a:p>
          <a:p>
            <a:pPr indent="-342900" lvl="0" marL="457200" rtl="0">
              <a:spcBef>
                <a:spcPts val="0"/>
              </a:spcBef>
              <a:spcAft>
                <a:spcPts val="0"/>
              </a:spcAft>
              <a:buSzPts val="1800"/>
              <a:buChar char="-"/>
            </a:pPr>
            <a:r>
              <a:rPr lang="en-US"/>
              <a:t>Heavy computational calculation</a:t>
            </a:r>
            <a:endParaRPr b="0" i="0" sz="2000" u="none" cap="none" strike="noStrike">
              <a:solidFill>
                <a:schemeClr val="dk1"/>
              </a:solidFill>
              <a:latin typeface="Arial"/>
              <a:ea typeface="Arial"/>
              <a:cs typeface="Arial"/>
              <a:sym typeface="Arial"/>
            </a:endParaRPr>
          </a:p>
        </p:txBody>
      </p:sp>
      <p:sp>
        <p:nvSpPr>
          <p:cNvPr id="285" name="Shape 285"/>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Challenge #2:</a:t>
            </a:r>
            <a:br>
              <a:rPr b="1" i="0" lang="en-US" sz="2800" u="none" cap="none" strike="noStrike">
                <a:solidFill>
                  <a:schemeClr val="dk2"/>
                </a:solidFill>
                <a:latin typeface="Arial"/>
                <a:ea typeface="Arial"/>
                <a:cs typeface="Arial"/>
                <a:sym typeface="Arial"/>
              </a:rPr>
            </a:br>
            <a:r>
              <a:rPr lang="en-US"/>
              <a:t>Reducing</a:t>
            </a:r>
            <a:r>
              <a:rPr b="1" i="0" lang="en-US" sz="2800" u="none" cap="none" strike="noStrike">
                <a:solidFill>
                  <a:schemeClr val="dk2"/>
                </a:solidFill>
                <a:latin typeface="Arial"/>
                <a:ea typeface="Arial"/>
                <a:cs typeface="Arial"/>
                <a:sym typeface="Arial"/>
              </a:rPr>
              <a:t> Search </a:t>
            </a:r>
            <a:r>
              <a:rPr lang="en-US"/>
              <a:t>time</a:t>
            </a:r>
            <a:endParaRPr b="1" i="0" sz="2800" u="none" cap="none" strike="noStrike">
              <a:solidFill>
                <a:schemeClr val="dk2"/>
              </a:solidFill>
              <a:latin typeface="Arial"/>
              <a:ea typeface="Arial"/>
              <a:cs typeface="Arial"/>
              <a:sym typeface="Arial"/>
            </a:endParaRPr>
          </a:p>
        </p:txBody>
      </p:sp>
      <p:sp>
        <p:nvSpPr>
          <p:cNvPr id="286" name="Shape 286"/>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287" name="Shape 287"/>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idx="1" type="body"/>
          </p:nvPr>
        </p:nvSpPr>
        <p:spPr>
          <a:xfrm>
            <a:off x="457200" y="2067625"/>
            <a:ext cx="5850000" cy="2960400"/>
          </a:xfrm>
          <a:prstGeom prst="rect">
            <a:avLst/>
          </a:prstGeom>
          <a:noFill/>
          <a:ln>
            <a:noFill/>
          </a:ln>
        </p:spPr>
        <p:txBody>
          <a:bodyPr anchorCtr="0" anchor="t" bIns="45700" lIns="0" spcFirstLastPara="1" rIns="91425" wrap="square" tIns="45700">
            <a:noAutofit/>
          </a:bodyPr>
          <a:lstStyle/>
          <a:p>
            <a:pPr indent="-342900" lvl="0" marL="342900" marR="0" rtl="0" algn="l">
              <a:spcBef>
                <a:spcPts val="0"/>
              </a:spcBef>
              <a:spcAft>
                <a:spcPts val="0"/>
              </a:spcAft>
              <a:buClr>
                <a:schemeClr val="accent1"/>
              </a:buClr>
              <a:buSzPts val="1500"/>
              <a:buFont typeface="Noto Sans Symbols"/>
              <a:buChar char="▶"/>
            </a:pPr>
            <a:r>
              <a:rPr lang="en-US"/>
              <a:t>Reprogramming implementation</a:t>
            </a:r>
            <a:endParaRPr/>
          </a:p>
          <a:p>
            <a:pPr indent="-285750" lvl="1" marL="742950" marR="0" rtl="0" algn="l">
              <a:spcBef>
                <a:spcPts val="0"/>
              </a:spcBef>
              <a:spcAft>
                <a:spcPts val="0"/>
              </a:spcAft>
              <a:buSzPts val="1800"/>
              <a:buChar char="−"/>
            </a:pPr>
            <a:r>
              <a:rPr lang="en-US"/>
              <a:t>Using hash table and hash set</a:t>
            </a:r>
            <a:endParaRPr/>
          </a:p>
          <a:p>
            <a:pPr indent="-285750" lvl="1" marL="742950" marR="0" rtl="0" algn="l">
              <a:spcBef>
                <a:spcPts val="0"/>
              </a:spcBef>
              <a:spcAft>
                <a:spcPts val="0"/>
              </a:spcAft>
              <a:buSzPts val="1800"/>
              <a:buChar char="−"/>
            </a:pPr>
            <a:r>
              <a:rPr lang="en-US"/>
              <a:t>Reduce loop checking repetition</a:t>
            </a:r>
            <a:endParaRPr/>
          </a:p>
          <a:p>
            <a:pPr indent="0" lvl="0" marL="457200" marR="0" rtl="0" algn="l">
              <a:spcBef>
                <a:spcPts val="0"/>
              </a:spcBef>
              <a:spcAft>
                <a:spcPts val="0"/>
              </a:spcAft>
              <a:buNone/>
            </a:pPr>
            <a:r>
              <a:t/>
            </a:r>
            <a:endParaRPr/>
          </a:p>
          <a:p>
            <a:pPr indent="0" lvl="0" marL="457200" marR="0" rtl="0" algn="l">
              <a:spcBef>
                <a:spcPts val="0"/>
              </a:spcBef>
              <a:spcAft>
                <a:spcPts val="0"/>
              </a:spcAft>
              <a:buNone/>
            </a:pPr>
            <a:r>
              <a:t/>
            </a:r>
            <a:endParaRPr/>
          </a:p>
          <a:p>
            <a:pPr indent="-342900" lvl="0" marL="342900" rtl="0">
              <a:spcBef>
                <a:spcPts val="0"/>
              </a:spcBef>
              <a:spcAft>
                <a:spcPts val="0"/>
              </a:spcAft>
              <a:buClr>
                <a:schemeClr val="accent1"/>
              </a:buClr>
              <a:buSzPts val="1500"/>
              <a:buFont typeface="Noto Sans Symbols"/>
              <a:buChar char="▶"/>
            </a:pPr>
            <a:r>
              <a:rPr lang="en-US"/>
              <a:t>Bounded comparison setup</a:t>
            </a:r>
            <a:endParaRPr/>
          </a:p>
          <a:p>
            <a:pPr indent="-285750" lvl="1" marL="742950" rtl="0">
              <a:spcBef>
                <a:spcPts val="0"/>
              </a:spcBef>
              <a:spcAft>
                <a:spcPts val="0"/>
              </a:spcAft>
              <a:buSzPts val="1800"/>
              <a:buChar char="−"/>
            </a:pPr>
            <a:r>
              <a:rPr lang="en-US"/>
              <a:t>Bounded longitude and latitude range</a:t>
            </a:r>
            <a:endParaRPr/>
          </a:p>
          <a:p>
            <a:pPr indent="0" lvl="0" marL="457200" rtl="0">
              <a:spcBef>
                <a:spcPts val="0"/>
              </a:spcBef>
              <a:spcAft>
                <a:spcPts val="0"/>
              </a:spcAft>
              <a:buNone/>
            </a:pPr>
            <a:r>
              <a:t/>
            </a:r>
            <a:endParaRPr/>
          </a:p>
          <a:p>
            <a:pPr indent="0" lvl="0" marL="457200" rtl="0">
              <a:spcBef>
                <a:spcPts val="0"/>
              </a:spcBef>
              <a:spcAft>
                <a:spcPts val="0"/>
              </a:spcAft>
              <a:buNone/>
            </a:pPr>
            <a:r>
              <a:t/>
            </a:r>
            <a:endParaRPr/>
          </a:p>
          <a:p>
            <a:pPr indent="-342900" lvl="0" marL="342900" marR="0" rtl="0" algn="l">
              <a:spcBef>
                <a:spcPts val="400"/>
              </a:spcBef>
              <a:spcAft>
                <a:spcPts val="0"/>
              </a:spcAft>
              <a:buClr>
                <a:schemeClr val="accent1"/>
              </a:buClr>
              <a:buSzPts val="1500"/>
              <a:buFont typeface="Noto Sans Symbols"/>
              <a:buChar char="▶"/>
            </a:pPr>
            <a:r>
              <a:rPr b="0" i="0" lang="en-US" sz="2000" u="none" cap="none" strike="noStrike">
                <a:solidFill>
                  <a:schemeClr val="dk1"/>
                </a:solidFill>
                <a:latin typeface="Arial"/>
                <a:ea typeface="Arial"/>
                <a:cs typeface="Arial"/>
                <a:sym typeface="Arial"/>
              </a:rPr>
              <a:t>Multithreading</a:t>
            </a:r>
            <a:endParaRPr b="0" i="0" sz="2000" u="none" cap="none" strike="noStrike">
              <a:solidFill>
                <a:schemeClr val="dk1"/>
              </a:solidFill>
              <a:latin typeface="Arial"/>
              <a:ea typeface="Arial"/>
              <a:cs typeface="Arial"/>
              <a:sym typeface="Arial"/>
            </a:endParaRPr>
          </a:p>
          <a:p>
            <a:pPr indent="-285750" lvl="1" marL="742950" marR="0" rtl="0" algn="l">
              <a:spcBef>
                <a:spcPts val="400"/>
              </a:spcBef>
              <a:spcAft>
                <a:spcPts val="0"/>
              </a:spcAft>
              <a:buSzPts val="1800"/>
              <a:buChar char="−"/>
            </a:pPr>
            <a:r>
              <a:rPr lang="en-US"/>
              <a:t>search multiple zipcode at same time</a:t>
            </a:r>
            <a:endParaRPr/>
          </a:p>
        </p:txBody>
      </p:sp>
      <p:sp>
        <p:nvSpPr>
          <p:cNvPr id="293" name="Shape 293"/>
          <p:cNvSpPr txBox="1"/>
          <p:nvPr>
            <p:ph type="title"/>
          </p:nvPr>
        </p:nvSpPr>
        <p:spPr>
          <a:xfrm>
            <a:off x="457200" y="736829"/>
            <a:ext cx="8229600" cy="946800"/>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Solution: </a:t>
            </a:r>
            <a:r>
              <a:rPr lang="en-US"/>
              <a:t>Zipcode filter</a:t>
            </a:r>
            <a:r>
              <a:rPr b="1" i="0" lang="en-US" sz="2800" u="none" cap="none" strike="noStrike">
                <a:solidFill>
                  <a:schemeClr val="dk2"/>
                </a:solidFill>
                <a:latin typeface="Arial"/>
                <a:ea typeface="Arial"/>
                <a:cs typeface="Arial"/>
                <a:sym typeface="Arial"/>
              </a:rPr>
              <a:t>	</a:t>
            </a:r>
            <a:endParaRPr b="1" i="0" sz="2800" u="none" cap="none" strike="noStrike">
              <a:solidFill>
                <a:schemeClr val="dk2"/>
              </a:solidFill>
              <a:latin typeface="Arial"/>
              <a:ea typeface="Arial"/>
              <a:cs typeface="Arial"/>
              <a:sym typeface="Arial"/>
            </a:endParaRPr>
          </a:p>
        </p:txBody>
      </p:sp>
      <p:sp>
        <p:nvSpPr>
          <p:cNvPr id="294" name="Shape 294"/>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295" name="Shape 295"/>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Summary &amp; Timeline</a:t>
            </a:r>
            <a:endParaRPr b="0" i="0" sz="3600" u="none" cap="none" strike="noStrike">
              <a:solidFill>
                <a:schemeClr val="dk2"/>
              </a:solidFill>
              <a:latin typeface="Arial"/>
              <a:ea typeface="Arial"/>
              <a:cs typeface="Arial"/>
              <a:sym typeface="Arial"/>
            </a:endParaRPr>
          </a:p>
        </p:txBody>
      </p:sp>
      <p:sp>
        <p:nvSpPr>
          <p:cNvPr id="301" name="Shape 301"/>
          <p:cNvSpPr txBox="1"/>
          <p:nvPr>
            <p:ph idx="2" type="body"/>
          </p:nvPr>
        </p:nvSpPr>
        <p:spPr>
          <a:xfrm>
            <a:off x="3162537" y="24135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Henry</a:t>
            </a:r>
            <a:endParaRPr b="1" i="0" sz="2000" u="none" cap="none" strike="noStrike">
              <a:solidFill>
                <a:schemeClr val="accent1"/>
              </a:solidFill>
              <a:latin typeface="Arial"/>
              <a:ea typeface="Arial"/>
              <a:cs typeface="Arial"/>
              <a:sym typeface="Arial"/>
            </a:endParaRPr>
          </a:p>
        </p:txBody>
      </p:sp>
      <p:sp>
        <p:nvSpPr>
          <p:cNvPr id="302" name="Shape 302"/>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sp>
        <p:nvSpPr>
          <p:cNvPr id="303" name="Shape 30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idx="1" type="body"/>
          </p:nvPr>
        </p:nvSpPr>
        <p:spPr>
          <a:xfrm>
            <a:off x="457200" y="1676400"/>
            <a:ext cx="8229600" cy="4292803"/>
          </a:xfrm>
          <a:prstGeom prst="rect">
            <a:avLst/>
          </a:prstGeom>
          <a:noFill/>
          <a:ln>
            <a:noFill/>
          </a:ln>
        </p:spPr>
        <p:txBody>
          <a:bodyPr anchorCtr="0" anchor="t" bIns="45700" lIns="0" spcFirstLastPara="1" rIns="91425" wrap="square" tIns="45700">
            <a:noAutofit/>
          </a:bodyPr>
          <a:lstStyle/>
          <a:p>
            <a:pPr indent="-342900" lvl="0" marL="342900" marR="0" rtl="0" algn="l">
              <a:spcBef>
                <a:spcPts val="0"/>
              </a:spcBef>
              <a:spcAft>
                <a:spcPts val="0"/>
              </a:spcAft>
              <a:buClr>
                <a:schemeClr val="accent1"/>
              </a:buClr>
              <a:buSzPts val="1500"/>
              <a:buFont typeface="Noto Sans Symbols"/>
              <a:buChar char="▶"/>
            </a:pPr>
            <a:r>
              <a:rPr lang="en-US"/>
              <a:t>Our goal is to create a convenient tool to compare and analyze QTC’s referral and provider data</a:t>
            </a:r>
            <a:endParaRPr/>
          </a:p>
          <a:p>
            <a:pPr indent="-247650" lvl="0" marL="342900" marR="0" rtl="0" algn="l">
              <a:spcBef>
                <a:spcPts val="400"/>
              </a:spcBef>
              <a:spcAft>
                <a:spcPts val="0"/>
              </a:spcAft>
              <a:buClr>
                <a:schemeClr val="accent1"/>
              </a:buClr>
              <a:buSzPts val="1500"/>
              <a:buFont typeface="Noto Sans Symbols"/>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accent1"/>
              </a:buClr>
              <a:buSzPts val="1500"/>
              <a:buFont typeface="Noto Sans Symbols"/>
              <a:buChar char="▶"/>
            </a:pPr>
            <a:r>
              <a:rPr lang="en-US"/>
              <a:t>With the two main features (referral confirmation and provider check), the tool will be able to quickly and effectively identify any provider gaps based on the referral needs and analyze referral trends for forecasting purposes.</a:t>
            </a:r>
            <a:endParaRPr/>
          </a:p>
        </p:txBody>
      </p:sp>
      <p:sp>
        <p:nvSpPr>
          <p:cNvPr id="309" name="Shape 309"/>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Summary</a:t>
            </a:r>
            <a:endParaRPr b="1" i="0" sz="2800" u="none" cap="none" strike="noStrike">
              <a:solidFill>
                <a:schemeClr val="dk2"/>
              </a:solidFill>
              <a:latin typeface="Arial"/>
              <a:ea typeface="Arial"/>
              <a:cs typeface="Arial"/>
              <a:sym typeface="Arial"/>
            </a:endParaRPr>
          </a:p>
        </p:txBody>
      </p:sp>
      <p:sp>
        <p:nvSpPr>
          <p:cNvPr id="310" name="Shape 310"/>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311" name="Shape 311"/>
          <p:cNvPicPr preferRelativeResize="0"/>
          <p:nvPr/>
        </p:nvPicPr>
        <p:blipFill>
          <a:blip r:embed="rId3">
            <a:alphaModFix/>
          </a:blip>
          <a:stretch>
            <a:fillRect/>
          </a:stretch>
        </p:blipFill>
        <p:spPr>
          <a:xfrm>
            <a:off x="466725" y="4178275"/>
            <a:ext cx="3160750" cy="2135650"/>
          </a:xfrm>
          <a:prstGeom prst="rect">
            <a:avLst/>
          </a:prstGeom>
          <a:noFill/>
          <a:ln>
            <a:noFill/>
          </a:ln>
        </p:spPr>
      </p:pic>
      <p:pic>
        <p:nvPicPr>
          <p:cNvPr id="312" name="Shape 312"/>
          <p:cNvPicPr preferRelativeResize="0"/>
          <p:nvPr/>
        </p:nvPicPr>
        <p:blipFill>
          <a:blip r:embed="rId4">
            <a:alphaModFix/>
          </a:blip>
          <a:stretch>
            <a:fillRect/>
          </a:stretch>
        </p:blipFill>
        <p:spPr>
          <a:xfrm>
            <a:off x="3950400" y="4035628"/>
            <a:ext cx="4221755" cy="2420950"/>
          </a:xfrm>
          <a:prstGeom prst="rect">
            <a:avLst/>
          </a:prstGeom>
          <a:noFill/>
          <a:ln>
            <a:noFill/>
          </a:ln>
        </p:spPr>
      </p:pic>
      <p:sp>
        <p:nvSpPr>
          <p:cNvPr id="313" name="Shape 313"/>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idx="1" type="body"/>
          </p:nvPr>
        </p:nvSpPr>
        <p:spPr>
          <a:xfrm>
            <a:off x="457200" y="2897109"/>
            <a:ext cx="8229600" cy="3223034"/>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500"/>
              <a:buFont typeface="Noto Sans Symbols"/>
              <a:buNone/>
            </a:pPr>
            <a:r>
              <a:rPr b="0" i="0" lang="en-US" sz="2000" u="none" cap="none" strike="noStrike">
                <a:solidFill>
                  <a:schemeClr val="dk1"/>
                </a:solidFill>
                <a:latin typeface="Arial"/>
                <a:ea typeface="Arial"/>
                <a:cs typeface="Arial"/>
                <a:sym typeface="Arial"/>
              </a:rPr>
              <a:t>Planning for the whole project occurred from October to November with QTC. The next stages are as follows:</a:t>
            </a:r>
            <a:endParaRPr/>
          </a:p>
          <a:p>
            <a:pPr indent="-457200" lvl="0" marL="457200" marR="0" rtl="0" algn="l">
              <a:spcBef>
                <a:spcPts val="400"/>
              </a:spcBef>
              <a:spcAft>
                <a:spcPts val="0"/>
              </a:spcAft>
              <a:buClr>
                <a:schemeClr val="accent1"/>
              </a:buClr>
              <a:buSzPts val="1500"/>
              <a:buFont typeface="Noto Sans Symbols"/>
              <a:buAutoNum type="arabicPeriod"/>
            </a:pPr>
            <a:r>
              <a:rPr b="0" i="0" lang="en-US" sz="2000" u="none" cap="none" strike="noStrike">
                <a:solidFill>
                  <a:schemeClr val="dk1"/>
                </a:solidFill>
                <a:latin typeface="Arial"/>
                <a:ea typeface="Arial"/>
                <a:cs typeface="Arial"/>
                <a:sym typeface="Arial"/>
              </a:rPr>
              <a:t>Work on database, the web pages, the functionalities, and the server started during mid-December (winter) and finished in late January.</a:t>
            </a:r>
            <a:endParaRPr/>
          </a:p>
          <a:p>
            <a:pPr indent="-457200" lvl="0" marL="457200" marR="0" rtl="0" algn="l">
              <a:spcBef>
                <a:spcPts val="400"/>
              </a:spcBef>
              <a:spcAft>
                <a:spcPts val="0"/>
              </a:spcAft>
              <a:buClr>
                <a:schemeClr val="accent1"/>
              </a:buClr>
              <a:buSzPts val="1500"/>
              <a:buFont typeface="Noto Sans Symbols"/>
              <a:buAutoNum type="arabicPeriod"/>
            </a:pPr>
            <a:r>
              <a:rPr b="0" i="0" lang="en-US" sz="2000" u="none" cap="none" strike="noStrike">
                <a:solidFill>
                  <a:schemeClr val="dk1"/>
                </a:solidFill>
                <a:latin typeface="Arial"/>
                <a:ea typeface="Arial"/>
                <a:cs typeface="Arial"/>
                <a:sym typeface="Arial"/>
              </a:rPr>
              <a:t>After a couple of demonstrations with QTC, the team started debugging and improving the whole tool, tweaking the design, adding more features, etc.</a:t>
            </a:r>
            <a:endParaRPr/>
          </a:p>
          <a:p>
            <a:pPr indent="-457200" lvl="0" marL="457200" marR="0" rtl="0" algn="l">
              <a:spcBef>
                <a:spcPts val="400"/>
              </a:spcBef>
              <a:spcAft>
                <a:spcPts val="0"/>
              </a:spcAft>
              <a:buClr>
                <a:schemeClr val="accent1"/>
              </a:buClr>
              <a:buSzPts val="1500"/>
              <a:buFont typeface="Noto Sans Symbols"/>
              <a:buAutoNum type="arabicPeriod"/>
            </a:pPr>
            <a:r>
              <a:rPr b="0" i="0" lang="en-US" sz="2000" u="none" cap="none" strike="noStrike">
                <a:solidFill>
                  <a:schemeClr val="dk1"/>
                </a:solidFill>
                <a:latin typeface="Arial"/>
                <a:ea typeface="Arial"/>
                <a:cs typeface="Arial"/>
                <a:sym typeface="Arial"/>
              </a:rPr>
              <a:t>As of today, (</a:t>
            </a:r>
            <a:r>
              <a:rPr lang="en-US"/>
              <a:t>May</a:t>
            </a:r>
            <a:r>
              <a:rPr b="0" i="0" lang="en-US" sz="2000" u="none" cap="none" strike="noStrike">
                <a:solidFill>
                  <a:schemeClr val="dk1"/>
                </a:solidFill>
                <a:latin typeface="Arial"/>
                <a:ea typeface="Arial"/>
                <a:cs typeface="Arial"/>
                <a:sym typeface="Arial"/>
              </a:rPr>
              <a:t>, 2018) the team is about to be finished debugging the tool and almost ready for turning it over to QTC.</a:t>
            </a:r>
            <a:endParaRPr b="0" i="0" sz="2000" u="none" cap="none" strike="noStrike">
              <a:solidFill>
                <a:schemeClr val="dk1"/>
              </a:solidFill>
              <a:latin typeface="Arial"/>
              <a:ea typeface="Arial"/>
              <a:cs typeface="Arial"/>
              <a:sym typeface="Arial"/>
            </a:endParaRPr>
          </a:p>
        </p:txBody>
      </p:sp>
      <p:sp>
        <p:nvSpPr>
          <p:cNvPr id="319" name="Shape 319"/>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Timeline (of Events)</a:t>
            </a:r>
            <a:endParaRPr b="1" i="0" sz="2800" u="none" cap="none" strike="noStrike">
              <a:solidFill>
                <a:schemeClr val="dk2"/>
              </a:solidFill>
              <a:latin typeface="Arial"/>
              <a:ea typeface="Arial"/>
              <a:cs typeface="Arial"/>
              <a:sym typeface="Arial"/>
            </a:endParaRPr>
          </a:p>
        </p:txBody>
      </p:sp>
      <p:sp>
        <p:nvSpPr>
          <p:cNvPr id="320" name="Shape 320"/>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pic>
        <p:nvPicPr>
          <p:cNvPr id="321" name="Shape 321"/>
          <p:cNvPicPr preferRelativeResize="0"/>
          <p:nvPr/>
        </p:nvPicPr>
        <p:blipFill rotWithShape="1">
          <a:blip r:embed="rId3">
            <a:alphaModFix/>
          </a:blip>
          <a:srcRect b="63273" l="0" r="0" t="11721"/>
          <a:stretch/>
        </p:blipFill>
        <p:spPr>
          <a:xfrm>
            <a:off x="974755" y="1539089"/>
            <a:ext cx="6705600" cy="1222219"/>
          </a:xfrm>
          <a:prstGeom prst="rect">
            <a:avLst/>
          </a:prstGeom>
          <a:noFill/>
          <a:ln>
            <a:noFill/>
          </a:ln>
        </p:spPr>
      </p:pic>
      <p:sp>
        <p:nvSpPr>
          <p:cNvPr id="322" name="Shape 322"/>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idx="1" type="body"/>
          </p:nvPr>
        </p:nvSpPr>
        <p:spPr>
          <a:xfrm>
            <a:off x="394975" y="1080900"/>
            <a:ext cx="8291700" cy="5103900"/>
          </a:xfrm>
          <a:prstGeom prst="rect">
            <a:avLst/>
          </a:prstGeom>
        </p:spPr>
        <p:txBody>
          <a:bodyPr anchorCtr="0" anchor="t" bIns="91425" lIns="91425" spcFirstLastPara="1" rIns="91425" wrap="square" tIns="91425">
            <a:noAutofit/>
          </a:bodyPr>
          <a:lstStyle/>
          <a:p>
            <a:pPr indent="0" lvl="0" marL="0" rtl="0">
              <a:spcBef>
                <a:spcPts val="400"/>
              </a:spcBef>
              <a:spcAft>
                <a:spcPts val="0"/>
              </a:spcAft>
              <a:buNone/>
            </a:pPr>
            <a:r>
              <a:t/>
            </a:r>
            <a:endParaRPr/>
          </a:p>
          <a:p>
            <a:pPr indent="0" lvl="0" marL="0" rtl="0">
              <a:spcBef>
                <a:spcPts val="400"/>
              </a:spcBef>
              <a:spcAft>
                <a:spcPts val="0"/>
              </a:spcAft>
              <a:buNone/>
            </a:pPr>
            <a:r>
              <a:t/>
            </a:r>
            <a:endParaRPr/>
          </a:p>
          <a:p>
            <a:pPr indent="0" lvl="0" marL="0" rtl="0">
              <a:spcBef>
                <a:spcPts val="400"/>
              </a:spcBef>
              <a:spcAft>
                <a:spcPts val="0"/>
              </a:spcAft>
              <a:buNone/>
            </a:pPr>
            <a:r>
              <a:t/>
            </a:r>
            <a:endParaRPr/>
          </a:p>
          <a:p>
            <a:pPr indent="-355600" lvl="0" marL="457200" rtl="0">
              <a:spcBef>
                <a:spcPts val="400"/>
              </a:spcBef>
              <a:spcAft>
                <a:spcPts val="0"/>
              </a:spcAft>
              <a:buSzPts val="2000"/>
              <a:buChar char="▶"/>
            </a:pPr>
            <a:r>
              <a:rPr lang="en-US"/>
              <a:t>Adding the o</a:t>
            </a:r>
            <a:r>
              <a:rPr lang="en-US"/>
              <a:t>verused and underused feature.</a:t>
            </a:r>
            <a:endParaRPr/>
          </a:p>
          <a:p>
            <a:pPr indent="0" lvl="0" marL="0" rtl="0">
              <a:spcBef>
                <a:spcPts val="400"/>
              </a:spcBef>
              <a:spcAft>
                <a:spcPts val="0"/>
              </a:spcAft>
              <a:buNone/>
            </a:pPr>
            <a:r>
              <a:t/>
            </a:r>
            <a:endParaRPr/>
          </a:p>
          <a:p>
            <a:pPr indent="0" lvl="0" marL="0" rtl="0">
              <a:spcBef>
                <a:spcPts val="400"/>
              </a:spcBef>
              <a:spcAft>
                <a:spcPts val="0"/>
              </a:spcAft>
              <a:buNone/>
            </a:pPr>
            <a:r>
              <a:t/>
            </a:r>
            <a:endParaRPr/>
          </a:p>
          <a:p>
            <a:pPr indent="0" lvl="0" marL="0" rtl="0">
              <a:spcBef>
                <a:spcPts val="400"/>
              </a:spcBef>
              <a:spcAft>
                <a:spcPts val="0"/>
              </a:spcAft>
              <a:buNone/>
            </a:pPr>
            <a:r>
              <a:t/>
            </a:r>
            <a:endParaRPr/>
          </a:p>
          <a:p>
            <a:pPr indent="-323850" lvl="0" marL="457200" rtl="0">
              <a:spcBef>
                <a:spcPts val="400"/>
              </a:spcBef>
              <a:spcAft>
                <a:spcPts val="0"/>
              </a:spcAft>
              <a:buSzPts val="1500"/>
              <a:buChar char="▶"/>
            </a:pPr>
            <a:r>
              <a:rPr lang="en-US"/>
              <a:t>Upgrading our Referral and Provider Check (Zip-code Database)</a:t>
            </a:r>
            <a:endParaRPr/>
          </a:p>
          <a:p>
            <a:pPr indent="0" lvl="0" marL="0" rtl="0">
              <a:spcBef>
                <a:spcPts val="400"/>
              </a:spcBef>
              <a:spcAft>
                <a:spcPts val="0"/>
              </a:spcAft>
              <a:buNone/>
            </a:pPr>
            <a:r>
              <a:t/>
            </a:r>
            <a:endParaRPr/>
          </a:p>
          <a:p>
            <a:pPr indent="0" lvl="0" marL="0" rtl="0">
              <a:spcBef>
                <a:spcPts val="400"/>
              </a:spcBef>
              <a:spcAft>
                <a:spcPts val="0"/>
              </a:spcAft>
              <a:buNone/>
            </a:pPr>
            <a:r>
              <a:t/>
            </a:r>
            <a:endParaRPr/>
          </a:p>
          <a:p>
            <a:pPr indent="0" lvl="0" marL="0">
              <a:spcBef>
                <a:spcPts val="400"/>
              </a:spcBef>
              <a:spcAft>
                <a:spcPts val="0"/>
              </a:spcAft>
              <a:buNone/>
            </a:pPr>
            <a:r>
              <a:t/>
            </a:r>
            <a:endParaRPr/>
          </a:p>
          <a:p>
            <a:pPr indent="0" lvl="0" marL="0">
              <a:spcBef>
                <a:spcPts val="400"/>
              </a:spcBef>
              <a:spcAft>
                <a:spcPts val="0"/>
              </a:spcAft>
              <a:buNone/>
            </a:pPr>
            <a:r>
              <a:t/>
            </a:r>
            <a:endParaRPr/>
          </a:p>
          <a:p>
            <a:pPr indent="0" lvl="0" marL="0" rtl="0">
              <a:spcBef>
                <a:spcPts val="400"/>
              </a:spcBef>
              <a:spcAft>
                <a:spcPts val="0"/>
              </a:spcAft>
              <a:buNone/>
            </a:pPr>
            <a:r>
              <a:t/>
            </a:r>
            <a:endParaRPr/>
          </a:p>
        </p:txBody>
      </p:sp>
      <p:sp>
        <p:nvSpPr>
          <p:cNvPr id="329" name="Shape 329"/>
          <p:cNvSpPr txBox="1"/>
          <p:nvPr>
            <p:ph type="title"/>
          </p:nvPr>
        </p:nvSpPr>
        <p:spPr>
          <a:xfrm>
            <a:off x="426025" y="677429"/>
            <a:ext cx="8229600" cy="9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Future recommendations</a:t>
            </a:r>
            <a:endParaRPr/>
          </a:p>
        </p:txBody>
      </p:sp>
      <p:sp>
        <p:nvSpPr>
          <p:cNvPr id="330" name="Shape 330"/>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idx="1" type="body"/>
          </p:nvPr>
        </p:nvSpPr>
        <p:spPr>
          <a:xfrm>
            <a:off x="1097475" y="3054963"/>
            <a:ext cx="3773700" cy="1836300"/>
          </a:xfrm>
          <a:prstGeom prst="rect">
            <a:avLst/>
          </a:prstGeom>
          <a:noFill/>
          <a:ln>
            <a:noFill/>
          </a:ln>
        </p:spPr>
        <p:txBody>
          <a:bodyPr anchorCtr="0" anchor="t" bIns="45700" lIns="0" spcFirstLastPara="1" rIns="91425" wrap="square" tIns="45700">
            <a:noAutofit/>
          </a:bodyPr>
          <a:lstStyle/>
          <a:p>
            <a:pPr indent="-428625" lvl="0" marL="342900" rtl="0">
              <a:spcBef>
                <a:spcPts val="280"/>
              </a:spcBef>
              <a:spcAft>
                <a:spcPts val="0"/>
              </a:spcAft>
              <a:buClr>
                <a:schemeClr val="lt2"/>
              </a:buClr>
              <a:buSzPts val="2400"/>
              <a:buFont typeface="Noto Sans Symbols"/>
              <a:buChar char="▶"/>
            </a:pPr>
            <a:r>
              <a:rPr lang="en-US" sz="2400"/>
              <a:t>Wilson Thomas</a:t>
            </a:r>
            <a:endParaRPr sz="2400"/>
          </a:p>
          <a:p>
            <a:pPr indent="-428625" lvl="0" marL="342900" marR="0" rtl="0" algn="l">
              <a:spcBef>
                <a:spcPts val="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Emanoel Khachadorian</a:t>
            </a:r>
            <a:endParaRPr b="0" i="0" sz="2400" u="none" cap="none" strike="noStrike">
              <a:solidFill>
                <a:schemeClr val="dk1"/>
              </a:solidFill>
              <a:latin typeface="Arial"/>
              <a:ea typeface="Arial"/>
              <a:cs typeface="Arial"/>
              <a:sym typeface="Arial"/>
            </a:endParaRPr>
          </a:p>
          <a:p>
            <a:pPr indent="-428625" lvl="0" marL="342900" marR="0" rtl="0" algn="l">
              <a:spcBef>
                <a:spcPts val="280"/>
              </a:spcBef>
              <a:spcAft>
                <a:spcPts val="0"/>
              </a:spcAft>
              <a:buClr>
                <a:schemeClr val="accent1"/>
              </a:buClr>
              <a:buSzPts val="2400"/>
              <a:buFont typeface="Noto Sans Symbols"/>
              <a:buChar char="▶"/>
            </a:pPr>
            <a:r>
              <a:rPr lang="en-US" sz="2400"/>
              <a:t>Xiaoye “Mark” Li</a:t>
            </a:r>
            <a:endParaRPr sz="2400"/>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Daniel Limas</a:t>
            </a:r>
            <a:endParaRPr sz="2400"/>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Philip Tran</a:t>
            </a:r>
            <a:endParaRPr b="0" i="0" sz="2400" u="none" cap="none" strike="noStrike">
              <a:solidFill>
                <a:schemeClr val="dk1"/>
              </a:solidFill>
              <a:latin typeface="Arial"/>
              <a:ea typeface="Arial"/>
              <a:cs typeface="Arial"/>
              <a:sym typeface="Arial"/>
            </a:endParaRPr>
          </a:p>
          <a:p>
            <a:pPr indent="-428625" lvl="0" marL="342900" rtl="0">
              <a:spcBef>
                <a:spcPts val="280"/>
              </a:spcBef>
              <a:spcAft>
                <a:spcPts val="0"/>
              </a:spcAft>
              <a:buClr>
                <a:schemeClr val="lt2"/>
              </a:buClr>
              <a:buSzPts val="2400"/>
              <a:buFont typeface="Noto Sans Symbols"/>
              <a:buChar char="▶"/>
            </a:pPr>
            <a:r>
              <a:rPr lang="en-US" sz="2400"/>
              <a:t>Henry Liwag</a:t>
            </a:r>
            <a:endParaRPr sz="2400"/>
          </a:p>
          <a:p>
            <a:pPr indent="-276225" lvl="0" marL="342900" marR="0" rtl="0" algn="l">
              <a:spcBef>
                <a:spcPts val="280"/>
              </a:spcBef>
              <a:spcAft>
                <a:spcPts val="0"/>
              </a:spcAft>
              <a:buClr>
                <a:schemeClr val="accent1"/>
              </a:buClr>
              <a:buSzPts val="1050"/>
              <a:buFont typeface="Noto Sans Symbols"/>
              <a:buNone/>
            </a:pPr>
            <a:r>
              <a:t/>
            </a:r>
            <a:endParaRPr b="0" i="0" sz="2400" u="none" cap="none" strike="noStrike">
              <a:solidFill>
                <a:schemeClr val="dk1"/>
              </a:solidFill>
              <a:latin typeface="Arial"/>
              <a:ea typeface="Arial"/>
              <a:cs typeface="Arial"/>
              <a:sym typeface="Arial"/>
            </a:endParaRPr>
          </a:p>
        </p:txBody>
      </p:sp>
      <p:sp>
        <p:nvSpPr>
          <p:cNvPr id="84" name="Shape 84"/>
          <p:cNvSpPr txBox="1"/>
          <p:nvPr>
            <p:ph type="title"/>
          </p:nvPr>
        </p:nvSpPr>
        <p:spPr>
          <a:xfrm>
            <a:off x="457200" y="736829"/>
            <a:ext cx="8229600" cy="946828"/>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Teams</a:t>
            </a:r>
            <a:endParaRPr b="1" i="0" sz="2800" u="none" cap="none" strike="noStrike">
              <a:solidFill>
                <a:schemeClr val="dk2"/>
              </a:solidFill>
              <a:latin typeface="Arial"/>
              <a:ea typeface="Arial"/>
              <a:cs typeface="Arial"/>
              <a:sym typeface="Arial"/>
            </a:endParaRPr>
          </a:p>
        </p:txBody>
      </p:sp>
      <p:sp>
        <p:nvSpPr>
          <p:cNvPr id="85" name="Shape 85"/>
          <p:cNvSpPr txBox="1"/>
          <p:nvPr/>
        </p:nvSpPr>
        <p:spPr>
          <a:xfrm>
            <a:off x="5197100" y="2712625"/>
            <a:ext cx="3184800" cy="16962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050"/>
              <a:buFont typeface="Noto Sans Symbols"/>
              <a:buNone/>
            </a:pPr>
            <a:r>
              <a:rPr b="0" i="0" lang="en-US" sz="2400" u="none" cap="none" strike="noStrike">
                <a:solidFill>
                  <a:schemeClr val="dk1"/>
                </a:solidFill>
                <a:latin typeface="Arial"/>
                <a:ea typeface="Arial"/>
                <a:cs typeface="Arial"/>
                <a:sym typeface="Arial"/>
              </a:rPr>
              <a:t>Liaisons</a:t>
            </a:r>
            <a:endParaRPr sz="2400"/>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Kelly Hernandez</a:t>
            </a:r>
            <a:endParaRPr sz="2400"/>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Neil DeJesus</a:t>
            </a:r>
            <a:endParaRPr sz="2400"/>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Grace Pang-Truong</a:t>
            </a:r>
            <a:endParaRPr b="0" i="0" sz="2400" u="none" cap="none" strike="noStrike">
              <a:solidFill>
                <a:schemeClr val="dk1"/>
              </a:solidFill>
              <a:latin typeface="Arial"/>
              <a:ea typeface="Arial"/>
              <a:cs typeface="Arial"/>
              <a:sym typeface="Arial"/>
            </a:endParaRPr>
          </a:p>
          <a:p>
            <a:pPr indent="-428625" lvl="0" marL="342900" marR="0" rtl="0" algn="l">
              <a:spcBef>
                <a:spcPts val="280"/>
              </a:spcBef>
              <a:spcAft>
                <a:spcPts val="0"/>
              </a:spcAft>
              <a:buClr>
                <a:schemeClr val="accent1"/>
              </a:buClr>
              <a:buSzPts val="2400"/>
              <a:buFont typeface="Noto Sans Symbols"/>
              <a:buChar char="▶"/>
            </a:pPr>
            <a:r>
              <a:rPr b="0" i="0" lang="en-US" sz="2400" u="none" cap="none" strike="noStrike">
                <a:solidFill>
                  <a:schemeClr val="dk1"/>
                </a:solidFill>
                <a:latin typeface="Arial"/>
                <a:ea typeface="Arial"/>
                <a:cs typeface="Arial"/>
                <a:sym typeface="Arial"/>
              </a:rPr>
              <a:t>Martin Nikoukar</a:t>
            </a:r>
            <a:endParaRPr b="0" i="0" sz="2400" u="none" cap="none" strike="noStrike">
              <a:solidFill>
                <a:schemeClr val="dk1"/>
              </a:solidFill>
              <a:latin typeface="Arial"/>
              <a:ea typeface="Arial"/>
              <a:cs typeface="Arial"/>
              <a:sym typeface="Arial"/>
            </a:endParaRPr>
          </a:p>
          <a:p>
            <a:pPr indent="-276225" lvl="0" marL="342900" marR="0" rtl="0" algn="l">
              <a:spcBef>
                <a:spcPts val="280"/>
              </a:spcBef>
              <a:spcAft>
                <a:spcPts val="0"/>
              </a:spcAft>
              <a:buClr>
                <a:schemeClr val="accent1"/>
              </a:buClr>
              <a:buSzPts val="1050"/>
              <a:buFont typeface="Noto Sans Symbols"/>
              <a:buNone/>
            </a:pPr>
            <a:r>
              <a:t/>
            </a:r>
            <a:endParaRPr b="0" i="0" sz="2400" u="none" cap="none" strike="noStrike">
              <a:solidFill>
                <a:schemeClr val="dk1"/>
              </a:solidFill>
              <a:latin typeface="Arial"/>
              <a:ea typeface="Arial"/>
              <a:cs typeface="Arial"/>
              <a:sym typeface="Arial"/>
            </a:endParaRPr>
          </a:p>
        </p:txBody>
      </p:sp>
      <p:pic>
        <p:nvPicPr>
          <p:cNvPr id="86" name="Shape 86"/>
          <p:cNvPicPr preferRelativeResize="0"/>
          <p:nvPr/>
        </p:nvPicPr>
        <p:blipFill rotWithShape="1">
          <a:blip r:embed="rId3">
            <a:alphaModFix/>
          </a:blip>
          <a:srcRect b="0" l="0" r="0" t="0"/>
          <a:stretch/>
        </p:blipFill>
        <p:spPr>
          <a:xfrm>
            <a:off x="5623628" y="1633324"/>
            <a:ext cx="1715671" cy="946825"/>
          </a:xfrm>
          <a:prstGeom prst="rect">
            <a:avLst/>
          </a:prstGeom>
          <a:noFill/>
          <a:ln>
            <a:noFill/>
          </a:ln>
        </p:spPr>
      </p:pic>
      <p:pic>
        <p:nvPicPr>
          <p:cNvPr id="87" name="Shape 87"/>
          <p:cNvPicPr preferRelativeResize="0"/>
          <p:nvPr/>
        </p:nvPicPr>
        <p:blipFill rotWithShape="1">
          <a:blip r:embed="rId4">
            <a:alphaModFix/>
          </a:blip>
          <a:srcRect b="41507" l="0" r="0" t="0"/>
          <a:stretch/>
        </p:blipFill>
        <p:spPr>
          <a:xfrm>
            <a:off x="3146052" y="5286969"/>
            <a:ext cx="4535912" cy="1169600"/>
          </a:xfrm>
          <a:prstGeom prst="rect">
            <a:avLst/>
          </a:prstGeom>
          <a:noFill/>
          <a:ln>
            <a:noFill/>
          </a:ln>
        </p:spPr>
      </p:pic>
      <p:sp>
        <p:nvSpPr>
          <p:cNvPr id="88" name="Shape 88"/>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650" u="none" cap="none" strike="noStrike">
                <a:solidFill>
                  <a:srgbClr val="7F7F7F"/>
                </a:solidFill>
                <a:latin typeface="Arial"/>
                <a:ea typeface="Arial"/>
                <a:cs typeface="Arial"/>
                <a:sym typeface="Arial"/>
              </a:rPr>
              <a:t>©2018 QTC MANAGEMENT.  ALL RIGHTS RESERVED.  APPROVED FOR USE BY CSULA.</a:t>
            </a:r>
            <a:endParaRPr b="1" i="0" sz="650" u="none" cap="none" strike="noStrike">
              <a:solidFill>
                <a:srgbClr val="7F7F7F"/>
              </a:solidFill>
              <a:latin typeface="Arial"/>
              <a:ea typeface="Arial"/>
              <a:cs typeface="Arial"/>
              <a:sym typeface="Arial"/>
            </a:endParaRPr>
          </a:p>
        </p:txBody>
      </p:sp>
      <p:pic>
        <p:nvPicPr>
          <p:cNvPr id="89" name="Shape 89"/>
          <p:cNvPicPr preferRelativeResize="0"/>
          <p:nvPr/>
        </p:nvPicPr>
        <p:blipFill>
          <a:blip r:embed="rId5">
            <a:alphaModFix/>
          </a:blip>
          <a:stretch>
            <a:fillRect/>
          </a:stretch>
        </p:blipFill>
        <p:spPr>
          <a:xfrm>
            <a:off x="1941050" y="1160499"/>
            <a:ext cx="1205000" cy="1498775"/>
          </a:xfrm>
          <a:prstGeom prst="rect">
            <a:avLst/>
          </a:prstGeom>
          <a:noFill/>
          <a:ln>
            <a:noFill/>
          </a:ln>
        </p:spPr>
      </p:pic>
      <p:sp>
        <p:nvSpPr>
          <p:cNvPr id="90" name="Shape 90"/>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91" name="Shape 91"/>
          <p:cNvSpPr txBox="1"/>
          <p:nvPr>
            <p:ph idx="1" type="body"/>
          </p:nvPr>
        </p:nvSpPr>
        <p:spPr>
          <a:xfrm>
            <a:off x="881087" y="2712624"/>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t> Advisor: Dr. Yuqing Zhu</a:t>
            </a:r>
            <a:endParaRPr b="1" i="0" sz="2000" u="none" cap="none" strike="noStrike"/>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idx="1" type="body"/>
          </p:nvPr>
        </p:nvSpPr>
        <p:spPr>
          <a:xfrm>
            <a:off x="3493877" y="4367316"/>
            <a:ext cx="5229300" cy="914400"/>
          </a:xfrm>
          <a:prstGeom prst="rect">
            <a:avLst/>
          </a:prstGeom>
          <a:noFill/>
          <a:ln>
            <a:noFill/>
          </a:ln>
        </p:spPr>
        <p:txBody>
          <a:bodyPr anchorCtr="0" anchor="b" bIns="45700" lIns="91425" spcFirstLastPara="1" rIns="91425" wrap="square" tIns="45700">
            <a:noAutofit/>
          </a:bodyPr>
          <a:lstStyle/>
          <a:p>
            <a:pPr indent="0" lvl="0" marL="0" marR="0" rtl="0" algn="l">
              <a:lnSpc>
                <a:spcPct val="85714"/>
              </a:lnSpc>
              <a:spcBef>
                <a:spcPts val="0"/>
              </a:spcBef>
              <a:spcAft>
                <a:spcPts val="0"/>
              </a:spcAft>
              <a:buClr>
                <a:schemeClr val="accent1"/>
              </a:buClr>
              <a:buSzPts val="2800"/>
              <a:buFont typeface="Avenir"/>
              <a:buNone/>
            </a:pPr>
            <a:r>
              <a:rPr b="0" i="0" lang="en-US" sz="3000" u="none" cap="none" strike="noStrike">
                <a:solidFill>
                  <a:schemeClr val="dk2"/>
                </a:solidFill>
                <a:latin typeface="Arial"/>
                <a:ea typeface="Arial"/>
                <a:cs typeface="Arial"/>
                <a:sym typeface="Arial"/>
              </a:rPr>
              <a:t>Thank you!</a:t>
            </a:r>
            <a:endParaRPr b="0" i="0" sz="3000" u="none" cap="none" strike="noStrike">
              <a:solidFill>
                <a:schemeClr val="dk2"/>
              </a:solidFill>
              <a:latin typeface="Arial"/>
              <a:ea typeface="Arial"/>
              <a:cs typeface="Arial"/>
              <a:sym typeface="Arial"/>
            </a:endParaRPr>
          </a:p>
        </p:txBody>
      </p:sp>
      <p:sp>
        <p:nvSpPr>
          <p:cNvPr id="336" name="Shape 33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idx="1" type="body"/>
          </p:nvPr>
        </p:nvSpPr>
        <p:spPr>
          <a:xfrm>
            <a:off x="269175" y="1056900"/>
            <a:ext cx="8229600" cy="3668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rgbClr val="B31166"/>
              </a:buClr>
              <a:buSzPts val="1300"/>
              <a:buFont typeface="Noto Sans Symbols"/>
              <a:buNone/>
            </a:pPr>
            <a:r>
              <a:t/>
            </a:r>
            <a:endParaRPr sz="3000"/>
          </a:p>
          <a:p>
            <a:pPr indent="-419100" lvl="0" marL="457200" rtl="0">
              <a:lnSpc>
                <a:spcPct val="115000"/>
              </a:lnSpc>
              <a:spcBef>
                <a:spcPts val="0"/>
              </a:spcBef>
              <a:spcAft>
                <a:spcPts val="0"/>
              </a:spcAft>
              <a:buClr>
                <a:srgbClr val="B31166"/>
              </a:buClr>
              <a:buSzPts val="3000"/>
              <a:buFont typeface="Arial"/>
              <a:buChar char="●"/>
            </a:pPr>
            <a:r>
              <a:rPr lang="en-US" sz="3000"/>
              <a:t>Introduction</a:t>
            </a:r>
            <a:endParaRPr sz="1800">
              <a:solidFill>
                <a:srgbClr val="3F3F3F"/>
              </a:solidFill>
              <a:latin typeface="Century Gothic"/>
              <a:ea typeface="Century Gothic"/>
              <a:cs typeface="Century Gothic"/>
              <a:sym typeface="Century Gothic"/>
            </a:endParaRPr>
          </a:p>
          <a:p>
            <a:pPr indent="-419100" lvl="0" marL="457200" rtl="0">
              <a:lnSpc>
                <a:spcPct val="115000"/>
              </a:lnSpc>
              <a:spcBef>
                <a:spcPts val="0"/>
              </a:spcBef>
              <a:spcAft>
                <a:spcPts val="0"/>
              </a:spcAft>
              <a:buClr>
                <a:srgbClr val="B31166"/>
              </a:buClr>
              <a:buSzPts val="3000"/>
              <a:buFont typeface="Arial"/>
              <a:buChar char="●"/>
            </a:pPr>
            <a:r>
              <a:rPr lang="en-US" sz="3000"/>
              <a:t>Features</a:t>
            </a:r>
            <a:endParaRPr sz="3000"/>
          </a:p>
          <a:p>
            <a:pPr indent="-419100" lvl="0" marL="457200" rtl="0">
              <a:lnSpc>
                <a:spcPct val="115000"/>
              </a:lnSpc>
              <a:spcBef>
                <a:spcPts val="0"/>
              </a:spcBef>
              <a:spcAft>
                <a:spcPts val="0"/>
              </a:spcAft>
              <a:buClr>
                <a:srgbClr val="B31166"/>
              </a:buClr>
              <a:buSzPts val="3000"/>
              <a:buFont typeface="Arial"/>
              <a:buChar char="●"/>
            </a:pPr>
            <a:r>
              <a:rPr lang="en-US" sz="3000"/>
              <a:t>Work Environment</a:t>
            </a:r>
            <a:endParaRPr sz="3000"/>
          </a:p>
          <a:p>
            <a:pPr indent="-419100" lvl="0" marL="457200" rtl="0">
              <a:lnSpc>
                <a:spcPct val="115000"/>
              </a:lnSpc>
              <a:spcBef>
                <a:spcPts val="0"/>
              </a:spcBef>
              <a:spcAft>
                <a:spcPts val="0"/>
              </a:spcAft>
              <a:buClr>
                <a:srgbClr val="B31166"/>
              </a:buClr>
              <a:buSzPts val="3000"/>
              <a:buFont typeface="Arial"/>
              <a:buChar char="●"/>
            </a:pPr>
            <a:r>
              <a:rPr lang="en-US" sz="3000"/>
              <a:t>Challenges / Implementation</a:t>
            </a:r>
            <a:endParaRPr sz="3000"/>
          </a:p>
          <a:p>
            <a:pPr indent="-419100" lvl="0" marL="457200" rtl="0">
              <a:lnSpc>
                <a:spcPct val="115000"/>
              </a:lnSpc>
              <a:spcBef>
                <a:spcPts val="0"/>
              </a:spcBef>
              <a:spcAft>
                <a:spcPts val="0"/>
              </a:spcAft>
              <a:buClr>
                <a:srgbClr val="B31166"/>
              </a:buClr>
              <a:buSzPts val="3000"/>
              <a:buFont typeface="Arial"/>
              <a:buChar char="●"/>
            </a:pPr>
            <a:r>
              <a:rPr lang="en-US" sz="3000"/>
              <a:t>Summary</a:t>
            </a:r>
            <a:endParaRPr sz="3000"/>
          </a:p>
          <a:p>
            <a:pPr indent="-419100" lvl="0" marL="457200" rtl="0">
              <a:lnSpc>
                <a:spcPct val="115000"/>
              </a:lnSpc>
              <a:spcBef>
                <a:spcPts val="0"/>
              </a:spcBef>
              <a:spcAft>
                <a:spcPts val="0"/>
              </a:spcAft>
              <a:buClr>
                <a:srgbClr val="B31166"/>
              </a:buClr>
              <a:buSzPts val="3000"/>
              <a:buFont typeface="Arial"/>
              <a:buChar char="●"/>
            </a:pPr>
            <a:r>
              <a:rPr lang="en-US" sz="3000"/>
              <a:t>Future recommendation</a:t>
            </a:r>
            <a:endParaRPr sz="3000"/>
          </a:p>
          <a:p>
            <a:pPr indent="0" lvl="0" marL="0" rtl="0">
              <a:lnSpc>
                <a:spcPct val="115000"/>
              </a:lnSpc>
              <a:spcBef>
                <a:spcPts val="0"/>
              </a:spcBef>
              <a:spcAft>
                <a:spcPts val="0"/>
              </a:spcAft>
              <a:buNone/>
            </a:pPr>
            <a:r>
              <a:t/>
            </a:r>
            <a:endParaRPr sz="3000"/>
          </a:p>
          <a:p>
            <a:pPr indent="0" lvl="0" marL="0" rtl="0">
              <a:lnSpc>
                <a:spcPct val="115000"/>
              </a:lnSpc>
              <a:spcBef>
                <a:spcPts val="0"/>
              </a:spcBef>
              <a:spcAft>
                <a:spcPts val="0"/>
              </a:spcAft>
              <a:buNone/>
            </a:pPr>
            <a:r>
              <a:t/>
            </a:r>
            <a:endParaRPr sz="3000">
              <a:latin typeface="Century Gothic"/>
              <a:ea typeface="Century Gothic"/>
              <a:cs typeface="Century Gothic"/>
              <a:sym typeface="Century Gothic"/>
            </a:endParaRPr>
          </a:p>
          <a:p>
            <a:pPr indent="0" lvl="0" marL="0" rtl="0">
              <a:spcBef>
                <a:spcPts val="400"/>
              </a:spcBef>
              <a:spcAft>
                <a:spcPts val="0"/>
              </a:spcAft>
              <a:buNone/>
            </a:pPr>
            <a:r>
              <a:t/>
            </a:r>
            <a:endParaRPr/>
          </a:p>
        </p:txBody>
      </p:sp>
      <p:sp>
        <p:nvSpPr>
          <p:cNvPr id="98" name="Shape 98"/>
          <p:cNvSpPr txBox="1"/>
          <p:nvPr>
            <p:ph type="title"/>
          </p:nvPr>
        </p:nvSpPr>
        <p:spPr>
          <a:xfrm>
            <a:off x="457200" y="541979"/>
            <a:ext cx="8229600" cy="946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Agenda</a:t>
            </a:r>
            <a:endParaRPr/>
          </a:p>
        </p:txBody>
      </p:sp>
      <p:pic>
        <p:nvPicPr>
          <p:cNvPr id="99" name="Shape 99"/>
          <p:cNvPicPr preferRelativeResize="0"/>
          <p:nvPr/>
        </p:nvPicPr>
        <p:blipFill rotWithShape="1">
          <a:blip r:embed="rId3">
            <a:alphaModFix/>
          </a:blip>
          <a:srcRect b="0" l="0" r="0" t="0"/>
          <a:stretch/>
        </p:blipFill>
        <p:spPr>
          <a:xfrm>
            <a:off x="6109146" y="541975"/>
            <a:ext cx="2383958" cy="2728408"/>
          </a:xfrm>
          <a:prstGeom prst="rect">
            <a:avLst/>
          </a:prstGeom>
          <a:noFill/>
          <a:ln>
            <a:noFill/>
          </a:ln>
        </p:spPr>
      </p:pic>
      <p:pic>
        <p:nvPicPr>
          <p:cNvPr id="100" name="Shape 100"/>
          <p:cNvPicPr preferRelativeResize="0"/>
          <p:nvPr/>
        </p:nvPicPr>
        <p:blipFill rotWithShape="1">
          <a:blip r:embed="rId4">
            <a:alphaModFix/>
          </a:blip>
          <a:srcRect b="0" l="13254" r="7850" t="0"/>
          <a:stretch/>
        </p:blipFill>
        <p:spPr>
          <a:xfrm>
            <a:off x="6056369" y="3581355"/>
            <a:ext cx="2442411" cy="2558274"/>
          </a:xfrm>
          <a:prstGeom prst="rect">
            <a:avLst/>
          </a:prstGeom>
          <a:noFill/>
          <a:ln>
            <a:noFill/>
          </a:ln>
        </p:spPr>
      </p:pic>
      <p:sp>
        <p:nvSpPr>
          <p:cNvPr id="101" name="Shape 101"/>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About our Liaison	</a:t>
            </a:r>
            <a:endParaRPr b="0" i="0" sz="3600" u="none" cap="none" strike="noStrike">
              <a:solidFill>
                <a:schemeClr val="dk2"/>
              </a:solidFill>
              <a:latin typeface="Arial"/>
              <a:ea typeface="Arial"/>
              <a:cs typeface="Arial"/>
              <a:sym typeface="Arial"/>
            </a:endParaRPr>
          </a:p>
        </p:txBody>
      </p:sp>
      <p:sp>
        <p:nvSpPr>
          <p:cNvPr id="107" name="Shape 107"/>
          <p:cNvSpPr txBox="1"/>
          <p:nvPr>
            <p:ph idx="2" type="body"/>
          </p:nvPr>
        </p:nvSpPr>
        <p:spPr>
          <a:xfrm>
            <a:off x="3086312" y="23601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Company overview</a:t>
            </a:r>
            <a:endParaRPr b="1" i="0" sz="2000" u="none" cap="none" strike="noStrike">
              <a:solidFill>
                <a:schemeClr val="accent1"/>
              </a:solidFill>
              <a:latin typeface="Arial"/>
              <a:ea typeface="Arial"/>
              <a:cs typeface="Arial"/>
              <a:sym typeface="Arial"/>
            </a:endParaRPr>
          </a:p>
        </p:txBody>
      </p:sp>
      <p:sp>
        <p:nvSpPr>
          <p:cNvPr id="108" name="Shape 10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1080479"/>
            <a:ext cx="8229600" cy="946800"/>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About QTC</a:t>
            </a:r>
            <a:endParaRPr b="1" i="0" sz="2800" u="none" cap="none" strike="noStrike">
              <a:solidFill>
                <a:schemeClr val="dk2"/>
              </a:solidFill>
              <a:latin typeface="Arial"/>
              <a:ea typeface="Arial"/>
              <a:cs typeface="Arial"/>
              <a:sym typeface="Arial"/>
            </a:endParaRPr>
          </a:p>
        </p:txBody>
      </p:sp>
      <p:grpSp>
        <p:nvGrpSpPr>
          <p:cNvPr id="114" name="Shape 114"/>
          <p:cNvGrpSpPr/>
          <p:nvPr/>
        </p:nvGrpSpPr>
        <p:grpSpPr>
          <a:xfrm>
            <a:off x="298922" y="2239496"/>
            <a:ext cx="8318191" cy="3924040"/>
            <a:chOff x="476997" y="1521258"/>
            <a:chExt cx="8010584" cy="3823855"/>
          </a:xfrm>
        </p:grpSpPr>
        <p:pic>
          <p:nvPicPr>
            <p:cNvPr id="115" name="Shape 115"/>
            <p:cNvPicPr preferRelativeResize="0"/>
            <p:nvPr/>
          </p:nvPicPr>
          <p:blipFill rotWithShape="1">
            <a:blip r:embed="rId3">
              <a:alphaModFix/>
            </a:blip>
            <a:srcRect b="0" l="0" r="0" t="0"/>
            <a:stretch/>
          </p:blipFill>
          <p:spPr>
            <a:xfrm>
              <a:off x="476997" y="1521258"/>
              <a:ext cx="7759699" cy="3823855"/>
            </a:xfrm>
            <a:prstGeom prst="rect">
              <a:avLst/>
            </a:prstGeom>
            <a:noFill/>
            <a:ln>
              <a:noFill/>
            </a:ln>
          </p:spPr>
        </p:pic>
        <p:sp>
          <p:nvSpPr>
            <p:cNvPr id="116" name="Shape 116"/>
            <p:cNvSpPr/>
            <p:nvPr/>
          </p:nvSpPr>
          <p:spPr>
            <a:xfrm>
              <a:off x="4676923" y="1521258"/>
              <a:ext cx="3810658" cy="3823855"/>
            </a:xfrm>
            <a:custGeom>
              <a:pathLst>
                <a:path extrusionOk="0" h="3823855" w="3782291">
                  <a:moveTo>
                    <a:pt x="1330036" y="0"/>
                  </a:moveTo>
                  <a:lnTo>
                    <a:pt x="3782291" y="8313"/>
                  </a:lnTo>
                  <a:lnTo>
                    <a:pt x="3782291" y="3823855"/>
                  </a:lnTo>
                  <a:lnTo>
                    <a:pt x="0" y="3815542"/>
                  </a:lnTo>
                  <a:lnTo>
                    <a:pt x="1330036"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17" name="Shape 117"/>
          <p:cNvSpPr txBox="1"/>
          <p:nvPr/>
        </p:nvSpPr>
        <p:spPr>
          <a:xfrm>
            <a:off x="5289175" y="3547650"/>
            <a:ext cx="3188400" cy="160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QTC is the largest provider of government-outsource disability and occupational health examination services in the nation.</a:t>
            </a:r>
            <a:endParaRPr sz="2000">
              <a:solidFill>
                <a:schemeClr val="lt1"/>
              </a:solidFill>
              <a:latin typeface="Calibri"/>
              <a:ea typeface="Calibri"/>
              <a:cs typeface="Calibri"/>
              <a:sym typeface="Calibri"/>
            </a:endParaRPr>
          </a:p>
        </p:txBody>
      </p:sp>
      <p:sp>
        <p:nvSpPr>
          <p:cNvPr id="118" name="Shape 118"/>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u="none">
                <a:solidFill>
                  <a:srgbClr val="7F7F7F"/>
                </a:solidFill>
                <a:latin typeface="Arial"/>
                <a:ea typeface="Arial"/>
                <a:cs typeface="Arial"/>
                <a:sym typeface="Arial"/>
              </a:rPr>
              <a:t>©2018 QTC MANAGEMENT.  ALL RIGHTS RESERVED.  APPROVED FOR USE BY CSULA.</a:t>
            </a:r>
            <a:endParaRPr b="1" sz="650" u="none">
              <a:solidFill>
                <a:srgbClr val="7F7F7F"/>
              </a:solidFill>
              <a:latin typeface="Arial"/>
              <a:ea typeface="Arial"/>
              <a:cs typeface="Arial"/>
              <a:sym typeface="Arial"/>
            </a:endParaRPr>
          </a:p>
        </p:txBody>
      </p:sp>
      <p:sp>
        <p:nvSpPr>
          <p:cNvPr id="119" name="Shape 119"/>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512729"/>
            <a:ext cx="8229600" cy="946800"/>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Clinic Locations</a:t>
            </a:r>
            <a:endParaRPr b="1" i="0" sz="2800" u="none" cap="none" strike="noStrike">
              <a:solidFill>
                <a:schemeClr val="dk2"/>
              </a:solidFill>
              <a:latin typeface="Arial"/>
              <a:ea typeface="Arial"/>
              <a:cs typeface="Arial"/>
              <a:sym typeface="Arial"/>
            </a:endParaRPr>
          </a:p>
        </p:txBody>
      </p:sp>
      <p:sp>
        <p:nvSpPr>
          <p:cNvPr id="125" name="Shape 125"/>
          <p:cNvSpPr txBox="1"/>
          <p:nvPr>
            <p:ph idx="11" type="ftr"/>
          </p:nvPr>
        </p:nvSpPr>
        <p:spPr>
          <a:xfrm>
            <a:off x="2743199" y="6456586"/>
            <a:ext cx="3773837"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50">
                <a:solidFill>
                  <a:srgbClr val="7F7F7F"/>
                </a:solidFill>
                <a:latin typeface="Arial"/>
                <a:ea typeface="Arial"/>
                <a:cs typeface="Arial"/>
                <a:sym typeface="Arial"/>
              </a:rPr>
              <a:t>©2018 QTC MANAGEMENT.  ALL RIGHTS RESERVED.  APPROVED FOR USE BY CSULA.</a:t>
            </a:r>
            <a:endParaRPr b="1" sz="650">
              <a:solidFill>
                <a:srgbClr val="7F7F7F"/>
              </a:solidFill>
              <a:latin typeface="Arial"/>
              <a:ea typeface="Arial"/>
              <a:cs typeface="Arial"/>
              <a:sym typeface="Arial"/>
            </a:endParaRPr>
          </a:p>
        </p:txBody>
      </p:sp>
      <p:grpSp>
        <p:nvGrpSpPr>
          <p:cNvPr id="126" name="Shape 126"/>
          <p:cNvGrpSpPr/>
          <p:nvPr/>
        </p:nvGrpSpPr>
        <p:grpSpPr>
          <a:xfrm>
            <a:off x="439860" y="1282212"/>
            <a:ext cx="8464853" cy="3965313"/>
            <a:chOff x="461617" y="1521257"/>
            <a:chExt cx="7990233" cy="3833814"/>
          </a:xfrm>
        </p:grpSpPr>
        <p:pic>
          <p:nvPicPr>
            <p:cNvPr id="127" name="Shape 127"/>
            <p:cNvPicPr preferRelativeResize="0"/>
            <p:nvPr/>
          </p:nvPicPr>
          <p:blipFill rotWithShape="1">
            <a:blip r:embed="rId3">
              <a:alphaModFix/>
            </a:blip>
            <a:srcRect b="8037" l="12838" r="0" t="0"/>
            <a:stretch/>
          </p:blipFill>
          <p:spPr>
            <a:xfrm>
              <a:off x="461617" y="1521257"/>
              <a:ext cx="7400199" cy="3525742"/>
            </a:xfrm>
            <a:prstGeom prst="rect">
              <a:avLst/>
            </a:prstGeom>
            <a:noFill/>
            <a:ln>
              <a:noFill/>
            </a:ln>
          </p:spPr>
        </p:pic>
        <p:sp>
          <p:nvSpPr>
            <p:cNvPr id="128" name="Shape 128"/>
            <p:cNvSpPr/>
            <p:nvPr/>
          </p:nvSpPr>
          <p:spPr>
            <a:xfrm>
              <a:off x="4346707" y="1521258"/>
              <a:ext cx="4105143" cy="3833813"/>
            </a:xfrm>
            <a:custGeom>
              <a:pathLst>
                <a:path extrusionOk="0" h="3823855" w="3782291">
                  <a:moveTo>
                    <a:pt x="1330036" y="0"/>
                  </a:moveTo>
                  <a:lnTo>
                    <a:pt x="3782291" y="8313"/>
                  </a:lnTo>
                  <a:lnTo>
                    <a:pt x="3782291" y="3823855"/>
                  </a:lnTo>
                  <a:lnTo>
                    <a:pt x="0" y="3815542"/>
                  </a:lnTo>
                  <a:lnTo>
                    <a:pt x="1330036"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129" name="Shape 129"/>
          <p:cNvSpPr txBox="1"/>
          <p:nvPr/>
        </p:nvSpPr>
        <p:spPr>
          <a:xfrm>
            <a:off x="5573050" y="2042475"/>
            <a:ext cx="3331800" cy="1963500"/>
          </a:xfrm>
          <a:prstGeom prst="rect">
            <a:avLst/>
          </a:prstGeom>
          <a:noFill/>
          <a:ln>
            <a:noFill/>
          </a:ln>
        </p:spPr>
        <p:txBody>
          <a:bodyPr anchorCtr="0" anchor="t" bIns="45700" lIns="91425" spcFirstLastPara="1" rIns="91425" wrap="square" tIns="45700">
            <a:noAutofit/>
          </a:bodyPr>
          <a:lstStyle/>
          <a:p>
            <a:pPr indent="-355600" lvl="0" marL="457200" marR="0" rtl="0" algn="l">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Their network consist of more than 1,000 clinical, corporate and operational associates.</a:t>
            </a:r>
            <a:endParaRPr sz="2000">
              <a:solidFill>
                <a:schemeClr val="lt1"/>
              </a:solidFill>
              <a:latin typeface="Calibri"/>
              <a:ea typeface="Calibri"/>
              <a:cs typeface="Calibri"/>
              <a:sym typeface="Calibri"/>
            </a:endParaRPr>
          </a:p>
          <a:p>
            <a:pPr indent="-355600" lvl="0" marL="457200" marR="0" rtl="0" algn="l">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And more than</a:t>
            </a:r>
            <a:r>
              <a:rPr lang="en-US" sz="2000">
                <a:solidFill>
                  <a:schemeClr val="lt1"/>
                </a:solidFill>
                <a:latin typeface="Calibri"/>
                <a:ea typeface="Calibri"/>
                <a:cs typeface="Calibri"/>
                <a:sym typeface="Calibri"/>
              </a:rPr>
              <a:t> 70 clinic locations that include physicians, registered nurses</a:t>
            </a:r>
            <a:r>
              <a:rPr lang="en-US" sz="2000">
                <a:solidFill>
                  <a:schemeClr val="lt1"/>
                </a:solidFill>
                <a:latin typeface="Calibri"/>
                <a:ea typeface="Calibri"/>
                <a:cs typeface="Calibri"/>
                <a:sym typeface="Calibri"/>
              </a:rPr>
              <a:t>, and support                               personnel.</a:t>
            </a:r>
            <a:endParaRPr sz="2000">
              <a:solidFill>
                <a:schemeClr val="lt1"/>
              </a:solidFill>
              <a:latin typeface="Calibri"/>
              <a:ea typeface="Calibri"/>
              <a:cs typeface="Calibri"/>
              <a:sym typeface="Calibri"/>
            </a:endParaRPr>
          </a:p>
        </p:txBody>
      </p:sp>
      <p:pic>
        <p:nvPicPr>
          <p:cNvPr id="130" name="Shape 130"/>
          <p:cNvPicPr preferRelativeResize="0"/>
          <p:nvPr/>
        </p:nvPicPr>
        <p:blipFill rotWithShape="1">
          <a:blip r:embed="rId4">
            <a:alphaModFix/>
          </a:blip>
          <a:srcRect b="27579" l="12220" r="12619" t="43080"/>
          <a:stretch/>
        </p:blipFill>
        <p:spPr>
          <a:xfrm>
            <a:off x="439850" y="4908225"/>
            <a:ext cx="7511472" cy="1649299"/>
          </a:xfrm>
          <a:prstGeom prst="rect">
            <a:avLst/>
          </a:prstGeom>
          <a:noFill/>
          <a:ln>
            <a:noFill/>
          </a:ln>
        </p:spPr>
      </p:pic>
      <p:sp>
        <p:nvSpPr>
          <p:cNvPr id="131" name="Shape 131"/>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idx="1" type="body"/>
          </p:nvPr>
        </p:nvSpPr>
        <p:spPr>
          <a:xfrm>
            <a:off x="3086337" y="992039"/>
            <a:ext cx="5229249" cy="136812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venir"/>
              <a:buNone/>
            </a:pPr>
            <a:r>
              <a:rPr b="0" i="0" lang="en-US" sz="3600" u="none" cap="none" strike="noStrike">
                <a:solidFill>
                  <a:schemeClr val="dk2"/>
                </a:solidFill>
                <a:latin typeface="Arial"/>
                <a:ea typeface="Arial"/>
                <a:cs typeface="Arial"/>
                <a:sym typeface="Arial"/>
              </a:rPr>
              <a:t>About our Project</a:t>
            </a:r>
            <a:endParaRPr b="0" i="0" sz="3600" u="none" cap="none" strike="noStrike">
              <a:solidFill>
                <a:schemeClr val="dk2"/>
              </a:solidFill>
              <a:latin typeface="Arial"/>
              <a:ea typeface="Arial"/>
              <a:cs typeface="Arial"/>
              <a:sym typeface="Arial"/>
            </a:endParaRPr>
          </a:p>
        </p:txBody>
      </p:sp>
      <p:sp>
        <p:nvSpPr>
          <p:cNvPr id="137" name="Shape 137"/>
          <p:cNvSpPr txBox="1"/>
          <p:nvPr>
            <p:ph idx="2" type="body"/>
          </p:nvPr>
        </p:nvSpPr>
        <p:spPr>
          <a:xfrm>
            <a:off x="3086312" y="2360149"/>
            <a:ext cx="5229300" cy="47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00"/>
              <a:buFont typeface="Avenir"/>
              <a:buNone/>
            </a:pPr>
            <a:r>
              <a:rPr b="1" i="0" lang="en-US" sz="2000" u="none" cap="none" strike="noStrike">
                <a:solidFill>
                  <a:schemeClr val="accent1"/>
                </a:solidFill>
                <a:latin typeface="Arial"/>
                <a:ea typeface="Arial"/>
                <a:cs typeface="Arial"/>
                <a:sym typeface="Arial"/>
              </a:rPr>
              <a:t>Goal</a:t>
            </a:r>
            <a:endParaRPr b="1" i="0" sz="2000" u="none" cap="none" strike="noStrike">
              <a:solidFill>
                <a:schemeClr val="accent1"/>
              </a:solidFill>
              <a:latin typeface="Arial"/>
              <a:ea typeface="Arial"/>
              <a:cs typeface="Arial"/>
              <a:sym typeface="Arial"/>
            </a:endParaRPr>
          </a:p>
        </p:txBody>
      </p:sp>
      <p:sp>
        <p:nvSpPr>
          <p:cNvPr id="138" name="Shape 13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457200" y="1676400"/>
            <a:ext cx="8229600" cy="4292803"/>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Clr>
                <a:schemeClr val="accent1"/>
              </a:buClr>
              <a:buSzPts val="1500"/>
              <a:buFont typeface="Noto Sans Symbols"/>
              <a:buNone/>
            </a:pPr>
            <a:r>
              <a:rPr lang="en-US"/>
              <a:t>A </a:t>
            </a:r>
            <a:r>
              <a:rPr b="0" i="0" lang="en-US" sz="2000" u="none" cap="none" strike="noStrike">
                <a:solidFill>
                  <a:schemeClr val="dk1"/>
                </a:solidFill>
                <a:latin typeface="Arial"/>
                <a:ea typeface="Arial"/>
                <a:cs typeface="Arial"/>
                <a:sym typeface="Arial"/>
              </a:rPr>
              <a:t>tool created that will use data from ERRA, weekly provider zip code report, and historical referral data to </a:t>
            </a:r>
            <a:r>
              <a:rPr lang="en-US"/>
              <a:t>i</a:t>
            </a:r>
            <a:r>
              <a:rPr b="0" i="0" lang="en-US" sz="2000" u="none" cap="none" strike="noStrike">
                <a:solidFill>
                  <a:schemeClr val="dk1"/>
                </a:solidFill>
                <a:latin typeface="Arial"/>
                <a:ea typeface="Arial"/>
                <a:cs typeface="Arial"/>
                <a:sym typeface="Arial"/>
              </a:rPr>
              <a:t>dentify:</a:t>
            </a:r>
            <a:endParaRPr/>
          </a:p>
          <a:p>
            <a:pPr indent="0" lvl="0" marL="0" marR="0" rtl="0" algn="l">
              <a:spcBef>
                <a:spcPts val="400"/>
              </a:spcBef>
              <a:spcAft>
                <a:spcPts val="0"/>
              </a:spcAft>
              <a:buClr>
                <a:schemeClr val="accent1"/>
              </a:buClr>
              <a:buSzPts val="1500"/>
              <a:buFont typeface="Noto Sans Symbols"/>
              <a:buNone/>
            </a:pPr>
            <a:r>
              <a:t/>
            </a:r>
            <a:endParaRPr b="0" i="0" sz="2000" u="none" cap="none" strike="noStrike">
              <a:solidFill>
                <a:schemeClr val="dk1"/>
              </a:solidFill>
              <a:latin typeface="Arial"/>
              <a:ea typeface="Arial"/>
              <a:cs typeface="Arial"/>
              <a:sym typeface="Arial"/>
            </a:endParaRPr>
          </a:p>
          <a:p>
            <a:pPr indent="-457200" lvl="0" marL="457200" marR="0" rtl="0" algn="l">
              <a:spcBef>
                <a:spcPts val="400"/>
              </a:spcBef>
              <a:spcAft>
                <a:spcPts val="0"/>
              </a:spcAft>
              <a:buClr>
                <a:schemeClr val="accent1"/>
              </a:buClr>
              <a:buSzPts val="1500"/>
              <a:buFont typeface="Arial"/>
              <a:buAutoNum type="arabicPeriod"/>
            </a:pPr>
            <a:r>
              <a:rPr b="0" i="0" lang="en-US" sz="2000" u="none" cap="none" strike="noStrike">
                <a:solidFill>
                  <a:schemeClr val="dk1"/>
                </a:solidFill>
                <a:latin typeface="Arial"/>
                <a:ea typeface="Arial"/>
                <a:cs typeface="Arial"/>
                <a:sym typeface="Arial"/>
              </a:rPr>
              <a:t>Areas that are missing providers and </a:t>
            </a:r>
            <a:r>
              <a:rPr lang="en-US"/>
              <a:t>display</a:t>
            </a:r>
            <a:r>
              <a:rPr b="0" i="0" lang="en-US" sz="2000" u="none" cap="none" strike="noStrike">
                <a:solidFill>
                  <a:schemeClr val="dk1"/>
                </a:solidFill>
                <a:latin typeface="Arial"/>
                <a:ea typeface="Arial"/>
                <a:cs typeface="Arial"/>
                <a:sym typeface="Arial"/>
              </a:rPr>
              <a:t> the nearest provider. </a:t>
            </a:r>
            <a:endParaRPr/>
          </a:p>
          <a:p>
            <a:pPr indent="0" lvl="0" marL="0" marR="0" rtl="0" algn="l">
              <a:spcBef>
                <a:spcPts val="400"/>
              </a:spcBef>
              <a:spcAft>
                <a:spcPts val="0"/>
              </a:spcAft>
              <a:buNone/>
            </a:pPr>
            <a:r>
              <a:t/>
            </a:r>
            <a:endParaRPr/>
          </a:p>
          <a:p>
            <a:pPr indent="-457200" lvl="0" marL="457200" marR="0" rtl="0" algn="l">
              <a:spcBef>
                <a:spcPts val="400"/>
              </a:spcBef>
              <a:spcAft>
                <a:spcPts val="0"/>
              </a:spcAft>
              <a:buClr>
                <a:schemeClr val="accent1"/>
              </a:buClr>
              <a:buSzPts val="1500"/>
              <a:buFont typeface="Arial"/>
              <a:buAutoNum type="arabicPeriod"/>
            </a:pPr>
            <a:r>
              <a:rPr lang="en-US"/>
              <a:t>Track </a:t>
            </a:r>
            <a:r>
              <a:rPr b="0" i="0" lang="en-US" sz="2000" u="none" cap="none" strike="noStrike">
                <a:solidFill>
                  <a:schemeClr val="dk1"/>
                </a:solidFill>
                <a:latin typeface="Arial"/>
                <a:ea typeface="Arial"/>
                <a:cs typeface="Arial"/>
                <a:sym typeface="Arial"/>
              </a:rPr>
              <a:t>referrals assigned</a:t>
            </a:r>
            <a:r>
              <a:rPr lang="en-US"/>
              <a:t> to QTC.</a:t>
            </a:r>
            <a:endParaRPr/>
          </a:p>
        </p:txBody>
      </p:sp>
      <p:sp>
        <p:nvSpPr>
          <p:cNvPr id="144" name="Shape 144"/>
          <p:cNvSpPr txBox="1"/>
          <p:nvPr>
            <p:ph type="title"/>
          </p:nvPr>
        </p:nvSpPr>
        <p:spPr>
          <a:xfrm>
            <a:off x="457200" y="736825"/>
            <a:ext cx="8525700" cy="946800"/>
          </a:xfrm>
          <a:prstGeom prst="rect">
            <a:avLst/>
          </a:prstGeom>
          <a:noFill/>
          <a:ln>
            <a:noFill/>
          </a:ln>
        </p:spPr>
        <p:txBody>
          <a:bodyPr anchorCtr="0" anchor="ctr" bIns="45700" lIns="0" spcFirstLastPara="1" rIns="91425" wrap="square" tIns="45700">
            <a:noAutofit/>
          </a:bodyPr>
          <a:lstStyle/>
          <a:p>
            <a:pPr indent="0" lvl="0" marL="0" marR="0" rtl="0" algn="l">
              <a:lnSpc>
                <a:spcPct val="107142"/>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Referral / ERRA Trending Analysis Tool (RE</a:t>
            </a:r>
            <a:r>
              <a:rPr lang="en-US"/>
              <a:t>-TAT)</a:t>
            </a:r>
            <a:endParaRPr b="1" i="0" sz="2800" u="none" cap="none" strike="noStrike">
              <a:solidFill>
                <a:schemeClr val="dk2"/>
              </a:solidFill>
              <a:latin typeface="Arial"/>
              <a:ea typeface="Arial"/>
              <a:cs typeface="Arial"/>
              <a:sym typeface="Arial"/>
            </a:endParaRPr>
          </a:p>
        </p:txBody>
      </p:sp>
      <p:sp>
        <p:nvSpPr>
          <p:cNvPr id="145" name="Shape 145"/>
          <p:cNvSpPr txBox="1"/>
          <p:nvPr/>
        </p:nvSpPr>
        <p:spPr>
          <a:xfrm>
            <a:off x="590275" y="6107813"/>
            <a:ext cx="7765800" cy="1062600"/>
          </a:xfrm>
          <a:prstGeom prst="rect">
            <a:avLst/>
          </a:prstGeom>
          <a:noFill/>
          <a:ln>
            <a:noFill/>
          </a:ln>
        </p:spPr>
        <p:txBody>
          <a:bodyPr anchorCtr="0" anchor="ctr" bIns="91425" lIns="91425" spcFirstLastPara="1" rIns="91425" wrap="square" tIns="91425">
            <a:noAutofit/>
          </a:bodyPr>
          <a:lstStyle/>
          <a:p>
            <a:pPr indent="0" lvl="0" marL="0" rtl="0">
              <a:lnSpc>
                <a:spcPct val="85714"/>
              </a:lnSpc>
              <a:spcBef>
                <a:spcPts val="0"/>
              </a:spcBef>
              <a:spcAft>
                <a:spcPts val="0"/>
              </a:spcAft>
              <a:buNone/>
            </a:pPr>
            <a:r>
              <a:rPr b="1" lang="en-US" sz="1200">
                <a:solidFill>
                  <a:schemeClr val="dk2"/>
                </a:solidFill>
              </a:rPr>
              <a:t>EXAM Request Routing Assistant -</a:t>
            </a:r>
            <a:r>
              <a:rPr lang="en-US" sz="1100">
                <a:solidFill>
                  <a:schemeClr val="dk1"/>
                </a:solidFill>
                <a:highlight>
                  <a:srgbClr val="FFFFFF"/>
                </a:highlight>
                <a:latin typeface="Calibri"/>
                <a:ea typeface="Calibri"/>
                <a:cs typeface="Calibri"/>
                <a:sym typeface="Calibri"/>
              </a:rPr>
              <a:t>A system for the VA to know which contractor to send the referrals to by location</a:t>
            </a:r>
            <a:endParaRPr b="1" sz="1200">
              <a:solidFill>
                <a:schemeClr val="dk1"/>
              </a:solidFill>
            </a:endParaRPr>
          </a:p>
        </p:txBody>
      </p:sp>
      <p:pic>
        <p:nvPicPr>
          <p:cNvPr id="146" name="Shape 146"/>
          <p:cNvPicPr preferRelativeResize="0"/>
          <p:nvPr/>
        </p:nvPicPr>
        <p:blipFill rotWithShape="1">
          <a:blip r:embed="rId3">
            <a:alphaModFix/>
          </a:blip>
          <a:srcRect b="921" l="76898" r="0" t="0"/>
          <a:stretch/>
        </p:blipFill>
        <p:spPr>
          <a:xfrm>
            <a:off x="1913025" y="4192475"/>
            <a:ext cx="2269026" cy="2341950"/>
          </a:xfrm>
          <a:prstGeom prst="rect">
            <a:avLst/>
          </a:prstGeom>
          <a:noFill/>
          <a:ln>
            <a:noFill/>
          </a:ln>
        </p:spPr>
      </p:pic>
      <p:pic>
        <p:nvPicPr>
          <p:cNvPr id="147" name="Shape 147"/>
          <p:cNvPicPr preferRelativeResize="0"/>
          <p:nvPr/>
        </p:nvPicPr>
        <p:blipFill>
          <a:blip r:embed="rId4">
            <a:alphaModFix/>
          </a:blip>
          <a:stretch>
            <a:fillRect/>
          </a:stretch>
        </p:blipFill>
        <p:spPr>
          <a:xfrm>
            <a:off x="4965200" y="4532300"/>
            <a:ext cx="2834125" cy="1662300"/>
          </a:xfrm>
          <a:prstGeom prst="rect">
            <a:avLst/>
          </a:prstGeom>
          <a:noFill/>
          <a:ln>
            <a:noFill/>
          </a:ln>
        </p:spPr>
      </p:pic>
      <p:sp>
        <p:nvSpPr>
          <p:cNvPr id="148" name="Shape 148"/>
          <p:cNvSpPr txBox="1"/>
          <p:nvPr>
            <p:ph idx="12" type="sldNum"/>
          </p:nvPr>
        </p:nvSpPr>
        <p:spPr>
          <a:xfrm>
            <a:off x="466725" y="6456586"/>
            <a:ext cx="2133600" cy="365100"/>
          </a:xfrm>
          <a:prstGeom prst="rect">
            <a:avLst/>
          </a:prstGeom>
        </p:spPr>
        <p:txBody>
          <a:bodyPr anchorCtr="0" anchor="t" bIns="45700" lIns="0" spcFirstLastPara="1" rIns="0"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_Leidos_PPT_Arial">
  <a:themeElements>
    <a:clrScheme name="Leidos">
      <a:dk1>
        <a:srgbClr val="000000"/>
      </a:dk1>
      <a:lt1>
        <a:srgbClr val="FFFFFF"/>
      </a:lt1>
      <a:dk2>
        <a:srgbClr val="201747"/>
      </a:dk2>
      <a:lt2>
        <a:srgbClr val="FFFFFF"/>
      </a:lt2>
      <a:accent1>
        <a:srgbClr val="850F89"/>
      </a:accent1>
      <a:accent2>
        <a:srgbClr val="BEBFBD"/>
      </a:accent2>
      <a:accent3>
        <a:srgbClr val="8C7732"/>
      </a:accent3>
      <a:accent4>
        <a:srgbClr val="9B2743"/>
      </a:accent4>
      <a:accent5>
        <a:srgbClr val="774135"/>
      </a:accent5>
      <a:accent6>
        <a:srgbClr val="00778B"/>
      </a:accent6>
      <a:hlink>
        <a:srgbClr val="850F89"/>
      </a:hlink>
      <a:folHlink>
        <a:srgbClr val="2017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Leidos_PPT_Arial">
  <a:themeElements>
    <a:clrScheme name="Leidos">
      <a:dk1>
        <a:srgbClr val="000000"/>
      </a:dk1>
      <a:lt1>
        <a:srgbClr val="FFFFFF"/>
      </a:lt1>
      <a:dk2>
        <a:srgbClr val="201747"/>
      </a:dk2>
      <a:lt2>
        <a:srgbClr val="FFFFFF"/>
      </a:lt2>
      <a:accent1>
        <a:srgbClr val="850F89"/>
      </a:accent1>
      <a:accent2>
        <a:srgbClr val="BEBFBD"/>
      </a:accent2>
      <a:accent3>
        <a:srgbClr val="8C7732"/>
      </a:accent3>
      <a:accent4>
        <a:srgbClr val="9B2743"/>
      </a:accent4>
      <a:accent5>
        <a:srgbClr val="774135"/>
      </a:accent5>
      <a:accent6>
        <a:srgbClr val="00778B"/>
      </a:accent6>
      <a:hlink>
        <a:srgbClr val="850F89"/>
      </a:hlink>
      <a:folHlink>
        <a:srgbClr val="2017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idos_PPT_Arial_2016">
  <a:themeElements>
    <a:clrScheme name="Leidos">
      <a:dk1>
        <a:srgbClr val="000000"/>
      </a:dk1>
      <a:lt1>
        <a:srgbClr val="FFFFFF"/>
      </a:lt1>
      <a:dk2>
        <a:srgbClr val="201747"/>
      </a:dk2>
      <a:lt2>
        <a:srgbClr val="FFFFFF"/>
      </a:lt2>
      <a:accent1>
        <a:srgbClr val="850F89"/>
      </a:accent1>
      <a:accent2>
        <a:srgbClr val="BEBFBD"/>
      </a:accent2>
      <a:accent3>
        <a:srgbClr val="8C7732"/>
      </a:accent3>
      <a:accent4>
        <a:srgbClr val="9B2743"/>
      </a:accent4>
      <a:accent5>
        <a:srgbClr val="774135"/>
      </a:accent5>
      <a:accent6>
        <a:srgbClr val="00778B"/>
      </a:accent6>
      <a:hlink>
        <a:srgbClr val="850F89"/>
      </a:hlink>
      <a:folHlink>
        <a:srgbClr val="2017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Custom Design">
  <a:themeElements>
    <a:clrScheme name="Inv Colors">
      <a:dk1>
        <a:srgbClr val="000000"/>
      </a:dk1>
      <a:lt1>
        <a:srgbClr val="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