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37" r:id="rId1"/>
  </p:sldMasterIdLst>
  <p:notesMasterIdLst>
    <p:notesMasterId r:id="rId45"/>
  </p:notesMasterIdLst>
  <p:handoutMasterIdLst>
    <p:handoutMasterId r:id="rId46"/>
  </p:handoutMasterIdLst>
  <p:sldIdLst>
    <p:sldId id="268" r:id="rId2"/>
    <p:sldId id="269" r:id="rId3"/>
    <p:sldId id="271" r:id="rId4"/>
    <p:sldId id="286" r:id="rId5"/>
    <p:sldId id="270" r:id="rId6"/>
    <p:sldId id="298" r:id="rId7"/>
    <p:sldId id="284" r:id="rId8"/>
    <p:sldId id="311" r:id="rId9"/>
    <p:sldId id="285" r:id="rId10"/>
    <p:sldId id="281" r:id="rId11"/>
    <p:sldId id="282" r:id="rId12"/>
    <p:sldId id="287" r:id="rId13"/>
    <p:sldId id="308" r:id="rId14"/>
    <p:sldId id="300" r:id="rId15"/>
    <p:sldId id="296" r:id="rId16"/>
    <p:sldId id="309" r:id="rId17"/>
    <p:sldId id="293" r:id="rId18"/>
    <p:sldId id="280" r:id="rId19"/>
    <p:sldId id="301" r:id="rId20"/>
    <p:sldId id="289" r:id="rId21"/>
    <p:sldId id="291" r:id="rId22"/>
    <p:sldId id="302" r:id="rId23"/>
    <p:sldId id="288" r:id="rId24"/>
    <p:sldId id="290" r:id="rId25"/>
    <p:sldId id="292" r:id="rId26"/>
    <p:sldId id="294" r:id="rId27"/>
    <p:sldId id="330" r:id="rId28"/>
    <p:sldId id="332" r:id="rId29"/>
    <p:sldId id="331" r:id="rId30"/>
    <p:sldId id="312" r:id="rId31"/>
    <p:sldId id="304" r:id="rId32"/>
    <p:sldId id="305" r:id="rId33"/>
    <p:sldId id="318" r:id="rId34"/>
    <p:sldId id="321" r:id="rId35"/>
    <p:sldId id="320" r:id="rId36"/>
    <p:sldId id="306" r:id="rId37"/>
    <p:sldId id="324" r:id="rId38"/>
    <p:sldId id="325" r:id="rId39"/>
    <p:sldId id="323" r:id="rId40"/>
    <p:sldId id="307" r:id="rId41"/>
    <p:sldId id="315" r:id="rId42"/>
    <p:sldId id="327" r:id="rId43"/>
    <p:sldId id="316"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384" userDrawn="1">
          <p15:clr>
            <a:srgbClr val="A4A3A4"/>
          </p15:clr>
        </p15:guide>
        <p15:guide id="3" orient="horz" pos="3792" userDrawn="1">
          <p15:clr>
            <a:srgbClr val="A4A3A4"/>
          </p15:clr>
        </p15:guide>
        <p15:guide id="4" pos="959" userDrawn="1">
          <p15:clr>
            <a:srgbClr val="A4A3A4"/>
          </p15:clr>
        </p15:guide>
        <p15:guide id="5" pos="6721"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9FA"/>
    <a:srgbClr val="1B1B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46"/>
    <p:restoredTop sz="94669"/>
  </p:normalViewPr>
  <p:slideViewPr>
    <p:cSldViewPr snapToGrid="0">
      <p:cViewPr varScale="1">
        <p:scale>
          <a:sx n="87" d="100"/>
          <a:sy n="87" d="100"/>
        </p:scale>
        <p:origin x="1400" y="200"/>
      </p:cViewPr>
      <p:guideLst>
        <p:guide orient="horz" pos="2160"/>
        <p:guide orient="horz" pos="384"/>
        <p:guide orient="horz" pos="3792"/>
        <p:guide pos="959"/>
        <p:guide pos="6721"/>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EA74EB7-856E-45FD-83F0-5F7C6F3E4372}" type="datetimeFigureOut">
              <a:rPr lang="en-US"/>
              <a:t>5/3/18</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4886E15-F82A-4596-A46C-375C6D3981E1}" type="slidenum">
              <a:rPr/>
              <a:t>‹#›</a:t>
            </a:fld>
            <a:endParaRPr/>
          </a:p>
        </p:txBody>
      </p:sp>
    </p:spTree>
    <p:extLst>
      <p:ext uri="{BB962C8B-B14F-4D97-AF65-F5344CB8AC3E}">
        <p14:creationId xmlns:p14="http://schemas.microsoft.com/office/powerpoint/2010/main" val="8683081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1B0E40-8125-41F8-BB6C-139D8D531A4F}" type="datetimeFigureOut">
              <a:rPr lang="en-US"/>
              <a:t>5/3/18</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105DB2-FD3E-441D-8B7E-7AE83ECE27B3}" type="slidenum">
              <a:rPr/>
              <a:t>‹#›</a:t>
            </a:fld>
            <a:endParaRPr/>
          </a:p>
        </p:txBody>
      </p:sp>
    </p:spTree>
    <p:extLst>
      <p:ext uri="{BB962C8B-B14F-4D97-AF65-F5344CB8AC3E}">
        <p14:creationId xmlns:p14="http://schemas.microsoft.com/office/powerpoint/2010/main" val="2894720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Visualization Tool for Composition of Cloud Computing Services. It is sponsored by NASA’s DIRECT-STEM. Our advisors are </a:t>
            </a:r>
            <a:r>
              <a:rPr lang="en-US" err="1"/>
              <a:t>Dr</a:t>
            </a:r>
            <a:r>
              <a:rPr lang="en-US"/>
              <a:t> Jiang Guo and Davis Louie</a:t>
            </a:r>
          </a:p>
        </p:txBody>
      </p:sp>
      <p:sp>
        <p:nvSpPr>
          <p:cNvPr id="4" name="Slide Number Placeholder 3"/>
          <p:cNvSpPr>
            <a:spLocks noGrp="1"/>
          </p:cNvSpPr>
          <p:nvPr>
            <p:ph type="sldNum" sz="quarter" idx="10"/>
          </p:nvPr>
        </p:nvSpPr>
        <p:spPr/>
        <p:txBody>
          <a:bodyPr/>
          <a:lstStyle/>
          <a:p>
            <a:fld id="{BF105DB2-FD3E-441D-8B7E-7AE83ECE27B3}" type="slidenum">
              <a:rPr lang="en-US" smtClean="0"/>
              <a:t>1</a:t>
            </a:fld>
            <a:endParaRPr lang="en-US"/>
          </a:p>
        </p:txBody>
      </p:sp>
    </p:spTree>
    <p:extLst>
      <p:ext uri="{BB962C8B-B14F-4D97-AF65-F5344CB8AC3E}">
        <p14:creationId xmlns:p14="http://schemas.microsoft.com/office/powerpoint/2010/main" val="4085276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mn-lt"/>
                <a:ea typeface="+mn-ea"/>
                <a:cs typeface="+mn-cs"/>
              </a:rPr>
              <a:t>At the web portal, the user will be met with a home page where the user may login.</a:t>
            </a:r>
            <a:endParaRPr lang="en-US"/>
          </a:p>
          <a:p>
            <a:endParaRPr lang="en-US"/>
          </a:p>
        </p:txBody>
      </p:sp>
      <p:sp>
        <p:nvSpPr>
          <p:cNvPr id="4" name="Slide Number Placeholder 3"/>
          <p:cNvSpPr>
            <a:spLocks noGrp="1"/>
          </p:cNvSpPr>
          <p:nvPr>
            <p:ph type="sldNum" sz="quarter" idx="10"/>
          </p:nvPr>
        </p:nvSpPr>
        <p:spPr/>
        <p:txBody>
          <a:bodyPr/>
          <a:lstStyle/>
          <a:p>
            <a:fld id="{BF105DB2-FD3E-441D-8B7E-7AE83ECE27B3}" type="slidenum">
              <a:rPr lang="uk-UA" smtClean="0"/>
              <a:t>14</a:t>
            </a:fld>
            <a:endParaRPr lang="uk-UA"/>
          </a:p>
        </p:txBody>
      </p:sp>
    </p:spTree>
    <p:extLst>
      <p:ext uri="{BB962C8B-B14F-4D97-AF65-F5344CB8AC3E}">
        <p14:creationId xmlns:p14="http://schemas.microsoft.com/office/powerpoint/2010/main" val="962667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the user clicks the link login/signup, he/she will be directed to the Login Form as shown above. If the user is a first time user, then they may register for an account. User shall provide username, password, and email address. If the user is returning user or has just registered, they may login. This modal will allow the user to input email, password, first name and last name if the user is registering as a new user or can sign in if account has already been created.</a:t>
            </a:r>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fld id="{BF105DB2-FD3E-441D-8B7E-7AE83ECE27B3}" type="slidenum">
              <a:rPr lang="uk-UA" smtClean="0"/>
              <a:t>15</a:t>
            </a:fld>
            <a:endParaRPr lang="uk-UA"/>
          </a:p>
        </p:txBody>
      </p:sp>
    </p:spTree>
    <p:extLst>
      <p:ext uri="{BB962C8B-B14F-4D97-AF65-F5344CB8AC3E}">
        <p14:creationId xmlns:p14="http://schemas.microsoft.com/office/powerpoint/2010/main" val="1279452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kern="1200">
                <a:effectLst/>
                <a:latin typeface="+mn-lt"/>
                <a:ea typeface="+mn-ea"/>
                <a:cs typeface="+mn-cs"/>
              </a:rPr>
              <a:t>Once user has logged in, they will be </a:t>
            </a:r>
            <a:r>
              <a:rPr lang="en-US"/>
              <a:t>directed </a:t>
            </a:r>
            <a:r>
              <a:rPr lang="en-US" b="0" i="0" u="none" strike="noStrike" kern="1200">
                <a:effectLst/>
              </a:rPr>
              <a:t>to </a:t>
            </a:r>
            <a:r>
              <a:rPr lang="en-US"/>
              <a:t>the </a:t>
            </a:r>
            <a:r>
              <a:rPr lang="en-US" b="0" i="0" u="none" strike="noStrike" kern="1200">
                <a:effectLst/>
              </a:rPr>
              <a:t>project list </a:t>
            </a:r>
            <a:r>
              <a:rPr lang="en-US"/>
              <a:t>to create or edit existing </a:t>
            </a:r>
            <a:r>
              <a:rPr lang="en-US" b="0" i="0" u="none" strike="noStrike" kern="1200">
                <a:effectLst/>
              </a:rPr>
              <a:t>projects</a:t>
            </a:r>
            <a:r>
              <a:rPr lang="en-US" b="0" i="0" u="none" strike="noStrike" kern="1200">
                <a:effectLst/>
                <a:latin typeface="+mn-lt"/>
                <a:ea typeface="+mn-ea"/>
                <a:cs typeface="+mn-cs"/>
              </a:rPr>
              <a:t>. It will be initially empty if </a:t>
            </a:r>
            <a:r>
              <a:rPr lang="en-US"/>
              <a:t>the user</a:t>
            </a:r>
            <a:r>
              <a:rPr lang="en-US" b="0" i="0" u="none" strike="noStrike" kern="1200">
                <a:effectLst/>
                <a:latin typeface="+mn-lt"/>
                <a:ea typeface="+mn-ea"/>
                <a:cs typeface="+mn-cs"/>
              </a:rPr>
              <a:t> is newly registered. User may choose to create new projects, edit existing projects, and view projects.</a:t>
            </a:r>
            <a:endParaRPr lang="en-US" b="0">
              <a:effectLst/>
            </a:endParaRPr>
          </a:p>
          <a:p>
            <a:r>
              <a:rPr lang="en-US"/>
              <a:t>Users can then analyze projects through graphs. The Graph View will bring the user to the View Block to graphically display their project and allowing the user to edit it.</a:t>
            </a:r>
            <a:endParaRPr lang="en-US">
              <a:cs typeface="Calibri"/>
            </a:endParaRPr>
          </a:p>
          <a:p>
            <a:pPr rtl="0"/>
            <a:endParaRPr lang="en-US" sz="1200" b="0" i="0" u="none" strike="noStrike" kern="1200">
              <a:solidFill>
                <a:schemeClr val="tx1"/>
              </a:solidFill>
              <a:effectLst/>
              <a:latin typeface="+mn-lt"/>
              <a:ea typeface="+mn-ea"/>
              <a:cs typeface="+mn-cs"/>
            </a:endParaRPr>
          </a:p>
          <a:p>
            <a:pPr rtl="0"/>
            <a:r>
              <a:rPr lang="en-US" b="0" i="0" u="none" strike="noStrike" kern="1200">
                <a:effectLst/>
                <a:latin typeface="+mn-lt"/>
                <a:ea typeface="+mn-ea"/>
                <a:cs typeface="+mn-cs"/>
              </a:rPr>
              <a:t>The Projects menu lets us create a new project. Every new project is assigned a unique id with some default name. Composition of the service is injected by the user. Project can be edited through graphically or through menu options. Debug component allows us to see the nodes in JSON format. It includes information of the node along with its neighbors and child nodes. Demo menu has options to get all the users in the database and delete or modify user if it is needed. This component also lets us register a new user by an administrator.</a:t>
            </a:r>
            <a:endParaRPr lang="en-US" b="0">
              <a:cs typeface="Calibri"/>
            </a:endParaRPr>
          </a:p>
          <a:p>
            <a:endParaRPr lang="en-US"/>
          </a:p>
        </p:txBody>
      </p:sp>
      <p:sp>
        <p:nvSpPr>
          <p:cNvPr id="4" name="Slide Number Placeholder 3"/>
          <p:cNvSpPr>
            <a:spLocks noGrp="1"/>
          </p:cNvSpPr>
          <p:nvPr>
            <p:ph type="sldNum" sz="quarter" idx="10"/>
          </p:nvPr>
        </p:nvSpPr>
        <p:spPr/>
        <p:txBody>
          <a:bodyPr/>
          <a:lstStyle/>
          <a:p>
            <a:fld id="{BF105DB2-FD3E-441D-8B7E-7AE83ECE27B3}" type="slidenum">
              <a:rPr lang="uk-UA" smtClean="0"/>
              <a:t>18</a:t>
            </a:fld>
            <a:endParaRPr lang="uk-UA"/>
          </a:p>
        </p:txBody>
      </p:sp>
    </p:spTree>
    <p:extLst>
      <p:ext uri="{BB962C8B-B14F-4D97-AF65-F5344CB8AC3E}">
        <p14:creationId xmlns:p14="http://schemas.microsoft.com/office/powerpoint/2010/main" val="763621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a:solidFill>
                  <a:schemeClr val="tx1"/>
                </a:solidFill>
                <a:effectLst/>
                <a:latin typeface="+mn-lt"/>
                <a:ea typeface="+mn-ea"/>
                <a:cs typeface="+mn-cs"/>
              </a:rPr>
              <a:t>This is the Editor View in the View Block. Here users may edit their projects by creating, modifying, and deleting nodes. The root node will be displayed by default with its children, or none if it is a new project. The user may right click on the View Block to list out a number of options to choose from.</a:t>
            </a:r>
            <a:endParaRPr lang="en-US" b="0">
              <a:effectLst/>
            </a:endParaRPr>
          </a:p>
          <a:p>
            <a:pPr rtl="0" fontAlgn="base"/>
            <a:r>
              <a:rPr lang="en-US" sz="1200" b="1" i="0" u="none" strike="noStrike" kern="1200">
                <a:solidFill>
                  <a:schemeClr val="tx1"/>
                </a:solidFill>
                <a:effectLst/>
                <a:latin typeface="+mn-lt"/>
                <a:ea typeface="+mn-ea"/>
                <a:cs typeface="+mn-cs"/>
              </a:rPr>
              <a:t>Run All:</a:t>
            </a:r>
            <a:r>
              <a:rPr lang="en-US" sz="1200" b="0" i="0" u="none" strike="noStrike" kern="1200">
                <a:solidFill>
                  <a:schemeClr val="tx1"/>
                </a:solidFill>
                <a:effectLst/>
                <a:latin typeface="+mn-lt"/>
                <a:ea typeface="+mn-ea"/>
                <a:cs typeface="+mn-cs"/>
              </a:rPr>
              <a:t> All Nodes shall begin calling web services</a:t>
            </a:r>
            <a:endParaRPr lang="en-US" sz="1200" b="1" i="0" u="none" strike="noStrike" kern="1200">
              <a:solidFill>
                <a:schemeClr val="tx1"/>
              </a:solidFill>
              <a:effectLst/>
              <a:latin typeface="+mn-lt"/>
              <a:ea typeface="+mn-ea"/>
              <a:cs typeface="+mn-cs"/>
            </a:endParaRPr>
          </a:p>
          <a:p>
            <a:pPr rtl="0" fontAlgn="base"/>
            <a:r>
              <a:rPr lang="en-US" sz="1200" b="1" i="0" u="none" strike="noStrike" kern="1200">
                <a:solidFill>
                  <a:schemeClr val="tx1"/>
                </a:solidFill>
                <a:effectLst/>
                <a:latin typeface="+mn-lt"/>
                <a:ea typeface="+mn-ea"/>
                <a:cs typeface="+mn-cs"/>
              </a:rPr>
              <a:t>Insert:</a:t>
            </a:r>
            <a:r>
              <a:rPr lang="en-US" sz="1200" b="0" i="0" u="none" strike="noStrike" kern="1200">
                <a:solidFill>
                  <a:schemeClr val="tx1"/>
                </a:solidFill>
                <a:effectLst/>
                <a:latin typeface="+mn-lt"/>
                <a:ea typeface="+mn-ea"/>
                <a:cs typeface="+mn-cs"/>
              </a:rPr>
              <a:t> Creates a new node in the View Block</a:t>
            </a:r>
            <a:endParaRPr lang="en-US" sz="1200" b="1" i="0" u="none" strike="noStrike" kern="1200">
              <a:solidFill>
                <a:schemeClr val="tx1"/>
              </a:solidFill>
              <a:effectLst/>
              <a:latin typeface="+mn-lt"/>
              <a:ea typeface="+mn-ea"/>
              <a:cs typeface="+mn-cs"/>
            </a:endParaRPr>
          </a:p>
          <a:p>
            <a:pPr rtl="0" fontAlgn="base"/>
            <a:r>
              <a:rPr lang="en-US" sz="1200" b="1" i="0" u="none" strike="noStrike" kern="1200">
                <a:solidFill>
                  <a:schemeClr val="tx1"/>
                </a:solidFill>
                <a:effectLst/>
                <a:latin typeface="+mn-lt"/>
                <a:ea typeface="+mn-ea"/>
                <a:cs typeface="+mn-cs"/>
              </a:rPr>
              <a:t>Composite: </a:t>
            </a:r>
            <a:r>
              <a:rPr lang="en-US" sz="1200" b="0" i="0" u="none" strike="noStrike" kern="1200">
                <a:solidFill>
                  <a:schemeClr val="tx1"/>
                </a:solidFill>
                <a:effectLst/>
                <a:latin typeface="+mn-lt"/>
                <a:ea typeface="+mn-ea"/>
                <a:cs typeface="+mn-cs"/>
              </a:rPr>
              <a:t>Creates a Node that can be linked to another project of other nodes</a:t>
            </a:r>
            <a:endParaRPr lang="en-US" sz="1200" b="1" i="0" u="none" strike="noStrike" kern="1200">
              <a:solidFill>
                <a:schemeClr val="tx1"/>
              </a:solidFill>
              <a:effectLst/>
              <a:latin typeface="+mn-lt"/>
              <a:ea typeface="+mn-ea"/>
              <a:cs typeface="+mn-cs"/>
            </a:endParaRPr>
          </a:p>
          <a:p>
            <a:pPr rtl="0" fontAlgn="base"/>
            <a:r>
              <a:rPr lang="en-US" sz="1200" b="1" i="0" u="none" strike="noStrike" kern="1200">
                <a:solidFill>
                  <a:schemeClr val="tx1"/>
                </a:solidFill>
                <a:effectLst/>
                <a:latin typeface="+mn-lt"/>
                <a:ea typeface="+mn-ea"/>
                <a:cs typeface="+mn-cs"/>
              </a:rPr>
              <a:t>Performance: </a:t>
            </a:r>
            <a:r>
              <a:rPr lang="en-US" sz="1200" b="0" i="0" u="none" strike="noStrike" kern="1200">
                <a:solidFill>
                  <a:schemeClr val="tx1"/>
                </a:solidFill>
                <a:effectLst/>
                <a:latin typeface="+mn-lt"/>
                <a:ea typeface="+mn-ea"/>
                <a:cs typeface="+mn-cs"/>
              </a:rPr>
              <a:t>A window will popup detailing </a:t>
            </a:r>
            <a:r>
              <a:rPr lang="en-US" sz="1200" b="0" i="0" u="none" strike="noStrike" kern="1200" err="1">
                <a:solidFill>
                  <a:schemeClr val="tx1"/>
                </a:solidFill>
                <a:effectLst/>
                <a:latin typeface="+mn-lt"/>
                <a:ea typeface="+mn-ea"/>
                <a:cs typeface="+mn-cs"/>
              </a:rPr>
              <a:t>QoS</a:t>
            </a:r>
            <a:r>
              <a:rPr lang="en-US" sz="1200" b="0" i="0" u="none" strike="noStrike" kern="1200">
                <a:solidFill>
                  <a:schemeClr val="tx1"/>
                </a:solidFill>
                <a:effectLst/>
                <a:latin typeface="+mn-lt"/>
                <a:ea typeface="+mn-ea"/>
                <a:cs typeface="+mn-cs"/>
              </a:rPr>
              <a:t> information of all the nodes</a:t>
            </a:r>
            <a:endParaRPr lang="en-US" sz="1200" b="1" i="0" u="none" strike="noStrike"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BF105DB2-FD3E-441D-8B7E-7AE83ECE27B3}" type="slidenum">
              <a:rPr lang="uk-UA" smtClean="0"/>
              <a:t>19</a:t>
            </a:fld>
            <a:endParaRPr lang="uk-UA"/>
          </a:p>
        </p:txBody>
      </p:sp>
    </p:spTree>
    <p:extLst>
      <p:ext uri="{BB962C8B-B14F-4D97-AF65-F5344CB8AC3E}">
        <p14:creationId xmlns:p14="http://schemas.microsoft.com/office/powerpoint/2010/main" val="823381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r>
              <a:rPr lang="en-US" b="0" i="0" u="none" strike="noStrike" kern="1200">
                <a:effectLst/>
                <a:latin typeface="+mn-lt"/>
                <a:ea typeface="+mn-ea"/>
                <a:cs typeface="+mn-cs"/>
              </a:rPr>
              <a:t>The first View displays the children nodes of a parent node. The root node is displayed by default. In this View, users can edit and run their projects. The user shall be able to right click an empty spot in the View Block to bring up a number of options, such as creating nodes, or right click on an existing node, if the node has been highlighted, for other options.</a:t>
            </a:r>
            <a:r>
              <a:rPr lang="en-US">
                <a:cs typeface="Calibri"/>
              </a:rPr>
              <a:t> </a:t>
            </a:r>
            <a:endParaRPr lang="en-US" b="0" i="0" u="none" strike="noStrike" kern="1200">
              <a:latin typeface="+mn-lt"/>
              <a:cs typeface="Calibri"/>
            </a:endParaRPr>
          </a:p>
          <a:p>
            <a:endParaRPr lang="en-US">
              <a:cs typeface="Calibri"/>
            </a:endParaRPr>
          </a:p>
          <a:p>
            <a:r>
              <a:rPr lang="en-US">
                <a:solidFill>
                  <a:srgbClr val="FFFFFF"/>
                </a:solidFill>
              </a:rPr>
              <a:t>Users are able to modify nodes to their preference and how the execution of the simulation would proceed. Users can drag and hold nodes to change its position. If holding shift, users can draw arrows from a node to another node, to indicate that node is outputting to the node the arrow points to. Users may run their projects, or individual nodes, and each node will call the web services and return a response. The time it took to retrieve the response will be displayed on each node.</a:t>
            </a:r>
          </a:p>
          <a:p>
            <a:endParaRPr lang="en-US">
              <a:solidFill>
                <a:srgbClr val="FFFFFF"/>
              </a:solidFill>
            </a:endParaRPr>
          </a:p>
          <a:p>
            <a:endParaRPr lang="en-US">
              <a:cs typeface="Calibri"/>
            </a:endParaRPr>
          </a:p>
        </p:txBody>
      </p:sp>
      <p:sp>
        <p:nvSpPr>
          <p:cNvPr id="4" name="Slide Number Placeholder 3"/>
          <p:cNvSpPr>
            <a:spLocks noGrp="1"/>
          </p:cNvSpPr>
          <p:nvPr>
            <p:ph type="sldNum" sz="quarter" idx="10"/>
          </p:nvPr>
        </p:nvSpPr>
        <p:spPr/>
        <p:txBody>
          <a:bodyPr/>
          <a:lstStyle/>
          <a:p>
            <a:fld id="{BF105DB2-FD3E-441D-8B7E-7AE83ECE27B3}" type="slidenum">
              <a:rPr lang="uk-UA" smtClean="0"/>
              <a:t>20</a:t>
            </a:fld>
            <a:endParaRPr lang="uk-UA"/>
          </a:p>
        </p:txBody>
      </p:sp>
    </p:spTree>
    <p:extLst>
      <p:ext uri="{BB962C8B-B14F-4D97-AF65-F5344CB8AC3E}">
        <p14:creationId xmlns:p14="http://schemas.microsoft.com/office/powerpoint/2010/main" val="2128451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a:solidFill>
                  <a:schemeClr val="tx1"/>
                </a:solidFill>
                <a:effectLst/>
                <a:latin typeface="+mn-lt"/>
                <a:ea typeface="+mn-ea"/>
                <a:cs typeface="+mn-cs"/>
              </a:rPr>
              <a:t>Clicking a Node will highlight it, indicated by the bolded lines. Clicking it again will deselect it. Once a node is selected, right clicking will display a list of new options pertaining to the highlighted node.</a:t>
            </a:r>
            <a:endParaRPr lang="en-US" b="0">
              <a:effectLst/>
            </a:endParaRPr>
          </a:p>
          <a:p>
            <a:pPr rtl="0" fontAlgn="base"/>
            <a:r>
              <a:rPr lang="en-US" sz="1200" b="1" i="0" u="none" strike="noStrike" kern="1200">
                <a:solidFill>
                  <a:schemeClr val="tx1"/>
                </a:solidFill>
                <a:effectLst/>
                <a:latin typeface="+mn-lt"/>
                <a:ea typeface="+mn-ea"/>
                <a:cs typeface="+mn-cs"/>
              </a:rPr>
              <a:t>Run:</a:t>
            </a:r>
            <a:r>
              <a:rPr lang="en-US" sz="1200" b="0" i="0" u="none" strike="noStrike" kern="1200">
                <a:solidFill>
                  <a:schemeClr val="tx1"/>
                </a:solidFill>
                <a:effectLst/>
                <a:latin typeface="+mn-lt"/>
                <a:ea typeface="+mn-ea"/>
                <a:cs typeface="+mn-cs"/>
              </a:rPr>
              <a:t> Node shall attempt to run the web service</a:t>
            </a:r>
            <a:endParaRPr lang="en-US" sz="1200" b="1" i="0" u="none" strike="noStrike" kern="1200">
              <a:solidFill>
                <a:schemeClr val="tx1"/>
              </a:solidFill>
              <a:effectLst/>
              <a:latin typeface="+mn-lt"/>
              <a:ea typeface="+mn-ea"/>
              <a:cs typeface="+mn-cs"/>
            </a:endParaRPr>
          </a:p>
          <a:p>
            <a:pPr rtl="0" fontAlgn="base"/>
            <a:r>
              <a:rPr lang="en-US" sz="1200" b="1" i="0" u="none" strike="noStrike" kern="1200">
                <a:solidFill>
                  <a:schemeClr val="tx1"/>
                </a:solidFill>
                <a:effectLst/>
                <a:latin typeface="+mn-lt"/>
                <a:ea typeface="+mn-ea"/>
                <a:cs typeface="+mn-cs"/>
              </a:rPr>
              <a:t>Edit: </a:t>
            </a:r>
            <a:r>
              <a:rPr lang="en-US" sz="1200" b="0" i="0" u="none" strike="noStrike" kern="1200">
                <a:solidFill>
                  <a:schemeClr val="tx1"/>
                </a:solidFill>
                <a:effectLst/>
                <a:latin typeface="+mn-lt"/>
                <a:ea typeface="+mn-ea"/>
                <a:cs typeface="+mn-cs"/>
              </a:rPr>
              <a:t>An edit window shall appear to allow user to edit Node details</a:t>
            </a:r>
            <a:endParaRPr lang="en-US" sz="1200" b="1" i="0" u="none" strike="noStrike" kern="1200">
              <a:solidFill>
                <a:schemeClr val="tx1"/>
              </a:solidFill>
              <a:effectLst/>
              <a:latin typeface="+mn-lt"/>
              <a:ea typeface="+mn-ea"/>
              <a:cs typeface="+mn-cs"/>
            </a:endParaRPr>
          </a:p>
          <a:p>
            <a:pPr rtl="0" fontAlgn="base"/>
            <a:r>
              <a:rPr lang="en-US" sz="1200" b="1" i="0" u="none" strike="noStrike" kern="1200">
                <a:solidFill>
                  <a:schemeClr val="tx1"/>
                </a:solidFill>
                <a:effectLst/>
                <a:latin typeface="+mn-lt"/>
                <a:ea typeface="+mn-ea"/>
                <a:cs typeface="+mn-cs"/>
              </a:rPr>
              <a:t>Delete: </a:t>
            </a:r>
            <a:r>
              <a:rPr lang="en-US" sz="1200" b="0" i="0" u="none" strike="noStrike" kern="1200">
                <a:solidFill>
                  <a:schemeClr val="tx1"/>
                </a:solidFill>
                <a:effectLst/>
                <a:latin typeface="+mn-lt"/>
                <a:ea typeface="+mn-ea"/>
                <a:cs typeface="+mn-cs"/>
              </a:rPr>
              <a:t>Will delete Node from project</a:t>
            </a:r>
            <a:endParaRPr lang="en-US" sz="1200" b="1" i="0" u="none" strike="noStrike" kern="1200">
              <a:solidFill>
                <a:schemeClr val="tx1"/>
              </a:solidFill>
              <a:effectLst/>
              <a:latin typeface="+mn-lt"/>
              <a:ea typeface="+mn-ea"/>
              <a:cs typeface="+mn-cs"/>
            </a:endParaRPr>
          </a:p>
          <a:p>
            <a:pPr rtl="0" fontAlgn="base"/>
            <a:r>
              <a:rPr lang="en-US" sz="1200" b="1" i="0" u="none" strike="noStrike" kern="1200">
                <a:solidFill>
                  <a:schemeClr val="tx1"/>
                </a:solidFill>
                <a:effectLst/>
                <a:latin typeface="+mn-lt"/>
                <a:ea typeface="+mn-ea"/>
                <a:cs typeface="+mn-cs"/>
              </a:rPr>
              <a:t>Make Input:</a:t>
            </a:r>
            <a:r>
              <a:rPr lang="en-US" sz="1200" b="0" i="0" u="none" strike="noStrike" kern="1200">
                <a:solidFill>
                  <a:schemeClr val="tx1"/>
                </a:solidFill>
                <a:effectLst/>
                <a:latin typeface="+mn-lt"/>
                <a:ea typeface="+mn-ea"/>
                <a:cs typeface="+mn-cs"/>
              </a:rPr>
              <a:t> This will specify the node will only take inputs</a:t>
            </a:r>
            <a:endParaRPr lang="en-US" sz="1200" b="1" i="0" u="none" strike="noStrike" kern="1200">
              <a:solidFill>
                <a:schemeClr val="tx1"/>
              </a:solidFill>
              <a:effectLst/>
              <a:latin typeface="+mn-lt"/>
              <a:ea typeface="+mn-ea"/>
              <a:cs typeface="+mn-cs"/>
            </a:endParaRPr>
          </a:p>
          <a:p>
            <a:pPr rtl="0" fontAlgn="base"/>
            <a:r>
              <a:rPr lang="en-US" sz="1200" b="1" i="0" u="none" strike="noStrike" kern="1200">
                <a:solidFill>
                  <a:schemeClr val="tx1"/>
                </a:solidFill>
                <a:effectLst/>
                <a:latin typeface="+mn-lt"/>
                <a:ea typeface="+mn-ea"/>
                <a:cs typeface="+mn-cs"/>
              </a:rPr>
              <a:t>Make Output: </a:t>
            </a:r>
            <a:r>
              <a:rPr lang="en-US" sz="1200" b="0" i="0" u="none" strike="noStrike" kern="1200">
                <a:solidFill>
                  <a:schemeClr val="tx1"/>
                </a:solidFill>
                <a:effectLst/>
                <a:latin typeface="+mn-lt"/>
                <a:ea typeface="+mn-ea"/>
                <a:cs typeface="+mn-cs"/>
              </a:rPr>
              <a:t>This will specify the node will only make outputs</a:t>
            </a:r>
            <a:endParaRPr lang="en-US" sz="1200" b="1" i="0" u="none" strike="noStrike" kern="1200">
              <a:solidFill>
                <a:schemeClr val="tx1"/>
              </a:solidFill>
              <a:effectLst/>
              <a:latin typeface="+mn-lt"/>
              <a:ea typeface="+mn-ea"/>
              <a:cs typeface="+mn-cs"/>
            </a:endParaRPr>
          </a:p>
          <a:p>
            <a:pPr rtl="0" fontAlgn="base"/>
            <a:r>
              <a:rPr lang="en-US" sz="1200" b="1" i="0" u="none" strike="noStrike" kern="1200">
                <a:solidFill>
                  <a:schemeClr val="tx1"/>
                </a:solidFill>
                <a:effectLst/>
                <a:latin typeface="+mn-lt"/>
                <a:ea typeface="+mn-ea"/>
                <a:cs typeface="+mn-cs"/>
              </a:rPr>
              <a:t>Make Composite: </a:t>
            </a:r>
            <a:r>
              <a:rPr lang="en-US" sz="1200" b="0" i="0" u="none" strike="noStrike" kern="1200">
                <a:solidFill>
                  <a:schemeClr val="tx1"/>
                </a:solidFill>
                <a:effectLst/>
                <a:latin typeface="+mn-lt"/>
                <a:ea typeface="+mn-ea"/>
                <a:cs typeface="+mn-cs"/>
              </a:rPr>
              <a:t>This will specify the node to be a composition node, allowing the user to link it to another project</a:t>
            </a:r>
            <a:endParaRPr lang="en-US" sz="1200" b="1" i="0" u="none" strike="noStrike" kern="1200">
              <a:solidFill>
                <a:schemeClr val="tx1"/>
              </a:solidFill>
              <a:effectLst/>
              <a:latin typeface="+mn-lt"/>
              <a:ea typeface="+mn-ea"/>
              <a:cs typeface="+mn-cs"/>
            </a:endParaRPr>
          </a:p>
          <a:p>
            <a:pPr rtl="0" fontAlgn="base"/>
            <a:r>
              <a:rPr lang="en-US" sz="1200" b="1" i="0" u="none" strike="noStrike" kern="1200">
                <a:solidFill>
                  <a:schemeClr val="tx1"/>
                </a:solidFill>
                <a:effectLst/>
                <a:latin typeface="+mn-lt"/>
                <a:ea typeface="+mn-ea"/>
                <a:cs typeface="+mn-cs"/>
              </a:rPr>
              <a:t>Performance: </a:t>
            </a:r>
            <a:r>
              <a:rPr lang="en-US" sz="1200" b="0" i="0" u="none" strike="noStrike" kern="1200">
                <a:solidFill>
                  <a:schemeClr val="tx1"/>
                </a:solidFill>
                <a:effectLst/>
                <a:latin typeface="+mn-lt"/>
                <a:ea typeface="+mn-ea"/>
                <a:cs typeface="+mn-cs"/>
              </a:rPr>
              <a:t>A window will popup detailing </a:t>
            </a:r>
            <a:r>
              <a:rPr lang="en-US" sz="1200" b="0" i="0" u="none" strike="noStrike" kern="1200" err="1">
                <a:solidFill>
                  <a:schemeClr val="tx1"/>
                </a:solidFill>
                <a:effectLst/>
                <a:latin typeface="+mn-lt"/>
                <a:ea typeface="+mn-ea"/>
                <a:cs typeface="+mn-cs"/>
              </a:rPr>
              <a:t>QoS</a:t>
            </a:r>
            <a:r>
              <a:rPr lang="en-US" sz="1200" b="0" i="0" u="none" strike="noStrike" kern="1200">
                <a:solidFill>
                  <a:schemeClr val="tx1"/>
                </a:solidFill>
                <a:effectLst/>
                <a:latin typeface="+mn-lt"/>
                <a:ea typeface="+mn-ea"/>
                <a:cs typeface="+mn-cs"/>
              </a:rPr>
              <a:t> information of all this node</a:t>
            </a:r>
            <a:endParaRPr lang="en-US" sz="1200" b="1" i="0" u="none" strike="noStrike"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BF105DB2-FD3E-441D-8B7E-7AE83ECE27B3}" type="slidenum">
              <a:rPr lang="uk-UA" smtClean="0"/>
              <a:t>21</a:t>
            </a:fld>
            <a:endParaRPr lang="uk-UA"/>
          </a:p>
        </p:txBody>
      </p:sp>
    </p:spTree>
    <p:extLst>
      <p:ext uri="{BB962C8B-B14F-4D97-AF65-F5344CB8AC3E}">
        <p14:creationId xmlns:p14="http://schemas.microsoft.com/office/powerpoint/2010/main" val="379304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0" i="0" u="none" strike="noStrike" kern="1200">
                <a:effectLst/>
                <a:latin typeface="+mn-lt"/>
                <a:ea typeface="+mn-ea"/>
                <a:cs typeface="+mn-cs"/>
              </a:rPr>
              <a:t>A user may create composite nodes by creating a new node or using an existing and linking it to an existing project. A window will open listing all projects that can be linked. Once linked, the node will become a composite node and will display the name of the project. Composite nodes can be treated as regular nodes. A new option will appear when selected and right clicked.</a:t>
            </a:r>
            <a:endParaRPr lang="en-US" b="0">
              <a:effectLst/>
            </a:endParaRPr>
          </a:p>
          <a:p>
            <a:pPr rtl="0"/>
            <a:r>
              <a:rPr lang="en-US" b="1" i="0" u="none" strike="noStrike" kern="1200">
                <a:effectLst/>
                <a:latin typeface="+mn-lt"/>
                <a:ea typeface="+mn-ea"/>
                <a:cs typeface="+mn-cs"/>
              </a:rPr>
              <a:t>Composition: </a:t>
            </a:r>
            <a:r>
              <a:rPr lang="en-US" b="0" i="0" u="none" strike="noStrike" kern="1200">
                <a:effectLst/>
                <a:latin typeface="+mn-lt"/>
                <a:ea typeface="+mn-ea"/>
                <a:cs typeface="+mn-cs"/>
              </a:rPr>
              <a:t>Nodes within this composite node will be displayed upon the View Block.</a:t>
            </a:r>
            <a:endParaRPr lang="en-US" b="0">
              <a:cs typeface="Calibri"/>
            </a:endParaRPr>
          </a:p>
          <a:p>
            <a:endParaRPr lang="en-US"/>
          </a:p>
          <a:p>
            <a:pPr rtl="0"/>
            <a:r>
              <a:rPr lang="en-US" b="0" i="0" u="none" strike="noStrike" kern="1200">
                <a:effectLst/>
                <a:latin typeface="+mn-lt"/>
                <a:ea typeface="+mn-ea"/>
                <a:cs typeface="+mn-cs"/>
              </a:rPr>
              <a:t>Users can also enter into a node by selecting Composition and the View Block will repopulate with the children of the new parent node or it will be empty if parent node does not have children. Users may also determine which composition of nodes can be displayed using the tab above the View Block.</a:t>
            </a:r>
            <a:endParaRPr lang="en-US" b="0">
              <a:cs typeface="Calibri"/>
            </a:endParaRPr>
          </a:p>
          <a:p>
            <a:br>
              <a:rPr lang="en-US">
                <a:ea typeface="+mn-lt"/>
                <a:cs typeface="+mn-lt"/>
              </a:rPr>
            </a:br>
            <a:endParaRPr lang="en-US"/>
          </a:p>
        </p:txBody>
      </p:sp>
      <p:sp>
        <p:nvSpPr>
          <p:cNvPr id="4" name="Slide Number Placeholder 3"/>
          <p:cNvSpPr>
            <a:spLocks noGrp="1"/>
          </p:cNvSpPr>
          <p:nvPr>
            <p:ph type="sldNum" sz="quarter" idx="10"/>
          </p:nvPr>
        </p:nvSpPr>
        <p:spPr/>
        <p:txBody>
          <a:bodyPr/>
          <a:lstStyle/>
          <a:p>
            <a:fld id="{BF105DB2-FD3E-441D-8B7E-7AE83ECE27B3}" type="slidenum">
              <a:rPr lang="uk-UA" smtClean="0"/>
              <a:t>22</a:t>
            </a:fld>
            <a:endParaRPr lang="uk-UA"/>
          </a:p>
        </p:txBody>
      </p:sp>
    </p:spTree>
    <p:extLst>
      <p:ext uri="{BB962C8B-B14F-4D97-AF65-F5344CB8AC3E}">
        <p14:creationId xmlns:p14="http://schemas.microsoft.com/office/powerpoint/2010/main" val="454961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a:solidFill>
                  <a:schemeClr val="tx1"/>
                </a:solidFill>
                <a:effectLst/>
                <a:latin typeface="+mn-lt"/>
                <a:ea typeface="+mn-ea"/>
                <a:cs typeface="+mn-cs"/>
              </a:rPr>
              <a:t>When creating or modifying a node, the user will be prompted to enter in relevant information in the appropriate fields, such as node title and/or the URL of the </a:t>
            </a:r>
            <a:r>
              <a:rPr lang="en-US" sz="1200" b="0" i="0" u="none" strike="noStrike" kern="1200" err="1">
                <a:solidFill>
                  <a:schemeClr val="tx1"/>
                </a:solidFill>
                <a:effectLst/>
                <a:latin typeface="+mn-lt"/>
                <a:ea typeface="+mn-ea"/>
                <a:cs typeface="+mn-cs"/>
              </a:rPr>
              <a:t>webservice</a:t>
            </a:r>
            <a:r>
              <a:rPr lang="en-US" sz="1200" b="0" i="0" u="none" strike="noStrike" kern="1200">
                <a:solidFill>
                  <a:schemeClr val="tx1"/>
                </a:solidFill>
                <a:effectLst/>
                <a:latin typeface="+mn-lt"/>
                <a:ea typeface="+mn-ea"/>
                <a:cs typeface="+mn-cs"/>
              </a:rPr>
              <a:t>. </a:t>
            </a:r>
            <a:endParaRPr lang="en-US" b="0">
              <a:effectLst/>
            </a:endParaRPr>
          </a:p>
          <a:p>
            <a:pPr rtl="0"/>
            <a:r>
              <a:rPr lang="en-US" b="0">
                <a:effectLst/>
              </a:rPr>
              <a:t> </a:t>
            </a:r>
          </a:p>
          <a:p>
            <a:pPr rtl="0"/>
            <a:br>
              <a:rPr lang="en-US"/>
            </a:br>
            <a:r>
              <a:rPr lang="en-US" sz="1200" b="0" i="0" u="none" strike="noStrike" kern="1200">
                <a:solidFill>
                  <a:schemeClr val="tx1"/>
                </a:solidFill>
                <a:effectLst/>
                <a:latin typeface="+mn-lt"/>
                <a:ea typeface="+mn-ea"/>
                <a:cs typeface="+mn-cs"/>
              </a:rPr>
              <a:t>If a user chooses to edit a node, they will be taken to this page where they may modify node details, add a web service, and analyze responses.</a:t>
            </a:r>
            <a:endParaRPr lang="en-US" b="0">
              <a:effectLst/>
            </a:endParaRPr>
          </a:p>
          <a:p>
            <a:pPr rtl="0"/>
            <a:r>
              <a:rPr lang="en-US" b="0">
                <a:effectLst/>
              </a:rPr>
              <a:t> </a:t>
            </a:r>
          </a:p>
          <a:p>
            <a:pPr rtl="0"/>
            <a:r>
              <a:rPr lang="en-US" sz="1200" b="1" i="0" u="none" strike="noStrike" kern="1200">
                <a:solidFill>
                  <a:schemeClr val="tx1"/>
                </a:solidFill>
                <a:effectLst/>
                <a:latin typeface="+mn-lt"/>
                <a:ea typeface="+mn-ea"/>
                <a:cs typeface="+mn-cs"/>
              </a:rPr>
              <a:t>Information</a:t>
            </a:r>
            <a:endParaRPr lang="en-US" b="0">
              <a:effectLst/>
            </a:endParaRPr>
          </a:p>
          <a:p>
            <a:pPr rtl="0" fontAlgn="base"/>
            <a:r>
              <a:rPr lang="en-US" sz="1200" b="1" i="0" u="none" strike="noStrike" kern="1200">
                <a:solidFill>
                  <a:schemeClr val="tx1"/>
                </a:solidFill>
                <a:effectLst/>
                <a:latin typeface="+mn-lt"/>
                <a:ea typeface="+mn-ea"/>
                <a:cs typeface="+mn-cs"/>
              </a:rPr>
              <a:t>ID:</a:t>
            </a:r>
            <a:r>
              <a:rPr lang="en-US" sz="1200" b="0" i="0" u="none" strike="noStrike" kern="1200">
                <a:solidFill>
                  <a:schemeClr val="tx1"/>
                </a:solidFill>
                <a:effectLst/>
                <a:latin typeface="+mn-lt"/>
                <a:ea typeface="+mn-ea"/>
                <a:cs typeface="+mn-cs"/>
              </a:rPr>
              <a:t> The ID of the node, cannot be edited.</a:t>
            </a:r>
            <a:endParaRPr lang="en-US" sz="1200" b="1" i="0" u="none" strike="noStrike" kern="1200">
              <a:solidFill>
                <a:schemeClr val="tx1"/>
              </a:solidFill>
              <a:effectLst/>
              <a:latin typeface="+mn-lt"/>
              <a:ea typeface="+mn-ea"/>
              <a:cs typeface="+mn-cs"/>
            </a:endParaRPr>
          </a:p>
          <a:p>
            <a:pPr rtl="0" fontAlgn="base"/>
            <a:r>
              <a:rPr lang="en-US" sz="1200" b="1" i="0" u="none" strike="noStrike" kern="1200">
                <a:solidFill>
                  <a:schemeClr val="tx1"/>
                </a:solidFill>
                <a:effectLst/>
                <a:latin typeface="+mn-lt"/>
                <a:ea typeface="+mn-ea"/>
                <a:cs typeface="+mn-cs"/>
              </a:rPr>
              <a:t>TYPE: </a:t>
            </a:r>
            <a:r>
              <a:rPr lang="en-US" sz="1200" b="0" i="0" u="none" strike="noStrike" kern="1200">
                <a:solidFill>
                  <a:schemeClr val="tx1"/>
                </a:solidFill>
                <a:effectLst/>
                <a:latin typeface="+mn-lt"/>
                <a:ea typeface="+mn-ea"/>
                <a:cs typeface="+mn-cs"/>
              </a:rPr>
              <a:t>The type of node</a:t>
            </a:r>
            <a:endParaRPr lang="en-US" sz="1200" b="1" i="0" u="none" strike="noStrike" kern="1200">
              <a:solidFill>
                <a:schemeClr val="tx1"/>
              </a:solidFill>
              <a:effectLst/>
              <a:latin typeface="+mn-lt"/>
              <a:ea typeface="+mn-ea"/>
              <a:cs typeface="+mn-cs"/>
            </a:endParaRPr>
          </a:p>
          <a:p>
            <a:pPr rtl="0" fontAlgn="base"/>
            <a:r>
              <a:rPr lang="en-US" sz="1200" b="1" i="0" u="none" strike="noStrike" kern="1200">
                <a:solidFill>
                  <a:schemeClr val="tx1"/>
                </a:solidFill>
                <a:effectLst/>
                <a:latin typeface="+mn-lt"/>
                <a:ea typeface="+mn-ea"/>
                <a:cs typeface="+mn-cs"/>
              </a:rPr>
              <a:t>TITLE:</a:t>
            </a:r>
            <a:r>
              <a:rPr lang="en-US" sz="1200" b="0" i="0" u="none" strike="noStrike" kern="1200">
                <a:solidFill>
                  <a:schemeClr val="tx1"/>
                </a:solidFill>
                <a:effectLst/>
                <a:latin typeface="+mn-lt"/>
                <a:ea typeface="+mn-ea"/>
                <a:cs typeface="+mn-cs"/>
              </a:rPr>
              <a:t> Name of node</a:t>
            </a:r>
            <a:endParaRPr lang="en-US" sz="1200" b="1" i="0" u="none" strike="noStrike" kern="1200">
              <a:solidFill>
                <a:schemeClr val="tx1"/>
              </a:solidFill>
              <a:effectLst/>
              <a:latin typeface="+mn-lt"/>
              <a:ea typeface="+mn-ea"/>
              <a:cs typeface="+mn-cs"/>
            </a:endParaRPr>
          </a:p>
          <a:p>
            <a:pPr rtl="0" fontAlgn="base"/>
            <a:r>
              <a:rPr lang="en-US" sz="1200" b="1" i="0" u="none" strike="noStrike" kern="1200">
                <a:solidFill>
                  <a:schemeClr val="tx1"/>
                </a:solidFill>
                <a:effectLst/>
                <a:latin typeface="+mn-lt"/>
                <a:ea typeface="+mn-ea"/>
                <a:cs typeface="+mn-cs"/>
              </a:rPr>
              <a:t>DESCRIPTION:</a:t>
            </a:r>
            <a:r>
              <a:rPr lang="en-US" sz="1200" b="0" i="0" u="none" strike="noStrike" kern="1200">
                <a:solidFill>
                  <a:schemeClr val="tx1"/>
                </a:solidFill>
                <a:effectLst/>
                <a:latin typeface="+mn-lt"/>
                <a:ea typeface="+mn-ea"/>
                <a:cs typeface="+mn-cs"/>
              </a:rPr>
              <a:t> A text block describing the node</a:t>
            </a:r>
            <a:endParaRPr lang="en-US" sz="1200" b="1" i="0" u="none" strike="noStrike" kern="1200">
              <a:solidFill>
                <a:schemeClr val="tx1"/>
              </a:solidFill>
              <a:effectLst/>
              <a:latin typeface="+mn-lt"/>
              <a:ea typeface="+mn-ea"/>
              <a:cs typeface="+mn-cs"/>
            </a:endParaRPr>
          </a:p>
          <a:p>
            <a:pPr rtl="0"/>
            <a:r>
              <a:rPr lang="en-US" b="0">
                <a:effectLst/>
              </a:rPr>
              <a:t> </a:t>
            </a:r>
          </a:p>
        </p:txBody>
      </p:sp>
      <p:sp>
        <p:nvSpPr>
          <p:cNvPr id="4" name="Slide Number Placeholder 3"/>
          <p:cNvSpPr>
            <a:spLocks noGrp="1"/>
          </p:cNvSpPr>
          <p:nvPr>
            <p:ph type="sldNum" sz="quarter" idx="10"/>
          </p:nvPr>
        </p:nvSpPr>
        <p:spPr/>
        <p:txBody>
          <a:bodyPr/>
          <a:lstStyle/>
          <a:p>
            <a:fld id="{BF105DB2-FD3E-441D-8B7E-7AE83ECE27B3}" type="slidenum">
              <a:rPr lang="uk-UA" smtClean="0"/>
              <a:t>23</a:t>
            </a:fld>
            <a:endParaRPr lang="uk-UA"/>
          </a:p>
        </p:txBody>
      </p:sp>
    </p:spTree>
    <p:extLst>
      <p:ext uri="{BB962C8B-B14F-4D97-AF65-F5344CB8AC3E}">
        <p14:creationId xmlns:p14="http://schemas.microsoft.com/office/powerpoint/2010/main" val="1047436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kern="1200">
                <a:effectLst/>
                <a:latin typeface="+mn-lt"/>
                <a:ea typeface="+mn-ea"/>
                <a:cs typeface="+mn-cs"/>
              </a:rPr>
              <a:t>Once a user run their project, the nodes will attempt to establish a connection with a webservice using the URL the user would have provided. It will return a response, depending on the parameters set by the user, and the node shall display the time it took to retrieve the response and will determine whether the response is valid JSON.</a:t>
            </a:r>
            <a:r>
              <a:rPr lang="en-US"/>
              <a:t> Google </a:t>
            </a:r>
            <a:r>
              <a:rPr lang="en-US" err="1"/>
              <a:t>Gson</a:t>
            </a:r>
            <a:r>
              <a:rPr lang="en-US"/>
              <a:t> is a dependency to convert a class into a JSON message to the RESTful functions. If this library were to declare deprecated functions we would need to update the backend functions.</a:t>
            </a:r>
            <a:endParaRPr lang="en-US" b="0" i="0" u="none" strike="noStrike" kern="1200">
              <a:effectLst/>
              <a:latin typeface="+mn-lt"/>
              <a:ea typeface="+mn-ea"/>
              <a:cs typeface="+mn-cs"/>
            </a:endParaRPr>
          </a:p>
          <a:p>
            <a:endParaRPr lang="en-US" sz="1200" b="0" i="0" u="none" strike="noStrike" kern="1200">
              <a:solidFill>
                <a:schemeClr val="tx1"/>
              </a:solidFill>
              <a:effectLst/>
              <a:latin typeface="+mn-lt"/>
              <a:ea typeface="+mn-ea"/>
              <a:cs typeface="+mn-cs"/>
            </a:endParaRPr>
          </a:p>
          <a:p>
            <a:pPr rtl="0"/>
            <a:r>
              <a:rPr lang="en-US" b="1" i="0" u="none" strike="noStrike" kern="1200" err="1">
                <a:effectLst/>
                <a:latin typeface="+mn-lt"/>
                <a:ea typeface="+mn-ea"/>
                <a:cs typeface="+mn-cs"/>
              </a:rPr>
              <a:t>WebService</a:t>
            </a:r>
            <a:r>
              <a:rPr lang="en-US" b="1" i="0" u="none" strike="noStrike" kern="1200">
                <a:effectLst/>
                <a:latin typeface="+mn-lt"/>
                <a:ea typeface="+mn-ea"/>
                <a:cs typeface="+mn-cs"/>
              </a:rPr>
              <a:t> Builder</a:t>
            </a:r>
            <a:endParaRPr lang="en-US" b="0">
              <a:effectLst/>
            </a:endParaRPr>
          </a:p>
          <a:p>
            <a:pPr rtl="0" fontAlgn="base"/>
            <a:r>
              <a:rPr lang="en-US" b="1" i="0" u="none" strike="noStrike" kern="1200">
                <a:effectLst/>
                <a:latin typeface="+mn-lt"/>
                <a:ea typeface="+mn-ea"/>
                <a:cs typeface="+mn-cs"/>
              </a:rPr>
              <a:t>URL: </a:t>
            </a:r>
            <a:r>
              <a:rPr lang="en-US" b="0" i="0" u="none" strike="noStrike" kern="1200">
                <a:effectLst/>
                <a:latin typeface="+mn-lt"/>
                <a:ea typeface="+mn-ea"/>
                <a:cs typeface="+mn-cs"/>
              </a:rPr>
              <a:t>The URL of the web service to be tested</a:t>
            </a:r>
            <a:endParaRPr lang="en-US" b="1" i="0" u="none" strike="noStrike" kern="1200">
              <a:effectLst/>
              <a:latin typeface="+mn-lt"/>
              <a:ea typeface="+mn-ea"/>
              <a:cs typeface="+mn-cs"/>
            </a:endParaRPr>
          </a:p>
          <a:p>
            <a:pPr rtl="0" fontAlgn="base"/>
            <a:r>
              <a:rPr lang="en-US" b="1" i="0" u="none" strike="noStrike" kern="1200">
                <a:effectLst/>
                <a:latin typeface="+mn-lt"/>
                <a:ea typeface="+mn-ea"/>
                <a:cs typeface="+mn-cs"/>
              </a:rPr>
              <a:t>REQUEST METHOD: </a:t>
            </a:r>
            <a:r>
              <a:rPr lang="en-US" b="0" i="0" u="none" strike="noStrike" kern="1200">
                <a:effectLst/>
                <a:latin typeface="+mn-lt"/>
                <a:ea typeface="+mn-ea"/>
                <a:cs typeface="+mn-cs"/>
              </a:rPr>
              <a:t>The type of method specified for the URL</a:t>
            </a:r>
            <a:endParaRPr lang="en-US" b="1" i="0" u="none" strike="noStrike" kern="1200">
              <a:effectLst/>
              <a:latin typeface="+mn-lt"/>
              <a:ea typeface="+mn-ea"/>
              <a:cs typeface="+mn-cs"/>
            </a:endParaRPr>
          </a:p>
          <a:p>
            <a:pPr fontAlgn="base"/>
            <a:r>
              <a:rPr lang="en-US" b="1" i="0" u="none" strike="noStrike" kern="1200">
                <a:effectLst/>
                <a:latin typeface="+mn-lt"/>
                <a:ea typeface="+mn-ea"/>
                <a:cs typeface="+mn-cs"/>
              </a:rPr>
              <a:t>ADD PARAMETER:</a:t>
            </a:r>
            <a:r>
              <a:rPr lang="en-US" b="1"/>
              <a:t> </a:t>
            </a:r>
            <a:endParaRPr lang="en-US" b="1" i="0" u="none" strike="noStrike" kern="1200">
              <a:latin typeface="+mn-lt"/>
              <a:cs typeface="Calibri"/>
            </a:endParaRPr>
          </a:p>
          <a:p>
            <a:pPr lvl="1" rtl="0" fontAlgn="base"/>
            <a:r>
              <a:rPr lang="en-US" b="0" i="0" u="none" strike="noStrike" kern="1200">
                <a:effectLst/>
                <a:latin typeface="+mn-lt"/>
                <a:ea typeface="+mn-ea"/>
                <a:cs typeface="+mn-cs"/>
              </a:rPr>
              <a:t>Input that can be sent along with the URL to the web service</a:t>
            </a:r>
            <a:endParaRPr lang="en-US" b="0" i="0" u="none" strike="noStrike" kern="1200">
              <a:latin typeface="+mn-lt"/>
              <a:cs typeface="Calibri"/>
            </a:endParaRPr>
          </a:p>
          <a:p>
            <a:pPr lvl="1" rtl="0" fontAlgn="base"/>
            <a:r>
              <a:rPr lang="en-US" b="0" i="0" u="none" strike="noStrike" kern="1200">
                <a:effectLst/>
                <a:latin typeface="+mn-lt"/>
                <a:ea typeface="+mn-ea"/>
                <a:cs typeface="+mn-cs"/>
              </a:rPr>
              <a:t>Can be specified to receive output from other nodes</a:t>
            </a:r>
            <a:endParaRPr lang="en-US" b="0" i="0" u="none" strike="noStrike" kern="1200">
              <a:latin typeface="+mn-lt"/>
              <a:cs typeface="Calibri"/>
            </a:endParaRPr>
          </a:p>
          <a:p>
            <a:pPr rtl="0"/>
            <a:r>
              <a:rPr lang="en-US" b="0">
                <a:effectLst/>
              </a:rPr>
              <a:t> </a:t>
            </a:r>
            <a:endParaRPr lang="en-US" b="0">
              <a:cs typeface="Calibri"/>
            </a:endParaRPr>
          </a:p>
          <a:p>
            <a:pPr rtl="0"/>
            <a:r>
              <a:rPr lang="en-US" b="1" i="0" u="none" strike="noStrike" kern="1200" err="1">
                <a:effectLst/>
                <a:latin typeface="+mn-lt"/>
                <a:ea typeface="+mn-ea"/>
                <a:cs typeface="+mn-cs"/>
              </a:rPr>
              <a:t>WebService</a:t>
            </a:r>
            <a:r>
              <a:rPr lang="en-US" b="1" i="0" u="none" strike="noStrike" kern="1200">
                <a:effectLst/>
                <a:latin typeface="+mn-lt"/>
                <a:ea typeface="+mn-ea"/>
                <a:cs typeface="+mn-cs"/>
              </a:rPr>
              <a:t> Response</a:t>
            </a:r>
            <a:endParaRPr lang="en-US" b="0">
              <a:effectLst/>
            </a:endParaRPr>
          </a:p>
          <a:p>
            <a:pPr rtl="0" fontAlgn="base"/>
            <a:r>
              <a:rPr lang="en-US" b="1" i="0" u="none" strike="noStrike" kern="1200">
                <a:effectLst/>
                <a:latin typeface="+mn-lt"/>
                <a:ea typeface="+mn-ea"/>
                <a:cs typeface="+mn-cs"/>
              </a:rPr>
              <a:t>RESPONSE: </a:t>
            </a:r>
            <a:r>
              <a:rPr lang="en-US" b="0" i="0" u="none" strike="noStrike" kern="1200">
                <a:effectLst/>
                <a:latin typeface="+mn-lt"/>
                <a:ea typeface="+mn-ea"/>
                <a:cs typeface="+mn-cs"/>
              </a:rPr>
              <a:t>The response received from the web service</a:t>
            </a:r>
            <a:endParaRPr lang="en-US" b="1" i="0" u="none" strike="noStrike" kern="1200">
              <a:effectLst/>
              <a:latin typeface="+mn-lt"/>
              <a:ea typeface="+mn-ea"/>
              <a:cs typeface="+mn-cs"/>
            </a:endParaRPr>
          </a:p>
          <a:p>
            <a:pPr marL="285750" lvl="1" indent="-285750">
              <a:buChar char="○"/>
            </a:pPr>
            <a:r>
              <a:rPr lang="en-US"/>
              <a:t>determine if web service response is valid JSON or not</a:t>
            </a:r>
          </a:p>
          <a:p>
            <a:endParaRPr lang="en-US">
              <a:cs typeface="Calibri"/>
            </a:endParaRPr>
          </a:p>
          <a:p>
            <a:endParaRPr lang="en-US"/>
          </a:p>
          <a:p>
            <a:endParaRPr lang="en-US">
              <a:cs typeface="Calibri"/>
            </a:endParaRPr>
          </a:p>
        </p:txBody>
      </p:sp>
      <p:sp>
        <p:nvSpPr>
          <p:cNvPr id="4" name="Slide Number Placeholder 3"/>
          <p:cNvSpPr>
            <a:spLocks noGrp="1"/>
          </p:cNvSpPr>
          <p:nvPr>
            <p:ph type="sldNum" sz="quarter" idx="10"/>
          </p:nvPr>
        </p:nvSpPr>
        <p:spPr/>
        <p:txBody>
          <a:bodyPr/>
          <a:lstStyle/>
          <a:p>
            <a:fld id="{BF105DB2-FD3E-441D-8B7E-7AE83ECE27B3}" type="slidenum">
              <a:rPr lang="uk-UA" smtClean="0"/>
              <a:t>24</a:t>
            </a:fld>
            <a:endParaRPr lang="uk-UA"/>
          </a:p>
        </p:txBody>
      </p:sp>
    </p:spTree>
    <p:extLst>
      <p:ext uri="{BB962C8B-B14F-4D97-AF65-F5344CB8AC3E}">
        <p14:creationId xmlns:p14="http://schemas.microsoft.com/office/powerpoint/2010/main" val="16367967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a:br>
            <a:endParaRPr lang="en-US"/>
          </a:p>
        </p:txBody>
      </p:sp>
      <p:sp>
        <p:nvSpPr>
          <p:cNvPr id="4" name="Slide Number Placeholder 3"/>
          <p:cNvSpPr>
            <a:spLocks noGrp="1"/>
          </p:cNvSpPr>
          <p:nvPr>
            <p:ph type="sldNum" sz="quarter" idx="10"/>
          </p:nvPr>
        </p:nvSpPr>
        <p:spPr/>
        <p:txBody>
          <a:bodyPr/>
          <a:lstStyle/>
          <a:p>
            <a:fld id="{BF105DB2-FD3E-441D-8B7E-7AE83ECE27B3}" type="slidenum">
              <a:rPr lang="uk-UA" smtClean="0"/>
              <a:t>25</a:t>
            </a:fld>
            <a:endParaRPr lang="uk-UA"/>
          </a:p>
        </p:txBody>
      </p:sp>
    </p:spTree>
    <p:extLst>
      <p:ext uri="{BB962C8B-B14F-4D97-AF65-F5344CB8AC3E}">
        <p14:creationId xmlns:p14="http://schemas.microsoft.com/office/powerpoint/2010/main" val="1347060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105DB2-FD3E-441D-8B7E-7AE83ECE27B3}" type="slidenum">
              <a:rPr lang="en-US" smtClean="0"/>
              <a:t>2</a:t>
            </a:fld>
            <a:endParaRPr lang="en-US"/>
          </a:p>
        </p:txBody>
      </p:sp>
    </p:spTree>
    <p:extLst>
      <p:ext uri="{BB962C8B-B14F-4D97-AF65-F5344CB8AC3E}">
        <p14:creationId xmlns:p14="http://schemas.microsoft.com/office/powerpoint/2010/main" val="27256001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cs typeface="Calibri"/>
              </a:rPr>
              <a:t>On the server side of the application </a:t>
            </a:r>
          </a:p>
          <a:p>
            <a:pPr marL="171450" indent="-171450">
              <a:buChar char="•"/>
            </a:pPr>
            <a:r>
              <a:rPr lang="en-US" b="1"/>
              <a:t>USERS: </a:t>
            </a:r>
            <a:r>
              <a:rPr lang="en-US"/>
              <a:t>The user shall store their account information on the database.</a:t>
            </a:r>
            <a:endParaRPr lang="en-US">
              <a:cs typeface="Calibri"/>
            </a:endParaRPr>
          </a:p>
          <a:p>
            <a:pPr marL="171450" indent="-171450">
              <a:buChar char="•"/>
            </a:pPr>
            <a:r>
              <a:rPr lang="en-US" b="1"/>
              <a:t>SERVICE:</a:t>
            </a:r>
            <a:r>
              <a:rPr lang="en-US"/>
              <a:t> Users shall store URL addresses to external Services on the database.</a:t>
            </a:r>
          </a:p>
          <a:p>
            <a:pPr marL="171450" indent="-171450">
              <a:buChar char="•"/>
            </a:pPr>
            <a:r>
              <a:rPr lang="en-US" b="1"/>
              <a:t>PROJECTS:</a:t>
            </a:r>
            <a:r>
              <a:rPr lang="en-US"/>
              <a:t> Users shall store project hierarchies on the database..</a:t>
            </a:r>
          </a:p>
          <a:p>
            <a:pPr marL="171450" indent="-171450">
              <a:buChar char="•"/>
            </a:pPr>
            <a:r>
              <a:rPr lang="en-US" b="1"/>
              <a:t>NODE: </a:t>
            </a:r>
            <a:r>
              <a:rPr lang="en-US"/>
              <a:t>Users shall store nodes which represent services on the database.</a:t>
            </a:r>
          </a:p>
          <a:p>
            <a:pPr marL="171450" indent="-171450">
              <a:buChar char="•"/>
            </a:pPr>
            <a:r>
              <a:rPr lang="en-US" b="1"/>
              <a:t>INPUT: </a:t>
            </a:r>
            <a:r>
              <a:rPr lang="en-US"/>
              <a:t>Users shall store Inputs required by services on the database.</a:t>
            </a:r>
          </a:p>
          <a:p>
            <a:pPr marL="171450" indent="-171450">
              <a:buChar char="•"/>
            </a:pPr>
            <a:r>
              <a:rPr lang="en-US" b="1"/>
              <a:t>OUTPUT: </a:t>
            </a:r>
            <a:r>
              <a:rPr lang="en-US"/>
              <a:t>Users shall store Outputs required by the tool on the database.</a:t>
            </a:r>
          </a:p>
          <a:p>
            <a:pPr marL="171450" indent="-171450">
              <a:buChar char="•"/>
            </a:pPr>
            <a:r>
              <a:rPr lang="en-US" b="1" err="1"/>
              <a:t>XRefUsersProjects</a:t>
            </a:r>
            <a:r>
              <a:rPr lang="en-US" b="1"/>
              <a:t>: </a:t>
            </a:r>
            <a:r>
              <a:rPr lang="en-US"/>
              <a:t>Users shall store projects associated with their account on the database.</a:t>
            </a:r>
          </a:p>
          <a:p>
            <a:pPr marL="171450" indent="-171450">
              <a:buChar char="•"/>
            </a:pPr>
            <a:r>
              <a:rPr lang="en-US" b="1" err="1"/>
              <a:t>RefServiceXNode</a:t>
            </a:r>
            <a:r>
              <a:rPr lang="en-US" b="1"/>
              <a:t>: </a:t>
            </a:r>
            <a:r>
              <a:rPr lang="en-US"/>
              <a:t>Nodes shall be stored with information about the service they represent on the database.</a:t>
            </a:r>
          </a:p>
          <a:p>
            <a:pPr marL="171450" indent="-171450">
              <a:buChar char="•"/>
            </a:pPr>
            <a:r>
              <a:rPr lang="en-US" b="1" err="1"/>
              <a:t>RefNeighbors</a:t>
            </a:r>
            <a:r>
              <a:rPr lang="en-US" b="1"/>
              <a:t>: </a:t>
            </a:r>
            <a:r>
              <a:rPr lang="en-US"/>
              <a:t>Nodes shall be stored with information about other nodes it interacts with.</a:t>
            </a:r>
          </a:p>
          <a:p>
            <a:r>
              <a:rPr lang="en-US" b="1" err="1"/>
              <a:t>RefChildrenNodes</a:t>
            </a:r>
            <a:r>
              <a:rPr lang="en-US" b="1"/>
              <a:t>: </a:t>
            </a:r>
            <a:r>
              <a:rPr lang="en-US"/>
              <a:t>Nodes shall be stored with information required by other nodes.</a:t>
            </a:r>
          </a:p>
        </p:txBody>
      </p:sp>
      <p:sp>
        <p:nvSpPr>
          <p:cNvPr id="4" name="Slide Number Placeholder 3"/>
          <p:cNvSpPr>
            <a:spLocks noGrp="1"/>
          </p:cNvSpPr>
          <p:nvPr>
            <p:ph type="sldNum" sz="quarter" idx="10"/>
          </p:nvPr>
        </p:nvSpPr>
        <p:spPr/>
        <p:txBody>
          <a:bodyPr/>
          <a:lstStyle/>
          <a:p>
            <a:fld id="{BF105DB2-FD3E-441D-8B7E-7AE83ECE27B3}" type="slidenum">
              <a:rPr lang="en-US" smtClean="0"/>
              <a:t>29</a:t>
            </a:fld>
            <a:endParaRPr lang="en-US"/>
          </a:p>
        </p:txBody>
      </p:sp>
    </p:spTree>
    <p:extLst>
      <p:ext uri="{BB962C8B-B14F-4D97-AF65-F5344CB8AC3E}">
        <p14:creationId xmlns:p14="http://schemas.microsoft.com/office/powerpoint/2010/main" val="11483465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cs typeface="Calibri"/>
              </a:rPr>
              <a:t>On the server side of the application </a:t>
            </a:r>
          </a:p>
          <a:p>
            <a:pPr marL="171450" indent="-171450">
              <a:buChar char="•"/>
            </a:pPr>
            <a:r>
              <a:rPr lang="en-US" b="1"/>
              <a:t>USERS: </a:t>
            </a:r>
            <a:r>
              <a:rPr lang="en-US"/>
              <a:t>The user shall store their account information on the database.</a:t>
            </a:r>
            <a:endParaRPr lang="en-US">
              <a:cs typeface="Calibri"/>
            </a:endParaRPr>
          </a:p>
          <a:p>
            <a:pPr marL="171450" indent="-171450">
              <a:buChar char="•"/>
            </a:pPr>
            <a:r>
              <a:rPr lang="en-US" b="1"/>
              <a:t>SERVICE:</a:t>
            </a:r>
            <a:r>
              <a:rPr lang="en-US"/>
              <a:t> Users shall store URL addresses to external Services on the database.</a:t>
            </a:r>
          </a:p>
          <a:p>
            <a:pPr marL="171450" indent="-171450">
              <a:buChar char="•"/>
            </a:pPr>
            <a:r>
              <a:rPr lang="en-US" b="1"/>
              <a:t>PROJECTS:</a:t>
            </a:r>
            <a:r>
              <a:rPr lang="en-US"/>
              <a:t> Users shall store project hierarchies on the database..</a:t>
            </a:r>
          </a:p>
          <a:p>
            <a:pPr marL="171450" indent="-171450">
              <a:buChar char="•"/>
            </a:pPr>
            <a:r>
              <a:rPr lang="en-US" b="1"/>
              <a:t>NODE: </a:t>
            </a:r>
            <a:r>
              <a:rPr lang="en-US"/>
              <a:t>Users shall store nodes which represent services on the database.</a:t>
            </a:r>
          </a:p>
          <a:p>
            <a:pPr marL="171450" indent="-171450">
              <a:buChar char="•"/>
            </a:pPr>
            <a:r>
              <a:rPr lang="en-US" b="1"/>
              <a:t>INPUT: </a:t>
            </a:r>
            <a:r>
              <a:rPr lang="en-US"/>
              <a:t>Users shall store Inputs required by services on the database.</a:t>
            </a:r>
          </a:p>
          <a:p>
            <a:pPr marL="171450" indent="-171450">
              <a:buChar char="•"/>
            </a:pPr>
            <a:r>
              <a:rPr lang="en-US" b="1"/>
              <a:t>OUTPUT: </a:t>
            </a:r>
            <a:r>
              <a:rPr lang="en-US"/>
              <a:t>Users shall store Outputs required by the tool on the database.</a:t>
            </a:r>
          </a:p>
          <a:p>
            <a:pPr marL="171450" indent="-171450">
              <a:buChar char="•"/>
            </a:pPr>
            <a:r>
              <a:rPr lang="en-US" b="1" err="1"/>
              <a:t>XRefUsersProjects</a:t>
            </a:r>
            <a:r>
              <a:rPr lang="en-US" b="1"/>
              <a:t>: </a:t>
            </a:r>
            <a:r>
              <a:rPr lang="en-US"/>
              <a:t>Users shall store projects associated with their account on the database.</a:t>
            </a:r>
          </a:p>
          <a:p>
            <a:pPr marL="171450" indent="-171450">
              <a:buChar char="•"/>
            </a:pPr>
            <a:r>
              <a:rPr lang="en-US" b="1" err="1"/>
              <a:t>RefServiceXNode</a:t>
            </a:r>
            <a:r>
              <a:rPr lang="en-US" b="1"/>
              <a:t>: </a:t>
            </a:r>
            <a:r>
              <a:rPr lang="en-US"/>
              <a:t>Nodes shall be stored with information about the service they represent on the database.</a:t>
            </a:r>
          </a:p>
          <a:p>
            <a:pPr marL="171450" indent="-171450">
              <a:buChar char="•"/>
            </a:pPr>
            <a:r>
              <a:rPr lang="en-US" b="1" err="1"/>
              <a:t>RefNeighbors</a:t>
            </a:r>
            <a:r>
              <a:rPr lang="en-US" b="1"/>
              <a:t>: </a:t>
            </a:r>
            <a:r>
              <a:rPr lang="en-US"/>
              <a:t>Nodes shall be stored with information about other nodes it interacts with.</a:t>
            </a:r>
          </a:p>
          <a:p>
            <a:r>
              <a:rPr lang="en-US" b="1" err="1"/>
              <a:t>RefChildrenNodes</a:t>
            </a:r>
            <a:r>
              <a:rPr lang="en-US" b="1"/>
              <a:t>: </a:t>
            </a:r>
            <a:r>
              <a:rPr lang="en-US"/>
              <a:t>Nodes shall be stored with information required by other nodes.</a:t>
            </a:r>
          </a:p>
        </p:txBody>
      </p:sp>
      <p:sp>
        <p:nvSpPr>
          <p:cNvPr id="4" name="Slide Number Placeholder 3"/>
          <p:cNvSpPr>
            <a:spLocks noGrp="1"/>
          </p:cNvSpPr>
          <p:nvPr>
            <p:ph type="sldNum" sz="quarter" idx="10"/>
          </p:nvPr>
        </p:nvSpPr>
        <p:spPr/>
        <p:txBody>
          <a:bodyPr/>
          <a:lstStyle/>
          <a:p>
            <a:fld id="{BF105DB2-FD3E-441D-8B7E-7AE83ECE27B3}" type="slidenum">
              <a:rPr lang="en-US" smtClean="0"/>
              <a:t>30</a:t>
            </a:fld>
            <a:endParaRPr lang="en-US"/>
          </a:p>
        </p:txBody>
      </p:sp>
    </p:spTree>
    <p:extLst>
      <p:ext uri="{BB962C8B-B14F-4D97-AF65-F5344CB8AC3E}">
        <p14:creationId xmlns:p14="http://schemas.microsoft.com/office/powerpoint/2010/main" val="3788292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endParaRPr lang="en-US">
              <a:cs typeface="Calibri"/>
            </a:endParaRPr>
          </a:p>
        </p:txBody>
      </p:sp>
      <p:sp>
        <p:nvSpPr>
          <p:cNvPr id="4" name="Slide Number Placeholder 3"/>
          <p:cNvSpPr>
            <a:spLocks noGrp="1"/>
          </p:cNvSpPr>
          <p:nvPr>
            <p:ph type="sldNum" sz="quarter" idx="10"/>
          </p:nvPr>
        </p:nvSpPr>
        <p:spPr/>
        <p:txBody>
          <a:bodyPr/>
          <a:lstStyle/>
          <a:p>
            <a:fld id="{BF105DB2-FD3E-441D-8B7E-7AE83ECE27B3}" type="slidenum">
              <a:rPr lang="en-US" smtClean="0"/>
              <a:t>31</a:t>
            </a:fld>
            <a:endParaRPr lang="en-US"/>
          </a:p>
        </p:txBody>
      </p:sp>
    </p:spTree>
    <p:extLst>
      <p:ext uri="{BB962C8B-B14F-4D97-AF65-F5344CB8AC3E}">
        <p14:creationId xmlns:p14="http://schemas.microsoft.com/office/powerpoint/2010/main" val="278096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a:cs typeface="Calibri"/>
              </a:rPr>
              <a:t>Stats for the digital services offered by the biggest companies</a:t>
            </a:r>
          </a:p>
        </p:txBody>
      </p:sp>
      <p:sp>
        <p:nvSpPr>
          <p:cNvPr id="4" name="Slide Number Placeholder 3"/>
          <p:cNvSpPr>
            <a:spLocks noGrp="1"/>
          </p:cNvSpPr>
          <p:nvPr>
            <p:ph type="sldNum" sz="quarter" idx="10"/>
          </p:nvPr>
        </p:nvSpPr>
        <p:spPr/>
        <p:txBody>
          <a:bodyPr/>
          <a:lstStyle/>
          <a:p>
            <a:fld id="{BF105DB2-FD3E-441D-8B7E-7AE83ECE27B3}" type="slidenum">
              <a:rPr lang="en-US" smtClean="0"/>
              <a:t>32</a:t>
            </a:fld>
            <a:endParaRPr lang="en-US"/>
          </a:p>
        </p:txBody>
      </p:sp>
    </p:spTree>
    <p:extLst>
      <p:ext uri="{BB962C8B-B14F-4D97-AF65-F5344CB8AC3E}">
        <p14:creationId xmlns:p14="http://schemas.microsoft.com/office/powerpoint/2010/main" val="34292735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mn-lt"/>
                <a:ea typeface="+mn-ea"/>
                <a:cs typeface="+mn-cs"/>
              </a:rPr>
              <a:t>The Internet is a constant constraint as the Tool needs to be connected to use web services and to communicate with the server side functions. This is crucial as it is the only way to accurately simulate cloud computing as well as store and load information from the database.</a:t>
            </a:r>
            <a:endParaRPr lang="en-US" b="0">
              <a:effectLst/>
            </a:endParaRPr>
          </a:p>
          <a:p>
            <a:endParaRPr lang="en-US"/>
          </a:p>
          <a:p>
            <a:endParaRPr lang="en-US"/>
          </a:p>
          <a:p>
            <a:endParaRPr lang="en-US"/>
          </a:p>
          <a:p>
            <a:r>
              <a:rPr lang="en-US"/>
              <a:t>detail the </a:t>
            </a:r>
            <a:r>
              <a:rPr lang="en-US" err="1"/>
              <a:t>QoS</a:t>
            </a:r>
            <a:r>
              <a:rPr lang="en-US"/>
              <a:t> data of the selected node to the user.</a:t>
            </a:r>
          </a:p>
        </p:txBody>
      </p:sp>
      <p:sp>
        <p:nvSpPr>
          <p:cNvPr id="4" name="Slide Number Placeholder 3"/>
          <p:cNvSpPr>
            <a:spLocks noGrp="1"/>
          </p:cNvSpPr>
          <p:nvPr>
            <p:ph type="sldNum" sz="quarter" idx="10"/>
          </p:nvPr>
        </p:nvSpPr>
        <p:spPr/>
        <p:txBody>
          <a:bodyPr/>
          <a:lstStyle/>
          <a:p>
            <a:fld id="{BF105DB2-FD3E-441D-8B7E-7AE83ECE27B3}" type="slidenum">
              <a:rPr lang="en-US"/>
              <a:t>33</a:t>
            </a:fld>
            <a:endParaRPr lang="en-US"/>
          </a:p>
        </p:txBody>
      </p:sp>
    </p:spTree>
    <p:extLst>
      <p:ext uri="{BB962C8B-B14F-4D97-AF65-F5344CB8AC3E}">
        <p14:creationId xmlns:p14="http://schemas.microsoft.com/office/powerpoint/2010/main" val="7208040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detail the </a:t>
            </a:r>
            <a:r>
              <a:rPr lang="en-US" err="1"/>
              <a:t>QoS</a:t>
            </a:r>
            <a:r>
              <a:rPr lang="en-US"/>
              <a:t> data of the selected node to the user.</a:t>
            </a:r>
          </a:p>
        </p:txBody>
      </p:sp>
      <p:sp>
        <p:nvSpPr>
          <p:cNvPr id="4" name="Slide Number Placeholder 3"/>
          <p:cNvSpPr>
            <a:spLocks noGrp="1"/>
          </p:cNvSpPr>
          <p:nvPr>
            <p:ph type="sldNum" sz="quarter" idx="10"/>
          </p:nvPr>
        </p:nvSpPr>
        <p:spPr/>
        <p:txBody>
          <a:bodyPr/>
          <a:lstStyle/>
          <a:p>
            <a:fld id="{BF105DB2-FD3E-441D-8B7E-7AE83ECE27B3}" type="slidenum">
              <a:rPr lang="en-US"/>
              <a:t>34</a:t>
            </a:fld>
            <a:endParaRPr lang="en-US"/>
          </a:p>
        </p:txBody>
      </p:sp>
    </p:spTree>
    <p:extLst>
      <p:ext uri="{BB962C8B-B14F-4D97-AF65-F5344CB8AC3E}">
        <p14:creationId xmlns:p14="http://schemas.microsoft.com/office/powerpoint/2010/main" val="12486126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detail the </a:t>
            </a:r>
            <a:r>
              <a:rPr lang="en-US" err="1"/>
              <a:t>QoS</a:t>
            </a:r>
            <a:r>
              <a:rPr lang="en-US"/>
              <a:t> data of the selected node to the user.</a:t>
            </a:r>
          </a:p>
        </p:txBody>
      </p:sp>
      <p:sp>
        <p:nvSpPr>
          <p:cNvPr id="4" name="Slide Number Placeholder 3"/>
          <p:cNvSpPr>
            <a:spLocks noGrp="1"/>
          </p:cNvSpPr>
          <p:nvPr>
            <p:ph type="sldNum" sz="quarter" idx="10"/>
          </p:nvPr>
        </p:nvSpPr>
        <p:spPr/>
        <p:txBody>
          <a:bodyPr/>
          <a:lstStyle/>
          <a:p>
            <a:fld id="{BF105DB2-FD3E-441D-8B7E-7AE83ECE27B3}" type="slidenum">
              <a:rPr lang="en-US"/>
              <a:t>35</a:t>
            </a:fld>
            <a:endParaRPr lang="en-US"/>
          </a:p>
        </p:txBody>
      </p:sp>
    </p:spTree>
    <p:extLst>
      <p:ext uri="{BB962C8B-B14F-4D97-AF65-F5344CB8AC3E}">
        <p14:creationId xmlns:p14="http://schemas.microsoft.com/office/powerpoint/2010/main" val="10990977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endParaRPr lang="en-US">
              <a:cs typeface="Calibri"/>
            </a:endParaRPr>
          </a:p>
        </p:txBody>
      </p:sp>
      <p:sp>
        <p:nvSpPr>
          <p:cNvPr id="4" name="Slide Number Placeholder 3"/>
          <p:cNvSpPr>
            <a:spLocks noGrp="1"/>
          </p:cNvSpPr>
          <p:nvPr>
            <p:ph type="sldNum" sz="quarter" idx="10"/>
          </p:nvPr>
        </p:nvSpPr>
        <p:spPr/>
        <p:txBody>
          <a:bodyPr/>
          <a:lstStyle/>
          <a:p>
            <a:fld id="{BF105DB2-FD3E-441D-8B7E-7AE83ECE27B3}" type="slidenum">
              <a:rPr lang="en-US" smtClean="0"/>
              <a:t>36</a:t>
            </a:fld>
            <a:endParaRPr lang="en-US"/>
          </a:p>
        </p:txBody>
      </p:sp>
    </p:spTree>
    <p:extLst>
      <p:ext uri="{BB962C8B-B14F-4D97-AF65-F5344CB8AC3E}">
        <p14:creationId xmlns:p14="http://schemas.microsoft.com/office/powerpoint/2010/main" val="5413702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fld id="{BF105DB2-FD3E-441D-8B7E-7AE83ECE27B3}" type="slidenum">
              <a:rPr lang="uk-UA" smtClean="0"/>
              <a:t>37</a:t>
            </a:fld>
            <a:endParaRPr lang="uk-UA"/>
          </a:p>
        </p:txBody>
      </p:sp>
    </p:spTree>
    <p:extLst>
      <p:ext uri="{BB962C8B-B14F-4D97-AF65-F5344CB8AC3E}">
        <p14:creationId xmlns:p14="http://schemas.microsoft.com/office/powerpoint/2010/main" val="1178354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fld id="{BF105DB2-FD3E-441D-8B7E-7AE83ECE27B3}" type="slidenum">
              <a:rPr lang="uk-UA" smtClean="0"/>
              <a:t>38</a:t>
            </a:fld>
            <a:endParaRPr lang="uk-UA"/>
          </a:p>
        </p:txBody>
      </p:sp>
    </p:spTree>
    <p:extLst>
      <p:ext uri="{BB962C8B-B14F-4D97-AF65-F5344CB8AC3E}">
        <p14:creationId xmlns:p14="http://schemas.microsoft.com/office/powerpoint/2010/main" val="1891858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This is our outline to the Presentation</a:t>
            </a:r>
            <a:endParaRPr lang="en-US"/>
          </a:p>
          <a:p>
            <a:r>
              <a:rPr lang="en-US" b="1"/>
              <a:t>Project Description</a:t>
            </a:r>
            <a:r>
              <a:rPr lang="en-US"/>
              <a:t> - Describe what the project is</a:t>
            </a:r>
            <a:endParaRPr lang="en-US">
              <a:cs typeface="Calibri"/>
            </a:endParaRPr>
          </a:p>
          <a:p>
            <a:r>
              <a:rPr lang="en-US" b="1">
                <a:cs typeface="Calibri"/>
              </a:rPr>
              <a:t>Project Setup -</a:t>
            </a:r>
            <a:endParaRPr lang="en-US"/>
          </a:p>
          <a:p>
            <a:r>
              <a:rPr lang="en-US" b="1"/>
              <a:t>      Tools Required</a:t>
            </a:r>
            <a:r>
              <a:rPr lang="en-US"/>
              <a:t> - Describe the tools needed to run the program</a:t>
            </a:r>
            <a:endParaRPr lang="en-US">
              <a:cs typeface="Calibri"/>
            </a:endParaRPr>
          </a:p>
          <a:p>
            <a:r>
              <a:rPr lang="en-US" b="1">
                <a:cs typeface="Calibri"/>
              </a:rPr>
              <a:t>Project Composition - </a:t>
            </a:r>
            <a:r>
              <a:rPr lang="en-US"/>
              <a:t>description of what it does, then describe how it works, and then transition to progress</a:t>
            </a:r>
            <a:endParaRPr lang="en-US">
              <a:cs typeface="Calibri"/>
            </a:endParaRPr>
          </a:p>
          <a:p>
            <a:r>
              <a:rPr lang="en-US" b="1"/>
              <a:t>Project Challenges</a:t>
            </a:r>
            <a:r>
              <a:rPr lang="en-US"/>
              <a:t> - Describe any challenges faced while working on the project</a:t>
            </a:r>
            <a:endParaRPr lang="en-US">
              <a:cs typeface="Calibri"/>
            </a:endParaRPr>
          </a:p>
          <a:p>
            <a:endParaRPr lang="en-US" b="1"/>
          </a:p>
          <a:p>
            <a:endParaRPr lang="en-US" b="1">
              <a:cs typeface="Calibri"/>
            </a:endParaRPr>
          </a:p>
          <a:p>
            <a:endParaRPr lang="en-US" b="1"/>
          </a:p>
          <a:p>
            <a:r>
              <a:rPr lang="en-US" b="1"/>
              <a:t>Project Components</a:t>
            </a:r>
            <a:r>
              <a:rPr lang="en-US"/>
              <a:t> - Describe the components our project uses</a:t>
            </a:r>
            <a:endParaRPr lang="en-US">
              <a:cs typeface="Calibri"/>
            </a:endParaRPr>
          </a:p>
          <a:p>
            <a:r>
              <a:rPr lang="en-US" b="1"/>
              <a:t>Back End - </a:t>
            </a:r>
            <a:r>
              <a:rPr lang="en-US"/>
              <a:t>how the backend was implemented and challenges encountered here</a:t>
            </a:r>
            <a:endParaRPr lang="en-US">
              <a:cs typeface="Calibri"/>
            </a:endParaRPr>
          </a:p>
        </p:txBody>
      </p:sp>
      <p:sp>
        <p:nvSpPr>
          <p:cNvPr id="4" name="Slide Number Placeholder 3"/>
          <p:cNvSpPr>
            <a:spLocks noGrp="1"/>
          </p:cNvSpPr>
          <p:nvPr>
            <p:ph type="sldNum" sz="quarter" idx="10"/>
          </p:nvPr>
        </p:nvSpPr>
        <p:spPr/>
        <p:txBody>
          <a:bodyPr/>
          <a:lstStyle/>
          <a:p>
            <a:fld id="{BF105DB2-FD3E-441D-8B7E-7AE83ECE27B3}" type="slidenum">
              <a:rPr lang="en-US" smtClean="0"/>
              <a:t>3</a:t>
            </a:fld>
            <a:endParaRPr lang="en-US"/>
          </a:p>
        </p:txBody>
      </p:sp>
    </p:spTree>
    <p:extLst>
      <p:ext uri="{BB962C8B-B14F-4D97-AF65-F5344CB8AC3E}">
        <p14:creationId xmlns:p14="http://schemas.microsoft.com/office/powerpoint/2010/main" val="28057302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fld id="{BF105DB2-FD3E-441D-8B7E-7AE83ECE27B3}" type="slidenum">
              <a:rPr lang="uk-UA" smtClean="0"/>
              <a:t>39</a:t>
            </a:fld>
            <a:endParaRPr lang="uk-UA"/>
          </a:p>
        </p:txBody>
      </p:sp>
    </p:spTree>
    <p:extLst>
      <p:ext uri="{BB962C8B-B14F-4D97-AF65-F5344CB8AC3E}">
        <p14:creationId xmlns:p14="http://schemas.microsoft.com/office/powerpoint/2010/main" val="4721637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The purpose of this project is to retrieve real-time data of different websites with certain time intervals and visualize them in a chart.</a:t>
            </a:r>
            <a:r>
              <a:rPr lang="en-US">
                <a:cs typeface="Calibri"/>
              </a:rPr>
              <a:t> This project is capable to compare the multiple web services with real-time data. Collected data is analyzed and make an informed choice. As we know in today's world data carry a lot of importance. Analyzing, manipulating, and visualizing the data has a tremendous potential in any sector to prosper.</a:t>
            </a:r>
            <a:endParaRPr lang="en-US"/>
          </a:p>
        </p:txBody>
      </p:sp>
      <p:sp>
        <p:nvSpPr>
          <p:cNvPr id="4" name="Slide Number Placeholder 3"/>
          <p:cNvSpPr>
            <a:spLocks noGrp="1"/>
          </p:cNvSpPr>
          <p:nvPr>
            <p:ph type="sldNum" sz="quarter" idx="10"/>
          </p:nvPr>
        </p:nvSpPr>
        <p:spPr/>
        <p:txBody>
          <a:bodyPr/>
          <a:lstStyle/>
          <a:p>
            <a:fld id="{BF105DB2-FD3E-441D-8B7E-7AE83ECE27B3}" type="slidenum">
              <a:rPr lang="en-US" smtClean="0"/>
              <a:t>40</a:t>
            </a:fld>
            <a:endParaRPr lang="en-US"/>
          </a:p>
        </p:txBody>
      </p:sp>
    </p:spTree>
    <p:extLst>
      <p:ext uri="{BB962C8B-B14F-4D97-AF65-F5344CB8AC3E}">
        <p14:creationId xmlns:p14="http://schemas.microsoft.com/office/powerpoint/2010/main" val="26976154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Since we are depending on third party web services a constraint is the result these external services render. External services have different ways of presenting information and a potential problem will be extracting only the information crucial to the execution of this project.</a:t>
            </a:r>
          </a:p>
          <a:p>
            <a:r>
              <a:rPr lang="en-US"/>
              <a:t>Every action using the Tool should have no delays, and operations involving the database should be performed in less than 5 seconds.</a:t>
            </a:r>
            <a:endParaRPr lang="en-US">
              <a:cs typeface="Calibri"/>
            </a:endParaRPr>
          </a:p>
          <a:p>
            <a:r>
              <a:rPr lang="en-US"/>
              <a:t>If there is a problem with internet connection, there may be potential of data loss or errors when attempting to execute projects.</a:t>
            </a:r>
            <a:endParaRPr lang="en-US">
              <a:cs typeface="Calibri"/>
            </a:endParaRPr>
          </a:p>
        </p:txBody>
      </p:sp>
      <p:sp>
        <p:nvSpPr>
          <p:cNvPr id="4" name="Slide Number Placeholder 3"/>
          <p:cNvSpPr>
            <a:spLocks noGrp="1"/>
          </p:cNvSpPr>
          <p:nvPr>
            <p:ph type="sldNum" sz="quarter" idx="10"/>
          </p:nvPr>
        </p:nvSpPr>
        <p:spPr/>
        <p:txBody>
          <a:bodyPr/>
          <a:lstStyle/>
          <a:p>
            <a:fld id="{BF105DB2-FD3E-441D-8B7E-7AE83ECE27B3}" type="slidenum">
              <a:rPr lang="en-US" smtClean="0"/>
              <a:t>41</a:t>
            </a:fld>
            <a:endParaRPr lang="en-US"/>
          </a:p>
        </p:txBody>
      </p:sp>
    </p:spTree>
    <p:extLst>
      <p:ext uri="{BB962C8B-B14F-4D97-AF65-F5344CB8AC3E}">
        <p14:creationId xmlns:p14="http://schemas.microsoft.com/office/powerpoint/2010/main" val="192787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Calibri"/>
              </a:rPr>
              <a:t>As we all know developing any software comes with the price. The most important price we have to keep in our mind is maintenance. Obviously we are reluctant to use software which are not well-kept and upgraded periodically. So, in near future our plan is to improve database schema to fit with the upcoming nature of data. Authentication is another topic we will be looking into rigorously as security flaw comes really handy to bring our server down by hacker if poorly maintained. Fixing bugs is always there in every step of the way so debugging is crucial.</a:t>
            </a:r>
            <a:endParaRPr lang="en-US"/>
          </a:p>
        </p:txBody>
      </p:sp>
      <p:sp>
        <p:nvSpPr>
          <p:cNvPr id="4" name="Slide Number Placeholder 3"/>
          <p:cNvSpPr>
            <a:spLocks noGrp="1"/>
          </p:cNvSpPr>
          <p:nvPr>
            <p:ph type="sldNum" sz="quarter" idx="10"/>
          </p:nvPr>
        </p:nvSpPr>
        <p:spPr/>
        <p:txBody>
          <a:bodyPr/>
          <a:lstStyle/>
          <a:p>
            <a:fld id="{BF105DB2-FD3E-441D-8B7E-7AE83ECE27B3}" type="slidenum">
              <a:rPr lang="en-US" smtClean="0"/>
              <a:t>42</a:t>
            </a:fld>
            <a:endParaRPr lang="en-US"/>
          </a:p>
        </p:txBody>
      </p:sp>
    </p:spTree>
    <p:extLst>
      <p:ext uri="{BB962C8B-B14F-4D97-AF65-F5344CB8AC3E}">
        <p14:creationId xmlns:p14="http://schemas.microsoft.com/office/powerpoint/2010/main" val="4456573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concludes our presentation. We will be taking questions now.</a:t>
            </a:r>
          </a:p>
        </p:txBody>
      </p:sp>
      <p:sp>
        <p:nvSpPr>
          <p:cNvPr id="4" name="Slide Number Placeholder 3"/>
          <p:cNvSpPr>
            <a:spLocks noGrp="1"/>
          </p:cNvSpPr>
          <p:nvPr>
            <p:ph type="sldNum" sz="quarter" idx="10"/>
          </p:nvPr>
        </p:nvSpPr>
        <p:spPr/>
        <p:txBody>
          <a:bodyPr/>
          <a:lstStyle/>
          <a:p>
            <a:fld id="{BF105DB2-FD3E-441D-8B7E-7AE83ECE27B3}" type="slidenum">
              <a:rPr lang="en-US"/>
              <a:t>43</a:t>
            </a:fld>
            <a:endParaRPr lang="en-US"/>
          </a:p>
        </p:txBody>
      </p:sp>
    </p:spTree>
    <p:extLst>
      <p:ext uri="{BB962C8B-B14F-4D97-AF65-F5344CB8AC3E}">
        <p14:creationId xmlns:p14="http://schemas.microsoft.com/office/powerpoint/2010/main" val="70096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What is the Visualization Tool for Composition of Cloud Computing Services?</a:t>
            </a:r>
          </a:p>
          <a:p>
            <a:endParaRPr lang="en-US"/>
          </a:p>
          <a:p>
            <a:endParaRPr lang="en-US">
              <a:solidFill>
                <a:srgbClr val="000000"/>
              </a:solidFill>
            </a:endParaRPr>
          </a:p>
          <a:p>
            <a:r>
              <a:rPr lang="en-US"/>
              <a:t>A combination of Web services. A web service being a service offered by an application to another application, communicating with each other via the World Wide Web. It is a web application used to create a web service out of already existing web services. It will support the composition of cloud computing services. Users will be able to use this visualization tool to model the architectures of cloud computing services based systems.</a:t>
            </a:r>
            <a:endParaRPr lang="en-US">
              <a:cs typeface="Calibri"/>
            </a:endParaRPr>
          </a:p>
          <a:p>
            <a:endParaRPr lang="en-US">
              <a:solidFill>
                <a:srgbClr val="000000"/>
              </a:solidFill>
            </a:endParaRPr>
          </a:p>
          <a:p>
            <a:r>
              <a:rPr lang="en-US" altLang="en-US">
                <a:latin typeface="American Typewriter" panose="02090604020004020304" pitchFamily="18" charset="77"/>
              </a:rPr>
              <a:t>The purpose of the Visualization Tool for Composition of Cloud Computing Services (VTCCCS) is to develop a software tool to support the composition of cloud computing web services. Users will be able to use this visualization tool to model the architectures of cloud computing services based systems. The system is designed to facilitate the process of tracking and displaying the composition of cloud services and the results of these composite services. Potential scenarios include processing satellite data and then passing the processed data to another service to analyze</a:t>
            </a:r>
            <a:endParaRPr lang="en-US">
              <a:solidFill>
                <a:srgbClr val="000000"/>
              </a:solidFill>
            </a:endParaRPr>
          </a:p>
          <a:p>
            <a:endParaRPr lang="en-US">
              <a:solidFill>
                <a:srgbClr val="000000"/>
              </a:solidFill>
            </a:endParaRPr>
          </a:p>
          <a:p>
            <a:r>
              <a:rPr lang="en-US"/>
              <a:t>For example, you have weather and maps and you want to get the temperature from a certain region. From a weather web service, you get the temperature and from a map service you get the longitude and latitude once you combine them, you get a new web service giving you the temperature for that location</a:t>
            </a:r>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fld id="{BF105DB2-FD3E-441D-8B7E-7AE83ECE27B3}" type="slidenum">
              <a:rPr lang="en-US" smtClean="0"/>
              <a:t>5</a:t>
            </a:fld>
            <a:endParaRPr lang="en-US"/>
          </a:p>
        </p:txBody>
      </p:sp>
    </p:spTree>
    <p:extLst>
      <p:ext uri="{BB962C8B-B14F-4D97-AF65-F5344CB8AC3E}">
        <p14:creationId xmlns:p14="http://schemas.microsoft.com/office/powerpoint/2010/main" val="3546443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Tools used to setup Project</a:t>
            </a:r>
          </a:p>
          <a:p>
            <a:r>
              <a:rPr lang="en-US"/>
              <a:t>Front End</a:t>
            </a:r>
          </a:p>
          <a:p>
            <a:r>
              <a:rPr lang="en-US"/>
              <a:t>Angular 4</a:t>
            </a:r>
          </a:p>
          <a:p>
            <a:r>
              <a:rPr lang="en-US"/>
              <a:t>Node.js</a:t>
            </a:r>
          </a:p>
          <a:p>
            <a:r>
              <a:rPr lang="en-US" err="1"/>
              <a:t>Npm</a:t>
            </a:r>
          </a:p>
          <a:p>
            <a:r>
              <a:rPr lang="en-US"/>
              <a:t>Angular CLI</a:t>
            </a:r>
          </a:p>
          <a:p>
            <a:r>
              <a:rPr lang="en-US"/>
              <a:t>D3</a:t>
            </a:r>
          </a:p>
          <a:p>
            <a:endParaRPr lang="en-US"/>
          </a:p>
          <a:p>
            <a:endParaRPr lang="en-US"/>
          </a:p>
          <a:p>
            <a:r>
              <a:rPr lang="en-US"/>
              <a:t>Back End</a:t>
            </a:r>
          </a:p>
          <a:p>
            <a:r>
              <a:rPr lang="en-US"/>
              <a:t>Java</a:t>
            </a:r>
          </a:p>
          <a:p>
            <a:r>
              <a:rPr lang="en-US"/>
              <a:t>Apache Tomcat</a:t>
            </a:r>
          </a:p>
          <a:p>
            <a:r>
              <a:rPr lang="en-US"/>
              <a:t>Maven</a:t>
            </a:r>
          </a:p>
          <a:p>
            <a:r>
              <a:rPr lang="en-US"/>
              <a:t>MySQL</a:t>
            </a:r>
          </a:p>
          <a:p>
            <a:endParaRPr lang="en-US"/>
          </a:p>
          <a:p>
            <a:endParaRPr lang="en-US"/>
          </a:p>
          <a:p>
            <a:r>
              <a:rPr lang="en-US"/>
              <a:t>Some tools used to communicate, keep our documents together, and organize our code</a:t>
            </a:r>
          </a:p>
          <a:p>
            <a:endParaRPr lang="en-US">
              <a:cs typeface="Calibri"/>
            </a:endParaRPr>
          </a:p>
        </p:txBody>
      </p:sp>
      <p:sp>
        <p:nvSpPr>
          <p:cNvPr id="4" name="Slide Number Placeholder 3"/>
          <p:cNvSpPr>
            <a:spLocks noGrp="1"/>
          </p:cNvSpPr>
          <p:nvPr>
            <p:ph type="sldNum" sz="quarter" idx="10"/>
          </p:nvPr>
        </p:nvSpPr>
        <p:spPr/>
        <p:txBody>
          <a:bodyPr/>
          <a:lstStyle/>
          <a:p>
            <a:fld id="{BF105DB2-FD3E-441D-8B7E-7AE83ECE27B3}" type="slidenum">
              <a:rPr lang="en-US" smtClean="0"/>
              <a:t>7</a:t>
            </a:fld>
            <a:endParaRPr lang="en-US"/>
          </a:p>
        </p:txBody>
      </p:sp>
    </p:spTree>
    <p:extLst>
      <p:ext uri="{BB962C8B-B14F-4D97-AF65-F5344CB8AC3E}">
        <p14:creationId xmlns:p14="http://schemas.microsoft.com/office/powerpoint/2010/main" val="1523631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i="0" u="none" strike="noStrike" kern="1200">
                <a:effectLst/>
                <a:latin typeface="+mn-lt"/>
                <a:ea typeface="+mn-ea"/>
                <a:cs typeface="+mn-cs"/>
              </a:rPr>
              <a:t>Cloud computing architecture is composed of front-end and back-end platforms. Both components interact with each other to output value product. Visualizing the service is one of the key role our software does. The Front-end for the VTCCCS is responsible for enabling the user to handle the nodes which are the composition of single or multiple services. Managing users and filtering inputs are other functions front-end is devoted to. On the other end of the spectrum, back-end manages the storage, by running the server and maintaining the session.</a:t>
            </a:r>
            <a:endParaRPr lang="en-US"/>
          </a:p>
          <a:p>
            <a:endParaRPr lang="en-US"/>
          </a:p>
          <a:p>
            <a:r>
              <a:rPr lang="en-US"/>
              <a:t>Composed of two main components</a:t>
            </a:r>
            <a:endParaRPr lang="en-US">
              <a:cs typeface="Calibri"/>
            </a:endParaRPr>
          </a:p>
          <a:p>
            <a:pPr lvl="1"/>
            <a:r>
              <a:rPr lang="en-US"/>
              <a:t>a client-side application</a:t>
            </a:r>
            <a:endParaRPr lang="en-US">
              <a:cs typeface="Calibri"/>
            </a:endParaRPr>
          </a:p>
          <a:p>
            <a:pPr lvl="2"/>
            <a:r>
              <a:rPr lang="en-US"/>
              <a:t>Served over the web,  </a:t>
            </a:r>
            <a:endParaRPr lang="en-US">
              <a:cs typeface="Calibri"/>
            </a:endParaRPr>
          </a:p>
          <a:p>
            <a:pPr lvl="1"/>
            <a:r>
              <a:rPr lang="en-US"/>
              <a:t>a server-side</a:t>
            </a:r>
            <a:endParaRPr lang="en-US">
              <a:cs typeface="Calibri"/>
            </a:endParaRPr>
          </a:p>
          <a:p>
            <a:pPr lvl="2"/>
            <a:r>
              <a:rPr lang="en-US"/>
              <a:t>Supports and interacts with various client-side features.</a:t>
            </a:r>
            <a:endParaRPr lang="en-US">
              <a:cs typeface="Calibri"/>
            </a:endParaRPr>
          </a:p>
          <a:p>
            <a:pPr lvl="0"/>
            <a:endParaRPr lang="en-US"/>
          </a:p>
          <a:p>
            <a:r>
              <a:rPr lang="en-US"/>
              <a:t>The Internet is a constant constraint as the Tool needs to be connected to use web services and to communicate with the server side functions. This is crucial as it is the only way to accurately simulate cloud computing as well as store and load information from the database.</a:t>
            </a:r>
          </a:p>
          <a:p>
            <a:r>
              <a:rPr lang="en-US">
                <a:solidFill>
                  <a:srgbClr val="FFFFFF"/>
                </a:solidFill>
              </a:rPr>
              <a:t> </a:t>
            </a:r>
            <a:endParaRPr lang="en-US"/>
          </a:p>
          <a:p>
            <a:r>
              <a:rPr lang="en-US"/>
              <a:t>External web service API can be a constraint since we need to know what data we will need to parse out of the service results as well as if authentication is needed to use a web service.</a:t>
            </a:r>
          </a:p>
          <a:p>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fld id="{BF105DB2-FD3E-441D-8B7E-7AE83ECE27B3}" type="slidenum">
              <a:rPr lang="en-US" smtClean="0"/>
              <a:t>9</a:t>
            </a:fld>
            <a:endParaRPr lang="en-US"/>
          </a:p>
        </p:txBody>
      </p:sp>
    </p:spTree>
    <p:extLst>
      <p:ext uri="{BB962C8B-B14F-4D97-AF65-F5344CB8AC3E}">
        <p14:creationId xmlns:p14="http://schemas.microsoft.com/office/powerpoint/2010/main" val="404820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a:solidFill>
                  <a:schemeClr val="tx1"/>
                </a:solidFill>
                <a:effectLst/>
                <a:latin typeface="+mn-lt"/>
                <a:ea typeface="+mn-ea"/>
                <a:cs typeface="+mn-cs"/>
              </a:rPr>
              <a:t>The VTCCCS web application is responsible for managing web services. The entry point for the service is the main app component. On the basis of the functionality and nature of job a branch is created which we call component here. Some important subdivided components can be listed as: demo-app, projects, main-</a:t>
            </a:r>
            <a:r>
              <a:rPr lang="en-US" sz="1200" b="0" i="0" u="none" strike="noStrike" kern="1200" err="1">
                <a:solidFill>
                  <a:schemeClr val="tx1"/>
                </a:solidFill>
                <a:effectLst/>
                <a:latin typeface="+mn-lt"/>
                <a:ea typeface="+mn-ea"/>
                <a:cs typeface="+mn-cs"/>
              </a:rPr>
              <a:t>nav</a:t>
            </a:r>
            <a:r>
              <a:rPr lang="en-US" sz="1200" b="0" i="0" u="none" strike="noStrike" kern="1200">
                <a:solidFill>
                  <a:schemeClr val="tx1"/>
                </a:solidFill>
                <a:effectLst/>
                <a:latin typeface="+mn-lt"/>
                <a:ea typeface="+mn-ea"/>
                <a:cs typeface="+mn-cs"/>
              </a:rPr>
              <a:t>, etc. The application being built is equipped with the tool which allows us to visually manage services and control parameters.</a:t>
            </a:r>
            <a:endParaRPr lang="en-US" b="0">
              <a:effectLst/>
            </a:endParaRPr>
          </a:p>
          <a:p>
            <a:br>
              <a:rPr lang="en-US"/>
            </a:br>
            <a:endParaRPr lang="en-US"/>
          </a:p>
        </p:txBody>
      </p:sp>
      <p:sp>
        <p:nvSpPr>
          <p:cNvPr id="4" name="Slide Number Placeholder 3"/>
          <p:cNvSpPr>
            <a:spLocks noGrp="1"/>
          </p:cNvSpPr>
          <p:nvPr>
            <p:ph type="sldNum" sz="quarter" idx="10"/>
          </p:nvPr>
        </p:nvSpPr>
        <p:spPr/>
        <p:txBody>
          <a:bodyPr/>
          <a:lstStyle/>
          <a:p>
            <a:fld id="{BF105DB2-FD3E-441D-8B7E-7AE83ECE27B3}" type="slidenum">
              <a:rPr lang="uk-UA" smtClean="0"/>
              <a:t>10</a:t>
            </a:fld>
            <a:endParaRPr lang="uk-UA"/>
          </a:p>
        </p:txBody>
      </p:sp>
    </p:spTree>
    <p:extLst>
      <p:ext uri="{BB962C8B-B14F-4D97-AF65-F5344CB8AC3E}">
        <p14:creationId xmlns:p14="http://schemas.microsoft.com/office/powerpoint/2010/main" val="2092260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4" name="Shape 21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95710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i="0" u="none" strike="noStrike" kern="1200">
                <a:effectLst/>
                <a:latin typeface="+mn-lt"/>
                <a:ea typeface="+mn-ea"/>
                <a:cs typeface="+mn-cs"/>
              </a:rPr>
              <a:t>Once a user chooses to load or create a new project, they will be taken to the View Block. Nodes can be created and displayed in the View Block. The View Block displays the nodes depending on the View selected of which the user can choose based on their preference.</a:t>
            </a:r>
            <a:r>
              <a:rPr lang="en-US"/>
              <a:t> </a:t>
            </a:r>
            <a:endParaRPr lang="en-US" b="0">
              <a:effectLst/>
            </a:endParaRPr>
          </a:p>
          <a:p>
            <a:endParaRPr lang="en-US">
              <a:cs typeface="Calibri"/>
            </a:endParaRPr>
          </a:p>
          <a:p>
            <a:r>
              <a:rPr lang="en-US"/>
              <a:t>The Users will use the major functions of the Tool, which is to create projects to simulate cloud computing. This means the user should be capable of navigating around the web portal and manage their projects as well as being able to execute the project to retrieve relevant information.</a:t>
            </a:r>
          </a:p>
          <a:p>
            <a:endParaRPr lang="en-US">
              <a:cs typeface="Calibri"/>
            </a:endParaRPr>
          </a:p>
          <a:p>
            <a:r>
              <a:rPr lang="en-US"/>
              <a:t>However, admins will not be able to modify users' projects or view them. They are only able to manage user data,</a:t>
            </a:r>
            <a:r>
              <a:rPr lang="en-US">
                <a:cs typeface="Calibri"/>
              </a:rPr>
              <a:t> such as adding new users, editing a user's information, deleting a user, and view details of the user</a:t>
            </a:r>
          </a:p>
          <a:p>
            <a:br>
              <a:rPr lang="en-US">
                <a:ea typeface="+mn-lt"/>
                <a:cs typeface="+mn-lt"/>
              </a:rPr>
            </a:br>
            <a:endParaRPr lang="en-US"/>
          </a:p>
        </p:txBody>
      </p:sp>
      <p:sp>
        <p:nvSpPr>
          <p:cNvPr id="4" name="Slide Number Placeholder 3"/>
          <p:cNvSpPr>
            <a:spLocks noGrp="1"/>
          </p:cNvSpPr>
          <p:nvPr>
            <p:ph type="sldNum" sz="quarter" idx="10"/>
          </p:nvPr>
        </p:nvSpPr>
        <p:spPr/>
        <p:txBody>
          <a:bodyPr/>
          <a:lstStyle/>
          <a:p>
            <a:fld id="{BF105DB2-FD3E-441D-8B7E-7AE83ECE27B3}" type="slidenum">
              <a:rPr lang="en-US" smtClean="0"/>
              <a:t>12</a:t>
            </a:fld>
            <a:endParaRPr lang="en-US"/>
          </a:p>
        </p:txBody>
      </p:sp>
    </p:spTree>
    <p:extLst>
      <p:ext uri="{BB962C8B-B14F-4D97-AF65-F5344CB8AC3E}">
        <p14:creationId xmlns:p14="http://schemas.microsoft.com/office/powerpoint/2010/main" val="2109308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61C08-276D-4628-95A6-774ED2F473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7F2A0C-AE50-47F3-BEB3-486834EB75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1DA1C4-EC78-4E98-A61B-62551542A6AC}"/>
              </a:ext>
            </a:extLst>
          </p:cNvPr>
          <p:cNvSpPr>
            <a:spLocks noGrp="1"/>
          </p:cNvSpPr>
          <p:nvPr>
            <p:ph type="dt" sz="half" idx="10"/>
          </p:nvPr>
        </p:nvSpPr>
        <p:spPr/>
        <p:txBody>
          <a:bodyPr/>
          <a:lstStyle/>
          <a:p>
            <a:fld id="{333B76B7-5811-4114-8A95-998148FFD529}" type="datetime1">
              <a:rPr lang="en-US" smtClean="0"/>
              <a:t>5/3/18</a:t>
            </a:fld>
            <a:endParaRPr lang="en-US"/>
          </a:p>
        </p:txBody>
      </p:sp>
      <p:sp>
        <p:nvSpPr>
          <p:cNvPr id="5" name="Footer Placeholder 4">
            <a:extLst>
              <a:ext uri="{FF2B5EF4-FFF2-40B4-BE49-F238E27FC236}">
                <a16:creationId xmlns:a16="http://schemas.microsoft.com/office/drawing/2014/main" id="{DFBCD2B0-50C7-4F76-888B-7ECDCB7FA8E3}"/>
              </a:ext>
            </a:extLst>
          </p:cNvPr>
          <p:cNvSpPr>
            <a:spLocks noGrp="1"/>
          </p:cNvSpPr>
          <p:nvPr>
            <p:ph type="ftr" sz="quarter" idx="11"/>
          </p:nvPr>
        </p:nvSpPr>
        <p:spPr/>
        <p:txBody>
          <a:bodyPr/>
          <a:lstStyle/>
          <a:p>
            <a:r>
              <a:rPr lang="en-US"/>
              <a:t>Add a footer</a:t>
            </a:r>
          </a:p>
        </p:txBody>
      </p:sp>
      <p:sp>
        <p:nvSpPr>
          <p:cNvPr id="6" name="Slide Number Placeholder 5">
            <a:extLst>
              <a:ext uri="{FF2B5EF4-FFF2-40B4-BE49-F238E27FC236}">
                <a16:creationId xmlns:a16="http://schemas.microsoft.com/office/drawing/2014/main" id="{B364A50C-EF44-4AB6-BB32-9A629C580C9A}"/>
              </a:ext>
            </a:extLst>
          </p:cNvPr>
          <p:cNvSpPr>
            <a:spLocks noGrp="1"/>
          </p:cNvSpPr>
          <p:nvPr>
            <p:ph type="sldNum" sz="quarter" idx="12"/>
          </p:nvPr>
        </p:nvSpPr>
        <p:spPr/>
        <p:txBody>
          <a:bodyPr/>
          <a:lstStyle/>
          <a:p>
            <a:fld id="{DF28FB93-0A08-4E7D-8E63-9EFA29F1E093}" type="slidenum">
              <a:rPr lang="en-US" smtClean="0"/>
              <a:pPr/>
              <a:t>‹#›</a:t>
            </a:fld>
            <a:endParaRPr lang="en-US"/>
          </a:p>
        </p:txBody>
      </p:sp>
    </p:spTree>
    <p:extLst>
      <p:ext uri="{BB962C8B-B14F-4D97-AF65-F5344CB8AC3E}">
        <p14:creationId xmlns:p14="http://schemas.microsoft.com/office/powerpoint/2010/main" val="3485560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438AF-FECD-47C6-B156-911C0D59F4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BAD7C2-1C9E-48CE-A67E-9DCD1A68634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AA537D-88DB-4FCD-BF7C-220C401203F7}"/>
              </a:ext>
            </a:extLst>
          </p:cNvPr>
          <p:cNvSpPr>
            <a:spLocks noGrp="1"/>
          </p:cNvSpPr>
          <p:nvPr>
            <p:ph type="dt" sz="half" idx="10"/>
          </p:nvPr>
        </p:nvSpPr>
        <p:spPr/>
        <p:txBody>
          <a:bodyPr/>
          <a:lstStyle/>
          <a:p>
            <a:fld id="{175C077A-EF7A-41AA-8976-110EB7416C60}" type="datetime1">
              <a:rPr lang="en-US" smtClean="0"/>
              <a:t>5/3/18</a:t>
            </a:fld>
            <a:endParaRPr lang="en-US"/>
          </a:p>
        </p:txBody>
      </p:sp>
      <p:sp>
        <p:nvSpPr>
          <p:cNvPr id="5" name="Footer Placeholder 4">
            <a:extLst>
              <a:ext uri="{FF2B5EF4-FFF2-40B4-BE49-F238E27FC236}">
                <a16:creationId xmlns:a16="http://schemas.microsoft.com/office/drawing/2014/main" id="{839D60E1-AB9A-4965-AAC3-967FB9AB75AB}"/>
              </a:ext>
            </a:extLst>
          </p:cNvPr>
          <p:cNvSpPr>
            <a:spLocks noGrp="1"/>
          </p:cNvSpPr>
          <p:nvPr>
            <p:ph type="ftr" sz="quarter" idx="11"/>
          </p:nvPr>
        </p:nvSpPr>
        <p:spPr/>
        <p:txBody>
          <a:bodyPr/>
          <a:lstStyle/>
          <a:p>
            <a:r>
              <a:rPr lang="en-US"/>
              <a:t>Add a footer</a:t>
            </a:r>
          </a:p>
        </p:txBody>
      </p:sp>
      <p:sp>
        <p:nvSpPr>
          <p:cNvPr id="6" name="Slide Number Placeholder 5">
            <a:extLst>
              <a:ext uri="{FF2B5EF4-FFF2-40B4-BE49-F238E27FC236}">
                <a16:creationId xmlns:a16="http://schemas.microsoft.com/office/drawing/2014/main" id="{A94CF11F-6D4B-403C-828C-0F2EF754549D}"/>
              </a:ext>
            </a:extLst>
          </p:cNvPr>
          <p:cNvSpPr>
            <a:spLocks noGrp="1"/>
          </p:cNvSpPr>
          <p:nvPr>
            <p:ph type="sldNum" sz="quarter" idx="12"/>
          </p:nvPr>
        </p:nvSpPr>
        <p:spPr/>
        <p:txBody>
          <a:bodyPr/>
          <a:lstStyle/>
          <a:p>
            <a:fld id="{DF28FB93-0A08-4E7D-8E63-9EFA29F1E093}" type="slidenum">
              <a:rPr lang="en-US" smtClean="0"/>
              <a:pPr/>
              <a:t>‹#›</a:t>
            </a:fld>
            <a:endParaRPr lang="en-US"/>
          </a:p>
        </p:txBody>
      </p:sp>
    </p:spTree>
    <p:extLst>
      <p:ext uri="{BB962C8B-B14F-4D97-AF65-F5344CB8AC3E}">
        <p14:creationId xmlns:p14="http://schemas.microsoft.com/office/powerpoint/2010/main" val="1836623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918FCC-B10A-4DBA-A612-7BE4D08281D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C223C6-0589-4F6F-9C1F-440E4F08B70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01CF46-CA1C-4728-A801-4B3EAA6766E6}"/>
              </a:ext>
            </a:extLst>
          </p:cNvPr>
          <p:cNvSpPr>
            <a:spLocks noGrp="1"/>
          </p:cNvSpPr>
          <p:nvPr>
            <p:ph type="dt" sz="half" idx="10"/>
          </p:nvPr>
        </p:nvSpPr>
        <p:spPr/>
        <p:txBody>
          <a:bodyPr/>
          <a:lstStyle/>
          <a:p>
            <a:fld id="{CFF5912B-6681-4BDF-AE10-F59636249FF3}" type="datetime1">
              <a:rPr lang="en-US" smtClean="0"/>
              <a:t>5/3/18</a:t>
            </a:fld>
            <a:endParaRPr lang="en-US"/>
          </a:p>
        </p:txBody>
      </p:sp>
      <p:sp>
        <p:nvSpPr>
          <p:cNvPr id="5" name="Footer Placeholder 4">
            <a:extLst>
              <a:ext uri="{FF2B5EF4-FFF2-40B4-BE49-F238E27FC236}">
                <a16:creationId xmlns:a16="http://schemas.microsoft.com/office/drawing/2014/main" id="{BD017811-A245-40D5-9E34-A0935755A7BC}"/>
              </a:ext>
            </a:extLst>
          </p:cNvPr>
          <p:cNvSpPr>
            <a:spLocks noGrp="1"/>
          </p:cNvSpPr>
          <p:nvPr>
            <p:ph type="ftr" sz="quarter" idx="11"/>
          </p:nvPr>
        </p:nvSpPr>
        <p:spPr/>
        <p:txBody>
          <a:bodyPr/>
          <a:lstStyle/>
          <a:p>
            <a:r>
              <a:rPr lang="en-US"/>
              <a:t>Add a footer</a:t>
            </a:r>
          </a:p>
        </p:txBody>
      </p:sp>
      <p:sp>
        <p:nvSpPr>
          <p:cNvPr id="6" name="Slide Number Placeholder 5">
            <a:extLst>
              <a:ext uri="{FF2B5EF4-FFF2-40B4-BE49-F238E27FC236}">
                <a16:creationId xmlns:a16="http://schemas.microsoft.com/office/drawing/2014/main" id="{13CAA11C-F3CD-48AD-BE60-AE8528F89B7D}"/>
              </a:ext>
            </a:extLst>
          </p:cNvPr>
          <p:cNvSpPr>
            <a:spLocks noGrp="1"/>
          </p:cNvSpPr>
          <p:nvPr>
            <p:ph type="sldNum" sz="quarter" idx="12"/>
          </p:nvPr>
        </p:nvSpPr>
        <p:spPr/>
        <p:txBody>
          <a:bodyPr/>
          <a:lstStyle/>
          <a:p>
            <a:fld id="{DF28FB93-0A08-4E7D-8E63-9EFA29F1E093}" type="slidenum">
              <a:rPr lang="en-US" smtClean="0"/>
              <a:pPr/>
              <a:t>‹#›</a:t>
            </a:fld>
            <a:endParaRPr lang="en-US"/>
          </a:p>
        </p:txBody>
      </p:sp>
    </p:spTree>
    <p:extLst>
      <p:ext uri="{BB962C8B-B14F-4D97-AF65-F5344CB8AC3E}">
        <p14:creationId xmlns:p14="http://schemas.microsoft.com/office/powerpoint/2010/main" val="560529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ection title and description 1 2">
    <p:spTree>
      <p:nvGrpSpPr>
        <p:cNvPr id="1" name="Shape 109"/>
        <p:cNvGrpSpPr/>
        <p:nvPr/>
      </p:nvGrpSpPr>
      <p:grpSpPr>
        <a:xfrm>
          <a:off x="0" y="0"/>
          <a:ext cx="0" cy="0"/>
          <a:chOff x="0" y="0"/>
          <a:chExt cx="0" cy="0"/>
        </a:xfrm>
      </p:grpSpPr>
      <p:sp>
        <p:nvSpPr>
          <p:cNvPr id="115" name="Shape 115"/>
          <p:cNvSpPr txBox="1">
            <a:spLocks noGrp="1"/>
          </p:cNvSpPr>
          <p:nvPr>
            <p:ph type="title"/>
          </p:nvPr>
        </p:nvSpPr>
        <p:spPr>
          <a:xfrm>
            <a:off x="973333" y="1758200"/>
            <a:ext cx="4401200" cy="2249600"/>
          </a:xfrm>
          <a:prstGeom prst="rect">
            <a:avLst/>
          </a:prstGeom>
        </p:spPr>
        <p:txBody>
          <a:bodyPr wrap="square" lIns="91425" tIns="91425" rIns="91425" bIns="91425" anchor="t" anchorCtr="0"/>
          <a:lstStyle>
            <a:lvl1pPr lvl="0">
              <a:spcBef>
                <a:spcPts val="0"/>
              </a:spcBef>
              <a:buClr>
                <a:srgbClr val="FFFFFF"/>
              </a:buClr>
              <a:buSzPts val="3000"/>
              <a:buNone/>
              <a:defRPr sz="4000">
                <a:solidFill>
                  <a:srgbClr val="FFFFFF"/>
                </a:solidFill>
              </a:defRPr>
            </a:lvl1pPr>
            <a:lvl2pPr lvl="1">
              <a:spcBef>
                <a:spcPts val="0"/>
              </a:spcBef>
              <a:buClr>
                <a:srgbClr val="FFFFFF"/>
              </a:buClr>
              <a:buSzPts val="3000"/>
              <a:buNone/>
              <a:defRPr sz="4000">
                <a:solidFill>
                  <a:srgbClr val="FFFFFF"/>
                </a:solidFill>
              </a:defRPr>
            </a:lvl2pPr>
            <a:lvl3pPr lvl="2">
              <a:spcBef>
                <a:spcPts val="0"/>
              </a:spcBef>
              <a:buClr>
                <a:srgbClr val="FFFFFF"/>
              </a:buClr>
              <a:buSzPts val="3000"/>
              <a:buNone/>
              <a:defRPr sz="4000">
                <a:solidFill>
                  <a:srgbClr val="FFFFFF"/>
                </a:solidFill>
              </a:defRPr>
            </a:lvl3pPr>
            <a:lvl4pPr lvl="3">
              <a:spcBef>
                <a:spcPts val="0"/>
              </a:spcBef>
              <a:buClr>
                <a:srgbClr val="FFFFFF"/>
              </a:buClr>
              <a:buSzPts val="3000"/>
              <a:buNone/>
              <a:defRPr sz="4000">
                <a:solidFill>
                  <a:srgbClr val="FFFFFF"/>
                </a:solidFill>
              </a:defRPr>
            </a:lvl4pPr>
            <a:lvl5pPr lvl="4">
              <a:spcBef>
                <a:spcPts val="0"/>
              </a:spcBef>
              <a:buClr>
                <a:srgbClr val="FFFFFF"/>
              </a:buClr>
              <a:buSzPts val="3000"/>
              <a:buNone/>
              <a:defRPr sz="4000">
                <a:solidFill>
                  <a:srgbClr val="FFFFFF"/>
                </a:solidFill>
              </a:defRPr>
            </a:lvl5pPr>
            <a:lvl6pPr lvl="5">
              <a:spcBef>
                <a:spcPts val="0"/>
              </a:spcBef>
              <a:buClr>
                <a:srgbClr val="FFFFFF"/>
              </a:buClr>
              <a:buSzPts val="3000"/>
              <a:buNone/>
              <a:defRPr sz="4000">
                <a:solidFill>
                  <a:srgbClr val="FFFFFF"/>
                </a:solidFill>
              </a:defRPr>
            </a:lvl6pPr>
            <a:lvl7pPr lvl="6">
              <a:spcBef>
                <a:spcPts val="0"/>
              </a:spcBef>
              <a:buClr>
                <a:srgbClr val="FFFFFF"/>
              </a:buClr>
              <a:buSzPts val="3000"/>
              <a:buNone/>
              <a:defRPr sz="4000">
                <a:solidFill>
                  <a:srgbClr val="FFFFFF"/>
                </a:solidFill>
              </a:defRPr>
            </a:lvl7pPr>
            <a:lvl8pPr lvl="7">
              <a:spcBef>
                <a:spcPts val="0"/>
              </a:spcBef>
              <a:buClr>
                <a:srgbClr val="FFFFFF"/>
              </a:buClr>
              <a:buSzPts val="3000"/>
              <a:buNone/>
              <a:defRPr sz="4000">
                <a:solidFill>
                  <a:srgbClr val="FFFFFF"/>
                </a:solidFill>
              </a:defRPr>
            </a:lvl8pPr>
            <a:lvl9pPr lvl="8">
              <a:spcBef>
                <a:spcPts val="0"/>
              </a:spcBef>
              <a:buClr>
                <a:srgbClr val="FFFFFF"/>
              </a:buClr>
              <a:buSzPts val="3000"/>
              <a:buNone/>
              <a:defRPr sz="4000">
                <a:solidFill>
                  <a:srgbClr val="FFFFFF"/>
                </a:solidFill>
              </a:defRPr>
            </a:lvl9pPr>
          </a:lstStyle>
          <a:p>
            <a:endParaRPr/>
          </a:p>
        </p:txBody>
      </p:sp>
      <p:sp>
        <p:nvSpPr>
          <p:cNvPr id="116" name="Shape 116"/>
          <p:cNvSpPr txBox="1">
            <a:spLocks noGrp="1"/>
          </p:cNvSpPr>
          <p:nvPr>
            <p:ph type="subTitle" idx="1"/>
          </p:nvPr>
        </p:nvSpPr>
        <p:spPr>
          <a:xfrm>
            <a:off x="966600" y="4215367"/>
            <a:ext cx="4401200" cy="1012000"/>
          </a:xfrm>
          <a:prstGeom prst="rect">
            <a:avLst/>
          </a:prstGeom>
        </p:spPr>
        <p:txBody>
          <a:bodyPr wrap="square" lIns="91425" tIns="91425" rIns="91425" bIns="91425" anchor="t" anchorCtr="0"/>
          <a:lstStyle>
            <a:lvl1pPr lvl="0">
              <a:lnSpc>
                <a:spcPct val="100000"/>
              </a:lnSpc>
              <a:spcBef>
                <a:spcPts val="0"/>
              </a:spcBef>
              <a:spcAft>
                <a:spcPts val="0"/>
              </a:spcAft>
              <a:buClr>
                <a:srgbClr val="FFFFFF"/>
              </a:buClr>
              <a:buSzPts val="1600"/>
              <a:buNone/>
              <a:defRPr sz="2133">
                <a:solidFill>
                  <a:srgbClr val="FFFFFF"/>
                </a:solidFill>
              </a:defRPr>
            </a:lvl1pPr>
            <a:lvl2pPr lvl="1">
              <a:lnSpc>
                <a:spcPct val="100000"/>
              </a:lnSpc>
              <a:spcBef>
                <a:spcPts val="0"/>
              </a:spcBef>
              <a:spcAft>
                <a:spcPts val="0"/>
              </a:spcAft>
              <a:buClr>
                <a:srgbClr val="FFFFFF"/>
              </a:buClr>
              <a:buSzPts val="1600"/>
              <a:buNone/>
              <a:defRPr sz="2133">
                <a:solidFill>
                  <a:srgbClr val="FFFFFF"/>
                </a:solidFill>
              </a:defRPr>
            </a:lvl2pPr>
            <a:lvl3pPr lvl="2">
              <a:lnSpc>
                <a:spcPct val="100000"/>
              </a:lnSpc>
              <a:spcBef>
                <a:spcPts val="0"/>
              </a:spcBef>
              <a:spcAft>
                <a:spcPts val="0"/>
              </a:spcAft>
              <a:buClr>
                <a:srgbClr val="FFFFFF"/>
              </a:buClr>
              <a:buSzPts val="1600"/>
              <a:buNone/>
              <a:defRPr sz="2133">
                <a:solidFill>
                  <a:srgbClr val="FFFFFF"/>
                </a:solidFill>
              </a:defRPr>
            </a:lvl3pPr>
            <a:lvl4pPr lvl="3">
              <a:lnSpc>
                <a:spcPct val="100000"/>
              </a:lnSpc>
              <a:spcBef>
                <a:spcPts val="0"/>
              </a:spcBef>
              <a:spcAft>
                <a:spcPts val="0"/>
              </a:spcAft>
              <a:buClr>
                <a:srgbClr val="FFFFFF"/>
              </a:buClr>
              <a:buSzPts val="1600"/>
              <a:buNone/>
              <a:defRPr sz="2133">
                <a:solidFill>
                  <a:srgbClr val="FFFFFF"/>
                </a:solidFill>
              </a:defRPr>
            </a:lvl4pPr>
            <a:lvl5pPr lvl="4">
              <a:lnSpc>
                <a:spcPct val="100000"/>
              </a:lnSpc>
              <a:spcBef>
                <a:spcPts val="0"/>
              </a:spcBef>
              <a:spcAft>
                <a:spcPts val="0"/>
              </a:spcAft>
              <a:buClr>
                <a:srgbClr val="FFFFFF"/>
              </a:buClr>
              <a:buSzPts val="1600"/>
              <a:buNone/>
              <a:defRPr sz="2133">
                <a:solidFill>
                  <a:srgbClr val="FFFFFF"/>
                </a:solidFill>
              </a:defRPr>
            </a:lvl5pPr>
            <a:lvl6pPr lvl="5">
              <a:lnSpc>
                <a:spcPct val="100000"/>
              </a:lnSpc>
              <a:spcBef>
                <a:spcPts val="0"/>
              </a:spcBef>
              <a:spcAft>
                <a:spcPts val="0"/>
              </a:spcAft>
              <a:buClr>
                <a:srgbClr val="FFFFFF"/>
              </a:buClr>
              <a:buSzPts val="1600"/>
              <a:buNone/>
              <a:defRPr sz="2133">
                <a:solidFill>
                  <a:srgbClr val="FFFFFF"/>
                </a:solidFill>
              </a:defRPr>
            </a:lvl6pPr>
            <a:lvl7pPr lvl="6">
              <a:lnSpc>
                <a:spcPct val="100000"/>
              </a:lnSpc>
              <a:spcBef>
                <a:spcPts val="0"/>
              </a:spcBef>
              <a:spcAft>
                <a:spcPts val="0"/>
              </a:spcAft>
              <a:buClr>
                <a:srgbClr val="FFFFFF"/>
              </a:buClr>
              <a:buSzPts val="1600"/>
              <a:buNone/>
              <a:defRPr sz="2133">
                <a:solidFill>
                  <a:srgbClr val="FFFFFF"/>
                </a:solidFill>
              </a:defRPr>
            </a:lvl7pPr>
            <a:lvl8pPr lvl="7">
              <a:lnSpc>
                <a:spcPct val="100000"/>
              </a:lnSpc>
              <a:spcBef>
                <a:spcPts val="0"/>
              </a:spcBef>
              <a:spcAft>
                <a:spcPts val="0"/>
              </a:spcAft>
              <a:buClr>
                <a:srgbClr val="FFFFFF"/>
              </a:buClr>
              <a:buSzPts val="1600"/>
              <a:buNone/>
              <a:defRPr sz="2133">
                <a:solidFill>
                  <a:srgbClr val="FFFFFF"/>
                </a:solidFill>
              </a:defRPr>
            </a:lvl8pPr>
            <a:lvl9pPr lvl="8">
              <a:lnSpc>
                <a:spcPct val="100000"/>
              </a:lnSpc>
              <a:spcBef>
                <a:spcPts val="0"/>
              </a:spcBef>
              <a:spcAft>
                <a:spcPts val="0"/>
              </a:spcAft>
              <a:buClr>
                <a:srgbClr val="FFFFFF"/>
              </a:buClr>
              <a:buSzPts val="1600"/>
              <a:buNone/>
              <a:defRPr sz="2133">
                <a:solidFill>
                  <a:srgbClr val="FFFFFF"/>
                </a:solidFill>
              </a:defRPr>
            </a:lvl9pPr>
          </a:lstStyle>
          <a:p>
            <a:endParaRPr/>
          </a:p>
        </p:txBody>
      </p:sp>
      <p:sp>
        <p:nvSpPr>
          <p:cNvPr id="117" name="Shape 117"/>
          <p:cNvSpPr txBox="1">
            <a:spLocks noGrp="1"/>
          </p:cNvSpPr>
          <p:nvPr>
            <p:ph type="body" idx="2"/>
          </p:nvPr>
        </p:nvSpPr>
        <p:spPr>
          <a:xfrm>
            <a:off x="6898967" y="1803500"/>
            <a:ext cx="4499200" cy="4034000"/>
          </a:xfrm>
          <a:prstGeom prst="rect">
            <a:avLst/>
          </a:prstGeom>
        </p:spPr>
        <p:txBody>
          <a:bodyPr wrap="square" lIns="91425" tIns="91425" rIns="91425" bIns="91425" anchor="t" anchorCtr="0"/>
          <a:lstStyle>
            <a:lvl1pPr lvl="0">
              <a:spcBef>
                <a:spcPts val="0"/>
              </a:spcBef>
              <a:buSzPts val="1300"/>
              <a:buChar char="●"/>
              <a:defRPr/>
            </a:lvl1pPr>
            <a:lvl2pPr lvl="1">
              <a:spcBef>
                <a:spcPts val="0"/>
              </a:spcBef>
              <a:buSzPts val="1100"/>
              <a:buChar char="○"/>
              <a:defRPr/>
            </a:lvl2pPr>
            <a:lvl3pPr lvl="2">
              <a:spcBef>
                <a:spcPts val="0"/>
              </a:spcBef>
              <a:buSzPts val="1100"/>
              <a:buChar char="■"/>
              <a:defRPr/>
            </a:lvl3pPr>
            <a:lvl4pPr lvl="3">
              <a:spcBef>
                <a:spcPts val="0"/>
              </a:spcBef>
              <a:buSzPts val="1100"/>
              <a:buChar char="●"/>
              <a:defRPr/>
            </a:lvl4pPr>
            <a:lvl5pPr lvl="4">
              <a:spcBef>
                <a:spcPts val="0"/>
              </a:spcBef>
              <a:buSzPts val="1100"/>
              <a:buChar char="○"/>
              <a:defRPr/>
            </a:lvl5pPr>
            <a:lvl6pPr lvl="5">
              <a:spcBef>
                <a:spcPts val="0"/>
              </a:spcBef>
              <a:buSzPts val="1100"/>
              <a:buChar char="■"/>
              <a:defRPr/>
            </a:lvl6pPr>
            <a:lvl7pPr lvl="6">
              <a:spcBef>
                <a:spcPts val="0"/>
              </a:spcBef>
              <a:buSzPts val="1100"/>
              <a:buChar char="●"/>
              <a:defRPr/>
            </a:lvl7pPr>
            <a:lvl8pPr lvl="7">
              <a:spcBef>
                <a:spcPts val="0"/>
              </a:spcBef>
              <a:buSzPts val="1100"/>
              <a:buChar char="○"/>
              <a:defRPr/>
            </a:lvl8pPr>
            <a:lvl9pPr lvl="8">
              <a:spcBef>
                <a:spcPts val="0"/>
              </a:spcBef>
              <a:buSzPts val="1100"/>
              <a:buChar char="■"/>
              <a:defRPr/>
            </a:lvl9pPr>
          </a:lstStyle>
          <a:p>
            <a:endParaRPr/>
          </a:p>
        </p:txBody>
      </p:sp>
      <p:sp>
        <p:nvSpPr>
          <p:cNvPr id="118" name="Shape 118"/>
          <p:cNvSpPr txBox="1">
            <a:spLocks noGrp="1"/>
          </p:cNvSpPr>
          <p:nvPr>
            <p:ph type="sldNum" idx="12"/>
          </p:nvPr>
        </p:nvSpPr>
        <p:spPr>
          <a:xfrm>
            <a:off x="11381736" y="6333135"/>
            <a:ext cx="731600" cy="524800"/>
          </a:xfrm>
          <a:prstGeom prst="rect">
            <a:avLst/>
          </a:prstGeom>
        </p:spPr>
        <p:txBody>
          <a:bodyPr wrap="square"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3674126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201"/>
            </a:lvl1p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Add a footer</a:t>
            </a:r>
          </a:p>
        </p:txBody>
      </p:sp>
      <p:sp>
        <p:nvSpPr>
          <p:cNvPr id="4" name="Date Placeholder 3"/>
          <p:cNvSpPr>
            <a:spLocks noGrp="1"/>
          </p:cNvSpPr>
          <p:nvPr>
            <p:ph type="dt" sz="half" idx="10"/>
          </p:nvPr>
        </p:nvSpPr>
        <p:spPr/>
        <p:txBody>
          <a:bodyPr/>
          <a:lstStyle/>
          <a:p>
            <a:fld id="{905C8E22-D0BA-4CB4-9C32-B27533199514}" type="datetime1">
              <a:rPr lang="en-US" smtClean="0"/>
              <a:t>5/3/18</a:t>
            </a:fld>
            <a:endParaRPr/>
          </a:p>
        </p:txBody>
      </p:sp>
      <p:sp>
        <p:nvSpPr>
          <p:cNvPr id="6" name="Slide Number Placeholder 5"/>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506475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B80D4-E09C-4261-934E-54AA89C8A9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E957A7-205C-4017-AD95-0B908B5ABB2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5D0A96-9EFF-4AF8-A272-F71453C91343}"/>
              </a:ext>
            </a:extLst>
          </p:cNvPr>
          <p:cNvSpPr>
            <a:spLocks noGrp="1"/>
          </p:cNvSpPr>
          <p:nvPr>
            <p:ph type="dt" sz="half" idx="10"/>
          </p:nvPr>
        </p:nvSpPr>
        <p:spPr/>
        <p:txBody>
          <a:bodyPr/>
          <a:lstStyle/>
          <a:p>
            <a:fld id="{FC2180A9-7A83-412D-A8AC-5AF60A8AA507}" type="datetime1">
              <a:rPr lang="en-US" smtClean="0"/>
              <a:t>5/3/18</a:t>
            </a:fld>
            <a:endParaRPr lang="en-US"/>
          </a:p>
        </p:txBody>
      </p:sp>
      <p:sp>
        <p:nvSpPr>
          <p:cNvPr id="5" name="Footer Placeholder 4">
            <a:extLst>
              <a:ext uri="{FF2B5EF4-FFF2-40B4-BE49-F238E27FC236}">
                <a16:creationId xmlns:a16="http://schemas.microsoft.com/office/drawing/2014/main" id="{3D784071-35AC-4877-B18D-ACCD9D6021E1}"/>
              </a:ext>
            </a:extLst>
          </p:cNvPr>
          <p:cNvSpPr>
            <a:spLocks noGrp="1"/>
          </p:cNvSpPr>
          <p:nvPr>
            <p:ph type="ftr" sz="quarter" idx="11"/>
          </p:nvPr>
        </p:nvSpPr>
        <p:spPr/>
        <p:txBody>
          <a:bodyPr/>
          <a:lstStyle/>
          <a:p>
            <a:r>
              <a:rPr lang="en-US"/>
              <a:t>Add a footer</a:t>
            </a:r>
          </a:p>
        </p:txBody>
      </p:sp>
      <p:sp>
        <p:nvSpPr>
          <p:cNvPr id="6" name="Slide Number Placeholder 5">
            <a:extLst>
              <a:ext uri="{FF2B5EF4-FFF2-40B4-BE49-F238E27FC236}">
                <a16:creationId xmlns:a16="http://schemas.microsoft.com/office/drawing/2014/main" id="{D3F469B1-C6D2-4447-982C-D8F78DA876C4}"/>
              </a:ext>
            </a:extLst>
          </p:cNvPr>
          <p:cNvSpPr>
            <a:spLocks noGrp="1"/>
          </p:cNvSpPr>
          <p:nvPr>
            <p:ph type="sldNum" sz="quarter" idx="12"/>
          </p:nvPr>
        </p:nvSpPr>
        <p:spPr/>
        <p:txBody>
          <a:bodyPr/>
          <a:lstStyle/>
          <a:p>
            <a:fld id="{DF28FB93-0A08-4E7D-8E63-9EFA29F1E093}" type="slidenum">
              <a:rPr lang="en-US" smtClean="0"/>
              <a:pPr/>
              <a:t>‹#›</a:t>
            </a:fld>
            <a:endParaRPr lang="en-US"/>
          </a:p>
        </p:txBody>
      </p:sp>
    </p:spTree>
    <p:extLst>
      <p:ext uri="{BB962C8B-B14F-4D97-AF65-F5344CB8AC3E}">
        <p14:creationId xmlns:p14="http://schemas.microsoft.com/office/powerpoint/2010/main" val="3772584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0086E-3627-4EE7-A7D8-F145AECBCDD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DD40AB-89A5-4145-824E-E331E7FAFA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5E3CD9B-D76C-43DE-8713-3F9955A49673}"/>
              </a:ext>
            </a:extLst>
          </p:cNvPr>
          <p:cNvSpPr>
            <a:spLocks noGrp="1"/>
          </p:cNvSpPr>
          <p:nvPr>
            <p:ph type="dt" sz="half" idx="10"/>
          </p:nvPr>
        </p:nvSpPr>
        <p:spPr/>
        <p:txBody>
          <a:bodyPr/>
          <a:lstStyle/>
          <a:p>
            <a:fld id="{6A563DF0-FDDF-4143-9D8C-6AF41892E174}" type="datetime1">
              <a:rPr lang="en-US" smtClean="0"/>
              <a:t>5/3/18</a:t>
            </a:fld>
            <a:endParaRPr lang="en-US"/>
          </a:p>
        </p:txBody>
      </p:sp>
      <p:sp>
        <p:nvSpPr>
          <p:cNvPr id="5" name="Footer Placeholder 4">
            <a:extLst>
              <a:ext uri="{FF2B5EF4-FFF2-40B4-BE49-F238E27FC236}">
                <a16:creationId xmlns:a16="http://schemas.microsoft.com/office/drawing/2014/main" id="{ECA613A2-3424-4EA7-B3BA-5FDB45B0277E}"/>
              </a:ext>
            </a:extLst>
          </p:cNvPr>
          <p:cNvSpPr>
            <a:spLocks noGrp="1"/>
          </p:cNvSpPr>
          <p:nvPr>
            <p:ph type="ftr" sz="quarter" idx="11"/>
          </p:nvPr>
        </p:nvSpPr>
        <p:spPr/>
        <p:txBody>
          <a:bodyPr/>
          <a:lstStyle/>
          <a:p>
            <a:r>
              <a:rPr lang="en-US"/>
              <a:t>Add a footer</a:t>
            </a:r>
          </a:p>
        </p:txBody>
      </p:sp>
      <p:sp>
        <p:nvSpPr>
          <p:cNvPr id="6" name="Slide Number Placeholder 5">
            <a:extLst>
              <a:ext uri="{FF2B5EF4-FFF2-40B4-BE49-F238E27FC236}">
                <a16:creationId xmlns:a16="http://schemas.microsoft.com/office/drawing/2014/main" id="{E41B8B0C-4258-4EE5-97FE-B29A24AF22C1}"/>
              </a:ext>
            </a:extLst>
          </p:cNvPr>
          <p:cNvSpPr>
            <a:spLocks noGrp="1"/>
          </p:cNvSpPr>
          <p:nvPr>
            <p:ph type="sldNum" sz="quarter" idx="12"/>
          </p:nvPr>
        </p:nvSpPr>
        <p:spPr/>
        <p:txBody>
          <a:bodyPr/>
          <a:lstStyle/>
          <a:p>
            <a:fld id="{DF28FB93-0A08-4E7D-8E63-9EFA29F1E093}" type="slidenum">
              <a:rPr lang="en-US" smtClean="0"/>
              <a:pPr/>
              <a:t>‹#›</a:t>
            </a:fld>
            <a:endParaRPr lang="en-US"/>
          </a:p>
        </p:txBody>
      </p:sp>
    </p:spTree>
    <p:extLst>
      <p:ext uri="{BB962C8B-B14F-4D97-AF65-F5344CB8AC3E}">
        <p14:creationId xmlns:p14="http://schemas.microsoft.com/office/powerpoint/2010/main" val="1389220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8D316-8DBC-46BE-AE5A-230EAC1161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8C09C6-F054-4A0B-989C-710252DCF0B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389292-77B8-4CFE-BEDE-00106427899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137C1F-5848-4D22-B806-8C938D8D1B83}"/>
              </a:ext>
            </a:extLst>
          </p:cNvPr>
          <p:cNvSpPr>
            <a:spLocks noGrp="1"/>
          </p:cNvSpPr>
          <p:nvPr>
            <p:ph type="dt" sz="half" idx="10"/>
          </p:nvPr>
        </p:nvSpPr>
        <p:spPr/>
        <p:txBody>
          <a:bodyPr/>
          <a:lstStyle/>
          <a:p>
            <a:fld id="{38BB83F9-4677-4C31-8407-7919061A580B}" type="datetime1">
              <a:rPr lang="en-US" smtClean="0"/>
              <a:t>5/3/18</a:t>
            </a:fld>
            <a:endParaRPr lang="en-US"/>
          </a:p>
        </p:txBody>
      </p:sp>
      <p:sp>
        <p:nvSpPr>
          <p:cNvPr id="6" name="Footer Placeholder 5">
            <a:extLst>
              <a:ext uri="{FF2B5EF4-FFF2-40B4-BE49-F238E27FC236}">
                <a16:creationId xmlns:a16="http://schemas.microsoft.com/office/drawing/2014/main" id="{1A272C0D-27EE-4331-A1A4-85D3FD5A6F1D}"/>
              </a:ext>
            </a:extLst>
          </p:cNvPr>
          <p:cNvSpPr>
            <a:spLocks noGrp="1"/>
          </p:cNvSpPr>
          <p:nvPr>
            <p:ph type="ftr" sz="quarter" idx="11"/>
          </p:nvPr>
        </p:nvSpPr>
        <p:spPr/>
        <p:txBody>
          <a:bodyPr/>
          <a:lstStyle/>
          <a:p>
            <a:r>
              <a:rPr lang="en-US"/>
              <a:t>Add a footer</a:t>
            </a:r>
          </a:p>
        </p:txBody>
      </p:sp>
      <p:sp>
        <p:nvSpPr>
          <p:cNvPr id="7" name="Slide Number Placeholder 6">
            <a:extLst>
              <a:ext uri="{FF2B5EF4-FFF2-40B4-BE49-F238E27FC236}">
                <a16:creationId xmlns:a16="http://schemas.microsoft.com/office/drawing/2014/main" id="{6686878F-2880-4AA5-ADE6-1C101923FADA}"/>
              </a:ext>
            </a:extLst>
          </p:cNvPr>
          <p:cNvSpPr>
            <a:spLocks noGrp="1"/>
          </p:cNvSpPr>
          <p:nvPr>
            <p:ph type="sldNum" sz="quarter" idx="12"/>
          </p:nvPr>
        </p:nvSpPr>
        <p:spPr/>
        <p:txBody>
          <a:bodyPr/>
          <a:lstStyle/>
          <a:p>
            <a:fld id="{DF28FB93-0A08-4E7D-8E63-9EFA29F1E093}" type="slidenum">
              <a:rPr lang="en-US" smtClean="0"/>
              <a:pPr/>
              <a:t>‹#›</a:t>
            </a:fld>
            <a:endParaRPr lang="en-US"/>
          </a:p>
        </p:txBody>
      </p:sp>
    </p:spTree>
    <p:extLst>
      <p:ext uri="{BB962C8B-B14F-4D97-AF65-F5344CB8AC3E}">
        <p14:creationId xmlns:p14="http://schemas.microsoft.com/office/powerpoint/2010/main" val="3953480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A5A9A-781B-4BDC-B841-24187E120E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5E9D05-ED93-4883-ACC9-D1B0180A0C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2464EBE-2FE5-4DDD-A33C-5699E28B4D4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5EAED6-40A9-4855-9B06-61942D4790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0B727A7-06ED-4723-8434-8F116037AEE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8546FC-7D61-489B-8DD3-48127471EB34}"/>
              </a:ext>
            </a:extLst>
          </p:cNvPr>
          <p:cNvSpPr>
            <a:spLocks noGrp="1"/>
          </p:cNvSpPr>
          <p:nvPr>
            <p:ph type="dt" sz="half" idx="10"/>
          </p:nvPr>
        </p:nvSpPr>
        <p:spPr/>
        <p:txBody>
          <a:bodyPr/>
          <a:lstStyle/>
          <a:p>
            <a:fld id="{C33939A6-3450-434F-A872-BEE63F7EB093}" type="datetime1">
              <a:rPr lang="en-US" smtClean="0"/>
              <a:t>5/3/18</a:t>
            </a:fld>
            <a:endParaRPr lang="en-US"/>
          </a:p>
        </p:txBody>
      </p:sp>
      <p:sp>
        <p:nvSpPr>
          <p:cNvPr id="8" name="Footer Placeholder 7">
            <a:extLst>
              <a:ext uri="{FF2B5EF4-FFF2-40B4-BE49-F238E27FC236}">
                <a16:creationId xmlns:a16="http://schemas.microsoft.com/office/drawing/2014/main" id="{39DAA0A1-E3E6-403B-ACB6-D1672A548C9A}"/>
              </a:ext>
            </a:extLst>
          </p:cNvPr>
          <p:cNvSpPr>
            <a:spLocks noGrp="1"/>
          </p:cNvSpPr>
          <p:nvPr>
            <p:ph type="ftr" sz="quarter" idx="11"/>
          </p:nvPr>
        </p:nvSpPr>
        <p:spPr/>
        <p:txBody>
          <a:bodyPr/>
          <a:lstStyle/>
          <a:p>
            <a:r>
              <a:rPr lang="en-US"/>
              <a:t>Add a footer</a:t>
            </a:r>
          </a:p>
        </p:txBody>
      </p:sp>
      <p:sp>
        <p:nvSpPr>
          <p:cNvPr id="9" name="Slide Number Placeholder 8">
            <a:extLst>
              <a:ext uri="{FF2B5EF4-FFF2-40B4-BE49-F238E27FC236}">
                <a16:creationId xmlns:a16="http://schemas.microsoft.com/office/drawing/2014/main" id="{B439B3FF-7105-4236-A8EF-D3424F4A9BCA}"/>
              </a:ext>
            </a:extLst>
          </p:cNvPr>
          <p:cNvSpPr>
            <a:spLocks noGrp="1"/>
          </p:cNvSpPr>
          <p:nvPr>
            <p:ph type="sldNum" sz="quarter" idx="12"/>
          </p:nvPr>
        </p:nvSpPr>
        <p:spPr/>
        <p:txBody>
          <a:bodyPr/>
          <a:lstStyle/>
          <a:p>
            <a:fld id="{DF28FB93-0A08-4E7D-8E63-9EFA29F1E093}" type="slidenum">
              <a:rPr lang="en-US" smtClean="0"/>
              <a:pPr/>
              <a:t>‹#›</a:t>
            </a:fld>
            <a:endParaRPr lang="en-US"/>
          </a:p>
        </p:txBody>
      </p:sp>
    </p:spTree>
    <p:extLst>
      <p:ext uri="{BB962C8B-B14F-4D97-AF65-F5344CB8AC3E}">
        <p14:creationId xmlns:p14="http://schemas.microsoft.com/office/powerpoint/2010/main" val="443560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4F407-8440-42D6-AC20-C07B72B852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D15D9A-546F-46A3-8B99-ABA6CBEED06D}"/>
              </a:ext>
            </a:extLst>
          </p:cNvPr>
          <p:cNvSpPr>
            <a:spLocks noGrp="1"/>
          </p:cNvSpPr>
          <p:nvPr>
            <p:ph type="dt" sz="half" idx="10"/>
          </p:nvPr>
        </p:nvSpPr>
        <p:spPr/>
        <p:txBody>
          <a:bodyPr/>
          <a:lstStyle/>
          <a:p>
            <a:fld id="{E3BABB1C-FA00-4171-BA31-4C5E719472F3}" type="datetime1">
              <a:rPr lang="en-US" smtClean="0"/>
              <a:t>5/3/18</a:t>
            </a:fld>
            <a:endParaRPr lang="en-US"/>
          </a:p>
        </p:txBody>
      </p:sp>
      <p:sp>
        <p:nvSpPr>
          <p:cNvPr id="4" name="Footer Placeholder 3">
            <a:extLst>
              <a:ext uri="{FF2B5EF4-FFF2-40B4-BE49-F238E27FC236}">
                <a16:creationId xmlns:a16="http://schemas.microsoft.com/office/drawing/2014/main" id="{631D5653-76D7-4169-816E-FEC896DF6411}"/>
              </a:ext>
            </a:extLst>
          </p:cNvPr>
          <p:cNvSpPr>
            <a:spLocks noGrp="1"/>
          </p:cNvSpPr>
          <p:nvPr>
            <p:ph type="ftr" sz="quarter" idx="11"/>
          </p:nvPr>
        </p:nvSpPr>
        <p:spPr/>
        <p:txBody>
          <a:bodyPr/>
          <a:lstStyle/>
          <a:p>
            <a:r>
              <a:rPr lang="en-US"/>
              <a:t>Add a footer</a:t>
            </a:r>
          </a:p>
        </p:txBody>
      </p:sp>
      <p:sp>
        <p:nvSpPr>
          <p:cNvPr id="5" name="Slide Number Placeholder 4">
            <a:extLst>
              <a:ext uri="{FF2B5EF4-FFF2-40B4-BE49-F238E27FC236}">
                <a16:creationId xmlns:a16="http://schemas.microsoft.com/office/drawing/2014/main" id="{4004F79F-A369-4172-9BB0-201EE80D80C9}"/>
              </a:ext>
            </a:extLst>
          </p:cNvPr>
          <p:cNvSpPr>
            <a:spLocks noGrp="1"/>
          </p:cNvSpPr>
          <p:nvPr>
            <p:ph type="sldNum" sz="quarter" idx="12"/>
          </p:nvPr>
        </p:nvSpPr>
        <p:spPr/>
        <p:txBody>
          <a:bodyPr/>
          <a:lstStyle/>
          <a:p>
            <a:fld id="{DF28FB93-0A08-4E7D-8E63-9EFA29F1E093}" type="slidenum">
              <a:rPr lang="en-US" smtClean="0"/>
              <a:pPr/>
              <a:t>‹#›</a:t>
            </a:fld>
            <a:endParaRPr lang="en-US"/>
          </a:p>
        </p:txBody>
      </p:sp>
    </p:spTree>
    <p:extLst>
      <p:ext uri="{BB962C8B-B14F-4D97-AF65-F5344CB8AC3E}">
        <p14:creationId xmlns:p14="http://schemas.microsoft.com/office/powerpoint/2010/main" val="266277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3BF62D-4412-488C-9E47-DC6E5E2EB4EA}"/>
              </a:ext>
            </a:extLst>
          </p:cNvPr>
          <p:cNvSpPr>
            <a:spLocks noGrp="1"/>
          </p:cNvSpPr>
          <p:nvPr>
            <p:ph type="dt" sz="half" idx="10"/>
          </p:nvPr>
        </p:nvSpPr>
        <p:spPr/>
        <p:txBody>
          <a:bodyPr/>
          <a:lstStyle/>
          <a:p>
            <a:fld id="{D76C8610-5B57-4C6B-BF9F-F5397A1F60B8}" type="datetime1">
              <a:rPr lang="en-US" smtClean="0"/>
              <a:t>5/3/18</a:t>
            </a:fld>
            <a:endParaRPr lang="en-US"/>
          </a:p>
        </p:txBody>
      </p:sp>
      <p:sp>
        <p:nvSpPr>
          <p:cNvPr id="3" name="Footer Placeholder 2">
            <a:extLst>
              <a:ext uri="{FF2B5EF4-FFF2-40B4-BE49-F238E27FC236}">
                <a16:creationId xmlns:a16="http://schemas.microsoft.com/office/drawing/2014/main" id="{562BB914-0CE7-4714-A02A-59A36C160DA5}"/>
              </a:ext>
            </a:extLst>
          </p:cNvPr>
          <p:cNvSpPr>
            <a:spLocks noGrp="1"/>
          </p:cNvSpPr>
          <p:nvPr>
            <p:ph type="ftr" sz="quarter" idx="11"/>
          </p:nvPr>
        </p:nvSpPr>
        <p:spPr/>
        <p:txBody>
          <a:bodyPr/>
          <a:lstStyle/>
          <a:p>
            <a:r>
              <a:rPr lang="en-US"/>
              <a:t>Add a footer</a:t>
            </a:r>
          </a:p>
        </p:txBody>
      </p:sp>
      <p:sp>
        <p:nvSpPr>
          <p:cNvPr id="4" name="Slide Number Placeholder 3">
            <a:extLst>
              <a:ext uri="{FF2B5EF4-FFF2-40B4-BE49-F238E27FC236}">
                <a16:creationId xmlns:a16="http://schemas.microsoft.com/office/drawing/2014/main" id="{631ECF76-6771-47DC-823B-4892967AD9AE}"/>
              </a:ext>
            </a:extLst>
          </p:cNvPr>
          <p:cNvSpPr>
            <a:spLocks noGrp="1"/>
          </p:cNvSpPr>
          <p:nvPr>
            <p:ph type="sldNum" sz="quarter" idx="12"/>
          </p:nvPr>
        </p:nvSpPr>
        <p:spPr/>
        <p:txBody>
          <a:bodyPr/>
          <a:lstStyle/>
          <a:p>
            <a:fld id="{DF28FB93-0A08-4E7D-8E63-9EFA29F1E093}" type="slidenum">
              <a:rPr lang="en-US" smtClean="0"/>
              <a:pPr/>
              <a:t>‹#›</a:t>
            </a:fld>
            <a:endParaRPr lang="en-US"/>
          </a:p>
        </p:txBody>
      </p:sp>
      <p:grpSp>
        <p:nvGrpSpPr>
          <p:cNvPr id="5" name="bottom graphic">
            <a:extLst>
              <a:ext uri="{FF2B5EF4-FFF2-40B4-BE49-F238E27FC236}">
                <a16:creationId xmlns:a16="http://schemas.microsoft.com/office/drawing/2014/main" id="{F7B948B3-2B4F-48B0-8B0F-87CC899E586B}"/>
              </a:ext>
            </a:extLst>
          </p:cNvPr>
          <p:cNvGrpSpPr/>
          <p:nvPr userDrawn="1"/>
        </p:nvGrpSpPr>
        <p:grpSpPr>
          <a:xfrm>
            <a:off x="1" y="6309360"/>
            <a:ext cx="12193406" cy="548640"/>
            <a:chOff x="0" y="6309360"/>
            <a:chExt cx="12190231" cy="548640"/>
          </a:xfrm>
        </p:grpSpPr>
        <p:sp>
          <p:nvSpPr>
            <p:cNvPr id="6" name="Rectangle 5">
              <a:extLst>
                <a:ext uri="{FF2B5EF4-FFF2-40B4-BE49-F238E27FC236}">
                  <a16:creationId xmlns:a16="http://schemas.microsoft.com/office/drawing/2014/main" id="{78A1C2AE-AA33-4F02-9563-A897B9C0C300}"/>
                </a:ext>
              </a:extLst>
            </p:cNvPr>
            <p:cNvSpPr/>
            <p:nvPr/>
          </p:nvSpPr>
          <p:spPr>
            <a:xfrm>
              <a:off x="0" y="6400800"/>
              <a:ext cx="12188825" cy="4572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sz="1801"/>
            </a:p>
          </p:txBody>
        </p:sp>
        <p:sp>
          <p:nvSpPr>
            <p:cNvPr id="7" name="Rectangle 6">
              <a:extLst>
                <a:ext uri="{FF2B5EF4-FFF2-40B4-BE49-F238E27FC236}">
                  <a16:creationId xmlns:a16="http://schemas.microsoft.com/office/drawing/2014/main" id="{3E2C44E9-87E6-477D-BDB5-B0E6CA8B2313}"/>
                </a:ext>
              </a:extLst>
            </p:cNvPr>
            <p:cNvSpPr/>
            <p:nvPr/>
          </p:nvSpPr>
          <p:spPr>
            <a:xfrm>
              <a:off x="1279" y="6309360"/>
              <a:ext cx="12188952" cy="97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1"/>
            </a:p>
          </p:txBody>
        </p:sp>
        <p:sp>
          <p:nvSpPr>
            <p:cNvPr id="8" name="Rectangle 7">
              <a:extLst>
                <a:ext uri="{FF2B5EF4-FFF2-40B4-BE49-F238E27FC236}">
                  <a16:creationId xmlns:a16="http://schemas.microsoft.com/office/drawing/2014/main" id="{BA8DC5B7-0BF0-4A90-847F-DC6B93913659}"/>
                </a:ext>
              </a:extLst>
            </p:cNvPr>
            <p:cNvSpPr/>
            <p:nvPr/>
          </p:nvSpPr>
          <p:spPr>
            <a:xfrm>
              <a:off x="1279" y="6379143"/>
              <a:ext cx="12188952"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1"/>
            </a:p>
          </p:txBody>
        </p:sp>
      </p:grpSp>
    </p:spTree>
    <p:extLst>
      <p:ext uri="{BB962C8B-B14F-4D97-AF65-F5344CB8AC3E}">
        <p14:creationId xmlns:p14="http://schemas.microsoft.com/office/powerpoint/2010/main" val="896785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BA90A-9283-4489-934A-46517CA6A5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8E7608-33A3-4580-BF5B-164780DAFD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3DDF0D-5052-4A16-AE7F-B861B9ED29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28CEF3E-CE1E-4E95-9C08-6B687482FE36}"/>
              </a:ext>
            </a:extLst>
          </p:cNvPr>
          <p:cNvSpPr>
            <a:spLocks noGrp="1"/>
          </p:cNvSpPr>
          <p:nvPr>
            <p:ph type="dt" sz="half" idx="10"/>
          </p:nvPr>
        </p:nvSpPr>
        <p:spPr/>
        <p:txBody>
          <a:bodyPr/>
          <a:lstStyle/>
          <a:p>
            <a:fld id="{BADBF3DD-8B6D-46AA-BCA9-242D4EF63DDF}" type="datetime1">
              <a:rPr lang="en-US" smtClean="0"/>
              <a:t>5/3/18</a:t>
            </a:fld>
            <a:endParaRPr lang="en-US"/>
          </a:p>
        </p:txBody>
      </p:sp>
      <p:sp>
        <p:nvSpPr>
          <p:cNvPr id="6" name="Footer Placeholder 5">
            <a:extLst>
              <a:ext uri="{FF2B5EF4-FFF2-40B4-BE49-F238E27FC236}">
                <a16:creationId xmlns:a16="http://schemas.microsoft.com/office/drawing/2014/main" id="{991A2F19-8868-487B-A034-3181E28CB447}"/>
              </a:ext>
            </a:extLst>
          </p:cNvPr>
          <p:cNvSpPr>
            <a:spLocks noGrp="1"/>
          </p:cNvSpPr>
          <p:nvPr>
            <p:ph type="ftr" sz="quarter" idx="11"/>
          </p:nvPr>
        </p:nvSpPr>
        <p:spPr/>
        <p:txBody>
          <a:bodyPr/>
          <a:lstStyle/>
          <a:p>
            <a:r>
              <a:rPr lang="en-US"/>
              <a:t>Add a footer</a:t>
            </a:r>
          </a:p>
        </p:txBody>
      </p:sp>
      <p:sp>
        <p:nvSpPr>
          <p:cNvPr id="7" name="Slide Number Placeholder 6">
            <a:extLst>
              <a:ext uri="{FF2B5EF4-FFF2-40B4-BE49-F238E27FC236}">
                <a16:creationId xmlns:a16="http://schemas.microsoft.com/office/drawing/2014/main" id="{88D15145-BA30-4F92-B307-013335A73CD7}"/>
              </a:ext>
            </a:extLst>
          </p:cNvPr>
          <p:cNvSpPr>
            <a:spLocks noGrp="1"/>
          </p:cNvSpPr>
          <p:nvPr>
            <p:ph type="sldNum" sz="quarter" idx="12"/>
          </p:nvPr>
        </p:nvSpPr>
        <p:spPr/>
        <p:txBody>
          <a:bodyPr/>
          <a:lstStyle/>
          <a:p>
            <a:fld id="{DF28FB93-0A08-4E7D-8E63-9EFA29F1E093}" type="slidenum">
              <a:rPr lang="en-US" smtClean="0"/>
              <a:pPr/>
              <a:t>‹#›</a:t>
            </a:fld>
            <a:endParaRPr lang="en-US"/>
          </a:p>
        </p:txBody>
      </p:sp>
    </p:spTree>
    <p:extLst>
      <p:ext uri="{BB962C8B-B14F-4D97-AF65-F5344CB8AC3E}">
        <p14:creationId xmlns:p14="http://schemas.microsoft.com/office/powerpoint/2010/main" val="569147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F509A-18F2-4886-A218-45630362A8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F6DFE2-3D2C-45FD-BACA-DEEC6C4A26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BF05F4-D3F7-47C4-8A3C-DE0ABA021A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6AD6442-571B-4937-83CB-A102BB1C8D7E}"/>
              </a:ext>
            </a:extLst>
          </p:cNvPr>
          <p:cNvSpPr>
            <a:spLocks noGrp="1"/>
          </p:cNvSpPr>
          <p:nvPr>
            <p:ph type="dt" sz="half" idx="10"/>
          </p:nvPr>
        </p:nvSpPr>
        <p:spPr/>
        <p:txBody>
          <a:bodyPr/>
          <a:lstStyle/>
          <a:p>
            <a:fld id="{23C41AE9-3D4A-4A08-B03D-DC6D2ADF5464}" type="datetime1">
              <a:rPr lang="en-US" smtClean="0"/>
              <a:t>5/3/18</a:t>
            </a:fld>
            <a:endParaRPr lang="en-US"/>
          </a:p>
        </p:txBody>
      </p:sp>
      <p:sp>
        <p:nvSpPr>
          <p:cNvPr id="6" name="Footer Placeholder 5">
            <a:extLst>
              <a:ext uri="{FF2B5EF4-FFF2-40B4-BE49-F238E27FC236}">
                <a16:creationId xmlns:a16="http://schemas.microsoft.com/office/drawing/2014/main" id="{2BCC691A-B30E-4058-9D8B-4C4F9E12D436}"/>
              </a:ext>
            </a:extLst>
          </p:cNvPr>
          <p:cNvSpPr>
            <a:spLocks noGrp="1"/>
          </p:cNvSpPr>
          <p:nvPr>
            <p:ph type="ftr" sz="quarter" idx="11"/>
          </p:nvPr>
        </p:nvSpPr>
        <p:spPr/>
        <p:txBody>
          <a:bodyPr/>
          <a:lstStyle/>
          <a:p>
            <a:r>
              <a:rPr lang="en-US"/>
              <a:t>Add a footer</a:t>
            </a:r>
          </a:p>
        </p:txBody>
      </p:sp>
      <p:sp>
        <p:nvSpPr>
          <p:cNvPr id="7" name="Slide Number Placeholder 6">
            <a:extLst>
              <a:ext uri="{FF2B5EF4-FFF2-40B4-BE49-F238E27FC236}">
                <a16:creationId xmlns:a16="http://schemas.microsoft.com/office/drawing/2014/main" id="{36D3D0EC-5911-4F4D-B695-15B81DEA9D88}"/>
              </a:ext>
            </a:extLst>
          </p:cNvPr>
          <p:cNvSpPr>
            <a:spLocks noGrp="1"/>
          </p:cNvSpPr>
          <p:nvPr>
            <p:ph type="sldNum" sz="quarter" idx="12"/>
          </p:nvPr>
        </p:nvSpPr>
        <p:spPr/>
        <p:txBody>
          <a:bodyPr/>
          <a:lstStyle/>
          <a:p>
            <a:fld id="{DF28FB93-0A08-4E7D-8E63-9EFA29F1E093}" type="slidenum">
              <a:rPr lang="en-US" smtClean="0"/>
              <a:pPr/>
              <a:t>‹#›</a:t>
            </a:fld>
            <a:endParaRPr lang="en-US"/>
          </a:p>
        </p:txBody>
      </p:sp>
    </p:spTree>
    <p:extLst>
      <p:ext uri="{BB962C8B-B14F-4D97-AF65-F5344CB8AC3E}">
        <p14:creationId xmlns:p14="http://schemas.microsoft.com/office/powerpoint/2010/main" val="748145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6D36FE-5B03-454C-839E-9AEE048626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338A6D-6093-477D-8EBD-4BB7842BD8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281C33-9694-46EB-B759-9EDCFD29ED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6E67D0-0200-42BE-A0B2-78C70FBBB312}" type="datetime1">
              <a:rPr lang="en-US" smtClean="0"/>
              <a:pPr/>
              <a:t>5/3/18</a:t>
            </a:fld>
            <a:endParaRPr lang="en-US"/>
          </a:p>
        </p:txBody>
      </p:sp>
      <p:sp>
        <p:nvSpPr>
          <p:cNvPr id="5" name="Footer Placeholder 4">
            <a:extLst>
              <a:ext uri="{FF2B5EF4-FFF2-40B4-BE49-F238E27FC236}">
                <a16:creationId xmlns:a16="http://schemas.microsoft.com/office/drawing/2014/main" id="{60323501-1EF4-4A9C-8478-A23EDF0443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Add a footer</a:t>
            </a:r>
          </a:p>
        </p:txBody>
      </p:sp>
      <p:sp>
        <p:nvSpPr>
          <p:cNvPr id="6" name="Slide Number Placeholder 5">
            <a:extLst>
              <a:ext uri="{FF2B5EF4-FFF2-40B4-BE49-F238E27FC236}">
                <a16:creationId xmlns:a16="http://schemas.microsoft.com/office/drawing/2014/main" id="{746ECB6A-125E-4582-83E6-494C36F9BA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28FB93-0A08-4E7D-8E63-9EFA29F1E093}" type="slidenum">
              <a:rPr lang="en-US" smtClean="0"/>
              <a:pPr/>
              <a:t>‹#›</a:t>
            </a:fld>
            <a:endParaRPr lang="en-US"/>
          </a:p>
        </p:txBody>
      </p:sp>
    </p:spTree>
    <p:extLst>
      <p:ext uri="{BB962C8B-B14F-4D97-AF65-F5344CB8AC3E}">
        <p14:creationId xmlns:p14="http://schemas.microsoft.com/office/powerpoint/2010/main" val="868761984"/>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 id="2147483914"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tif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2811" y="1905000"/>
            <a:ext cx="10669189" cy="2667000"/>
          </a:xfrm>
          <a:solidFill>
            <a:schemeClr val="accent1">
              <a:lumMod val="50000"/>
            </a:schemeClr>
          </a:solidFill>
          <a:ln>
            <a:solidFill>
              <a:schemeClr val="accent1">
                <a:lumMod val="50000"/>
              </a:schemeClr>
            </a:solidFill>
          </a:ln>
        </p:spPr>
        <p:txBody>
          <a:bodyPr lIns="274320" tIns="182880" rIns="182880" bIns="182880">
            <a:normAutofit/>
          </a:bodyPr>
          <a:lstStyle/>
          <a:p>
            <a:r>
              <a:rPr lang="en-US" sz="4800" dirty="0">
                <a:solidFill>
                  <a:schemeClr val="bg1"/>
                </a:solidFill>
                <a:latin typeface="Lucida Sans" charset="0"/>
                <a:ea typeface="Lucida Sans" charset="0"/>
                <a:cs typeface="Lucida Sans" charset="0"/>
              </a:rPr>
              <a:t>Visualization Tool </a:t>
            </a:r>
            <a:r>
              <a:rPr lang="en-US" sz="4400" dirty="0">
                <a:solidFill>
                  <a:schemeClr val="bg1"/>
                </a:solidFill>
                <a:latin typeface="Lucida Sans" charset="0"/>
                <a:ea typeface="Lucida Sans" charset="0"/>
                <a:cs typeface="Lucida Sans" charset="0"/>
              </a:rPr>
              <a:t>for</a:t>
            </a:r>
            <a:r>
              <a:rPr lang="en-US" sz="4000" dirty="0">
                <a:solidFill>
                  <a:schemeClr val="bg1"/>
                </a:solidFill>
                <a:latin typeface="Lucida Sans" charset="0"/>
                <a:ea typeface="Lucida Sans" charset="0"/>
                <a:cs typeface="Lucida Sans" charset="0"/>
              </a:rPr>
              <a:t> </a:t>
            </a:r>
            <a:r>
              <a:rPr lang="en-US" sz="4800" dirty="0">
                <a:solidFill>
                  <a:schemeClr val="bg1"/>
                </a:solidFill>
                <a:latin typeface="Lucida Sans" charset="0"/>
                <a:ea typeface="Lucida Sans" charset="0"/>
                <a:cs typeface="Lucida Sans" charset="0"/>
              </a:rPr>
              <a:t>Composition </a:t>
            </a:r>
            <a:br>
              <a:rPr lang="en-US" sz="4800" dirty="0">
                <a:solidFill>
                  <a:schemeClr val="bg1"/>
                </a:solidFill>
                <a:latin typeface="Lucida Sans" charset="0"/>
                <a:ea typeface="Lucida Sans" charset="0"/>
                <a:cs typeface="Lucida Sans" charset="0"/>
              </a:rPr>
            </a:br>
            <a:r>
              <a:rPr lang="en-US" sz="4400" dirty="0">
                <a:solidFill>
                  <a:schemeClr val="bg1"/>
                </a:solidFill>
                <a:latin typeface="Lucida Sans" charset="0"/>
                <a:ea typeface="Lucida Sans" charset="0"/>
                <a:cs typeface="Lucida Sans" charset="0"/>
              </a:rPr>
              <a:t>of </a:t>
            </a:r>
            <a:r>
              <a:rPr lang="en-US" sz="4800" dirty="0">
                <a:solidFill>
                  <a:schemeClr val="bg1"/>
                </a:solidFill>
                <a:latin typeface="Lucida Sans" charset="0"/>
                <a:ea typeface="Lucida Sans" charset="0"/>
                <a:cs typeface="Lucida Sans" charset="0"/>
              </a:rPr>
              <a:t>Cloud Computing Services</a:t>
            </a:r>
          </a:p>
        </p:txBody>
      </p:sp>
      <p:sp>
        <p:nvSpPr>
          <p:cNvPr id="3" name="Content Placeholder 2"/>
          <p:cNvSpPr>
            <a:spLocks noGrp="1"/>
          </p:cNvSpPr>
          <p:nvPr>
            <p:ph type="subTitle" idx="1"/>
          </p:nvPr>
        </p:nvSpPr>
        <p:spPr>
          <a:xfrm>
            <a:off x="1599012" y="5715437"/>
            <a:ext cx="10669188" cy="761563"/>
          </a:xfrm>
        </p:spPr>
        <p:txBody>
          <a:bodyPr vert="horz" lIns="91440" tIns="45720" rIns="91440" bIns="45720" rtlCol="0" anchor="t">
            <a:normAutofit/>
          </a:bodyPr>
          <a:lstStyle/>
          <a:p>
            <a:pPr algn="ctr"/>
            <a:r>
              <a:rPr lang="en-US" sz="2400">
                <a:latin typeface="Lucida Sans" charset="0"/>
                <a:ea typeface="Lucida Sans" charset="0"/>
                <a:cs typeface="Lucida Sans" charset="0"/>
              </a:rPr>
              <a:t>Faculty Advisor:  Dr. Jiang </a:t>
            </a:r>
            <a:r>
              <a:rPr lang="en-US" sz="2400" err="1">
                <a:latin typeface="Lucida Sans" charset="0"/>
                <a:ea typeface="Lucida Sans" charset="0"/>
                <a:cs typeface="Lucida Sans" charset="0"/>
              </a:rPr>
              <a:t>Guo</a:t>
            </a:r>
            <a:r>
              <a:rPr lang="en-US" sz="2400">
                <a:latin typeface="Lucida Sans" charset="0"/>
                <a:ea typeface="Lucida Sans" charset="0"/>
                <a:cs typeface="Lucida Sans" charset="0"/>
              </a:rPr>
              <a:t>		|	 Advisor:  Davis Louie</a:t>
            </a:r>
            <a:endParaRPr lang="en-US" sz="1600">
              <a:latin typeface="Lucida Sans" charset="0"/>
              <a:ea typeface="Lucida Sans" charset="0"/>
              <a:cs typeface="Lucida Sans" charset="0"/>
            </a:endParaRPr>
          </a:p>
          <a:p>
            <a:pPr algn="ctr">
              <a:lnSpc>
                <a:spcPct val="150000"/>
              </a:lnSpc>
            </a:pPr>
            <a:endParaRPr lang="en-US" sz="1600"/>
          </a:p>
        </p:txBody>
      </p:sp>
      <p:pic>
        <p:nvPicPr>
          <p:cNvPr id="6" name="Picture 5"/>
          <p:cNvPicPr>
            <a:picLocks noChangeAspect="1"/>
          </p:cNvPicPr>
          <p:nvPr/>
        </p:nvPicPr>
        <p:blipFill rotWithShape="1">
          <a:blip r:embed="rId3"/>
          <a:srcRect l="36332" t="3846" r="39067" b="3846"/>
          <a:stretch/>
        </p:blipFill>
        <p:spPr>
          <a:xfrm>
            <a:off x="1371600" y="0"/>
            <a:ext cx="2286000" cy="1905000"/>
          </a:xfrm>
          <a:prstGeom prst="rect">
            <a:avLst/>
          </a:prstGeom>
        </p:spPr>
      </p:pic>
      <p:pic>
        <p:nvPicPr>
          <p:cNvPr id="9" name="Picture 8"/>
          <p:cNvPicPr>
            <a:picLocks noChangeAspect="1"/>
          </p:cNvPicPr>
          <p:nvPr/>
        </p:nvPicPr>
        <p:blipFill rotWithShape="1">
          <a:blip r:embed="rId4"/>
          <a:srcRect l="22499" t="8750" r="25001" b="7500"/>
          <a:stretch/>
        </p:blipFill>
        <p:spPr>
          <a:xfrm>
            <a:off x="152400" y="333928"/>
            <a:ext cx="1524000" cy="1215573"/>
          </a:xfrm>
          <a:prstGeom prst="rect">
            <a:avLst/>
          </a:prstGeom>
        </p:spPr>
      </p:pic>
      <p:pic>
        <p:nvPicPr>
          <p:cNvPr id="11" name="Picture 10"/>
          <p:cNvPicPr>
            <a:picLocks noChangeAspect="1"/>
          </p:cNvPicPr>
          <p:nvPr/>
        </p:nvPicPr>
        <p:blipFill rotWithShape="1">
          <a:blip r:embed="rId5"/>
          <a:srcRect t="6834" b="8274"/>
          <a:stretch/>
        </p:blipFill>
        <p:spPr>
          <a:xfrm>
            <a:off x="10363200" y="186732"/>
            <a:ext cx="1574800" cy="1531536"/>
          </a:xfrm>
          <a:prstGeom prst="rect">
            <a:avLst/>
          </a:prstGeom>
        </p:spPr>
      </p:pic>
    </p:spTree>
    <p:extLst>
      <p:ext uri="{BB962C8B-B14F-4D97-AF65-F5344CB8AC3E}">
        <p14:creationId xmlns:p14="http://schemas.microsoft.com/office/powerpoint/2010/main" val="2957189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Shape 211"/>
          <p:cNvPicPr preferRelativeResize="0"/>
          <p:nvPr/>
        </p:nvPicPr>
        <p:blipFill>
          <a:blip r:embed="rId3">
            <a:alphaModFix/>
          </a:blip>
          <a:stretch>
            <a:fillRect/>
          </a:stretch>
        </p:blipFill>
        <p:spPr>
          <a:xfrm>
            <a:off x="1294150" y="1066185"/>
            <a:ext cx="9146381" cy="4443456"/>
          </a:xfrm>
          <a:prstGeom prst="rect">
            <a:avLst/>
          </a:prstGeom>
          <a:noFill/>
          <a:ln>
            <a:noFill/>
          </a:ln>
        </p:spPr>
      </p:pic>
      <p:sp>
        <p:nvSpPr>
          <p:cNvPr id="5" name="TextBox 4"/>
          <p:cNvSpPr txBox="1"/>
          <p:nvPr/>
        </p:nvSpPr>
        <p:spPr>
          <a:xfrm>
            <a:off x="12460600" y="131826"/>
            <a:ext cx="184779" cy="369428"/>
          </a:xfrm>
          <a:prstGeom prst="rect">
            <a:avLst/>
          </a:prstGeom>
          <a:noFill/>
          <a:ln>
            <a:solidFill>
              <a:schemeClr val="accent1">
                <a:lumMod val="20000"/>
                <a:lumOff val="80000"/>
              </a:schemeClr>
            </a:solidFill>
          </a:ln>
        </p:spPr>
        <p:txBody>
          <a:bodyPr wrap="none" rtlCol="0" anchor="ctr" anchorCtr="1">
            <a:spAutoFit/>
          </a:bodyPr>
          <a:lstStyle/>
          <a:p>
            <a:endParaRPr lang="en-US" sz="1801"/>
          </a:p>
        </p:txBody>
      </p:sp>
    </p:spTree>
    <p:extLst>
      <p:ext uri="{BB962C8B-B14F-4D97-AF65-F5344CB8AC3E}">
        <p14:creationId xmlns:p14="http://schemas.microsoft.com/office/powerpoint/2010/main" val="1070527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215"/>
        <p:cNvGrpSpPr/>
        <p:nvPr/>
      </p:nvGrpSpPr>
      <p:grpSpPr>
        <a:xfrm>
          <a:off x="0" y="0"/>
          <a:ext cx="0" cy="0"/>
          <a:chOff x="0" y="0"/>
          <a:chExt cx="0" cy="0"/>
        </a:xfrm>
      </p:grpSpPr>
      <p:sp>
        <p:nvSpPr>
          <p:cNvPr id="216" name="Shape 216"/>
          <p:cNvSpPr txBox="1">
            <a:spLocks noGrp="1"/>
          </p:cNvSpPr>
          <p:nvPr>
            <p:ph type="title"/>
          </p:nvPr>
        </p:nvSpPr>
        <p:spPr>
          <a:prstGeom prst="rect">
            <a:avLst/>
          </a:prstGeom>
        </p:spPr>
        <p:txBody>
          <a:bodyPr vert="horz" wrap="square" lIns="121900" tIns="121900" rIns="121900" bIns="121900" rtlCol="0" anchor="t" anchorCtr="0">
            <a:noAutofit/>
          </a:bodyPr>
          <a:lstStyle/>
          <a:p>
            <a:endParaRPr>
              <a:solidFill>
                <a:schemeClr val="lt1"/>
              </a:solidFill>
            </a:endParaRPr>
          </a:p>
        </p:txBody>
      </p:sp>
      <p:sp>
        <p:nvSpPr>
          <p:cNvPr id="217" name="Shape 217"/>
          <p:cNvSpPr txBox="1">
            <a:spLocks noGrp="1"/>
          </p:cNvSpPr>
          <p:nvPr>
            <p:ph type="subTitle" idx="1"/>
          </p:nvPr>
        </p:nvSpPr>
        <p:spPr>
          <a:prstGeom prst="rect">
            <a:avLst/>
          </a:prstGeom>
        </p:spPr>
        <p:txBody>
          <a:bodyPr vert="horz" wrap="square" lIns="121900" tIns="121900" rIns="121900" bIns="121900" rtlCol="0" anchor="t" anchorCtr="0">
            <a:noAutofit/>
          </a:bodyPr>
          <a:lstStyle/>
          <a:p>
            <a:endParaRPr/>
          </a:p>
        </p:txBody>
      </p:sp>
      <p:sp>
        <p:nvSpPr>
          <p:cNvPr id="218" name="Shape 218"/>
          <p:cNvSpPr txBox="1">
            <a:spLocks noGrp="1"/>
          </p:cNvSpPr>
          <p:nvPr>
            <p:ph type="body" idx="2"/>
          </p:nvPr>
        </p:nvSpPr>
        <p:spPr>
          <a:prstGeom prst="rect">
            <a:avLst/>
          </a:prstGeom>
        </p:spPr>
        <p:txBody>
          <a:bodyPr vert="horz" wrap="square" lIns="121900" tIns="121900" rIns="121900" bIns="121900" rtlCol="0" anchor="t" anchorCtr="0">
            <a:noAutofit/>
          </a:bodyPr>
          <a:lstStyle/>
          <a:p>
            <a:pPr>
              <a:buNone/>
            </a:pPr>
            <a:endParaRPr/>
          </a:p>
        </p:txBody>
      </p:sp>
      <p:pic>
        <p:nvPicPr>
          <p:cNvPr id="219" name="Shape 219"/>
          <p:cNvPicPr preferRelativeResize="0"/>
          <p:nvPr/>
        </p:nvPicPr>
        <p:blipFill>
          <a:blip r:embed="rId3">
            <a:extLst/>
          </a:blip>
          <a:stretch>
            <a:fillRect/>
          </a:stretch>
        </p:blipFill>
        <p:spPr>
          <a:xfrm>
            <a:off x="0" y="237596"/>
            <a:ext cx="12192000" cy="6460573"/>
          </a:xfrm>
          <a:prstGeom prst="rect">
            <a:avLst/>
          </a:prstGeom>
          <a:noFill/>
          <a:ln>
            <a:noFill/>
          </a:ln>
        </p:spPr>
      </p:pic>
    </p:spTree>
    <p:extLst>
      <p:ext uri="{BB962C8B-B14F-4D97-AF65-F5344CB8AC3E}">
        <p14:creationId xmlns:p14="http://schemas.microsoft.com/office/powerpoint/2010/main" val="519578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9284"/>
            <a:ext cx="4724400" cy="6162156"/>
          </a:xfrm>
          <a:solidFill>
            <a:schemeClr val="accent1">
              <a:lumMod val="50000"/>
            </a:schemeClr>
          </a:solidFill>
        </p:spPr>
        <p:txBody>
          <a:bodyPr lIns="274320" anchor="ctr">
            <a:normAutofit/>
          </a:bodyPr>
          <a:lstStyle/>
          <a:p>
            <a:pPr marL="0" indent="0">
              <a:lnSpc>
                <a:spcPct val="80000"/>
              </a:lnSpc>
              <a:spcBef>
                <a:spcPts val="0"/>
              </a:spcBef>
              <a:buClrTx/>
              <a:buSzTx/>
              <a:buNone/>
            </a:pPr>
            <a:r>
              <a:rPr lang="en-US" sz="4800">
                <a:solidFill>
                  <a:schemeClr val="bg1"/>
                </a:solidFill>
                <a:latin typeface="+mj-lt"/>
              </a:rPr>
              <a:t>Client-Side </a:t>
            </a:r>
            <a:r>
              <a:rPr lang="en-US" sz="3600">
                <a:solidFill>
                  <a:schemeClr val="bg1"/>
                </a:solidFill>
                <a:latin typeface="+mj-lt"/>
              </a:rPr>
              <a:t>of </a:t>
            </a:r>
            <a:r>
              <a:rPr lang="en-US" sz="4800">
                <a:solidFill>
                  <a:schemeClr val="bg1"/>
                </a:solidFill>
                <a:latin typeface="+mj-lt"/>
              </a:rPr>
              <a:t>Application</a:t>
            </a:r>
            <a:endParaRPr lang="en-US">
              <a:cs typeface="Calibri"/>
            </a:endParaRPr>
          </a:p>
        </p:txBody>
      </p:sp>
      <p:sp>
        <p:nvSpPr>
          <p:cNvPr id="4" name="Content Placeholder 3"/>
          <p:cNvSpPr>
            <a:spLocks noGrp="1"/>
          </p:cNvSpPr>
          <p:nvPr>
            <p:ph sz="half" idx="2"/>
          </p:nvPr>
        </p:nvSpPr>
        <p:spPr>
          <a:xfrm>
            <a:off x="6232473" y="608866"/>
            <a:ext cx="4436719" cy="5564048"/>
          </a:xfrm>
        </p:spPr>
        <p:txBody>
          <a:bodyPr anchor="ctr">
            <a:normAutofit/>
          </a:bodyPr>
          <a:lstStyle/>
          <a:p>
            <a:r>
              <a:rPr lang="en-US"/>
              <a:t>Two Web Portals</a:t>
            </a:r>
          </a:p>
          <a:p>
            <a:pPr lvl="1"/>
            <a:r>
              <a:rPr lang="en-US"/>
              <a:t>Users</a:t>
            </a:r>
          </a:p>
          <a:p>
            <a:pPr lvl="1"/>
            <a:r>
              <a:rPr lang="en-US"/>
              <a:t>Admins</a:t>
            </a:r>
          </a:p>
          <a:p>
            <a:r>
              <a:rPr lang="en-US"/>
              <a:t>User Portal</a:t>
            </a:r>
          </a:p>
          <a:p>
            <a:pPr lvl="1"/>
            <a:r>
              <a:rPr lang="en-US"/>
              <a:t>Create, Save, Load, Delete, and Modify Projects</a:t>
            </a:r>
          </a:p>
          <a:p>
            <a:pPr lvl="1"/>
            <a:r>
              <a:rPr lang="en-US"/>
              <a:t>View </a:t>
            </a:r>
            <a:r>
              <a:rPr lang="en-US" err="1"/>
              <a:t>QoS</a:t>
            </a:r>
            <a:r>
              <a:rPr lang="en-US"/>
              <a:t> of Projects</a:t>
            </a:r>
          </a:p>
          <a:p>
            <a:r>
              <a:rPr lang="en-US"/>
              <a:t>Administrator Portal</a:t>
            </a:r>
          </a:p>
          <a:p>
            <a:pPr lvl="1"/>
            <a:r>
              <a:rPr lang="en-US"/>
              <a:t>manage users</a:t>
            </a:r>
          </a:p>
          <a:p>
            <a:pPr lvl="1"/>
            <a:r>
              <a:rPr lang="en-US"/>
              <a:t>view user session times</a:t>
            </a:r>
          </a:p>
          <a:p>
            <a:pPr lvl="1"/>
            <a:r>
              <a:rPr lang="en-US"/>
              <a:t>view user login dates</a:t>
            </a:r>
          </a:p>
          <a:p>
            <a:pPr lvl="1"/>
            <a:endParaRPr lang="en-US"/>
          </a:p>
        </p:txBody>
      </p:sp>
    </p:spTree>
    <p:extLst>
      <p:ext uri="{BB962C8B-B14F-4D97-AF65-F5344CB8AC3E}">
        <p14:creationId xmlns:p14="http://schemas.microsoft.com/office/powerpoint/2010/main" val="147959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2810" y="1905000"/>
            <a:ext cx="10669189" cy="2667000"/>
          </a:xfrm>
          <a:solidFill>
            <a:schemeClr val="accent1">
              <a:lumMod val="50000"/>
            </a:schemeClr>
          </a:solidFill>
        </p:spPr>
        <p:txBody>
          <a:bodyPr/>
          <a:lstStyle/>
          <a:p>
            <a:r>
              <a:rPr lang="en-US"/>
              <a:t>What is the Visualization Tool for Composition of Cloud Computing Services?</a:t>
            </a:r>
          </a:p>
        </p:txBody>
      </p:sp>
      <p:sp>
        <p:nvSpPr>
          <p:cNvPr id="4" name="Title 1"/>
          <p:cNvSpPr txBox="1">
            <a:spLocks/>
          </p:cNvSpPr>
          <p:nvPr/>
        </p:nvSpPr>
        <p:spPr bwMode="invGray">
          <a:xfrm>
            <a:off x="1522811" y="1905000"/>
            <a:ext cx="10669189" cy="2667000"/>
          </a:xfrm>
          <a:prstGeom prst="rect">
            <a:avLst/>
          </a:prstGeom>
          <a:solidFill>
            <a:schemeClr val="accent1">
              <a:lumMod val="50000"/>
            </a:schemeClr>
          </a:solidFill>
          <a:ln>
            <a:solidFill>
              <a:schemeClr val="accent1">
                <a:lumMod val="50000"/>
              </a:schemeClr>
            </a:solidFill>
          </a:ln>
        </p:spPr>
        <p:txBody>
          <a:bodyPr vert="horz" lIns="274320" tIns="182880" rIns="182880" bIns="182880" rtlCol="0" anchor="b">
            <a:normAutofit/>
          </a:bodyPr>
          <a:lstStyle>
            <a:lvl1pPr algn="l" defTabSz="914674" rtl="0" eaLnBrk="1" latinLnBrk="0" hangingPunct="1">
              <a:lnSpc>
                <a:spcPct val="80000"/>
              </a:lnSpc>
              <a:spcBef>
                <a:spcPct val="0"/>
              </a:spcBef>
              <a:buNone/>
              <a:defRPr sz="6602" kern="1200">
                <a:solidFill>
                  <a:schemeClr val="bg1"/>
                </a:solidFill>
                <a:effectLst>
                  <a:outerShdw blurRad="88900" algn="ctr" rotWithShape="0">
                    <a:prstClr val="black">
                      <a:alpha val="35000"/>
                    </a:prstClr>
                  </a:outerShdw>
                </a:effectLst>
                <a:latin typeface="+mj-lt"/>
                <a:ea typeface="+mj-ea"/>
                <a:cs typeface="+mj-cs"/>
              </a:defRPr>
            </a:lvl1pPr>
          </a:lstStyle>
          <a:p>
            <a:pPr>
              <a:lnSpc>
                <a:spcPct val="150000"/>
              </a:lnSpc>
            </a:pPr>
            <a:r>
              <a:rPr lang="en-US" sz="4800">
                <a:latin typeface="Lucida Sans" charset="0"/>
                <a:ea typeface="Lucida Sans" charset="0"/>
                <a:cs typeface="Lucida Sans" charset="0"/>
              </a:rPr>
              <a:t>User Portal</a:t>
            </a:r>
          </a:p>
        </p:txBody>
      </p:sp>
    </p:spTree>
    <p:extLst>
      <p:ext uri="{BB962C8B-B14F-4D97-AF65-F5344CB8AC3E}">
        <p14:creationId xmlns:p14="http://schemas.microsoft.com/office/powerpoint/2010/main" val="1149483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100" y="723"/>
            <a:ext cx="8302663" cy="6856553"/>
          </a:xfrm>
          <a:prstGeom prst="rect">
            <a:avLst/>
          </a:prstGeom>
        </p:spPr>
      </p:pic>
    </p:spTree>
    <p:extLst>
      <p:ext uri="{BB962C8B-B14F-4D97-AF65-F5344CB8AC3E}">
        <p14:creationId xmlns:p14="http://schemas.microsoft.com/office/powerpoint/2010/main" val="999754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531952" y="2562548"/>
            <a:ext cx="4948727" cy="1323760"/>
          </a:xfrm>
          <a:prstGeom prst="rect">
            <a:avLst/>
          </a:prstGeom>
          <a:noFill/>
          <a:ln>
            <a:noFill/>
          </a:ln>
        </p:spPr>
        <p:txBody>
          <a:bodyPr wrap="none" rtlCol="0" anchor="ctr" anchorCtr="1">
            <a:spAutoFit/>
          </a:bodyPr>
          <a:lstStyle/>
          <a:p>
            <a:r>
              <a:rPr lang="en-US" sz="8002" b="1">
                <a:solidFill>
                  <a:schemeClr val="bg1"/>
                </a:solidFill>
                <a:latin typeface="+mj-lt"/>
              </a:rPr>
              <a:t>Questions?</a:t>
            </a:r>
          </a:p>
        </p:txBody>
      </p:sp>
      <p:cxnSp>
        <p:nvCxnSpPr>
          <p:cNvPr id="7" name="Straight Connector 6"/>
          <p:cNvCxnSpPr/>
          <p:nvPr/>
        </p:nvCxnSpPr>
        <p:spPr>
          <a:xfrm>
            <a:off x="685800" y="5410200"/>
            <a:ext cx="1752600"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pic>
        <p:nvPicPr>
          <p:cNvPr id="1028" name="Picture 4" descr="https://lh3.googleusercontent.com/abJeuqyDUmNf5TqvYFBnnfZGtNPt9ok3kYoZM62b-_CYVGf3Cen0Ft6MiKI5mHkRFopBGfTZGILPlIiLSc_vFxbUiP1IC4MtkLS43fPv8fA1dKBMTFGpNkV4Va_6N5Qh_-LQQIR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786028"/>
            <a:ext cx="9165021"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6468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2810" y="1905000"/>
            <a:ext cx="10669189" cy="2667000"/>
          </a:xfrm>
          <a:solidFill>
            <a:schemeClr val="accent1">
              <a:lumMod val="50000"/>
            </a:schemeClr>
          </a:solidFill>
        </p:spPr>
        <p:txBody>
          <a:bodyPr/>
          <a:lstStyle/>
          <a:p>
            <a:r>
              <a:rPr lang="en-US"/>
              <a:t>What is the Visualization Tool for Composition of Cloud Computing Services?</a:t>
            </a:r>
          </a:p>
        </p:txBody>
      </p:sp>
      <p:sp>
        <p:nvSpPr>
          <p:cNvPr id="4" name="Title 1"/>
          <p:cNvSpPr txBox="1">
            <a:spLocks/>
          </p:cNvSpPr>
          <p:nvPr/>
        </p:nvSpPr>
        <p:spPr bwMode="invGray">
          <a:xfrm>
            <a:off x="1522811" y="1905000"/>
            <a:ext cx="10669189" cy="2667000"/>
          </a:xfrm>
          <a:prstGeom prst="rect">
            <a:avLst/>
          </a:prstGeom>
          <a:solidFill>
            <a:schemeClr val="accent1">
              <a:lumMod val="50000"/>
            </a:schemeClr>
          </a:solidFill>
          <a:ln>
            <a:solidFill>
              <a:schemeClr val="accent1">
                <a:lumMod val="50000"/>
              </a:schemeClr>
            </a:solidFill>
          </a:ln>
        </p:spPr>
        <p:txBody>
          <a:bodyPr vert="horz" lIns="274320" tIns="182880" rIns="182880" bIns="182880" rtlCol="0" anchor="b">
            <a:normAutofit/>
          </a:bodyPr>
          <a:lstStyle>
            <a:lvl1pPr algn="l" defTabSz="914674" rtl="0" eaLnBrk="1" latinLnBrk="0" hangingPunct="1">
              <a:lnSpc>
                <a:spcPct val="80000"/>
              </a:lnSpc>
              <a:spcBef>
                <a:spcPct val="0"/>
              </a:spcBef>
              <a:buNone/>
              <a:defRPr sz="6602" kern="1200">
                <a:solidFill>
                  <a:schemeClr val="bg1"/>
                </a:solidFill>
                <a:effectLst>
                  <a:outerShdw blurRad="88900" algn="ctr" rotWithShape="0">
                    <a:prstClr val="black">
                      <a:alpha val="35000"/>
                    </a:prstClr>
                  </a:outerShdw>
                </a:effectLst>
                <a:latin typeface="+mj-lt"/>
                <a:ea typeface="+mj-ea"/>
                <a:cs typeface="+mj-cs"/>
              </a:defRPr>
            </a:lvl1pPr>
          </a:lstStyle>
          <a:p>
            <a:pPr>
              <a:lnSpc>
                <a:spcPct val="150000"/>
              </a:lnSpc>
            </a:pPr>
            <a:r>
              <a:rPr lang="en-US" sz="4800">
                <a:latin typeface="Lucida Sans" charset="0"/>
                <a:ea typeface="Lucida Sans" charset="0"/>
                <a:cs typeface="Lucida Sans" charset="0"/>
              </a:rPr>
              <a:t>Administrator Portal</a:t>
            </a:r>
          </a:p>
        </p:txBody>
      </p:sp>
    </p:spTree>
    <p:extLst>
      <p:ext uri="{BB962C8B-B14F-4D97-AF65-F5344CB8AC3E}">
        <p14:creationId xmlns:p14="http://schemas.microsoft.com/office/powerpoint/2010/main" val="2423594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531952" y="2562548"/>
            <a:ext cx="4948727" cy="1323760"/>
          </a:xfrm>
          <a:prstGeom prst="rect">
            <a:avLst/>
          </a:prstGeom>
          <a:noFill/>
          <a:ln>
            <a:noFill/>
          </a:ln>
        </p:spPr>
        <p:txBody>
          <a:bodyPr wrap="none" rtlCol="0" anchor="ctr" anchorCtr="1">
            <a:spAutoFit/>
          </a:bodyPr>
          <a:lstStyle/>
          <a:p>
            <a:r>
              <a:rPr lang="en-US" sz="8002" b="1">
                <a:solidFill>
                  <a:schemeClr val="bg1"/>
                </a:solidFill>
                <a:latin typeface="+mj-lt"/>
              </a:rPr>
              <a:t>Questions?</a:t>
            </a:r>
          </a:p>
        </p:txBody>
      </p:sp>
      <p:cxnSp>
        <p:nvCxnSpPr>
          <p:cNvPr id="7" name="Straight Connector 6"/>
          <p:cNvCxnSpPr/>
          <p:nvPr/>
        </p:nvCxnSpPr>
        <p:spPr>
          <a:xfrm>
            <a:off x="685800" y="5410200"/>
            <a:ext cx="1752600"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952" y="0"/>
            <a:ext cx="11202848" cy="6858000"/>
          </a:xfrm>
          <a:prstGeom prst="rect">
            <a:avLst/>
          </a:prstGeom>
        </p:spPr>
      </p:pic>
    </p:spTree>
    <p:extLst>
      <p:ext uri="{BB962C8B-B14F-4D97-AF65-F5344CB8AC3E}">
        <p14:creationId xmlns:p14="http://schemas.microsoft.com/office/powerpoint/2010/main" val="1246275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531952" y="2562548"/>
            <a:ext cx="4948727" cy="1323760"/>
          </a:xfrm>
          <a:prstGeom prst="rect">
            <a:avLst/>
          </a:prstGeom>
          <a:noFill/>
          <a:ln>
            <a:noFill/>
          </a:ln>
        </p:spPr>
        <p:txBody>
          <a:bodyPr wrap="none" rtlCol="0" anchor="ctr" anchorCtr="1">
            <a:spAutoFit/>
          </a:bodyPr>
          <a:lstStyle/>
          <a:p>
            <a:r>
              <a:rPr lang="en-US" sz="8002" b="1">
                <a:solidFill>
                  <a:schemeClr val="bg1"/>
                </a:solidFill>
                <a:latin typeface="+mj-lt"/>
              </a:rPr>
              <a:t>Questions?</a:t>
            </a:r>
          </a:p>
        </p:txBody>
      </p:sp>
      <p:cxnSp>
        <p:nvCxnSpPr>
          <p:cNvPr id="7" name="Straight Connector 6"/>
          <p:cNvCxnSpPr/>
          <p:nvPr/>
        </p:nvCxnSpPr>
        <p:spPr>
          <a:xfrm>
            <a:off x="685800" y="5410200"/>
            <a:ext cx="1752600"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0"/>
            <a:ext cx="12115800" cy="6477000"/>
          </a:xfrm>
          <a:prstGeom prst="rect">
            <a:avLst/>
          </a:prstGeom>
        </p:spPr>
      </p:pic>
      <p:sp>
        <p:nvSpPr>
          <p:cNvPr id="9" name="Rectangle 8"/>
          <p:cNvSpPr/>
          <p:nvPr/>
        </p:nvSpPr>
        <p:spPr>
          <a:xfrm>
            <a:off x="3124200" y="1447800"/>
            <a:ext cx="838200" cy="381000"/>
          </a:xfrm>
          <a:prstGeom prst="rect">
            <a:avLst/>
          </a:prstGeom>
          <a:solidFill>
            <a:srgbClr val="F9F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Tree>
    <p:extLst>
      <p:ext uri="{BB962C8B-B14F-4D97-AF65-F5344CB8AC3E}">
        <p14:creationId xmlns:p14="http://schemas.microsoft.com/office/powerpoint/2010/main" val="1965285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531952" y="2562548"/>
            <a:ext cx="4948727" cy="1323760"/>
          </a:xfrm>
          <a:prstGeom prst="rect">
            <a:avLst/>
          </a:prstGeom>
          <a:noFill/>
          <a:ln>
            <a:noFill/>
          </a:ln>
        </p:spPr>
        <p:txBody>
          <a:bodyPr wrap="none" rtlCol="0" anchor="ctr" anchorCtr="1">
            <a:spAutoFit/>
          </a:bodyPr>
          <a:lstStyle/>
          <a:p>
            <a:r>
              <a:rPr lang="en-US" sz="8002" b="1">
                <a:solidFill>
                  <a:schemeClr val="bg1"/>
                </a:solidFill>
                <a:latin typeface="+mj-lt"/>
              </a:rPr>
              <a:t>Questions?</a:t>
            </a:r>
          </a:p>
        </p:txBody>
      </p:sp>
      <p:cxnSp>
        <p:nvCxnSpPr>
          <p:cNvPr id="7" name="Straight Connector 6"/>
          <p:cNvCxnSpPr/>
          <p:nvPr/>
        </p:nvCxnSpPr>
        <p:spPr>
          <a:xfrm>
            <a:off x="685800" y="5410200"/>
            <a:ext cx="1752600"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022110" cy="6859338"/>
          </a:xfrm>
          <a:prstGeom prst="rect">
            <a:avLst/>
          </a:prstGeom>
        </p:spPr>
      </p:pic>
      <p:sp>
        <p:nvSpPr>
          <p:cNvPr id="9" name="Rectangle 8"/>
          <p:cNvSpPr/>
          <p:nvPr/>
        </p:nvSpPr>
        <p:spPr>
          <a:xfrm>
            <a:off x="3124200" y="1447800"/>
            <a:ext cx="838200" cy="381000"/>
          </a:xfrm>
          <a:prstGeom prst="rect">
            <a:avLst/>
          </a:prstGeom>
          <a:solidFill>
            <a:srgbClr val="F9F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Tree>
    <p:extLst>
      <p:ext uri="{BB962C8B-B14F-4D97-AF65-F5344CB8AC3E}">
        <p14:creationId xmlns:p14="http://schemas.microsoft.com/office/powerpoint/2010/main" val="14846454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313560"/>
            <a:ext cx="3291840" cy="1005840"/>
          </a:xfrm>
          <a:solidFill>
            <a:schemeClr val="accent1">
              <a:lumMod val="50000"/>
            </a:schemeClr>
          </a:solidFill>
        </p:spPr>
        <p:txBody>
          <a:bodyPr lIns="1280160">
            <a:normAutofit/>
          </a:bodyPr>
          <a:lstStyle/>
          <a:p>
            <a:r>
              <a:rPr lang="en-US" sz="5400">
                <a:solidFill>
                  <a:schemeClr val="bg1"/>
                </a:solidFill>
              </a:rPr>
              <a:t>Team</a:t>
            </a:r>
          </a:p>
        </p:txBody>
      </p:sp>
      <p:sp>
        <p:nvSpPr>
          <p:cNvPr id="3" name="Content Placeholder 2"/>
          <p:cNvSpPr>
            <a:spLocks noGrp="1"/>
          </p:cNvSpPr>
          <p:nvPr>
            <p:ph idx="1"/>
          </p:nvPr>
        </p:nvSpPr>
        <p:spPr>
          <a:xfrm>
            <a:off x="990600" y="1905001"/>
            <a:ext cx="9145920" cy="3697465"/>
          </a:xfrm>
        </p:spPr>
        <p:txBody>
          <a:bodyPr vert="horz" lIns="91440" tIns="45720" rIns="91440" bIns="45720" rtlCol="0" anchor="t">
            <a:normAutofit/>
          </a:bodyPr>
          <a:lstStyle/>
          <a:p>
            <a:pPr marL="274320" indent="-274320"/>
            <a:r>
              <a:rPr lang="en-US" dirty="0"/>
              <a:t>Zolangi Ramirez </a:t>
            </a:r>
            <a:r>
              <a:rPr lang="mr-IN" dirty="0"/>
              <a:t>–</a:t>
            </a:r>
            <a:r>
              <a:rPr lang="en-US" dirty="0"/>
              <a:t> Project Team Lead</a:t>
            </a:r>
          </a:p>
          <a:p>
            <a:pPr marL="274320" indent="-274320"/>
            <a:r>
              <a:rPr lang="en-US" dirty="0" err="1"/>
              <a:t>Hongsuk</a:t>
            </a:r>
            <a:r>
              <a:rPr lang="en-US" dirty="0"/>
              <a:t> Choi </a:t>
            </a:r>
            <a:r>
              <a:rPr lang="mr-IN" dirty="0"/>
              <a:t>–</a:t>
            </a:r>
            <a:r>
              <a:rPr lang="en-US" dirty="0"/>
              <a:t> QA Lead</a:t>
            </a:r>
          </a:p>
          <a:p>
            <a:pPr marL="274320" indent="-274320"/>
            <a:r>
              <a:rPr lang="en-US" dirty="0"/>
              <a:t>Johnson Truong </a:t>
            </a:r>
            <a:r>
              <a:rPr lang="mr-IN" dirty="0"/>
              <a:t>–</a:t>
            </a:r>
            <a:r>
              <a:rPr lang="en-US" dirty="0"/>
              <a:t> Requirements Lead</a:t>
            </a:r>
          </a:p>
          <a:p>
            <a:pPr marL="274320" indent="-274320"/>
            <a:r>
              <a:rPr lang="en-US" dirty="0"/>
              <a:t>Gonzalo Serrano – Documentation Lead</a:t>
            </a:r>
          </a:p>
          <a:p>
            <a:pPr marL="274320" indent="-274320"/>
            <a:r>
              <a:rPr lang="en-US" dirty="0"/>
              <a:t>Sudip </a:t>
            </a:r>
            <a:r>
              <a:rPr lang="en-US" dirty="0" err="1"/>
              <a:t>Baral</a:t>
            </a:r>
            <a:r>
              <a:rPr lang="en-US" dirty="0"/>
              <a:t> </a:t>
            </a:r>
            <a:r>
              <a:rPr lang="mr-IN" dirty="0"/>
              <a:t>–</a:t>
            </a:r>
            <a:r>
              <a:rPr lang="en-US" dirty="0"/>
              <a:t> Components Lead</a:t>
            </a:r>
          </a:p>
        </p:txBody>
      </p:sp>
      <p:pic>
        <p:nvPicPr>
          <p:cNvPr id="5" name="Shape 135" descr="Open Chromebook laptop computer"/>
          <p:cNvPicPr preferRelativeResize="0"/>
          <p:nvPr/>
        </p:nvPicPr>
        <p:blipFill rotWithShape="1">
          <a:blip r:embed="rId3">
            <a:alphaModFix/>
          </a:blip>
          <a:srcRect r="3344"/>
          <a:stretch/>
        </p:blipFill>
        <p:spPr>
          <a:xfrm>
            <a:off x="7010400" y="1524000"/>
            <a:ext cx="4538280" cy="2823134"/>
          </a:xfrm>
          <a:prstGeom prst="rect">
            <a:avLst/>
          </a:prstGeom>
          <a:noFill/>
          <a:ln>
            <a:noFill/>
          </a:ln>
        </p:spPr>
      </p:pic>
      <p:pic>
        <p:nvPicPr>
          <p:cNvPr id="6" name="Shape 137"/>
          <p:cNvPicPr preferRelativeResize="0"/>
          <p:nvPr/>
        </p:nvPicPr>
        <p:blipFill>
          <a:blip r:embed="rId4">
            <a:extLst>
              <a:ext uri="{28A0092B-C50C-407E-A947-70E740481C1C}">
                <a14:useLocalDpi xmlns:a14="http://schemas.microsoft.com/office/drawing/2010/main" val="0"/>
              </a:ext>
            </a:extLst>
          </a:blip>
          <a:stretch>
            <a:fillRect/>
          </a:stretch>
        </p:blipFill>
        <p:spPr>
          <a:xfrm>
            <a:off x="7620000" y="1772359"/>
            <a:ext cx="3429000" cy="1961441"/>
          </a:xfrm>
          <a:prstGeom prst="rect">
            <a:avLst/>
          </a:prstGeom>
          <a:noFill/>
          <a:ln>
            <a:noFill/>
          </a:ln>
        </p:spPr>
      </p:pic>
      <p:sp>
        <p:nvSpPr>
          <p:cNvPr id="7" name="Rectangle 6"/>
          <p:cNvSpPr/>
          <p:nvPr/>
        </p:nvSpPr>
        <p:spPr>
          <a:xfrm>
            <a:off x="8724900" y="3752141"/>
            <a:ext cx="1219200" cy="173777"/>
          </a:xfrm>
          <a:prstGeom prst="rect">
            <a:avLst/>
          </a:prstGeom>
          <a:solidFill>
            <a:srgbClr val="1B1B1B"/>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err="1">
              <a:solidFill>
                <a:sysClr val="windowText" lastClr="000000"/>
              </a:solidFill>
            </a:endParaRPr>
          </a:p>
        </p:txBody>
      </p:sp>
    </p:spTree>
    <p:extLst>
      <p:ext uri="{BB962C8B-B14F-4D97-AF65-F5344CB8AC3E}">
        <p14:creationId xmlns:p14="http://schemas.microsoft.com/office/powerpoint/2010/main" val="3148110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531952" y="2562548"/>
            <a:ext cx="4948727" cy="1323760"/>
          </a:xfrm>
          <a:prstGeom prst="rect">
            <a:avLst/>
          </a:prstGeom>
          <a:noFill/>
          <a:ln>
            <a:noFill/>
          </a:ln>
        </p:spPr>
        <p:txBody>
          <a:bodyPr wrap="none" rtlCol="0" anchor="ctr" anchorCtr="1">
            <a:spAutoFit/>
          </a:bodyPr>
          <a:lstStyle/>
          <a:p>
            <a:r>
              <a:rPr lang="en-US" sz="8002" b="1">
                <a:solidFill>
                  <a:schemeClr val="bg1"/>
                </a:solidFill>
                <a:latin typeface="+mj-lt"/>
              </a:rPr>
              <a:t>Questions?</a:t>
            </a:r>
          </a:p>
        </p:txBody>
      </p:sp>
      <p:cxnSp>
        <p:nvCxnSpPr>
          <p:cNvPr id="7" name="Straight Connector 6"/>
          <p:cNvCxnSpPr/>
          <p:nvPr/>
        </p:nvCxnSpPr>
        <p:spPr>
          <a:xfrm>
            <a:off x="685800" y="5410200"/>
            <a:ext cx="1752600"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003"/>
            <a:ext cx="12192000" cy="6848997"/>
          </a:xfrm>
          <a:prstGeom prst="rect">
            <a:avLst/>
          </a:prstGeom>
        </p:spPr>
      </p:pic>
      <p:sp>
        <p:nvSpPr>
          <p:cNvPr id="6" name="Rectangle 5"/>
          <p:cNvSpPr/>
          <p:nvPr/>
        </p:nvSpPr>
        <p:spPr>
          <a:xfrm>
            <a:off x="3048000" y="1447800"/>
            <a:ext cx="838200" cy="381000"/>
          </a:xfrm>
          <a:prstGeom prst="rect">
            <a:avLst/>
          </a:prstGeom>
          <a:solidFill>
            <a:srgbClr val="F9F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pic>
        <p:nvPicPr>
          <p:cNvPr id="2" name="Picture 2">
            <a:extLst>
              <a:ext uri="{FF2B5EF4-FFF2-40B4-BE49-F238E27FC236}">
                <a16:creationId xmlns:a16="http://schemas.microsoft.com/office/drawing/2014/main" id="{60AA26B1-FCD1-4FE1-AFC9-097361D547DA}"/>
              </a:ext>
            </a:extLst>
          </p:cNvPr>
          <p:cNvPicPr>
            <a:picLocks noChangeAspect="1"/>
          </p:cNvPicPr>
          <p:nvPr/>
        </p:nvPicPr>
        <p:blipFill rotWithShape="1">
          <a:blip r:embed="rId4"/>
          <a:srcRect l="8413" t="5937" r="13384" b="14062"/>
          <a:stretch/>
        </p:blipFill>
        <p:spPr>
          <a:xfrm>
            <a:off x="3006314" y="3443457"/>
            <a:ext cx="5223285" cy="3255322"/>
          </a:xfrm>
          <a:prstGeom prst="rect">
            <a:avLst/>
          </a:prstGeom>
        </p:spPr>
      </p:pic>
    </p:spTree>
    <p:extLst>
      <p:ext uri="{BB962C8B-B14F-4D97-AF65-F5344CB8AC3E}">
        <p14:creationId xmlns:p14="http://schemas.microsoft.com/office/powerpoint/2010/main" val="330817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531952" y="2562548"/>
            <a:ext cx="4948727" cy="1323760"/>
          </a:xfrm>
          <a:prstGeom prst="rect">
            <a:avLst/>
          </a:prstGeom>
          <a:noFill/>
          <a:ln>
            <a:noFill/>
          </a:ln>
        </p:spPr>
        <p:txBody>
          <a:bodyPr wrap="none" rtlCol="0" anchor="ctr" anchorCtr="1">
            <a:spAutoFit/>
          </a:bodyPr>
          <a:lstStyle/>
          <a:p>
            <a:r>
              <a:rPr lang="en-US" sz="8002" b="1">
                <a:solidFill>
                  <a:schemeClr val="bg1"/>
                </a:solidFill>
                <a:latin typeface="+mj-lt"/>
              </a:rPr>
              <a:t>Questions?</a:t>
            </a:r>
          </a:p>
        </p:txBody>
      </p:sp>
      <p:cxnSp>
        <p:nvCxnSpPr>
          <p:cNvPr id="7" name="Straight Connector 6"/>
          <p:cNvCxnSpPr/>
          <p:nvPr/>
        </p:nvCxnSpPr>
        <p:spPr>
          <a:xfrm>
            <a:off x="685800" y="5410200"/>
            <a:ext cx="1752600"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8130"/>
            <a:ext cx="11353800" cy="6839870"/>
          </a:xfrm>
          <a:prstGeom prst="rect">
            <a:avLst/>
          </a:prstGeom>
        </p:spPr>
      </p:pic>
      <p:sp>
        <p:nvSpPr>
          <p:cNvPr id="6" name="Rectangle 5"/>
          <p:cNvSpPr/>
          <p:nvPr/>
        </p:nvSpPr>
        <p:spPr>
          <a:xfrm>
            <a:off x="3276600" y="1295400"/>
            <a:ext cx="838200" cy="381000"/>
          </a:xfrm>
          <a:prstGeom prst="rect">
            <a:avLst/>
          </a:prstGeom>
          <a:solidFill>
            <a:srgbClr val="F9F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pic>
        <p:nvPicPr>
          <p:cNvPr id="2" name="Picture 2">
            <a:extLst>
              <a:ext uri="{FF2B5EF4-FFF2-40B4-BE49-F238E27FC236}">
                <a16:creationId xmlns:a16="http://schemas.microsoft.com/office/drawing/2014/main" id="{5A55B5F2-517C-4546-97E6-A5C2DA4BC453}"/>
              </a:ext>
            </a:extLst>
          </p:cNvPr>
          <p:cNvPicPr>
            <a:picLocks noChangeAspect="1"/>
          </p:cNvPicPr>
          <p:nvPr/>
        </p:nvPicPr>
        <p:blipFill rotWithShape="1">
          <a:blip r:embed="rId4"/>
          <a:srcRect l="8413" t="5937" r="13384" b="14062"/>
          <a:stretch/>
        </p:blipFill>
        <p:spPr>
          <a:xfrm>
            <a:off x="6257927" y="3340719"/>
            <a:ext cx="4536064" cy="2827023"/>
          </a:xfrm>
          <a:prstGeom prst="rect">
            <a:avLst/>
          </a:prstGeom>
        </p:spPr>
      </p:pic>
    </p:spTree>
    <p:extLst>
      <p:ext uri="{BB962C8B-B14F-4D97-AF65-F5344CB8AC3E}">
        <p14:creationId xmlns:p14="http://schemas.microsoft.com/office/powerpoint/2010/main" val="1818003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https://lh5.googleusercontent.com/AAyGXmowV_gvStOJrz6rz0_VQxTsSYrGWCAAZG6HkKG33NL2Dt2xsQBXwFm1LFVwbanX6VbebHeIJ46rGtKqArtqVw56BEvd11e7LK0q6nwjkrPuzqoALoDYW3fpIDRkluHLgswj"/>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85800"/>
            <a:ext cx="2514600" cy="5029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980072" y="2360303"/>
            <a:ext cx="2176670" cy="1676741"/>
          </a:xfrm>
          <a:prstGeom prst="rect">
            <a:avLst/>
          </a:prstGeom>
          <a:noFill/>
          <a:ln>
            <a:noFill/>
          </a:ln>
        </p:spPr>
        <p:txBody>
          <a:bodyPr wrap="square" rtlCol="0" anchor="t" anchorCtr="1">
            <a:spAutoFit/>
          </a:bodyPr>
          <a:lstStyle/>
          <a:p>
            <a:pPr>
              <a:lnSpc>
                <a:spcPct val="200000"/>
              </a:lnSpc>
            </a:pPr>
            <a:r>
              <a:rPr lang="en-US"/>
              <a:t>Project Node</a:t>
            </a:r>
          </a:p>
          <a:p>
            <a:pPr>
              <a:lnSpc>
                <a:spcPct val="200000"/>
              </a:lnSpc>
            </a:pPr>
            <a:r>
              <a:rPr lang="en-US"/>
              <a:t>Output Node</a:t>
            </a:r>
            <a:endParaRPr lang="en-US">
              <a:cs typeface="Calibri"/>
            </a:endParaRPr>
          </a:p>
          <a:p>
            <a:pPr>
              <a:lnSpc>
                <a:spcPct val="200000"/>
              </a:lnSpc>
            </a:pPr>
            <a:r>
              <a:rPr lang="en-US"/>
              <a:t>Input Node</a:t>
            </a:r>
            <a:endParaRPr lang="en-US">
              <a:cs typeface="Calibri"/>
            </a:endParaRPr>
          </a:p>
        </p:txBody>
      </p:sp>
      <p:cxnSp>
        <p:nvCxnSpPr>
          <p:cNvPr id="2" name="Straight Arrow Connector 1">
            <a:extLst>
              <a:ext uri="{FF2B5EF4-FFF2-40B4-BE49-F238E27FC236}">
                <a16:creationId xmlns:a16="http://schemas.microsoft.com/office/drawing/2014/main" id="{1FE4668F-9267-432D-AF93-8C6DE7EE9683}"/>
              </a:ext>
            </a:extLst>
          </p:cNvPr>
          <p:cNvCxnSpPr/>
          <p:nvPr/>
        </p:nvCxnSpPr>
        <p:spPr>
          <a:xfrm flipH="1" flipV="1">
            <a:off x="2732156" y="1937026"/>
            <a:ext cx="1482034" cy="73107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1B992D87-0AEB-4FE2-B15B-763E9F7D69BD}"/>
              </a:ext>
            </a:extLst>
          </p:cNvPr>
          <p:cNvCxnSpPr>
            <a:cxnSpLocks/>
          </p:cNvCxnSpPr>
          <p:nvPr/>
        </p:nvCxnSpPr>
        <p:spPr>
          <a:xfrm flipH="1">
            <a:off x="2743200" y="3297582"/>
            <a:ext cx="1493078" cy="1987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C4CEC9AA-1269-4F8F-9563-6E79BB686842}"/>
              </a:ext>
            </a:extLst>
          </p:cNvPr>
          <p:cNvCxnSpPr>
            <a:cxnSpLocks/>
          </p:cNvCxnSpPr>
          <p:nvPr/>
        </p:nvCxnSpPr>
        <p:spPr>
          <a:xfrm flipH="1">
            <a:off x="2908852" y="3971234"/>
            <a:ext cx="1426815" cy="85918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3" name="Picture 6" descr="Project Link">
            <a:extLst>
              <a:ext uri="{FF2B5EF4-FFF2-40B4-BE49-F238E27FC236}">
                <a16:creationId xmlns:a16="http://schemas.microsoft.com/office/drawing/2014/main" id="{6CB9DB92-E1E8-4FF4-BD94-BAB51662DC03}"/>
              </a:ext>
            </a:extLst>
          </p:cNvPr>
          <p:cNvPicPr>
            <a:picLocks noChangeAspect="1"/>
          </p:cNvPicPr>
          <p:nvPr/>
        </p:nvPicPr>
        <p:blipFill>
          <a:blip r:embed="rId4"/>
          <a:stretch>
            <a:fillRect/>
          </a:stretch>
        </p:blipFill>
        <p:spPr>
          <a:xfrm>
            <a:off x="6393759" y="347663"/>
            <a:ext cx="5588828" cy="3699979"/>
          </a:xfrm>
          <a:prstGeom prst="rect">
            <a:avLst/>
          </a:prstGeom>
        </p:spPr>
      </p:pic>
      <p:cxnSp>
        <p:nvCxnSpPr>
          <p:cNvPr id="9" name="Straight Arrow Connector 8">
            <a:extLst>
              <a:ext uri="{FF2B5EF4-FFF2-40B4-BE49-F238E27FC236}">
                <a16:creationId xmlns:a16="http://schemas.microsoft.com/office/drawing/2014/main" id="{1E734F22-58D7-415A-976B-ECAEBFB4F7B1}"/>
              </a:ext>
            </a:extLst>
          </p:cNvPr>
          <p:cNvCxnSpPr>
            <a:cxnSpLocks/>
          </p:cNvCxnSpPr>
          <p:nvPr/>
        </p:nvCxnSpPr>
        <p:spPr>
          <a:xfrm flipV="1">
            <a:off x="6111460" y="-4416"/>
            <a:ext cx="2208" cy="6833703"/>
          </a:xfrm>
          <a:prstGeom prst="straightConnector1">
            <a:avLst/>
          </a:prstGeom>
          <a:ln w="6350">
            <a:prstDash val="solid"/>
          </a:ln>
        </p:spPr>
        <p:style>
          <a:lnRef idx="1">
            <a:schemeClr val="dk1"/>
          </a:lnRef>
          <a:fillRef idx="0">
            <a:schemeClr val="dk1"/>
          </a:fillRef>
          <a:effectRef idx="0">
            <a:schemeClr val="dk1"/>
          </a:effectRef>
          <a:fontRef idx="minor">
            <a:schemeClr val="tx1"/>
          </a:fontRef>
        </p:style>
      </p:cxnSp>
      <p:pic>
        <p:nvPicPr>
          <p:cNvPr id="11" name="Picture 11" descr="A screenshot of a cell phone&#10;&#10;Description generated with very high confidence">
            <a:extLst>
              <a:ext uri="{FF2B5EF4-FFF2-40B4-BE49-F238E27FC236}">
                <a16:creationId xmlns:a16="http://schemas.microsoft.com/office/drawing/2014/main" id="{AF6858F5-160F-4640-8DB4-63F5F2066EDC}"/>
              </a:ext>
            </a:extLst>
          </p:cNvPr>
          <p:cNvPicPr>
            <a:picLocks noChangeAspect="1"/>
          </p:cNvPicPr>
          <p:nvPr/>
        </p:nvPicPr>
        <p:blipFill>
          <a:blip r:embed="rId5"/>
          <a:stretch>
            <a:fillRect/>
          </a:stretch>
        </p:blipFill>
        <p:spPr>
          <a:xfrm>
            <a:off x="6310724" y="5497442"/>
            <a:ext cx="5578198" cy="633895"/>
          </a:xfrm>
          <a:prstGeom prst="rect">
            <a:avLst/>
          </a:prstGeom>
        </p:spPr>
      </p:pic>
      <p:cxnSp>
        <p:nvCxnSpPr>
          <p:cNvPr id="13" name="Straight Arrow Connector 12">
            <a:extLst>
              <a:ext uri="{FF2B5EF4-FFF2-40B4-BE49-F238E27FC236}">
                <a16:creationId xmlns:a16="http://schemas.microsoft.com/office/drawing/2014/main" id="{C9849F7D-12FA-4AA3-882D-6E5E37F480BC}"/>
              </a:ext>
            </a:extLst>
          </p:cNvPr>
          <p:cNvCxnSpPr/>
          <p:nvPr/>
        </p:nvCxnSpPr>
        <p:spPr>
          <a:xfrm>
            <a:off x="6113670" y="4236278"/>
            <a:ext cx="6082746" cy="30922"/>
          </a:xfrm>
          <a:prstGeom prst="straightConnector1">
            <a:avLst/>
          </a:prstGeom>
          <a:ln w="6350"/>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6D81E51A-F986-4182-90FC-389F2EA7825A}"/>
              </a:ext>
            </a:extLst>
          </p:cNvPr>
          <p:cNvSpPr txBox="1"/>
          <p:nvPr/>
        </p:nvSpPr>
        <p:spPr>
          <a:xfrm>
            <a:off x="6215272" y="4597160"/>
            <a:ext cx="2588592" cy="369332"/>
          </a:xfrm>
          <a:prstGeom prst="rect">
            <a:avLst/>
          </a:prstGeom>
          <a:noFill/>
          <a:ln>
            <a:noFill/>
          </a:ln>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r>
              <a:rPr lang="en-US"/>
              <a:t>After </a:t>
            </a:r>
            <a:r>
              <a:rPr lang="en-US">
                <a:cs typeface="Calibri"/>
              </a:rPr>
              <a:t>Linking the Project:</a:t>
            </a:r>
          </a:p>
        </p:txBody>
      </p:sp>
    </p:spTree>
    <p:extLst>
      <p:ext uri="{BB962C8B-B14F-4D97-AF65-F5344CB8AC3E}">
        <p14:creationId xmlns:p14="http://schemas.microsoft.com/office/powerpoint/2010/main" val="1238830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531952" y="2562548"/>
            <a:ext cx="4948727" cy="1323760"/>
          </a:xfrm>
          <a:prstGeom prst="rect">
            <a:avLst/>
          </a:prstGeom>
          <a:noFill/>
          <a:ln>
            <a:noFill/>
          </a:ln>
        </p:spPr>
        <p:txBody>
          <a:bodyPr wrap="none" rtlCol="0" anchor="ctr" anchorCtr="1">
            <a:spAutoFit/>
          </a:bodyPr>
          <a:lstStyle/>
          <a:p>
            <a:r>
              <a:rPr lang="en-US" sz="8002" b="1">
                <a:solidFill>
                  <a:schemeClr val="bg1"/>
                </a:solidFill>
                <a:latin typeface="+mj-lt"/>
              </a:rPr>
              <a:t>Questions?</a:t>
            </a:r>
          </a:p>
        </p:txBody>
      </p:sp>
      <p:cxnSp>
        <p:nvCxnSpPr>
          <p:cNvPr id="7" name="Straight Connector 6"/>
          <p:cNvCxnSpPr/>
          <p:nvPr/>
        </p:nvCxnSpPr>
        <p:spPr>
          <a:xfrm>
            <a:off x="685800" y="5410200"/>
            <a:ext cx="1752600"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2328" y="0"/>
            <a:ext cx="7863543" cy="6477000"/>
          </a:xfrm>
          <a:prstGeom prst="rect">
            <a:avLst/>
          </a:prstGeom>
        </p:spPr>
      </p:pic>
    </p:spTree>
    <p:extLst>
      <p:ext uri="{BB962C8B-B14F-4D97-AF65-F5344CB8AC3E}">
        <p14:creationId xmlns:p14="http://schemas.microsoft.com/office/powerpoint/2010/main" val="1296917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531952" y="2562548"/>
            <a:ext cx="4948727" cy="1323760"/>
          </a:xfrm>
          <a:prstGeom prst="rect">
            <a:avLst/>
          </a:prstGeom>
          <a:noFill/>
          <a:ln>
            <a:noFill/>
          </a:ln>
        </p:spPr>
        <p:txBody>
          <a:bodyPr wrap="none" rtlCol="0" anchor="ctr" anchorCtr="1">
            <a:spAutoFit/>
          </a:bodyPr>
          <a:lstStyle/>
          <a:p>
            <a:r>
              <a:rPr lang="en-US" sz="8002" b="1">
                <a:solidFill>
                  <a:schemeClr val="bg1"/>
                </a:solidFill>
                <a:latin typeface="+mj-lt"/>
              </a:rPr>
              <a:t>Questions?</a:t>
            </a:r>
          </a:p>
        </p:txBody>
      </p:sp>
      <p:cxnSp>
        <p:nvCxnSpPr>
          <p:cNvPr id="7" name="Straight Connector 6"/>
          <p:cNvCxnSpPr/>
          <p:nvPr/>
        </p:nvCxnSpPr>
        <p:spPr>
          <a:xfrm>
            <a:off x="685800" y="5410200"/>
            <a:ext cx="1752600"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29"/>
            <a:ext cx="6283997" cy="4267199"/>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1"/>
            <a:ext cx="5778500" cy="5958312"/>
          </a:xfrm>
          <a:prstGeom prst="rect">
            <a:avLst/>
          </a:prstGeom>
        </p:spPr>
      </p:pic>
      <p:sp>
        <p:nvSpPr>
          <p:cNvPr id="3" name="TextBox 2"/>
          <p:cNvSpPr txBox="1"/>
          <p:nvPr/>
        </p:nvSpPr>
        <p:spPr>
          <a:xfrm>
            <a:off x="287688" y="5355488"/>
            <a:ext cx="2015424" cy="369332"/>
          </a:xfrm>
          <a:prstGeom prst="rect">
            <a:avLst/>
          </a:prstGeom>
          <a:noFill/>
          <a:ln>
            <a:noFill/>
          </a:ln>
        </p:spPr>
        <p:txBody>
          <a:bodyPr wrap="none" rtlCol="0" anchor="ctr" anchorCtr="1">
            <a:spAutoFit/>
          </a:bodyPr>
          <a:lstStyle/>
          <a:p>
            <a:r>
              <a:rPr lang="en-US" err="1"/>
              <a:t>WebService</a:t>
            </a:r>
            <a:r>
              <a:rPr lang="en-US"/>
              <a:t> Builder</a:t>
            </a:r>
          </a:p>
        </p:txBody>
      </p:sp>
      <p:sp>
        <p:nvSpPr>
          <p:cNvPr id="4" name="TextBox 3"/>
          <p:cNvSpPr txBox="1"/>
          <p:nvPr/>
        </p:nvSpPr>
        <p:spPr>
          <a:xfrm>
            <a:off x="2929879" y="4966934"/>
            <a:ext cx="2242152" cy="369332"/>
          </a:xfrm>
          <a:prstGeom prst="rect">
            <a:avLst/>
          </a:prstGeom>
          <a:noFill/>
          <a:ln>
            <a:noFill/>
          </a:ln>
        </p:spPr>
        <p:txBody>
          <a:bodyPr wrap="none" rtlCol="0" anchor="ctr" anchorCtr="1">
            <a:spAutoFit/>
          </a:bodyPr>
          <a:lstStyle/>
          <a:p>
            <a:r>
              <a:rPr lang="en-US" err="1"/>
              <a:t>WebService</a:t>
            </a:r>
            <a:r>
              <a:rPr lang="en-US"/>
              <a:t> Response</a:t>
            </a:r>
          </a:p>
        </p:txBody>
      </p:sp>
      <p:sp>
        <p:nvSpPr>
          <p:cNvPr id="10" name="Right Arrow 9"/>
          <p:cNvSpPr/>
          <p:nvPr/>
        </p:nvSpPr>
        <p:spPr>
          <a:xfrm rot="16200000">
            <a:off x="620094" y="4494822"/>
            <a:ext cx="741012" cy="609600"/>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1" name="Right Arrow 10"/>
          <p:cNvSpPr/>
          <p:nvPr/>
        </p:nvSpPr>
        <p:spPr>
          <a:xfrm>
            <a:off x="5199399" y="4824649"/>
            <a:ext cx="1143000" cy="656579"/>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Tree>
    <p:extLst>
      <p:ext uri="{BB962C8B-B14F-4D97-AF65-F5344CB8AC3E}">
        <p14:creationId xmlns:p14="http://schemas.microsoft.com/office/powerpoint/2010/main" val="2090477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531952" y="2562548"/>
            <a:ext cx="4948727" cy="1323760"/>
          </a:xfrm>
          <a:prstGeom prst="rect">
            <a:avLst/>
          </a:prstGeom>
          <a:noFill/>
          <a:ln>
            <a:noFill/>
          </a:ln>
        </p:spPr>
        <p:txBody>
          <a:bodyPr wrap="none" rtlCol="0" anchor="ctr" anchorCtr="1">
            <a:spAutoFit/>
          </a:bodyPr>
          <a:lstStyle/>
          <a:p>
            <a:r>
              <a:rPr lang="en-US" sz="8002" b="1">
                <a:solidFill>
                  <a:schemeClr val="bg1"/>
                </a:solidFill>
                <a:latin typeface="+mj-lt"/>
              </a:rPr>
              <a:t>Questions?</a:t>
            </a:r>
          </a:p>
        </p:txBody>
      </p:sp>
      <p:cxnSp>
        <p:nvCxnSpPr>
          <p:cNvPr id="7" name="Straight Connector 6"/>
          <p:cNvCxnSpPr/>
          <p:nvPr/>
        </p:nvCxnSpPr>
        <p:spPr>
          <a:xfrm>
            <a:off x="685800" y="5410200"/>
            <a:ext cx="1752600"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304800"/>
            <a:ext cx="8536069" cy="6553200"/>
          </a:xfrm>
          <a:prstGeom prst="rect">
            <a:avLst/>
          </a:prstGeom>
        </p:spPr>
      </p:pic>
    </p:spTree>
    <p:extLst>
      <p:ext uri="{BB962C8B-B14F-4D97-AF65-F5344CB8AC3E}">
        <p14:creationId xmlns:p14="http://schemas.microsoft.com/office/powerpoint/2010/main" val="1796820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531952" y="2562548"/>
            <a:ext cx="4948727" cy="1323760"/>
          </a:xfrm>
          <a:prstGeom prst="rect">
            <a:avLst/>
          </a:prstGeom>
          <a:noFill/>
          <a:ln>
            <a:noFill/>
          </a:ln>
        </p:spPr>
        <p:txBody>
          <a:bodyPr wrap="none" rtlCol="0" anchor="ctr" anchorCtr="1">
            <a:spAutoFit/>
          </a:bodyPr>
          <a:lstStyle/>
          <a:p>
            <a:r>
              <a:rPr lang="en-US" sz="8002" b="1">
                <a:solidFill>
                  <a:schemeClr val="bg1"/>
                </a:solidFill>
                <a:latin typeface="+mj-lt"/>
              </a:rPr>
              <a:t>Questions?</a:t>
            </a:r>
          </a:p>
        </p:txBody>
      </p:sp>
      <p:cxnSp>
        <p:nvCxnSpPr>
          <p:cNvPr id="7" name="Straight Connector 6"/>
          <p:cNvCxnSpPr/>
          <p:nvPr/>
        </p:nvCxnSpPr>
        <p:spPr>
          <a:xfrm>
            <a:off x="685800" y="5410200"/>
            <a:ext cx="1752600"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6928852" cy="55626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5765" y="0"/>
            <a:ext cx="5276235" cy="6858000"/>
          </a:xfrm>
          <a:prstGeom prst="rect">
            <a:avLst/>
          </a:prstGeom>
        </p:spPr>
      </p:pic>
    </p:spTree>
    <p:extLst>
      <p:ext uri="{BB962C8B-B14F-4D97-AF65-F5344CB8AC3E}">
        <p14:creationId xmlns:p14="http://schemas.microsoft.com/office/powerpoint/2010/main" val="15704980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2810" y="1905000"/>
            <a:ext cx="10669189" cy="2667000"/>
          </a:xfrm>
          <a:solidFill>
            <a:schemeClr val="accent1">
              <a:lumMod val="50000"/>
            </a:schemeClr>
          </a:solidFill>
        </p:spPr>
        <p:txBody>
          <a:bodyPr/>
          <a:lstStyle/>
          <a:p>
            <a:r>
              <a:rPr lang="en-US"/>
              <a:t>What is the Visualization Tool for Composition of Cloud Computing Services?</a:t>
            </a:r>
          </a:p>
        </p:txBody>
      </p:sp>
      <p:sp>
        <p:nvSpPr>
          <p:cNvPr id="4" name="Title 1"/>
          <p:cNvSpPr txBox="1">
            <a:spLocks/>
          </p:cNvSpPr>
          <p:nvPr/>
        </p:nvSpPr>
        <p:spPr bwMode="invGray">
          <a:xfrm>
            <a:off x="1522811" y="1905000"/>
            <a:ext cx="10669189" cy="2667000"/>
          </a:xfrm>
          <a:prstGeom prst="rect">
            <a:avLst/>
          </a:prstGeom>
          <a:solidFill>
            <a:schemeClr val="accent1">
              <a:lumMod val="50000"/>
            </a:schemeClr>
          </a:solidFill>
          <a:ln>
            <a:solidFill>
              <a:schemeClr val="accent1">
                <a:lumMod val="50000"/>
              </a:schemeClr>
            </a:solidFill>
          </a:ln>
        </p:spPr>
        <p:txBody>
          <a:bodyPr vert="horz" lIns="274320" tIns="182880" rIns="182880" bIns="182880" rtlCol="0" anchor="b">
            <a:normAutofit/>
          </a:bodyPr>
          <a:lstStyle>
            <a:lvl1pPr algn="l" defTabSz="914674" rtl="0" eaLnBrk="1" latinLnBrk="0" hangingPunct="1">
              <a:lnSpc>
                <a:spcPct val="80000"/>
              </a:lnSpc>
              <a:spcBef>
                <a:spcPct val="0"/>
              </a:spcBef>
              <a:buNone/>
              <a:defRPr sz="6602" kern="1200">
                <a:solidFill>
                  <a:schemeClr val="bg1"/>
                </a:solidFill>
                <a:effectLst>
                  <a:outerShdw blurRad="88900" algn="ctr" rotWithShape="0">
                    <a:prstClr val="black">
                      <a:alpha val="35000"/>
                    </a:prstClr>
                  </a:outerShdw>
                </a:effectLst>
                <a:latin typeface="+mj-lt"/>
                <a:ea typeface="+mj-ea"/>
                <a:cs typeface="+mj-cs"/>
              </a:defRPr>
            </a:lvl1pPr>
          </a:lstStyle>
          <a:p>
            <a:pPr>
              <a:lnSpc>
                <a:spcPct val="150000"/>
              </a:lnSpc>
            </a:pPr>
            <a:r>
              <a:rPr lang="en-US" sz="4800">
                <a:latin typeface="Lucida Sans" charset="0"/>
                <a:ea typeface="Lucida Sans" charset="0"/>
                <a:cs typeface="Lucida Sans" charset="0"/>
              </a:rPr>
              <a:t>Server-Side of Application</a:t>
            </a:r>
          </a:p>
        </p:txBody>
      </p:sp>
    </p:spTree>
    <p:extLst>
      <p:ext uri="{BB962C8B-B14F-4D97-AF65-F5344CB8AC3E}">
        <p14:creationId xmlns:p14="http://schemas.microsoft.com/office/powerpoint/2010/main" val="358088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CEC16-2B7A-41C4-8F40-844D502BA00F}"/>
              </a:ext>
            </a:extLst>
          </p:cNvPr>
          <p:cNvSpPr>
            <a:spLocks noGrp="1"/>
          </p:cNvSpPr>
          <p:nvPr>
            <p:ph type="title"/>
          </p:nvPr>
        </p:nvSpPr>
        <p:spPr>
          <a:xfrm>
            <a:off x="703478" y="0"/>
            <a:ext cx="4727448" cy="6163056"/>
          </a:xfrm>
          <a:solidFill>
            <a:schemeClr val="accent1">
              <a:lumMod val="50000"/>
            </a:schemeClr>
          </a:solidFill>
          <a:ln>
            <a:noFill/>
          </a:ln>
        </p:spPr>
        <p:txBody>
          <a:bodyPr lIns="274320" anchor="ctr">
            <a:normAutofit/>
          </a:bodyPr>
          <a:lstStyle/>
          <a:p>
            <a:r>
              <a:rPr lang="en-US" sz="4800" dirty="0">
                <a:solidFill>
                  <a:schemeClr val="bg1"/>
                </a:solidFill>
              </a:rPr>
              <a:t>Backend</a:t>
            </a:r>
          </a:p>
        </p:txBody>
      </p:sp>
      <p:sp>
        <p:nvSpPr>
          <p:cNvPr id="4" name="Rectangle 3">
            <a:extLst>
              <a:ext uri="{FF2B5EF4-FFF2-40B4-BE49-F238E27FC236}">
                <a16:creationId xmlns:a16="http://schemas.microsoft.com/office/drawing/2014/main" id="{144395D8-2249-4D42-B1A6-B083E3BFA7F2}"/>
              </a:ext>
            </a:extLst>
          </p:cNvPr>
          <p:cNvSpPr/>
          <p:nvPr/>
        </p:nvSpPr>
        <p:spPr>
          <a:xfrm>
            <a:off x="6356555" y="753031"/>
            <a:ext cx="5083750" cy="4980018"/>
          </a:xfrm>
          <a:prstGeom prst="rect">
            <a:avLst/>
          </a:prstGeom>
        </p:spPr>
        <p:txBody>
          <a:bodyPr wrap="square">
            <a:spAutoFit/>
          </a:bodyPr>
          <a:lstStyle/>
          <a:p>
            <a:pPr marL="457200" lvl="0" indent="-342900">
              <a:lnSpc>
                <a:spcPct val="150000"/>
              </a:lnSpc>
              <a:spcAft>
                <a:spcPts val="1000"/>
              </a:spcAft>
              <a:buSzPts val="1800"/>
              <a:buFont typeface="Arial" panose="020B0604020202020204" pitchFamily="34" charset="0"/>
              <a:buChar char="•"/>
            </a:pPr>
            <a:r>
              <a:rPr lang="en" sz="2400" dirty="0"/>
              <a:t>Implemented MySQL Database Schema</a:t>
            </a:r>
          </a:p>
          <a:p>
            <a:pPr marL="457200" lvl="0" indent="-342900">
              <a:lnSpc>
                <a:spcPct val="150000"/>
              </a:lnSpc>
              <a:spcAft>
                <a:spcPts val="1000"/>
              </a:spcAft>
              <a:buSzPts val="1800"/>
              <a:buFont typeface="Arial" panose="020B0604020202020204" pitchFamily="34" charset="0"/>
              <a:buChar char="•"/>
            </a:pPr>
            <a:r>
              <a:rPr lang="en" sz="2400" dirty="0"/>
              <a:t>Learning Angular to connect backend to frontend</a:t>
            </a:r>
          </a:p>
          <a:p>
            <a:pPr marL="914400" lvl="1" indent="-342900">
              <a:lnSpc>
                <a:spcPct val="150000"/>
              </a:lnSpc>
              <a:spcAft>
                <a:spcPts val="1000"/>
              </a:spcAft>
              <a:buSzPts val="1800"/>
              <a:buFont typeface="Arial" panose="020B0604020202020204" pitchFamily="34" charset="0"/>
              <a:buChar char="•"/>
            </a:pPr>
            <a:r>
              <a:rPr lang="en" sz="2400" dirty="0"/>
              <a:t>REST web services</a:t>
            </a:r>
          </a:p>
          <a:p>
            <a:pPr marL="914400" lvl="1" indent="-342900">
              <a:lnSpc>
                <a:spcPct val="150000"/>
              </a:lnSpc>
              <a:spcAft>
                <a:spcPts val="1000"/>
              </a:spcAft>
              <a:buSzPts val="1800"/>
              <a:buFont typeface="Arial" panose="020B0604020202020204" pitchFamily="34" charset="0"/>
              <a:buChar char="•"/>
            </a:pPr>
            <a:r>
              <a:rPr lang="en" sz="2400" dirty="0"/>
              <a:t>CRUD operations in Angular</a:t>
            </a:r>
          </a:p>
          <a:p>
            <a:pPr marL="457200" lvl="0" indent="-342900">
              <a:lnSpc>
                <a:spcPct val="150000"/>
              </a:lnSpc>
              <a:spcAft>
                <a:spcPts val="1000"/>
              </a:spcAft>
              <a:buSzPts val="1800"/>
              <a:buFont typeface="Arial" panose="020B0604020202020204" pitchFamily="34" charset="0"/>
              <a:buChar char="•"/>
            </a:pPr>
            <a:r>
              <a:rPr lang="en" sz="2400" dirty="0"/>
              <a:t>Implemented/Modified Node classes and other Java code</a:t>
            </a:r>
          </a:p>
        </p:txBody>
      </p:sp>
    </p:spTree>
    <p:extLst>
      <p:ext uri="{BB962C8B-B14F-4D97-AF65-F5344CB8AC3E}">
        <p14:creationId xmlns:p14="http://schemas.microsoft.com/office/powerpoint/2010/main" val="2090119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Content Placeholder 1">
            <a:extLst>
              <a:ext uri="{FF2B5EF4-FFF2-40B4-BE49-F238E27FC236}">
                <a16:creationId xmlns:a16="http://schemas.microsoft.com/office/drawing/2014/main" id="{089396D9-EBF6-4E45-A605-BF00DDA6B631}"/>
              </a:ext>
            </a:extLst>
          </p:cNvPr>
          <p:cNvSpPr>
            <a:spLocks noGrp="1"/>
          </p:cNvSpPr>
          <p:nvPr>
            <p:ph sz="half" idx="1"/>
          </p:nvPr>
        </p:nvSpPr>
        <p:spPr>
          <a:xfrm>
            <a:off x="457200" y="-7378"/>
            <a:ext cx="3819526" cy="6185968"/>
          </a:xfrm>
          <a:solidFill>
            <a:schemeClr val="accent1">
              <a:lumMod val="50000"/>
            </a:schemeClr>
          </a:solidFill>
        </p:spPr>
        <p:txBody>
          <a:bodyPr lIns="274320" anchor="ctr">
            <a:normAutofit/>
          </a:bodyPr>
          <a:lstStyle/>
          <a:p>
            <a:pPr marL="0" indent="0">
              <a:lnSpc>
                <a:spcPct val="80000"/>
              </a:lnSpc>
              <a:spcBef>
                <a:spcPts val="0"/>
              </a:spcBef>
              <a:buClrTx/>
              <a:buSzTx/>
              <a:buNone/>
            </a:pPr>
            <a:r>
              <a:rPr lang="en-US" sz="4800" dirty="0">
                <a:solidFill>
                  <a:schemeClr val="bg1"/>
                </a:solidFill>
                <a:latin typeface="+mj-lt"/>
              </a:rPr>
              <a:t>Old </a:t>
            </a:r>
            <a:r>
              <a:rPr lang="en" sz="4800" dirty="0">
                <a:solidFill>
                  <a:schemeClr val="bg1"/>
                </a:solidFill>
                <a:latin typeface="+mj-lt"/>
              </a:rPr>
              <a:t>Database EER Diagram</a:t>
            </a:r>
            <a:endParaRPr lang="en-US" sz="4800" dirty="0">
              <a:solidFill>
                <a:schemeClr val="bg1"/>
              </a:solidFill>
              <a:latin typeface="+mj-lt"/>
            </a:endParaRPr>
          </a:p>
        </p:txBody>
      </p:sp>
      <p:pic>
        <p:nvPicPr>
          <p:cNvPr id="2" name="Picture 2" descr="A screenshot of a cell phone&#10;&#10;Description generated with high confidence">
            <a:extLst>
              <a:ext uri="{FF2B5EF4-FFF2-40B4-BE49-F238E27FC236}">
                <a16:creationId xmlns:a16="http://schemas.microsoft.com/office/drawing/2014/main" id="{7499589F-9313-4B47-A73C-3CD9A1BC6030}"/>
              </a:ext>
            </a:extLst>
          </p:cNvPr>
          <p:cNvPicPr>
            <a:picLocks noChangeAspect="1"/>
          </p:cNvPicPr>
          <p:nvPr/>
        </p:nvPicPr>
        <p:blipFill>
          <a:blip r:embed="rId3"/>
          <a:stretch>
            <a:fillRect/>
          </a:stretch>
        </p:blipFill>
        <p:spPr>
          <a:xfrm>
            <a:off x="4279107" y="-2383"/>
            <a:ext cx="7908130" cy="6198804"/>
          </a:xfrm>
          <a:prstGeom prst="rect">
            <a:avLst/>
          </a:prstGeom>
        </p:spPr>
      </p:pic>
    </p:spTree>
    <p:extLst>
      <p:ext uri="{BB962C8B-B14F-4D97-AF65-F5344CB8AC3E}">
        <p14:creationId xmlns:p14="http://schemas.microsoft.com/office/powerpoint/2010/main" val="2790034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9284"/>
            <a:ext cx="4724400" cy="6162156"/>
          </a:xfrm>
          <a:solidFill>
            <a:schemeClr val="accent1">
              <a:lumMod val="50000"/>
            </a:schemeClr>
          </a:solidFill>
        </p:spPr>
        <p:txBody>
          <a:bodyPr lIns="274320" anchor="ctr">
            <a:normAutofit/>
          </a:bodyPr>
          <a:lstStyle/>
          <a:p>
            <a:pPr marL="0" indent="0">
              <a:lnSpc>
                <a:spcPct val="80000"/>
              </a:lnSpc>
              <a:spcBef>
                <a:spcPts val="0"/>
              </a:spcBef>
              <a:buClrTx/>
              <a:buSzTx/>
              <a:buNone/>
            </a:pPr>
            <a:r>
              <a:rPr lang="en-US" sz="4800" dirty="0">
                <a:solidFill>
                  <a:schemeClr val="bg1"/>
                </a:solidFill>
                <a:latin typeface="+mj-lt"/>
              </a:rPr>
              <a:t>Outline</a:t>
            </a:r>
          </a:p>
        </p:txBody>
      </p:sp>
      <p:sp>
        <p:nvSpPr>
          <p:cNvPr id="4" name="Content Placeholder 3"/>
          <p:cNvSpPr>
            <a:spLocks noGrp="1"/>
          </p:cNvSpPr>
          <p:nvPr>
            <p:ph sz="half" idx="2"/>
          </p:nvPr>
        </p:nvSpPr>
        <p:spPr>
          <a:xfrm>
            <a:off x="6274677" y="819881"/>
            <a:ext cx="4436719" cy="5069772"/>
          </a:xfrm>
        </p:spPr>
        <p:txBody>
          <a:bodyPr bIns="0" anchor="t">
            <a:normAutofit/>
          </a:bodyPr>
          <a:lstStyle/>
          <a:p>
            <a:pPr marL="274320" indent="-274320"/>
            <a:r>
              <a:rPr lang="en-US" sz="2400" dirty="0"/>
              <a:t>Project Description</a:t>
            </a:r>
          </a:p>
          <a:p>
            <a:pPr marL="274320" indent="-274320">
              <a:spcBef>
                <a:spcPts val="1800"/>
              </a:spcBef>
            </a:pPr>
            <a:r>
              <a:rPr lang="en" sz="2400" dirty="0"/>
              <a:t>Project </a:t>
            </a:r>
            <a:r>
              <a:rPr lang="en" sz="2400" dirty="0">
                <a:cs typeface="Calibri"/>
              </a:rPr>
              <a:t>Setup</a:t>
            </a:r>
            <a:endParaRPr lang="en-US" sz="2400" dirty="0">
              <a:cs typeface="Calibri"/>
            </a:endParaRPr>
          </a:p>
          <a:p>
            <a:pPr marL="274320" indent="-274320">
              <a:spcBef>
                <a:spcPts val="1800"/>
              </a:spcBef>
            </a:pPr>
            <a:r>
              <a:rPr lang="en" sz="2400" dirty="0">
                <a:cs typeface="Calibri"/>
              </a:rPr>
              <a:t>Project Composition</a:t>
            </a:r>
          </a:p>
          <a:p>
            <a:pPr marL="548640" lvl="1" indent="-228600">
              <a:spcBef>
                <a:spcPts val="1800"/>
              </a:spcBef>
            </a:pPr>
            <a:r>
              <a:rPr lang="en" sz="2000" dirty="0">
                <a:cs typeface="Calibri"/>
              </a:rPr>
              <a:t>Client-side</a:t>
            </a:r>
          </a:p>
          <a:p>
            <a:pPr marL="548640" lvl="1" indent="-228600">
              <a:spcBef>
                <a:spcPts val="1800"/>
              </a:spcBef>
            </a:pPr>
            <a:r>
              <a:rPr lang="en" sz="2000" dirty="0">
                <a:cs typeface="Calibri"/>
              </a:rPr>
              <a:t>Server-side</a:t>
            </a:r>
          </a:p>
          <a:p>
            <a:pPr marL="274320" indent="-274320">
              <a:spcBef>
                <a:spcPts val="1800"/>
              </a:spcBef>
            </a:pPr>
            <a:r>
              <a:rPr lang="en" sz="2400" dirty="0">
                <a:cs typeface="Calibri"/>
              </a:rPr>
              <a:t>Data Collected</a:t>
            </a:r>
          </a:p>
          <a:p>
            <a:pPr marL="274320" indent="-274320">
              <a:spcBef>
                <a:spcPts val="1800"/>
              </a:spcBef>
            </a:pPr>
            <a:r>
              <a:rPr lang="en" sz="2400" dirty="0">
                <a:cs typeface="Calibri"/>
              </a:rPr>
              <a:t>Results</a:t>
            </a:r>
          </a:p>
          <a:p>
            <a:pPr marL="274320" indent="-274320">
              <a:spcBef>
                <a:spcPts val="1800"/>
              </a:spcBef>
            </a:pPr>
            <a:r>
              <a:rPr lang="en" sz="2400" dirty="0">
                <a:cs typeface="Calibri"/>
              </a:rPr>
              <a:t>Project Challenges</a:t>
            </a:r>
          </a:p>
          <a:p>
            <a:pPr marL="274320" indent="-274320">
              <a:spcBef>
                <a:spcPts val="1800"/>
              </a:spcBef>
            </a:pPr>
            <a:r>
              <a:rPr lang="en" sz="2400" dirty="0">
                <a:cs typeface="Calibri"/>
              </a:rPr>
              <a:t>Future Plans</a:t>
            </a:r>
          </a:p>
        </p:txBody>
      </p:sp>
    </p:spTree>
    <p:extLst>
      <p:ext uri="{BB962C8B-B14F-4D97-AF65-F5344CB8AC3E}">
        <p14:creationId xmlns:p14="http://schemas.microsoft.com/office/powerpoint/2010/main" val="1255868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3" descr="A close up of a device&#10;&#10;Description generated with high confidence">
            <a:extLst>
              <a:ext uri="{FF2B5EF4-FFF2-40B4-BE49-F238E27FC236}">
                <a16:creationId xmlns:a16="http://schemas.microsoft.com/office/drawing/2014/main" id="{95352691-4C2D-46DD-B357-46BF69FBB1F3}"/>
              </a:ext>
            </a:extLst>
          </p:cNvPr>
          <p:cNvPicPr>
            <a:picLocks noChangeAspect="1"/>
          </p:cNvPicPr>
          <p:nvPr/>
        </p:nvPicPr>
        <p:blipFill>
          <a:blip r:embed="rId3"/>
          <a:stretch>
            <a:fillRect/>
          </a:stretch>
        </p:blipFill>
        <p:spPr>
          <a:xfrm>
            <a:off x="4393945" y="-5506"/>
            <a:ext cx="7792347" cy="6582362"/>
          </a:xfrm>
          <a:prstGeom prst="rect">
            <a:avLst/>
          </a:prstGeom>
        </p:spPr>
      </p:pic>
      <p:sp>
        <p:nvSpPr>
          <p:cNvPr id="11" name="Content Placeholder 1">
            <a:extLst>
              <a:ext uri="{FF2B5EF4-FFF2-40B4-BE49-F238E27FC236}">
                <a16:creationId xmlns:a16="http://schemas.microsoft.com/office/drawing/2014/main" id="{089396D9-EBF6-4E45-A605-BF00DDA6B631}"/>
              </a:ext>
            </a:extLst>
          </p:cNvPr>
          <p:cNvSpPr>
            <a:spLocks noGrp="1"/>
          </p:cNvSpPr>
          <p:nvPr>
            <p:ph sz="half" idx="1"/>
          </p:nvPr>
        </p:nvSpPr>
        <p:spPr>
          <a:xfrm>
            <a:off x="457200" y="4528"/>
            <a:ext cx="3938588" cy="6138344"/>
          </a:xfrm>
          <a:solidFill>
            <a:schemeClr val="accent1">
              <a:lumMod val="50000"/>
            </a:schemeClr>
          </a:solidFill>
        </p:spPr>
        <p:txBody>
          <a:bodyPr lIns="274320" anchor="ctr">
            <a:normAutofit/>
          </a:bodyPr>
          <a:lstStyle/>
          <a:p>
            <a:pPr marL="0" indent="0">
              <a:lnSpc>
                <a:spcPct val="80000"/>
              </a:lnSpc>
              <a:spcBef>
                <a:spcPts val="0"/>
              </a:spcBef>
              <a:buClrTx/>
              <a:buSzTx/>
              <a:buNone/>
            </a:pPr>
            <a:r>
              <a:rPr lang="en-US" sz="4800" dirty="0">
                <a:solidFill>
                  <a:schemeClr val="bg1"/>
                </a:solidFill>
                <a:latin typeface="+mj-lt"/>
              </a:rPr>
              <a:t>New Schema</a:t>
            </a:r>
          </a:p>
        </p:txBody>
      </p:sp>
    </p:spTree>
    <p:extLst>
      <p:ext uri="{BB962C8B-B14F-4D97-AF65-F5344CB8AC3E}">
        <p14:creationId xmlns:p14="http://schemas.microsoft.com/office/powerpoint/2010/main" val="3440542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9284"/>
            <a:ext cx="4724400" cy="6162156"/>
          </a:xfrm>
          <a:solidFill>
            <a:schemeClr val="accent1">
              <a:lumMod val="50000"/>
            </a:schemeClr>
          </a:solidFill>
        </p:spPr>
        <p:txBody>
          <a:bodyPr lIns="274320" anchor="ctr">
            <a:normAutofit/>
          </a:bodyPr>
          <a:lstStyle/>
          <a:p>
            <a:pPr marL="0" indent="0">
              <a:lnSpc>
                <a:spcPct val="80000"/>
              </a:lnSpc>
              <a:spcBef>
                <a:spcPts val="0"/>
              </a:spcBef>
              <a:buClrTx/>
              <a:buSzTx/>
              <a:buNone/>
            </a:pPr>
            <a:r>
              <a:rPr lang="en-US" sz="4800" dirty="0">
                <a:solidFill>
                  <a:schemeClr val="bg1"/>
                </a:solidFill>
                <a:latin typeface="+mj-lt"/>
              </a:rPr>
              <a:t>Data</a:t>
            </a:r>
            <a:r>
              <a:rPr lang="en-US" sz="4800" dirty="0">
                <a:solidFill>
                  <a:schemeClr val="bg1"/>
                </a:solidFill>
                <a:latin typeface="+mj-lt"/>
                <a:cs typeface="Calibri"/>
              </a:rPr>
              <a:t> Collection</a:t>
            </a:r>
            <a:endParaRPr lang="en-US" sz="4800" dirty="0">
              <a:solidFill>
                <a:schemeClr val="bg1"/>
              </a:solidFill>
              <a:latin typeface="+mj-lt"/>
            </a:endParaRPr>
          </a:p>
        </p:txBody>
      </p:sp>
      <p:sp>
        <p:nvSpPr>
          <p:cNvPr id="4" name="Content Placeholder 3"/>
          <p:cNvSpPr>
            <a:spLocks noGrp="1"/>
          </p:cNvSpPr>
          <p:nvPr>
            <p:ph sz="half" idx="2"/>
          </p:nvPr>
        </p:nvSpPr>
        <p:spPr>
          <a:xfrm>
            <a:off x="6232473" y="608866"/>
            <a:ext cx="4436719" cy="5564048"/>
          </a:xfrm>
        </p:spPr>
        <p:txBody>
          <a:bodyPr anchor="ctr">
            <a:normAutofit/>
          </a:bodyPr>
          <a:lstStyle/>
          <a:p>
            <a:pPr marL="274320" indent="-274320"/>
            <a:r>
              <a:rPr lang="en-US" sz="2400" dirty="0">
                <a:cs typeface="Calibri"/>
              </a:rPr>
              <a:t>Want to detect QoS of Webservices</a:t>
            </a:r>
          </a:p>
          <a:p>
            <a:pPr marL="274320" indent="-274320">
              <a:spcBef>
                <a:spcPts val="1800"/>
              </a:spcBef>
            </a:pPr>
            <a:r>
              <a:rPr lang="en-US" sz="2400" dirty="0">
                <a:cs typeface="Calibri"/>
              </a:rPr>
              <a:t>Collected Data from popular sites e.g. Facebook, Google, Amazon, etc.</a:t>
            </a:r>
          </a:p>
          <a:p>
            <a:pPr marL="274320" indent="-274320">
              <a:spcBef>
                <a:spcPts val="1800"/>
              </a:spcBef>
            </a:pPr>
            <a:r>
              <a:rPr lang="en-US" sz="2400" dirty="0">
                <a:cs typeface="Calibri"/>
              </a:rPr>
              <a:t>Test Period:</a:t>
            </a:r>
          </a:p>
          <a:p>
            <a:pPr marL="548640" lvl="1" indent="-228600">
              <a:spcBef>
                <a:spcPts val="1800"/>
              </a:spcBef>
            </a:pPr>
            <a:r>
              <a:rPr lang="en-US" sz="2000" dirty="0">
                <a:cs typeface="Calibri"/>
              </a:rPr>
              <a:t>Every 15 minutes for 24 hours</a:t>
            </a:r>
          </a:p>
          <a:p>
            <a:pPr marL="548640" lvl="1" indent="-228600">
              <a:spcBef>
                <a:spcPts val="1800"/>
              </a:spcBef>
            </a:pPr>
            <a:r>
              <a:rPr lang="en-US" sz="2000" dirty="0">
                <a:cs typeface="Calibri"/>
              </a:rPr>
              <a:t>10 sites per person</a:t>
            </a:r>
          </a:p>
          <a:p>
            <a:pPr marL="274320" indent="-274320">
              <a:spcBef>
                <a:spcPts val="1800"/>
              </a:spcBef>
            </a:pPr>
            <a:endParaRPr lang="en-US" sz="2400" dirty="0">
              <a:cs typeface="Calibri"/>
            </a:endParaRPr>
          </a:p>
        </p:txBody>
      </p:sp>
    </p:spTree>
    <p:extLst>
      <p:ext uri="{BB962C8B-B14F-4D97-AF65-F5344CB8AC3E}">
        <p14:creationId xmlns:p14="http://schemas.microsoft.com/office/powerpoint/2010/main" val="1216238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9284"/>
            <a:ext cx="4724400" cy="6162156"/>
          </a:xfrm>
          <a:solidFill>
            <a:schemeClr val="accent1">
              <a:lumMod val="50000"/>
            </a:schemeClr>
          </a:solidFill>
        </p:spPr>
        <p:txBody>
          <a:bodyPr lIns="274320" anchor="ctr">
            <a:normAutofit/>
          </a:bodyPr>
          <a:lstStyle/>
          <a:p>
            <a:pPr marL="0" indent="0">
              <a:lnSpc>
                <a:spcPct val="80000"/>
              </a:lnSpc>
              <a:spcBef>
                <a:spcPts val="0"/>
              </a:spcBef>
              <a:buClrTx/>
              <a:buSzTx/>
              <a:buNone/>
            </a:pPr>
            <a:r>
              <a:rPr lang="en-US" sz="4800">
                <a:solidFill>
                  <a:schemeClr val="bg1"/>
                </a:solidFill>
                <a:latin typeface="+mj-lt"/>
              </a:rPr>
              <a:t>Stats</a:t>
            </a:r>
          </a:p>
        </p:txBody>
      </p:sp>
      <p:sp>
        <p:nvSpPr>
          <p:cNvPr id="4" name="Content Placeholder 3"/>
          <p:cNvSpPr>
            <a:spLocks noGrp="1"/>
          </p:cNvSpPr>
          <p:nvPr>
            <p:ph sz="half" idx="2"/>
          </p:nvPr>
        </p:nvSpPr>
        <p:spPr>
          <a:xfrm>
            <a:off x="6232473" y="608866"/>
            <a:ext cx="4436719" cy="5564048"/>
          </a:xfrm>
        </p:spPr>
        <p:txBody>
          <a:bodyPr anchor="ctr">
            <a:normAutofit/>
          </a:bodyPr>
          <a:lstStyle/>
          <a:p>
            <a:pPr marL="274320" indent="-274320"/>
            <a:r>
              <a:rPr lang="en-US" sz="2400" dirty="0">
                <a:cs typeface="Calibri"/>
              </a:rPr>
              <a:t>Twitter</a:t>
            </a:r>
            <a:endParaRPr lang="en-US" dirty="0">
              <a:cs typeface="Calibri"/>
            </a:endParaRPr>
          </a:p>
          <a:p>
            <a:pPr marL="548640" lvl="1" indent="-228600">
              <a:spcBef>
                <a:spcPts val="1800"/>
              </a:spcBef>
            </a:pPr>
            <a:r>
              <a:rPr lang="en-US" sz="2000" dirty="0">
                <a:cs typeface="Calibri"/>
              </a:rPr>
              <a:t>Performance, Runtime</a:t>
            </a:r>
          </a:p>
          <a:p>
            <a:pPr marL="274320" indent="-274320">
              <a:spcBef>
                <a:spcPts val="1800"/>
              </a:spcBef>
            </a:pPr>
            <a:r>
              <a:rPr lang="en-US" sz="2400" dirty="0">
                <a:cs typeface="Calibri"/>
              </a:rPr>
              <a:t>Amazon</a:t>
            </a:r>
          </a:p>
          <a:p>
            <a:pPr marL="548640" lvl="1" indent="-228600">
              <a:spcBef>
                <a:spcPts val="1800"/>
              </a:spcBef>
            </a:pPr>
            <a:r>
              <a:rPr lang="en-US" sz="2000" dirty="0">
                <a:cs typeface="Calibri"/>
              </a:rPr>
              <a:t>Performance, Runtime</a:t>
            </a:r>
          </a:p>
          <a:p>
            <a:pPr marL="274320" indent="-274320">
              <a:spcBef>
                <a:spcPts val="1800"/>
              </a:spcBef>
            </a:pPr>
            <a:r>
              <a:rPr lang="en-US" sz="2400" dirty="0" err="1">
                <a:cs typeface="Calibri"/>
              </a:rPr>
              <a:t>DigitalOcean</a:t>
            </a:r>
            <a:endParaRPr lang="en-US" sz="2400" dirty="0">
              <a:cs typeface="Calibri"/>
            </a:endParaRPr>
          </a:p>
          <a:p>
            <a:pPr marL="548640" lvl="1" indent="-228600">
              <a:spcBef>
                <a:spcPts val="1800"/>
              </a:spcBef>
            </a:pPr>
            <a:r>
              <a:rPr lang="en-US" sz="2000" dirty="0">
                <a:cs typeface="Calibri"/>
              </a:rPr>
              <a:t>Performance, Runtime</a:t>
            </a:r>
          </a:p>
        </p:txBody>
      </p:sp>
    </p:spTree>
    <p:extLst>
      <p:ext uri="{BB962C8B-B14F-4D97-AF65-F5344CB8AC3E}">
        <p14:creationId xmlns:p14="http://schemas.microsoft.com/office/powerpoint/2010/main" val="170517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531952" y="2562548"/>
            <a:ext cx="4948727" cy="1323760"/>
          </a:xfrm>
          <a:prstGeom prst="rect">
            <a:avLst/>
          </a:prstGeom>
          <a:noFill/>
          <a:ln>
            <a:noFill/>
          </a:ln>
        </p:spPr>
        <p:txBody>
          <a:bodyPr wrap="none" rtlCol="0" anchor="ctr" anchorCtr="1">
            <a:spAutoFit/>
          </a:bodyPr>
          <a:lstStyle/>
          <a:p>
            <a:r>
              <a:rPr lang="en-US" sz="8002" b="1">
                <a:solidFill>
                  <a:schemeClr val="bg1"/>
                </a:solidFill>
                <a:latin typeface="+mj-lt"/>
              </a:rPr>
              <a:t>Questions?</a:t>
            </a:r>
          </a:p>
        </p:txBody>
      </p:sp>
      <p:cxnSp>
        <p:nvCxnSpPr>
          <p:cNvPr id="7" name="Straight Connector 6"/>
          <p:cNvCxnSpPr/>
          <p:nvPr/>
        </p:nvCxnSpPr>
        <p:spPr>
          <a:xfrm>
            <a:off x="685800" y="5410200"/>
            <a:ext cx="1752600"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15" y="0"/>
            <a:ext cx="6918762" cy="5560202"/>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0186" y="203200"/>
            <a:ext cx="4232392" cy="5495925"/>
          </a:xfrm>
          <a:prstGeom prst="rect">
            <a:avLst/>
          </a:prstGeom>
        </p:spPr>
      </p:pic>
    </p:spTree>
    <p:extLst>
      <p:ext uri="{BB962C8B-B14F-4D97-AF65-F5344CB8AC3E}">
        <p14:creationId xmlns:p14="http://schemas.microsoft.com/office/powerpoint/2010/main" val="310403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531952" y="2562548"/>
            <a:ext cx="4948727" cy="1323760"/>
          </a:xfrm>
          <a:prstGeom prst="rect">
            <a:avLst/>
          </a:prstGeom>
          <a:noFill/>
          <a:ln>
            <a:noFill/>
          </a:ln>
        </p:spPr>
        <p:txBody>
          <a:bodyPr wrap="none" rtlCol="0" anchor="ctr" anchorCtr="1">
            <a:spAutoFit/>
          </a:bodyPr>
          <a:lstStyle/>
          <a:p>
            <a:r>
              <a:rPr lang="en-US" sz="8002" b="1">
                <a:solidFill>
                  <a:schemeClr val="bg1"/>
                </a:solidFill>
                <a:latin typeface="+mj-lt"/>
              </a:rPr>
              <a:t>Questions?</a:t>
            </a:r>
          </a:p>
        </p:txBody>
      </p:sp>
      <p:cxnSp>
        <p:nvCxnSpPr>
          <p:cNvPr id="7" name="Straight Connector 6"/>
          <p:cNvCxnSpPr/>
          <p:nvPr/>
        </p:nvCxnSpPr>
        <p:spPr>
          <a:xfrm>
            <a:off x="685800" y="5410200"/>
            <a:ext cx="1752600"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2481"/>
          <a:stretch/>
        </p:blipFill>
        <p:spPr>
          <a:xfrm>
            <a:off x="98257" y="12702"/>
            <a:ext cx="6911279" cy="5397498"/>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2520" t="2038" r="2572" b="1670"/>
          <a:stretch/>
        </p:blipFill>
        <p:spPr>
          <a:xfrm>
            <a:off x="7443231" y="323557"/>
            <a:ext cx="4064141" cy="5275385"/>
          </a:xfrm>
          <a:prstGeom prst="rect">
            <a:avLst/>
          </a:prstGeom>
        </p:spPr>
      </p:pic>
    </p:spTree>
    <p:extLst>
      <p:ext uri="{BB962C8B-B14F-4D97-AF65-F5344CB8AC3E}">
        <p14:creationId xmlns:p14="http://schemas.microsoft.com/office/powerpoint/2010/main" val="5716036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531952" y="2562548"/>
            <a:ext cx="4948727" cy="1323760"/>
          </a:xfrm>
          <a:prstGeom prst="rect">
            <a:avLst/>
          </a:prstGeom>
          <a:noFill/>
          <a:ln>
            <a:noFill/>
          </a:ln>
        </p:spPr>
        <p:txBody>
          <a:bodyPr wrap="none" rtlCol="0" anchor="ctr" anchorCtr="1">
            <a:spAutoFit/>
          </a:bodyPr>
          <a:lstStyle/>
          <a:p>
            <a:r>
              <a:rPr lang="en-US" sz="8002" b="1">
                <a:solidFill>
                  <a:schemeClr val="bg1"/>
                </a:solidFill>
                <a:latin typeface="+mj-lt"/>
              </a:rPr>
              <a:t>Questions?</a:t>
            </a:r>
          </a:p>
        </p:txBody>
      </p:sp>
      <p:cxnSp>
        <p:nvCxnSpPr>
          <p:cNvPr id="7" name="Straight Connector 6"/>
          <p:cNvCxnSpPr/>
          <p:nvPr/>
        </p:nvCxnSpPr>
        <p:spPr>
          <a:xfrm>
            <a:off x="685800" y="5410200"/>
            <a:ext cx="1752600"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107793" cy="5560202"/>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1332" y="203200"/>
            <a:ext cx="4610100" cy="5495925"/>
          </a:xfrm>
          <a:prstGeom prst="rect">
            <a:avLst/>
          </a:prstGeom>
        </p:spPr>
      </p:pic>
    </p:spTree>
    <p:extLst>
      <p:ext uri="{BB962C8B-B14F-4D97-AF65-F5344CB8AC3E}">
        <p14:creationId xmlns:p14="http://schemas.microsoft.com/office/powerpoint/2010/main" val="3141318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9284"/>
            <a:ext cx="4724400" cy="6162156"/>
          </a:xfrm>
          <a:solidFill>
            <a:schemeClr val="accent1">
              <a:lumMod val="50000"/>
            </a:schemeClr>
          </a:solidFill>
        </p:spPr>
        <p:txBody>
          <a:bodyPr lIns="274320" anchor="ctr">
            <a:normAutofit/>
          </a:bodyPr>
          <a:lstStyle/>
          <a:p>
            <a:pPr marL="0" indent="0">
              <a:lnSpc>
                <a:spcPct val="80000"/>
              </a:lnSpc>
              <a:spcBef>
                <a:spcPts val="0"/>
              </a:spcBef>
              <a:buClrTx/>
              <a:buSzTx/>
              <a:buNone/>
            </a:pPr>
            <a:r>
              <a:rPr lang="en-US" sz="4800">
                <a:solidFill>
                  <a:schemeClr val="bg1"/>
                </a:solidFill>
                <a:latin typeface="+mj-lt"/>
              </a:rPr>
              <a:t>Comparison</a:t>
            </a:r>
          </a:p>
        </p:txBody>
      </p:sp>
      <p:sp>
        <p:nvSpPr>
          <p:cNvPr id="4" name="Content Placeholder 3"/>
          <p:cNvSpPr>
            <a:spLocks noGrp="1"/>
          </p:cNvSpPr>
          <p:nvPr>
            <p:ph sz="half" idx="2"/>
          </p:nvPr>
        </p:nvSpPr>
        <p:spPr>
          <a:xfrm>
            <a:off x="6232473" y="608866"/>
            <a:ext cx="4436719" cy="5564048"/>
          </a:xfrm>
        </p:spPr>
        <p:txBody>
          <a:bodyPr anchor="ctr">
            <a:normAutofit/>
          </a:bodyPr>
          <a:lstStyle/>
          <a:p>
            <a:r>
              <a:rPr lang="en-US" dirty="0"/>
              <a:t>Can compare two nodes</a:t>
            </a:r>
          </a:p>
          <a:p>
            <a:r>
              <a:rPr lang="en-US" dirty="0"/>
              <a:t>Option to select nodes for comparison</a:t>
            </a:r>
          </a:p>
          <a:p>
            <a:r>
              <a:rPr lang="en-US" dirty="0"/>
              <a:t>Real-Time Performance Graph</a:t>
            </a:r>
          </a:p>
          <a:p>
            <a:r>
              <a:rPr lang="en-US" dirty="0"/>
              <a:t>Tested 4 sets</a:t>
            </a:r>
          </a:p>
          <a:p>
            <a:pPr lvl="1"/>
            <a:r>
              <a:rPr lang="en-US" dirty="0" err="1"/>
              <a:t>CognitiveScale</a:t>
            </a:r>
            <a:r>
              <a:rPr lang="en-US" dirty="0"/>
              <a:t>  &amp; Oracle AI</a:t>
            </a:r>
          </a:p>
          <a:p>
            <a:pPr lvl="1"/>
            <a:r>
              <a:rPr lang="en-US" dirty="0"/>
              <a:t>Facebook, Twitter &amp; Instagram</a:t>
            </a:r>
          </a:p>
          <a:p>
            <a:pPr lvl="1"/>
            <a:r>
              <a:rPr lang="en-US" dirty="0"/>
              <a:t>AWS, GitHub &amp; Digital Ocean</a:t>
            </a:r>
          </a:p>
          <a:p>
            <a:pPr lvl="1"/>
            <a:r>
              <a:rPr lang="en-US" dirty="0"/>
              <a:t>OneDrive, Dropbox, iCloud &amp; Google Drive</a:t>
            </a:r>
          </a:p>
          <a:p>
            <a:pPr lvl="1"/>
            <a:endParaRPr lang="en-US" dirty="0"/>
          </a:p>
        </p:txBody>
      </p:sp>
    </p:spTree>
    <p:extLst>
      <p:ext uri="{BB962C8B-B14F-4D97-AF65-F5344CB8AC3E}">
        <p14:creationId xmlns:p14="http://schemas.microsoft.com/office/powerpoint/2010/main" val="642467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531952" y="2562548"/>
            <a:ext cx="4948727" cy="1323760"/>
          </a:xfrm>
          <a:prstGeom prst="rect">
            <a:avLst/>
          </a:prstGeom>
          <a:noFill/>
          <a:ln>
            <a:noFill/>
          </a:ln>
        </p:spPr>
        <p:txBody>
          <a:bodyPr wrap="none" rtlCol="0" anchor="ctr" anchorCtr="1">
            <a:spAutoFit/>
          </a:bodyPr>
          <a:lstStyle/>
          <a:p>
            <a:r>
              <a:rPr lang="en-US" sz="8002" b="1">
                <a:solidFill>
                  <a:schemeClr val="bg1"/>
                </a:solidFill>
                <a:latin typeface="+mj-lt"/>
              </a:rPr>
              <a:t>Questions?</a:t>
            </a:r>
          </a:p>
        </p:txBody>
      </p:sp>
      <p:cxnSp>
        <p:nvCxnSpPr>
          <p:cNvPr id="7" name="Straight Connector 6"/>
          <p:cNvCxnSpPr/>
          <p:nvPr/>
        </p:nvCxnSpPr>
        <p:spPr>
          <a:xfrm>
            <a:off x="685800" y="5410200"/>
            <a:ext cx="1752600"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0600" y="37050"/>
            <a:ext cx="8280400" cy="6792902"/>
          </a:xfrm>
          <a:prstGeom prst="rect">
            <a:avLst/>
          </a:prstGeom>
        </p:spPr>
      </p:pic>
    </p:spTree>
    <p:extLst>
      <p:ext uri="{BB962C8B-B14F-4D97-AF65-F5344CB8AC3E}">
        <p14:creationId xmlns:p14="http://schemas.microsoft.com/office/powerpoint/2010/main" val="703398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531952" y="2562548"/>
            <a:ext cx="4948727" cy="1323760"/>
          </a:xfrm>
          <a:prstGeom prst="rect">
            <a:avLst/>
          </a:prstGeom>
          <a:noFill/>
          <a:ln>
            <a:noFill/>
          </a:ln>
        </p:spPr>
        <p:txBody>
          <a:bodyPr wrap="none" rtlCol="0" anchor="ctr" anchorCtr="1">
            <a:spAutoFit/>
          </a:bodyPr>
          <a:lstStyle/>
          <a:p>
            <a:r>
              <a:rPr lang="en-US" sz="8002" b="1" dirty="0">
                <a:solidFill>
                  <a:schemeClr val="bg1"/>
                </a:solidFill>
                <a:latin typeface="+mj-lt"/>
              </a:rPr>
              <a:t>Questions?</a:t>
            </a:r>
          </a:p>
        </p:txBody>
      </p:sp>
      <p:cxnSp>
        <p:nvCxnSpPr>
          <p:cNvPr id="7" name="Straight Connector 6"/>
          <p:cNvCxnSpPr/>
          <p:nvPr/>
        </p:nvCxnSpPr>
        <p:spPr>
          <a:xfrm>
            <a:off x="685800" y="5410200"/>
            <a:ext cx="1752600"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F255D61-01AF-0846-90CE-3F17BCDA0375}"/>
              </a:ext>
            </a:extLst>
          </p:cNvPr>
          <p:cNvGrpSpPr/>
          <p:nvPr/>
        </p:nvGrpSpPr>
        <p:grpSpPr>
          <a:xfrm>
            <a:off x="2628547" y="9003"/>
            <a:ext cx="7493706" cy="6848997"/>
            <a:chOff x="2628547" y="9003"/>
            <a:chExt cx="7493706" cy="6848997"/>
          </a:xfrm>
        </p:grpSpPr>
        <p:pic>
          <p:nvPicPr>
            <p:cNvPr id="8" name="Picture 7"/>
            <p:cNvPicPr>
              <a:picLocks noChangeAspect="1"/>
            </p:cNvPicPr>
            <p:nvPr/>
          </p:nvPicPr>
          <p:blipFill>
            <a:blip r:embed="rId3"/>
            <a:stretch>
              <a:fillRect/>
            </a:stretch>
          </p:blipFill>
          <p:spPr>
            <a:xfrm>
              <a:off x="2628547" y="9003"/>
              <a:ext cx="7493706" cy="6848997"/>
            </a:xfrm>
            <a:prstGeom prst="rect">
              <a:avLst/>
            </a:prstGeom>
          </p:spPr>
        </p:pic>
        <p:sp>
          <p:nvSpPr>
            <p:cNvPr id="3" name="TextBox 2">
              <a:extLst>
                <a:ext uri="{FF2B5EF4-FFF2-40B4-BE49-F238E27FC236}">
                  <a16:creationId xmlns:a16="http://schemas.microsoft.com/office/drawing/2014/main" id="{0E01849B-35A1-4A45-B371-783EF7BDE8E9}"/>
                </a:ext>
              </a:extLst>
            </p:cNvPr>
            <p:cNvSpPr txBox="1"/>
            <p:nvPr/>
          </p:nvSpPr>
          <p:spPr>
            <a:xfrm>
              <a:off x="2756248" y="1521809"/>
              <a:ext cx="957622" cy="246221"/>
            </a:xfrm>
            <a:prstGeom prst="rect">
              <a:avLst/>
            </a:prstGeom>
            <a:solidFill>
              <a:schemeClr val="bg1"/>
            </a:solidFill>
            <a:ln>
              <a:noFill/>
            </a:ln>
          </p:spPr>
          <p:txBody>
            <a:bodyPr wrap="square" lIns="0" rtlCol="0" anchor="t" anchorCtr="0">
              <a:spAutoFit/>
            </a:bodyPr>
            <a:lstStyle/>
            <a:p>
              <a:r>
                <a:rPr lang="en-US" sz="1000" dirty="0"/>
                <a:t>GitHub</a:t>
              </a:r>
            </a:p>
          </p:txBody>
        </p:sp>
      </p:grpSp>
      <p:sp>
        <p:nvSpPr>
          <p:cNvPr id="2" name="TextBox 1">
            <a:extLst>
              <a:ext uri="{FF2B5EF4-FFF2-40B4-BE49-F238E27FC236}">
                <a16:creationId xmlns:a16="http://schemas.microsoft.com/office/drawing/2014/main" id="{FB4ED412-F147-DE45-8BD3-1CFDB0C4FFEB}"/>
              </a:ext>
            </a:extLst>
          </p:cNvPr>
          <p:cNvSpPr txBox="1"/>
          <p:nvPr/>
        </p:nvSpPr>
        <p:spPr>
          <a:xfrm>
            <a:off x="5832274" y="3209323"/>
            <a:ext cx="1081144" cy="207749"/>
          </a:xfrm>
          <a:prstGeom prst="rect">
            <a:avLst/>
          </a:prstGeom>
          <a:solidFill>
            <a:schemeClr val="bg1"/>
          </a:solidFill>
          <a:ln>
            <a:noFill/>
          </a:ln>
        </p:spPr>
        <p:txBody>
          <a:bodyPr wrap="square" lIns="0" rIns="0" rtlCol="0" anchor="ctr" anchorCtr="1">
            <a:spAutoFit/>
          </a:bodyPr>
          <a:lstStyle/>
          <a:p>
            <a:r>
              <a:rPr lang="en-US" sz="750" dirty="0">
                <a:solidFill>
                  <a:schemeClr val="tx1">
                    <a:lumMod val="85000"/>
                    <a:lumOff val="15000"/>
                  </a:schemeClr>
                </a:solidFill>
              </a:rPr>
              <a:t>GitHub Performance Data</a:t>
            </a:r>
          </a:p>
        </p:txBody>
      </p:sp>
    </p:spTree>
    <p:extLst>
      <p:ext uri="{BB962C8B-B14F-4D97-AF65-F5344CB8AC3E}">
        <p14:creationId xmlns:p14="http://schemas.microsoft.com/office/powerpoint/2010/main" val="4796452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7" name="Straight Connector 6"/>
          <p:cNvCxnSpPr/>
          <p:nvPr/>
        </p:nvCxnSpPr>
        <p:spPr>
          <a:xfrm>
            <a:off x="685800" y="5410200"/>
            <a:ext cx="1752600"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0CBB1041-EB62-8F45-8ED0-C095A541EB60}"/>
              </a:ext>
            </a:extLst>
          </p:cNvPr>
          <p:cNvGrpSpPr/>
          <p:nvPr/>
        </p:nvGrpSpPr>
        <p:grpSpPr>
          <a:xfrm>
            <a:off x="2420635" y="9003"/>
            <a:ext cx="7477729" cy="6848997"/>
            <a:chOff x="2420635" y="9003"/>
            <a:chExt cx="7477729" cy="6848997"/>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0635" y="9003"/>
              <a:ext cx="7477729" cy="6848997"/>
            </a:xfrm>
            <a:prstGeom prst="rect">
              <a:avLst/>
            </a:prstGeom>
          </p:spPr>
        </p:pic>
        <p:sp>
          <p:nvSpPr>
            <p:cNvPr id="2" name="TextBox 1">
              <a:extLst>
                <a:ext uri="{FF2B5EF4-FFF2-40B4-BE49-F238E27FC236}">
                  <a16:creationId xmlns:a16="http://schemas.microsoft.com/office/drawing/2014/main" id="{5E180F73-A789-ED4A-AED1-53555BE0FF00}"/>
                </a:ext>
              </a:extLst>
            </p:cNvPr>
            <p:cNvSpPr txBox="1"/>
            <p:nvPr/>
          </p:nvSpPr>
          <p:spPr>
            <a:xfrm>
              <a:off x="2438400" y="1896860"/>
              <a:ext cx="856325" cy="246221"/>
            </a:xfrm>
            <a:prstGeom prst="rect">
              <a:avLst/>
            </a:prstGeom>
            <a:solidFill>
              <a:schemeClr val="bg1"/>
            </a:solidFill>
            <a:ln>
              <a:noFill/>
            </a:ln>
          </p:spPr>
          <p:txBody>
            <a:bodyPr wrap="none" rtlCol="0" anchor="ctr" anchorCtr="1">
              <a:spAutoFit/>
            </a:bodyPr>
            <a:lstStyle/>
            <a:p>
              <a:r>
                <a:rPr lang="en-US" sz="1000" dirty="0"/>
                <a:t>Google Drive</a:t>
              </a:r>
            </a:p>
          </p:txBody>
        </p:sp>
      </p:grpSp>
      <p:sp>
        <p:nvSpPr>
          <p:cNvPr id="4" name="TextBox 3">
            <a:extLst>
              <a:ext uri="{FF2B5EF4-FFF2-40B4-BE49-F238E27FC236}">
                <a16:creationId xmlns:a16="http://schemas.microsoft.com/office/drawing/2014/main" id="{0ECF5DCC-1B71-4646-9DCD-500F14A8A063}"/>
              </a:ext>
            </a:extLst>
          </p:cNvPr>
          <p:cNvSpPr txBox="1"/>
          <p:nvPr/>
        </p:nvSpPr>
        <p:spPr>
          <a:xfrm>
            <a:off x="7730836" y="3176815"/>
            <a:ext cx="1337867" cy="207749"/>
          </a:xfrm>
          <a:prstGeom prst="rect">
            <a:avLst/>
          </a:prstGeom>
          <a:solidFill>
            <a:schemeClr val="bg1"/>
          </a:solidFill>
          <a:ln>
            <a:noFill/>
          </a:ln>
        </p:spPr>
        <p:txBody>
          <a:bodyPr wrap="none" lIns="0" rtlCol="0" anchor="ctr" anchorCtr="1">
            <a:spAutoFit/>
          </a:bodyPr>
          <a:lstStyle/>
          <a:p>
            <a:r>
              <a:rPr lang="en-US" sz="750" dirty="0">
                <a:solidFill>
                  <a:schemeClr val="tx1">
                    <a:lumMod val="75000"/>
                    <a:lumOff val="25000"/>
                  </a:schemeClr>
                </a:solidFill>
              </a:rPr>
              <a:t>Google Drive Performance Data</a:t>
            </a:r>
          </a:p>
        </p:txBody>
      </p:sp>
    </p:spTree>
    <p:extLst>
      <p:ext uri="{BB962C8B-B14F-4D97-AF65-F5344CB8AC3E}">
        <p14:creationId xmlns:p14="http://schemas.microsoft.com/office/powerpoint/2010/main" val="2099596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2810" y="1905000"/>
            <a:ext cx="10669189" cy="2667000"/>
          </a:xfrm>
          <a:solidFill>
            <a:schemeClr val="accent1">
              <a:lumMod val="50000"/>
            </a:schemeClr>
          </a:solidFill>
        </p:spPr>
        <p:txBody>
          <a:bodyPr/>
          <a:lstStyle/>
          <a:p>
            <a:r>
              <a:rPr lang="en-US"/>
              <a:t>What is the Visualization Tool for Composition of Cloud Computing Services?</a:t>
            </a:r>
          </a:p>
        </p:txBody>
      </p:sp>
      <p:sp>
        <p:nvSpPr>
          <p:cNvPr id="4" name="Title 1"/>
          <p:cNvSpPr txBox="1">
            <a:spLocks/>
          </p:cNvSpPr>
          <p:nvPr/>
        </p:nvSpPr>
        <p:spPr bwMode="invGray">
          <a:xfrm>
            <a:off x="1522811" y="1905000"/>
            <a:ext cx="10669189" cy="2667000"/>
          </a:xfrm>
          <a:prstGeom prst="rect">
            <a:avLst/>
          </a:prstGeom>
          <a:solidFill>
            <a:schemeClr val="accent1">
              <a:lumMod val="50000"/>
            </a:schemeClr>
          </a:solidFill>
          <a:ln>
            <a:solidFill>
              <a:schemeClr val="accent1">
                <a:lumMod val="50000"/>
              </a:schemeClr>
            </a:solidFill>
          </a:ln>
        </p:spPr>
        <p:txBody>
          <a:bodyPr vert="horz" lIns="274320" tIns="182880" rIns="182880" bIns="182880" rtlCol="0" anchor="b">
            <a:normAutofit/>
          </a:bodyPr>
          <a:lstStyle>
            <a:lvl1pPr algn="l" defTabSz="914674" rtl="0" eaLnBrk="1" latinLnBrk="0" hangingPunct="1">
              <a:lnSpc>
                <a:spcPct val="80000"/>
              </a:lnSpc>
              <a:spcBef>
                <a:spcPct val="0"/>
              </a:spcBef>
              <a:buNone/>
              <a:defRPr sz="6602" kern="1200">
                <a:solidFill>
                  <a:schemeClr val="bg1"/>
                </a:solidFill>
                <a:effectLst>
                  <a:outerShdw blurRad="88900" algn="ctr" rotWithShape="0">
                    <a:prstClr val="black">
                      <a:alpha val="35000"/>
                    </a:prstClr>
                  </a:outerShdw>
                </a:effectLst>
                <a:latin typeface="+mj-lt"/>
                <a:ea typeface="+mj-ea"/>
                <a:cs typeface="+mj-cs"/>
              </a:defRPr>
            </a:lvl1pPr>
          </a:lstStyle>
          <a:p>
            <a:pPr>
              <a:lnSpc>
                <a:spcPct val="150000"/>
              </a:lnSpc>
            </a:pPr>
            <a:r>
              <a:rPr lang="en-US" sz="4800">
                <a:latin typeface="Lucida Sans" charset="0"/>
                <a:ea typeface="Lucida Sans" charset="0"/>
                <a:cs typeface="Lucida Sans" charset="0"/>
              </a:rPr>
              <a:t>Project Description</a:t>
            </a:r>
          </a:p>
        </p:txBody>
      </p:sp>
    </p:spTree>
    <p:extLst>
      <p:ext uri="{BB962C8B-B14F-4D97-AF65-F5344CB8AC3E}">
        <p14:creationId xmlns:p14="http://schemas.microsoft.com/office/powerpoint/2010/main" val="1984307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9284"/>
            <a:ext cx="4724400" cy="6162156"/>
          </a:xfrm>
          <a:solidFill>
            <a:schemeClr val="accent1">
              <a:lumMod val="50000"/>
            </a:schemeClr>
          </a:solidFill>
        </p:spPr>
        <p:txBody>
          <a:bodyPr lIns="274320" anchor="ctr">
            <a:normAutofit/>
          </a:bodyPr>
          <a:lstStyle/>
          <a:p>
            <a:pPr marL="0" indent="0">
              <a:lnSpc>
                <a:spcPct val="80000"/>
              </a:lnSpc>
              <a:spcBef>
                <a:spcPts val="0"/>
              </a:spcBef>
              <a:buClrTx/>
              <a:buSzTx/>
              <a:buNone/>
            </a:pPr>
            <a:r>
              <a:rPr lang="en-US" sz="4800">
                <a:solidFill>
                  <a:schemeClr val="bg1"/>
                </a:solidFill>
                <a:latin typeface="+mj-lt"/>
              </a:rPr>
              <a:t>Result</a:t>
            </a:r>
          </a:p>
        </p:txBody>
      </p:sp>
      <p:sp>
        <p:nvSpPr>
          <p:cNvPr id="4" name="Content Placeholder 3"/>
          <p:cNvSpPr>
            <a:spLocks noGrp="1"/>
          </p:cNvSpPr>
          <p:nvPr>
            <p:ph sz="half" idx="2"/>
          </p:nvPr>
        </p:nvSpPr>
        <p:spPr>
          <a:xfrm>
            <a:off x="6232473" y="608866"/>
            <a:ext cx="4436719" cy="5564048"/>
          </a:xfrm>
        </p:spPr>
        <p:txBody>
          <a:bodyPr anchor="ctr">
            <a:normAutofit/>
          </a:bodyPr>
          <a:lstStyle/>
          <a:p>
            <a:r>
              <a:rPr lang="en-US"/>
              <a:t>Retrieve Real-Time Data</a:t>
            </a:r>
          </a:p>
          <a:p>
            <a:r>
              <a:rPr lang="en-US"/>
              <a:t>View Performance Chart for Web Services</a:t>
            </a:r>
          </a:p>
          <a:p>
            <a:r>
              <a:rPr lang="en-US"/>
              <a:t>Compare Multiple Web Services with Real-Time data collection</a:t>
            </a:r>
          </a:p>
        </p:txBody>
      </p:sp>
    </p:spTree>
    <p:extLst>
      <p:ext uri="{BB962C8B-B14F-4D97-AF65-F5344CB8AC3E}">
        <p14:creationId xmlns:p14="http://schemas.microsoft.com/office/powerpoint/2010/main" val="3930859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9284"/>
            <a:ext cx="4724400" cy="6162156"/>
          </a:xfrm>
          <a:solidFill>
            <a:schemeClr val="accent1">
              <a:lumMod val="50000"/>
            </a:schemeClr>
          </a:solidFill>
        </p:spPr>
        <p:txBody>
          <a:bodyPr lIns="274320" anchor="ctr">
            <a:normAutofit/>
          </a:bodyPr>
          <a:lstStyle/>
          <a:p>
            <a:pPr marL="0" indent="0">
              <a:lnSpc>
                <a:spcPct val="80000"/>
              </a:lnSpc>
              <a:spcBef>
                <a:spcPts val="0"/>
              </a:spcBef>
              <a:buClrTx/>
              <a:buSzTx/>
              <a:buNone/>
            </a:pPr>
            <a:r>
              <a:rPr lang="en-US" sz="4800">
                <a:solidFill>
                  <a:schemeClr val="bg1"/>
                </a:solidFill>
                <a:latin typeface="+mj-lt"/>
                <a:cs typeface="Calibri"/>
              </a:rPr>
              <a:t>Project Challenges</a:t>
            </a:r>
            <a:endParaRPr lang="en-US" sz="4800">
              <a:solidFill>
                <a:schemeClr val="bg1"/>
              </a:solidFill>
              <a:latin typeface="+mj-lt"/>
            </a:endParaRPr>
          </a:p>
        </p:txBody>
      </p:sp>
      <p:sp>
        <p:nvSpPr>
          <p:cNvPr id="3" name="Content Placeholder 3">
            <a:extLst>
              <a:ext uri="{FF2B5EF4-FFF2-40B4-BE49-F238E27FC236}">
                <a16:creationId xmlns:a16="http://schemas.microsoft.com/office/drawing/2014/main" id="{4F2B845E-2564-43D5-9F91-73B4143CEE4A}"/>
              </a:ext>
            </a:extLst>
          </p:cNvPr>
          <p:cNvSpPr txBox="1">
            <a:spLocks/>
          </p:cNvSpPr>
          <p:nvPr/>
        </p:nvSpPr>
        <p:spPr>
          <a:xfrm>
            <a:off x="6232473" y="608866"/>
            <a:ext cx="4436719" cy="5564048"/>
          </a:xfrm>
          <a:prstGeom prst="rect">
            <a:avLst/>
          </a:prstGeom>
        </p:spPr>
        <p:txBody>
          <a:bodyPr vert="horz" lIns="91440" tIns="45720" rIns="91440" bIns="45720" rtlCol="0" anchor="ctr">
            <a:normAutofit/>
          </a:bodyPr>
          <a:lstStyle>
            <a:lvl1pPr marL="274402" indent="-274402" algn="l" defTabSz="914674" rtl="0" eaLnBrk="1" latinLnBrk="0" hangingPunct="1">
              <a:lnSpc>
                <a:spcPct val="90000"/>
              </a:lnSpc>
              <a:spcBef>
                <a:spcPts val="1801"/>
              </a:spcBef>
              <a:buClr>
                <a:schemeClr val="tx1"/>
              </a:buClr>
              <a:buSzPct val="80000"/>
              <a:buFont typeface="Wingdings" pitchFamily="2" charset="2"/>
              <a:buChar char="§"/>
              <a:defRPr sz="2401" kern="1200">
                <a:solidFill>
                  <a:schemeClr val="tx1"/>
                </a:solidFill>
                <a:latin typeface="+mn-lt"/>
                <a:ea typeface="+mn-ea"/>
                <a:cs typeface="+mn-cs"/>
              </a:defRPr>
            </a:lvl1pPr>
            <a:lvl2pPr marL="548805" indent="-228669" algn="l" defTabSz="914674" rtl="0" eaLnBrk="1" latinLnBrk="0" hangingPunct="1">
              <a:lnSpc>
                <a:spcPct val="90000"/>
              </a:lnSpc>
              <a:spcBef>
                <a:spcPts val="1000"/>
              </a:spcBef>
              <a:buClr>
                <a:schemeClr val="tx1"/>
              </a:buClr>
              <a:buSzPct val="100000"/>
              <a:buFont typeface="Arial" pitchFamily="34" charset="0"/>
              <a:buChar char="–"/>
              <a:defRPr sz="2001" kern="1200">
                <a:solidFill>
                  <a:schemeClr val="tx1"/>
                </a:solidFill>
                <a:latin typeface="+mn-lt"/>
                <a:ea typeface="+mn-ea"/>
                <a:cs typeface="+mn-cs"/>
              </a:defRPr>
            </a:lvl2pPr>
            <a:lvl3pPr marL="823207" indent="-228669" algn="l" defTabSz="914674" rtl="0" eaLnBrk="1" latinLnBrk="0" hangingPunct="1">
              <a:lnSpc>
                <a:spcPct val="90000"/>
              </a:lnSpc>
              <a:spcBef>
                <a:spcPts val="800"/>
              </a:spcBef>
              <a:buClr>
                <a:schemeClr val="tx1"/>
              </a:buClr>
              <a:buSzPct val="80000"/>
              <a:buFont typeface="Wingdings" pitchFamily="2" charset="2"/>
              <a:buChar char="§"/>
              <a:defRPr sz="1801" kern="1200">
                <a:solidFill>
                  <a:schemeClr val="tx1"/>
                </a:solidFill>
                <a:latin typeface="+mn-lt"/>
                <a:ea typeface="+mn-ea"/>
                <a:cs typeface="+mn-cs"/>
              </a:defRPr>
            </a:lvl3pPr>
            <a:lvl4pPr marL="1097609" indent="-228669" algn="l" defTabSz="914674" rtl="0" eaLnBrk="1" latinLnBrk="0" hangingPunct="1">
              <a:lnSpc>
                <a:spcPct val="90000"/>
              </a:lnSpc>
              <a:spcBef>
                <a:spcPts val="800"/>
              </a:spcBef>
              <a:buClr>
                <a:schemeClr val="tx1"/>
              </a:buClr>
              <a:buSzPct val="100000"/>
              <a:buFont typeface="Arial" pitchFamily="34" charset="0"/>
              <a:buChar char="–"/>
              <a:defRPr sz="1600" kern="1200">
                <a:solidFill>
                  <a:schemeClr val="tx1"/>
                </a:solidFill>
                <a:latin typeface="+mn-lt"/>
                <a:ea typeface="+mn-ea"/>
                <a:cs typeface="+mn-cs"/>
              </a:defRPr>
            </a:lvl4pPr>
            <a:lvl5pPr marL="1326278" indent="-228669" algn="l" defTabSz="914674" rtl="0" eaLnBrk="1" latinLnBrk="0" hangingPunct="1">
              <a:lnSpc>
                <a:spcPct val="90000"/>
              </a:lnSpc>
              <a:spcBef>
                <a:spcPts val="800"/>
              </a:spcBef>
              <a:buClr>
                <a:schemeClr val="tx1"/>
              </a:buClr>
              <a:buSzPct val="80000"/>
              <a:buFont typeface="Wingdings" pitchFamily="2" charset="2"/>
              <a:buChar char="§"/>
              <a:defRPr sz="1600" kern="1200">
                <a:solidFill>
                  <a:schemeClr val="tx1"/>
                </a:solidFill>
                <a:latin typeface="+mn-lt"/>
                <a:ea typeface="+mn-ea"/>
                <a:cs typeface="+mn-cs"/>
              </a:defRPr>
            </a:lvl5pPr>
            <a:lvl6pPr marL="1554946" indent="-228669" algn="l" defTabSz="914674" rtl="0" eaLnBrk="1" latinLnBrk="0" hangingPunct="1">
              <a:lnSpc>
                <a:spcPct val="90000"/>
              </a:lnSpc>
              <a:spcBef>
                <a:spcPts val="800"/>
              </a:spcBef>
              <a:buClr>
                <a:schemeClr val="tx1"/>
              </a:buClr>
              <a:buSzPct val="100000"/>
              <a:buFont typeface="Arial" pitchFamily="34" charset="0"/>
              <a:buChar char="–"/>
              <a:defRPr sz="1600" kern="1200">
                <a:solidFill>
                  <a:schemeClr val="tx1"/>
                </a:solidFill>
                <a:latin typeface="+mn-lt"/>
                <a:ea typeface="+mn-ea"/>
                <a:cs typeface="+mn-cs"/>
              </a:defRPr>
            </a:lvl6pPr>
            <a:lvl7pPr marL="1783615" indent="-228669" algn="l" defTabSz="914674" rtl="0" eaLnBrk="1" latinLnBrk="0" hangingPunct="1">
              <a:lnSpc>
                <a:spcPct val="90000"/>
              </a:lnSpc>
              <a:spcBef>
                <a:spcPts val="800"/>
              </a:spcBef>
              <a:buClr>
                <a:schemeClr val="tx1"/>
              </a:buClr>
              <a:buSzPct val="80000"/>
              <a:buFont typeface="Wingdings" pitchFamily="2" charset="2"/>
              <a:buChar char="§"/>
              <a:defRPr sz="1600" kern="1200">
                <a:solidFill>
                  <a:schemeClr val="tx1"/>
                </a:solidFill>
                <a:latin typeface="+mn-lt"/>
                <a:ea typeface="+mn-ea"/>
                <a:cs typeface="+mn-cs"/>
              </a:defRPr>
            </a:lvl7pPr>
            <a:lvl8pPr marL="2012284" indent="-228669" algn="l" defTabSz="914674" rtl="0" eaLnBrk="1" latinLnBrk="0" hangingPunct="1">
              <a:lnSpc>
                <a:spcPct val="90000"/>
              </a:lnSpc>
              <a:spcBef>
                <a:spcPts val="800"/>
              </a:spcBef>
              <a:buClr>
                <a:schemeClr val="tx1"/>
              </a:buClr>
              <a:buSzPct val="100000"/>
              <a:buFont typeface="Arial" pitchFamily="34" charset="0"/>
              <a:buChar char="–"/>
              <a:defRPr sz="1600" kern="1200" baseline="0">
                <a:solidFill>
                  <a:schemeClr val="tx1"/>
                </a:solidFill>
                <a:latin typeface="+mn-lt"/>
                <a:ea typeface="+mn-ea"/>
                <a:cs typeface="+mn-cs"/>
              </a:defRPr>
            </a:lvl8pPr>
            <a:lvl9pPr marL="2240952" indent="-228669" algn="l" defTabSz="914674" rtl="0" eaLnBrk="1" latinLnBrk="0" hangingPunct="1">
              <a:lnSpc>
                <a:spcPct val="90000"/>
              </a:lnSpc>
              <a:spcBef>
                <a:spcPts val="800"/>
              </a:spcBef>
              <a:buClr>
                <a:schemeClr val="tx1"/>
              </a:buClr>
              <a:buSzPct val="80000"/>
              <a:buFont typeface="Wingdings" pitchFamily="2" charset="2"/>
              <a:buChar char="§"/>
              <a:defRPr sz="1600" kern="1200" baseline="0">
                <a:solidFill>
                  <a:schemeClr val="tx1"/>
                </a:solidFill>
                <a:latin typeface="+mn-lt"/>
                <a:ea typeface="+mn-ea"/>
                <a:cs typeface="+mn-cs"/>
              </a:defRPr>
            </a:lvl9pPr>
          </a:lstStyle>
          <a:p>
            <a:pPr marL="274320" indent="-274320"/>
            <a:r>
              <a:rPr lang="en-US" sz="2400">
                <a:cs typeface="Calibri"/>
              </a:rPr>
              <a:t>Depending on Third-Party Webservices</a:t>
            </a:r>
            <a:endParaRPr lang="en-US">
              <a:cs typeface="Calibri"/>
            </a:endParaRPr>
          </a:p>
          <a:p>
            <a:pPr marL="548640" lvl="1" indent="-228600"/>
            <a:r>
              <a:rPr lang="en-US" sz="2000">
                <a:cs typeface="Calibri"/>
              </a:rPr>
              <a:t>Results rendered</a:t>
            </a:r>
          </a:p>
          <a:p>
            <a:pPr marL="274320" indent="-274320">
              <a:spcBef>
                <a:spcPts val="1800"/>
              </a:spcBef>
            </a:pPr>
            <a:r>
              <a:rPr lang="en-US" sz="2400">
                <a:cs typeface="Calibri"/>
              </a:rPr>
              <a:t>Internet Connection for Data Collection</a:t>
            </a:r>
          </a:p>
          <a:p>
            <a:pPr marL="548640" lvl="1" indent="-228600">
              <a:spcBef>
                <a:spcPts val="1800"/>
              </a:spcBef>
            </a:pPr>
            <a:r>
              <a:rPr lang="en-US" sz="2000">
                <a:cs typeface="Calibri"/>
              </a:rPr>
              <a:t>Loss of Data</a:t>
            </a:r>
          </a:p>
          <a:p>
            <a:pPr marL="548640" lvl="1" indent="-228600">
              <a:spcBef>
                <a:spcPts val="1800"/>
              </a:spcBef>
            </a:pPr>
            <a:r>
              <a:rPr lang="en-US" sz="2000">
                <a:cs typeface="Calibri"/>
              </a:rPr>
              <a:t>Data Errors</a:t>
            </a:r>
          </a:p>
          <a:p>
            <a:pPr marL="548640" lvl="1" indent="-228600">
              <a:spcBef>
                <a:spcPts val="1800"/>
              </a:spcBef>
            </a:pPr>
            <a:r>
              <a:rPr lang="en-US" sz="2000">
                <a:cs typeface="Calibri"/>
              </a:rPr>
              <a:t>Longer to Collect Data</a:t>
            </a:r>
          </a:p>
          <a:p>
            <a:pPr marL="274320" indent="-274320">
              <a:spcBef>
                <a:spcPts val="1800"/>
              </a:spcBef>
            </a:pPr>
            <a:endParaRPr lang="en-US" sz="2400">
              <a:cs typeface="Calibri"/>
            </a:endParaRPr>
          </a:p>
        </p:txBody>
      </p:sp>
    </p:spTree>
    <p:extLst>
      <p:ext uri="{BB962C8B-B14F-4D97-AF65-F5344CB8AC3E}">
        <p14:creationId xmlns:p14="http://schemas.microsoft.com/office/powerpoint/2010/main" val="3185849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9284"/>
            <a:ext cx="4724400" cy="6162156"/>
          </a:xfrm>
          <a:solidFill>
            <a:schemeClr val="accent1">
              <a:lumMod val="50000"/>
            </a:schemeClr>
          </a:solidFill>
        </p:spPr>
        <p:txBody>
          <a:bodyPr lIns="274320" anchor="ctr">
            <a:normAutofit/>
          </a:bodyPr>
          <a:lstStyle/>
          <a:p>
            <a:pPr marL="0" indent="0">
              <a:lnSpc>
                <a:spcPct val="80000"/>
              </a:lnSpc>
              <a:spcBef>
                <a:spcPts val="0"/>
              </a:spcBef>
              <a:buClrTx/>
              <a:buSzTx/>
              <a:buNone/>
            </a:pPr>
            <a:r>
              <a:rPr lang="en-US" sz="4800">
                <a:solidFill>
                  <a:schemeClr val="bg1"/>
                </a:solidFill>
                <a:latin typeface="+mj-lt"/>
                <a:cs typeface="Calibri"/>
              </a:rPr>
              <a:t>Future Plans</a:t>
            </a:r>
            <a:endParaRPr lang="en-US" sz="4800">
              <a:solidFill>
                <a:schemeClr val="bg1"/>
              </a:solidFill>
              <a:latin typeface="+mj-lt"/>
            </a:endParaRPr>
          </a:p>
        </p:txBody>
      </p:sp>
      <p:sp>
        <p:nvSpPr>
          <p:cNvPr id="3" name="Content Placeholder 3">
            <a:extLst>
              <a:ext uri="{FF2B5EF4-FFF2-40B4-BE49-F238E27FC236}">
                <a16:creationId xmlns:a16="http://schemas.microsoft.com/office/drawing/2014/main" id="{4F2B845E-2564-43D5-9F91-73B4143CEE4A}"/>
              </a:ext>
            </a:extLst>
          </p:cNvPr>
          <p:cNvSpPr txBox="1">
            <a:spLocks/>
          </p:cNvSpPr>
          <p:nvPr/>
        </p:nvSpPr>
        <p:spPr>
          <a:xfrm>
            <a:off x="6207073" y="578824"/>
            <a:ext cx="4436719" cy="5564048"/>
          </a:xfrm>
          <a:prstGeom prst="rect">
            <a:avLst/>
          </a:prstGeom>
        </p:spPr>
        <p:txBody>
          <a:bodyPr vert="horz" lIns="91440" tIns="45720" rIns="91440" bIns="45720" rtlCol="0" anchor="ctr">
            <a:normAutofit/>
          </a:bodyPr>
          <a:lstStyle>
            <a:lvl1pPr marL="274402" indent="-274402" algn="l" defTabSz="914674" rtl="0" eaLnBrk="1" latinLnBrk="0" hangingPunct="1">
              <a:lnSpc>
                <a:spcPct val="90000"/>
              </a:lnSpc>
              <a:spcBef>
                <a:spcPts val="1801"/>
              </a:spcBef>
              <a:buClr>
                <a:schemeClr val="tx1"/>
              </a:buClr>
              <a:buSzPct val="80000"/>
              <a:buFont typeface="Wingdings" pitchFamily="2" charset="2"/>
              <a:buChar char="§"/>
              <a:defRPr sz="2401" kern="1200">
                <a:solidFill>
                  <a:schemeClr val="tx1"/>
                </a:solidFill>
                <a:latin typeface="+mn-lt"/>
                <a:ea typeface="+mn-ea"/>
                <a:cs typeface="+mn-cs"/>
              </a:defRPr>
            </a:lvl1pPr>
            <a:lvl2pPr marL="548805" indent="-228669" algn="l" defTabSz="914674" rtl="0" eaLnBrk="1" latinLnBrk="0" hangingPunct="1">
              <a:lnSpc>
                <a:spcPct val="90000"/>
              </a:lnSpc>
              <a:spcBef>
                <a:spcPts val="1000"/>
              </a:spcBef>
              <a:buClr>
                <a:schemeClr val="tx1"/>
              </a:buClr>
              <a:buSzPct val="100000"/>
              <a:buFont typeface="Arial" pitchFamily="34" charset="0"/>
              <a:buChar char="–"/>
              <a:defRPr sz="2001" kern="1200">
                <a:solidFill>
                  <a:schemeClr val="tx1"/>
                </a:solidFill>
                <a:latin typeface="+mn-lt"/>
                <a:ea typeface="+mn-ea"/>
                <a:cs typeface="+mn-cs"/>
              </a:defRPr>
            </a:lvl2pPr>
            <a:lvl3pPr marL="823207" indent="-228669" algn="l" defTabSz="914674" rtl="0" eaLnBrk="1" latinLnBrk="0" hangingPunct="1">
              <a:lnSpc>
                <a:spcPct val="90000"/>
              </a:lnSpc>
              <a:spcBef>
                <a:spcPts val="800"/>
              </a:spcBef>
              <a:buClr>
                <a:schemeClr val="tx1"/>
              </a:buClr>
              <a:buSzPct val="80000"/>
              <a:buFont typeface="Wingdings" pitchFamily="2" charset="2"/>
              <a:buChar char="§"/>
              <a:defRPr sz="1801" kern="1200">
                <a:solidFill>
                  <a:schemeClr val="tx1"/>
                </a:solidFill>
                <a:latin typeface="+mn-lt"/>
                <a:ea typeface="+mn-ea"/>
                <a:cs typeface="+mn-cs"/>
              </a:defRPr>
            </a:lvl3pPr>
            <a:lvl4pPr marL="1097609" indent="-228669" algn="l" defTabSz="914674" rtl="0" eaLnBrk="1" latinLnBrk="0" hangingPunct="1">
              <a:lnSpc>
                <a:spcPct val="90000"/>
              </a:lnSpc>
              <a:spcBef>
                <a:spcPts val="800"/>
              </a:spcBef>
              <a:buClr>
                <a:schemeClr val="tx1"/>
              </a:buClr>
              <a:buSzPct val="100000"/>
              <a:buFont typeface="Arial" pitchFamily="34" charset="0"/>
              <a:buChar char="–"/>
              <a:defRPr sz="1600" kern="1200">
                <a:solidFill>
                  <a:schemeClr val="tx1"/>
                </a:solidFill>
                <a:latin typeface="+mn-lt"/>
                <a:ea typeface="+mn-ea"/>
                <a:cs typeface="+mn-cs"/>
              </a:defRPr>
            </a:lvl4pPr>
            <a:lvl5pPr marL="1326278" indent="-228669" algn="l" defTabSz="914674" rtl="0" eaLnBrk="1" latinLnBrk="0" hangingPunct="1">
              <a:lnSpc>
                <a:spcPct val="90000"/>
              </a:lnSpc>
              <a:spcBef>
                <a:spcPts val="800"/>
              </a:spcBef>
              <a:buClr>
                <a:schemeClr val="tx1"/>
              </a:buClr>
              <a:buSzPct val="80000"/>
              <a:buFont typeface="Wingdings" pitchFamily="2" charset="2"/>
              <a:buChar char="§"/>
              <a:defRPr sz="1600" kern="1200">
                <a:solidFill>
                  <a:schemeClr val="tx1"/>
                </a:solidFill>
                <a:latin typeface="+mn-lt"/>
                <a:ea typeface="+mn-ea"/>
                <a:cs typeface="+mn-cs"/>
              </a:defRPr>
            </a:lvl5pPr>
            <a:lvl6pPr marL="1554946" indent="-228669" algn="l" defTabSz="914674" rtl="0" eaLnBrk="1" latinLnBrk="0" hangingPunct="1">
              <a:lnSpc>
                <a:spcPct val="90000"/>
              </a:lnSpc>
              <a:spcBef>
                <a:spcPts val="800"/>
              </a:spcBef>
              <a:buClr>
                <a:schemeClr val="tx1"/>
              </a:buClr>
              <a:buSzPct val="100000"/>
              <a:buFont typeface="Arial" pitchFamily="34" charset="0"/>
              <a:buChar char="–"/>
              <a:defRPr sz="1600" kern="1200">
                <a:solidFill>
                  <a:schemeClr val="tx1"/>
                </a:solidFill>
                <a:latin typeface="+mn-lt"/>
                <a:ea typeface="+mn-ea"/>
                <a:cs typeface="+mn-cs"/>
              </a:defRPr>
            </a:lvl6pPr>
            <a:lvl7pPr marL="1783615" indent="-228669" algn="l" defTabSz="914674" rtl="0" eaLnBrk="1" latinLnBrk="0" hangingPunct="1">
              <a:lnSpc>
                <a:spcPct val="90000"/>
              </a:lnSpc>
              <a:spcBef>
                <a:spcPts val="800"/>
              </a:spcBef>
              <a:buClr>
                <a:schemeClr val="tx1"/>
              </a:buClr>
              <a:buSzPct val="80000"/>
              <a:buFont typeface="Wingdings" pitchFamily="2" charset="2"/>
              <a:buChar char="§"/>
              <a:defRPr sz="1600" kern="1200">
                <a:solidFill>
                  <a:schemeClr val="tx1"/>
                </a:solidFill>
                <a:latin typeface="+mn-lt"/>
                <a:ea typeface="+mn-ea"/>
                <a:cs typeface="+mn-cs"/>
              </a:defRPr>
            </a:lvl7pPr>
            <a:lvl8pPr marL="2012284" indent="-228669" algn="l" defTabSz="914674" rtl="0" eaLnBrk="1" latinLnBrk="0" hangingPunct="1">
              <a:lnSpc>
                <a:spcPct val="90000"/>
              </a:lnSpc>
              <a:spcBef>
                <a:spcPts val="800"/>
              </a:spcBef>
              <a:buClr>
                <a:schemeClr val="tx1"/>
              </a:buClr>
              <a:buSzPct val="100000"/>
              <a:buFont typeface="Arial" pitchFamily="34" charset="0"/>
              <a:buChar char="–"/>
              <a:defRPr sz="1600" kern="1200" baseline="0">
                <a:solidFill>
                  <a:schemeClr val="tx1"/>
                </a:solidFill>
                <a:latin typeface="+mn-lt"/>
                <a:ea typeface="+mn-ea"/>
                <a:cs typeface="+mn-cs"/>
              </a:defRPr>
            </a:lvl8pPr>
            <a:lvl9pPr marL="2240952" indent="-228669" algn="l" defTabSz="914674" rtl="0" eaLnBrk="1" latinLnBrk="0" hangingPunct="1">
              <a:lnSpc>
                <a:spcPct val="90000"/>
              </a:lnSpc>
              <a:spcBef>
                <a:spcPts val="800"/>
              </a:spcBef>
              <a:buClr>
                <a:schemeClr val="tx1"/>
              </a:buClr>
              <a:buSzPct val="80000"/>
              <a:buFont typeface="Wingdings" pitchFamily="2" charset="2"/>
              <a:buChar char="§"/>
              <a:defRPr sz="1600" kern="1200" baseline="0">
                <a:solidFill>
                  <a:schemeClr val="tx1"/>
                </a:solidFill>
                <a:latin typeface="+mn-lt"/>
                <a:ea typeface="+mn-ea"/>
                <a:cs typeface="+mn-cs"/>
              </a:defRPr>
            </a:lvl9pPr>
          </a:lstStyle>
          <a:p>
            <a:pPr marL="274320" indent="-274320">
              <a:spcBef>
                <a:spcPts val="1800"/>
              </a:spcBef>
            </a:pPr>
            <a:r>
              <a:rPr lang="en-US" sz="2400">
                <a:cs typeface="Calibri"/>
              </a:rPr>
              <a:t>Improve database schema</a:t>
            </a:r>
          </a:p>
          <a:p>
            <a:pPr marL="274320" indent="-274320">
              <a:spcBef>
                <a:spcPts val="1800"/>
              </a:spcBef>
            </a:pPr>
            <a:r>
              <a:rPr lang="en-US" sz="2400">
                <a:cs typeface="Calibri"/>
              </a:rPr>
              <a:t>Authentication</a:t>
            </a:r>
          </a:p>
          <a:p>
            <a:pPr marL="274320" indent="-274320">
              <a:spcBef>
                <a:spcPts val="1800"/>
              </a:spcBef>
            </a:pPr>
            <a:r>
              <a:rPr lang="en-US" sz="2400">
                <a:cs typeface="Calibri"/>
              </a:rPr>
              <a:t>Fix Minor Bugs</a:t>
            </a:r>
          </a:p>
          <a:p>
            <a:pPr marL="274320" indent="-274320">
              <a:spcBef>
                <a:spcPts val="1800"/>
              </a:spcBef>
            </a:pPr>
            <a:endParaRPr lang="en-US" sz="2400">
              <a:cs typeface="Calibri"/>
            </a:endParaRPr>
          </a:p>
        </p:txBody>
      </p:sp>
    </p:spTree>
    <p:extLst>
      <p:ext uri="{BB962C8B-B14F-4D97-AF65-F5344CB8AC3E}">
        <p14:creationId xmlns:p14="http://schemas.microsoft.com/office/powerpoint/2010/main" val="492847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0BCF0-D337-48F6-868E-4B27922C95E8}"/>
              </a:ext>
            </a:extLst>
          </p:cNvPr>
          <p:cNvSpPr>
            <a:spLocks noGrp="1"/>
          </p:cNvSpPr>
          <p:nvPr>
            <p:ph type="title"/>
          </p:nvPr>
        </p:nvSpPr>
        <p:spPr/>
        <p:txBody>
          <a:bodyPr/>
          <a:lstStyle/>
          <a:p>
            <a:r>
              <a:rPr lang="en-US" sz="5400" b="1" dirty="0">
                <a:cs typeface="Calibri"/>
              </a:rPr>
              <a:t>Questions?</a:t>
            </a:r>
            <a:endParaRPr lang="en-US" b="1" dirty="0"/>
          </a:p>
        </p:txBody>
      </p:sp>
    </p:spTree>
    <p:extLst>
      <p:ext uri="{BB962C8B-B14F-4D97-AF65-F5344CB8AC3E}">
        <p14:creationId xmlns:p14="http://schemas.microsoft.com/office/powerpoint/2010/main" val="4006453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63543" y="1"/>
            <a:ext cx="4665379" cy="5715594"/>
          </a:xfrm>
          <a:solidFill>
            <a:schemeClr val="accent1">
              <a:lumMod val="50000"/>
            </a:schemeClr>
          </a:solidFill>
        </p:spPr>
        <p:txBody>
          <a:bodyPr anchor="ctr">
            <a:normAutofit/>
          </a:bodyPr>
          <a:lstStyle/>
          <a:p>
            <a:pPr marL="0" indent="0">
              <a:lnSpc>
                <a:spcPct val="100000"/>
              </a:lnSpc>
              <a:spcBef>
                <a:spcPts val="0"/>
              </a:spcBef>
              <a:buClrTx/>
              <a:buSzTx/>
              <a:buNone/>
            </a:pPr>
            <a:r>
              <a:rPr lang="en-US" sz="4800" dirty="0">
                <a:solidFill>
                  <a:schemeClr val="bg1"/>
                </a:solidFill>
                <a:latin typeface="+mj-lt"/>
              </a:rPr>
              <a:t>Visualization Tool for Composition of Cloud Computing Services </a:t>
            </a:r>
          </a:p>
          <a:p>
            <a:pPr marL="0" indent="0">
              <a:lnSpc>
                <a:spcPct val="100000"/>
              </a:lnSpc>
              <a:spcBef>
                <a:spcPts val="0"/>
              </a:spcBef>
              <a:buClrTx/>
              <a:buSzTx/>
              <a:buNone/>
            </a:pPr>
            <a:r>
              <a:rPr lang="en-US" sz="4800" dirty="0">
                <a:solidFill>
                  <a:schemeClr val="bg1"/>
                </a:solidFill>
                <a:latin typeface="+mj-lt"/>
              </a:rPr>
              <a:t>(VTCCCS)</a:t>
            </a:r>
          </a:p>
        </p:txBody>
      </p:sp>
      <p:sp>
        <p:nvSpPr>
          <p:cNvPr id="5" name="Content Placeholder 4"/>
          <p:cNvSpPr>
            <a:spLocks noGrp="1"/>
          </p:cNvSpPr>
          <p:nvPr>
            <p:ph sz="half" idx="2"/>
          </p:nvPr>
        </p:nvSpPr>
        <p:spPr>
          <a:xfrm>
            <a:off x="5791119" y="535193"/>
            <a:ext cx="5716489" cy="5098939"/>
          </a:xfrm>
        </p:spPr>
        <p:txBody>
          <a:bodyPr vert="horz" lIns="91440" tIns="45720" rIns="91440" bIns="45720" rtlCol="0" anchor="t">
            <a:noAutofit/>
          </a:bodyPr>
          <a:lstStyle/>
          <a:p>
            <a:pPr marL="274320" indent="-274320">
              <a:lnSpc>
                <a:spcPct val="110000"/>
              </a:lnSpc>
            </a:pPr>
            <a:r>
              <a:rPr lang="en-US" sz="2400"/>
              <a:t>Purpose:</a:t>
            </a:r>
            <a:endParaRPr lang="en-US" sz="2400">
              <a:cs typeface="Calibri"/>
            </a:endParaRPr>
          </a:p>
          <a:p>
            <a:pPr marL="548640" lvl="1" indent="-228600">
              <a:lnSpc>
                <a:spcPct val="110000"/>
              </a:lnSpc>
            </a:pPr>
            <a:r>
              <a:rPr lang="en-US" sz="2400"/>
              <a:t>A Software Tool to support the composition of cloud computing web services</a:t>
            </a:r>
            <a:endParaRPr lang="en-US" sz="2400">
              <a:cs typeface="Calibri"/>
            </a:endParaRPr>
          </a:p>
          <a:p>
            <a:pPr marL="274320" indent="-274320">
              <a:lnSpc>
                <a:spcPct val="110000"/>
              </a:lnSpc>
            </a:pPr>
            <a:r>
              <a:rPr lang="en-US" sz="2400"/>
              <a:t>Users are able to use this tool to model the architectures of cloud computing services based systems.</a:t>
            </a:r>
            <a:endParaRPr lang="en-US" sz="2400">
              <a:cs typeface="Calibri"/>
            </a:endParaRPr>
          </a:p>
          <a:p>
            <a:pPr marL="274320" indent="-274320">
              <a:lnSpc>
                <a:spcPct val="110000"/>
              </a:lnSpc>
            </a:pPr>
            <a:r>
              <a:rPr lang="en-US" sz="2400"/>
              <a:t>Example: Weather &amp; Maps = get temperature for location</a:t>
            </a:r>
            <a:endParaRPr lang="en-US" sz="2400">
              <a:cs typeface="Calibri"/>
            </a:endParaRPr>
          </a:p>
          <a:p>
            <a:pPr marL="548640" lvl="1" indent="-228600">
              <a:lnSpc>
                <a:spcPct val="110000"/>
              </a:lnSpc>
            </a:pPr>
            <a:r>
              <a:rPr lang="en-US" sz="2400"/>
              <a:t>Temperature in Fahrenheit? Use Celsius conversion service, get new service</a:t>
            </a:r>
            <a:endParaRPr lang="en-US" sz="2400">
              <a:cs typeface="Calibri"/>
            </a:endParaRPr>
          </a:p>
          <a:p>
            <a:pPr marL="274320" indent="-274320"/>
            <a:endParaRPr lang="en-US" sz="2800">
              <a:cs typeface="Calibri"/>
            </a:endParaRPr>
          </a:p>
        </p:txBody>
      </p:sp>
      <p:sp>
        <p:nvSpPr>
          <p:cNvPr id="4" name="Text Placeholder 7"/>
          <p:cNvSpPr txBox="1">
            <a:spLocks/>
          </p:cNvSpPr>
          <p:nvPr/>
        </p:nvSpPr>
        <p:spPr>
          <a:xfrm>
            <a:off x="368773" y="6172200"/>
            <a:ext cx="11755869" cy="533539"/>
          </a:xfrm>
          <a:prstGeom prst="rect">
            <a:avLst/>
          </a:prstGeom>
        </p:spPr>
        <p:txBody>
          <a:bodyPr anchor="b">
            <a:normAutofit/>
          </a:bodyPr>
          <a:lstStyle>
            <a:lvl1pPr marL="0" indent="0" algn="l" defTabSz="914400" rtl="0" eaLnBrk="1" latinLnBrk="0" hangingPunct="1">
              <a:lnSpc>
                <a:spcPct val="90000"/>
              </a:lnSpc>
              <a:spcBef>
                <a:spcPts val="1800"/>
              </a:spcBef>
              <a:buClr>
                <a:schemeClr val="tx1"/>
              </a:buClr>
              <a:buSzPct val="80000"/>
              <a:buFont typeface="Wingdings" pitchFamily="2" charset="2"/>
              <a:buNone/>
              <a:defRPr sz="1800" kern="1200">
                <a:solidFill>
                  <a:schemeClr val="tx1"/>
                </a:solidFill>
                <a:latin typeface="+mn-lt"/>
                <a:ea typeface="+mn-ea"/>
                <a:cs typeface="+mn-cs"/>
              </a:defRPr>
            </a:lvl1pPr>
            <a:lvl2pPr marL="320040" indent="0" algn="l" defTabSz="914400" rtl="0" eaLnBrk="1" latinLnBrk="0" hangingPunct="1">
              <a:lnSpc>
                <a:spcPct val="90000"/>
              </a:lnSpc>
              <a:spcBef>
                <a:spcPts val="1000"/>
              </a:spcBef>
              <a:buClr>
                <a:schemeClr val="tx1"/>
              </a:buClr>
              <a:buSzPct val="100000"/>
              <a:buFont typeface="Arial" pitchFamily="34" charset="0"/>
              <a:buNone/>
              <a:defRPr sz="2000" kern="1200">
                <a:solidFill>
                  <a:schemeClr val="tx1"/>
                </a:solidFill>
                <a:latin typeface="+mn-lt"/>
                <a:ea typeface="+mn-ea"/>
                <a:cs typeface="+mn-cs"/>
              </a:defRPr>
            </a:lvl2pPr>
            <a:lvl3pPr marL="594360" indent="0" algn="l" defTabSz="914400" rtl="0" eaLnBrk="1" latinLnBrk="0" hangingPunct="1">
              <a:lnSpc>
                <a:spcPct val="90000"/>
              </a:lnSpc>
              <a:spcBef>
                <a:spcPts val="800"/>
              </a:spcBef>
              <a:buClr>
                <a:schemeClr val="tx1"/>
              </a:buClr>
              <a:buSzPct val="80000"/>
              <a:buFont typeface="Wingdings" pitchFamily="2" charset="2"/>
              <a:buNone/>
              <a:defRPr sz="1800" kern="1200">
                <a:solidFill>
                  <a:schemeClr val="tx1"/>
                </a:solidFill>
                <a:latin typeface="+mn-lt"/>
                <a:ea typeface="+mn-ea"/>
                <a:cs typeface="+mn-cs"/>
              </a:defRPr>
            </a:lvl3pPr>
            <a:lvl4pPr marL="868680" indent="0" algn="l" defTabSz="914400" rtl="0" eaLnBrk="1" latinLnBrk="0" hangingPunct="1">
              <a:lnSpc>
                <a:spcPct val="90000"/>
              </a:lnSpc>
              <a:spcBef>
                <a:spcPts val="800"/>
              </a:spcBef>
              <a:buClr>
                <a:schemeClr val="tx1"/>
              </a:buClr>
              <a:buSzPct val="100000"/>
              <a:buFont typeface="Arial" pitchFamily="34" charset="0"/>
              <a:buNone/>
              <a:defRPr sz="1600" kern="1200">
                <a:solidFill>
                  <a:schemeClr val="tx1"/>
                </a:solidFill>
                <a:latin typeface="+mn-lt"/>
                <a:ea typeface="+mn-ea"/>
                <a:cs typeface="+mn-cs"/>
              </a:defRPr>
            </a:lvl4pPr>
            <a:lvl5pPr marL="1097280" indent="0" algn="l" defTabSz="914400" rtl="0" eaLnBrk="1" latinLnBrk="0" hangingPunct="1">
              <a:lnSpc>
                <a:spcPct val="90000"/>
              </a:lnSpc>
              <a:spcBef>
                <a:spcPts val="800"/>
              </a:spcBef>
              <a:buClr>
                <a:schemeClr val="tx1"/>
              </a:buClr>
              <a:buSzPct val="80000"/>
              <a:buFont typeface="Wingdings" pitchFamily="2" charset="2"/>
              <a:buNone/>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Clr>
                <a:schemeClr val="tx1"/>
              </a:buClr>
              <a:buSzPct val="100000"/>
              <a:buFont typeface="Arial"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Clr>
                <a:schemeClr val="tx1"/>
              </a:buClr>
              <a:buSzPct val="80000"/>
              <a:buFont typeface="Wingdings" pitchFamily="2" charset="2"/>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Clr>
                <a:schemeClr val="tx1"/>
              </a:buClr>
              <a:buSzPct val="100000"/>
              <a:buFont typeface="Arial"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Clr>
                <a:schemeClr val="tx1"/>
              </a:buClr>
              <a:buSzPct val="80000"/>
              <a:buFont typeface="Wingdings" pitchFamily="2" charset="2"/>
              <a:buChar char="§"/>
              <a:defRPr sz="1600" kern="1200">
                <a:solidFill>
                  <a:schemeClr val="tx1"/>
                </a:solidFill>
                <a:latin typeface="+mn-lt"/>
                <a:ea typeface="+mn-ea"/>
                <a:cs typeface="+mn-cs"/>
              </a:defRPr>
            </a:lvl9pPr>
          </a:lstStyle>
          <a:p>
            <a:r>
              <a:rPr lang="en-US" sz="1600" i="1"/>
              <a:t>- for more detailed information refer to the Requirements and Design Documents on </a:t>
            </a:r>
            <a:r>
              <a:rPr lang="en-US" sz="1600" i="1" err="1"/>
              <a:t>csns</a:t>
            </a:r>
            <a:r>
              <a:rPr lang="en-US" sz="1600" i="1"/>
              <a:t> Projects page</a:t>
            </a:r>
          </a:p>
        </p:txBody>
      </p:sp>
    </p:spTree>
    <p:extLst>
      <p:ext uri="{BB962C8B-B14F-4D97-AF65-F5344CB8AC3E}">
        <p14:creationId xmlns:p14="http://schemas.microsoft.com/office/powerpoint/2010/main" val="1152966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2810" y="1905000"/>
            <a:ext cx="10669189" cy="2667000"/>
          </a:xfrm>
          <a:solidFill>
            <a:schemeClr val="accent1">
              <a:lumMod val="50000"/>
            </a:schemeClr>
          </a:solidFill>
        </p:spPr>
        <p:txBody>
          <a:bodyPr/>
          <a:lstStyle/>
          <a:p>
            <a:r>
              <a:rPr lang="en-US"/>
              <a:t>What is the Visualization Tool for Composition of Cloud Computing Services?</a:t>
            </a:r>
          </a:p>
        </p:txBody>
      </p:sp>
      <p:sp>
        <p:nvSpPr>
          <p:cNvPr id="4" name="Title 1"/>
          <p:cNvSpPr txBox="1">
            <a:spLocks/>
          </p:cNvSpPr>
          <p:nvPr/>
        </p:nvSpPr>
        <p:spPr bwMode="invGray">
          <a:xfrm>
            <a:off x="1522811" y="1905000"/>
            <a:ext cx="10669189" cy="2667000"/>
          </a:xfrm>
          <a:prstGeom prst="rect">
            <a:avLst/>
          </a:prstGeom>
          <a:solidFill>
            <a:schemeClr val="accent1">
              <a:lumMod val="50000"/>
            </a:schemeClr>
          </a:solidFill>
          <a:ln>
            <a:solidFill>
              <a:schemeClr val="accent1">
                <a:lumMod val="50000"/>
              </a:schemeClr>
            </a:solidFill>
          </a:ln>
        </p:spPr>
        <p:txBody>
          <a:bodyPr vert="horz" lIns="274320" tIns="182880" rIns="182880" bIns="182880" rtlCol="0" anchor="b">
            <a:normAutofit/>
          </a:bodyPr>
          <a:lstStyle>
            <a:lvl1pPr algn="l" defTabSz="914674" rtl="0" eaLnBrk="1" latinLnBrk="0" hangingPunct="1">
              <a:lnSpc>
                <a:spcPct val="80000"/>
              </a:lnSpc>
              <a:spcBef>
                <a:spcPct val="0"/>
              </a:spcBef>
              <a:buNone/>
              <a:defRPr sz="6602" kern="1200">
                <a:solidFill>
                  <a:schemeClr val="bg1"/>
                </a:solidFill>
                <a:effectLst>
                  <a:outerShdw blurRad="88900" algn="ctr" rotWithShape="0">
                    <a:prstClr val="black">
                      <a:alpha val="35000"/>
                    </a:prstClr>
                  </a:outerShdw>
                </a:effectLst>
                <a:latin typeface="+mj-lt"/>
                <a:ea typeface="+mj-ea"/>
                <a:cs typeface="+mj-cs"/>
              </a:defRPr>
            </a:lvl1pPr>
          </a:lstStyle>
          <a:p>
            <a:pPr>
              <a:lnSpc>
                <a:spcPct val="150000"/>
              </a:lnSpc>
            </a:pPr>
            <a:r>
              <a:rPr lang="en-US" sz="4800">
                <a:latin typeface="Lucida Sans" charset="0"/>
                <a:ea typeface="Lucida Sans" charset="0"/>
                <a:cs typeface="Lucida Sans" charset="0"/>
              </a:rPr>
              <a:t>Project Setup</a:t>
            </a:r>
          </a:p>
        </p:txBody>
      </p:sp>
    </p:spTree>
    <p:extLst>
      <p:ext uri="{BB962C8B-B14F-4D97-AF65-F5344CB8AC3E}">
        <p14:creationId xmlns:p14="http://schemas.microsoft.com/office/powerpoint/2010/main" val="2117510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9284"/>
            <a:ext cx="4724400" cy="6162156"/>
          </a:xfrm>
          <a:solidFill>
            <a:schemeClr val="accent1">
              <a:lumMod val="50000"/>
            </a:schemeClr>
          </a:solidFill>
        </p:spPr>
        <p:txBody>
          <a:bodyPr lIns="274320" anchor="ctr">
            <a:normAutofit/>
          </a:bodyPr>
          <a:lstStyle/>
          <a:p>
            <a:pPr marL="0" indent="0">
              <a:lnSpc>
                <a:spcPct val="80000"/>
              </a:lnSpc>
              <a:spcBef>
                <a:spcPts val="0"/>
              </a:spcBef>
              <a:buClrTx/>
              <a:buSzTx/>
              <a:buNone/>
            </a:pPr>
            <a:r>
              <a:rPr lang="en-US" sz="4800">
                <a:solidFill>
                  <a:schemeClr val="bg1"/>
                </a:solidFill>
                <a:latin typeface="+mj-lt"/>
              </a:rPr>
              <a:t>Tools</a:t>
            </a:r>
          </a:p>
        </p:txBody>
      </p:sp>
      <p:sp>
        <p:nvSpPr>
          <p:cNvPr id="4" name="Content Placeholder 3"/>
          <p:cNvSpPr>
            <a:spLocks noGrp="1"/>
          </p:cNvSpPr>
          <p:nvPr>
            <p:ph sz="half" idx="2"/>
          </p:nvPr>
        </p:nvSpPr>
        <p:spPr>
          <a:xfrm>
            <a:off x="6232473" y="0"/>
            <a:ext cx="5959527" cy="6515100"/>
          </a:xfrm>
        </p:spPr>
        <p:txBody>
          <a:bodyPr anchor="ctr">
            <a:normAutofit/>
          </a:bodyPr>
          <a:lstStyle/>
          <a:p>
            <a:pPr marL="274320" lvl="0" indent="-274320">
              <a:spcBef>
                <a:spcPts val="0"/>
              </a:spcBef>
              <a:spcAft>
                <a:spcPts val="1000"/>
              </a:spcAft>
              <a:buNone/>
            </a:pPr>
            <a:r>
              <a:rPr lang="en" sz="2800" dirty="0">
                <a:solidFill>
                  <a:schemeClr val="dk1"/>
                </a:solidFill>
              </a:rPr>
              <a:t>Front End</a:t>
            </a:r>
            <a:endParaRPr lang="en-US" dirty="0"/>
          </a:p>
          <a:p>
            <a:pPr marL="457200" lvl="0" indent="-311150">
              <a:spcBef>
                <a:spcPts val="0"/>
              </a:spcBef>
              <a:buSzPts val="1300"/>
              <a:buChar char="●"/>
            </a:pPr>
            <a:r>
              <a:rPr lang="en" sz="2800" dirty="0"/>
              <a:t>Angular 4</a:t>
            </a:r>
          </a:p>
          <a:p>
            <a:pPr marL="457200" lvl="0" indent="-311150">
              <a:spcBef>
                <a:spcPts val="0"/>
              </a:spcBef>
              <a:buSzPts val="1300"/>
              <a:buChar char="●"/>
            </a:pPr>
            <a:r>
              <a:rPr lang="en" sz="2800" dirty="0"/>
              <a:t>Node.js</a:t>
            </a:r>
          </a:p>
          <a:p>
            <a:pPr marL="457200" lvl="0" indent="-311150">
              <a:spcBef>
                <a:spcPts val="0"/>
              </a:spcBef>
              <a:buSzPts val="1300"/>
              <a:buChar char="●"/>
            </a:pPr>
            <a:r>
              <a:rPr lang="en" sz="2800" dirty="0" err="1"/>
              <a:t>Npm</a:t>
            </a:r>
            <a:endParaRPr lang="en" sz="2800" dirty="0"/>
          </a:p>
          <a:p>
            <a:pPr marL="457200" lvl="0" indent="-311150">
              <a:spcBef>
                <a:spcPts val="0"/>
              </a:spcBef>
              <a:buSzPts val="1300"/>
              <a:buChar char="●"/>
            </a:pPr>
            <a:r>
              <a:rPr lang="en" sz="2800" dirty="0"/>
              <a:t>Angular CLI</a:t>
            </a:r>
          </a:p>
          <a:p>
            <a:pPr marL="457200" lvl="0" indent="-311150">
              <a:lnSpc>
                <a:spcPct val="100000"/>
              </a:lnSpc>
              <a:spcBef>
                <a:spcPts val="0"/>
              </a:spcBef>
              <a:buSzPts val="1300"/>
              <a:buChar char="●"/>
            </a:pPr>
            <a:r>
              <a:rPr lang="en" sz="2800" dirty="0"/>
              <a:t>D3</a:t>
            </a:r>
            <a:r>
              <a:rPr lang="en-US" sz="2800" dirty="0"/>
              <a:t>.</a:t>
            </a:r>
            <a:r>
              <a:rPr lang="en-US" sz="2800" dirty="0" err="1"/>
              <a:t>js</a:t>
            </a:r>
            <a:endParaRPr lang="en-US" sz="2800" dirty="0"/>
          </a:p>
          <a:p>
            <a:pPr marL="457200" indent="-311150">
              <a:lnSpc>
                <a:spcPct val="100000"/>
              </a:lnSpc>
              <a:spcBef>
                <a:spcPts val="0"/>
              </a:spcBef>
              <a:spcAft>
                <a:spcPts val="1000"/>
              </a:spcAft>
              <a:buSzPts val="1300"/>
              <a:buFont typeface="Wingdings" pitchFamily="2" charset="2"/>
              <a:buChar char="●"/>
            </a:pPr>
            <a:r>
              <a:rPr lang="en-US" sz="2800" dirty="0" err="1">
                <a:cs typeface="Calibri"/>
              </a:rPr>
              <a:t>Chart.js</a:t>
            </a:r>
            <a:endParaRPr lang="en-US" sz="2800" dirty="0"/>
          </a:p>
          <a:p>
            <a:pPr marL="274320" indent="-274320">
              <a:spcBef>
                <a:spcPts val="0"/>
              </a:spcBef>
              <a:spcAft>
                <a:spcPts val="1000"/>
              </a:spcAft>
              <a:buNone/>
            </a:pPr>
            <a:endParaRPr lang="en" sz="2800" dirty="0">
              <a:solidFill>
                <a:schemeClr val="dk1"/>
              </a:solidFill>
              <a:cs typeface="Calibri"/>
            </a:endParaRPr>
          </a:p>
          <a:p>
            <a:pPr marL="274320" lvl="0" indent="-274320">
              <a:spcBef>
                <a:spcPts val="0"/>
              </a:spcBef>
              <a:spcAft>
                <a:spcPts val="1000"/>
              </a:spcAft>
              <a:buNone/>
            </a:pPr>
            <a:r>
              <a:rPr lang="en" sz="2800" dirty="0">
                <a:solidFill>
                  <a:schemeClr val="dk1"/>
                </a:solidFill>
              </a:rPr>
              <a:t>Back End</a:t>
            </a:r>
            <a:endParaRPr lang="en" sz="2800" dirty="0">
              <a:solidFill>
                <a:schemeClr val="dk1"/>
              </a:solidFill>
              <a:cs typeface="Calibri"/>
            </a:endParaRPr>
          </a:p>
          <a:p>
            <a:pPr marL="457200" lvl="0" indent="-311150">
              <a:spcBef>
                <a:spcPts val="0"/>
              </a:spcBef>
              <a:buSzPts val="1300"/>
              <a:buChar char="●"/>
            </a:pPr>
            <a:r>
              <a:rPr lang="en" sz="2800" dirty="0"/>
              <a:t>Java</a:t>
            </a:r>
          </a:p>
          <a:p>
            <a:pPr marL="457200" lvl="0" indent="-311150">
              <a:spcBef>
                <a:spcPts val="0"/>
              </a:spcBef>
              <a:buSzPts val="1300"/>
              <a:buChar char="●"/>
            </a:pPr>
            <a:r>
              <a:rPr lang="en" sz="2800" dirty="0"/>
              <a:t>Apache Tomcat</a:t>
            </a:r>
          </a:p>
          <a:p>
            <a:pPr marL="457200" lvl="0" indent="-311150">
              <a:spcBef>
                <a:spcPts val="0"/>
              </a:spcBef>
              <a:buSzPts val="1300"/>
              <a:buChar char="●"/>
            </a:pPr>
            <a:r>
              <a:rPr lang="en" sz="2800" dirty="0"/>
              <a:t>Maven</a:t>
            </a:r>
          </a:p>
          <a:p>
            <a:pPr marL="457200" lvl="0" indent="-311150">
              <a:spcBef>
                <a:spcPts val="0"/>
              </a:spcBef>
              <a:spcAft>
                <a:spcPts val="1000"/>
              </a:spcAft>
              <a:buSzPts val="1300"/>
              <a:buChar char="●"/>
            </a:pPr>
            <a:r>
              <a:rPr lang="en" sz="2800" dirty="0"/>
              <a:t>MySQL</a:t>
            </a:r>
          </a:p>
        </p:txBody>
      </p:sp>
      <p:pic>
        <p:nvPicPr>
          <p:cNvPr id="5" name="Shape 178"/>
          <p:cNvPicPr preferRelativeResize="0"/>
          <p:nvPr/>
        </p:nvPicPr>
        <p:blipFill>
          <a:blip r:embed="rId3">
            <a:alphaModFix/>
          </a:blip>
          <a:stretch>
            <a:fillRect/>
          </a:stretch>
        </p:blipFill>
        <p:spPr>
          <a:xfrm>
            <a:off x="665910" y="5148498"/>
            <a:ext cx="719537" cy="719537"/>
          </a:xfrm>
          <a:prstGeom prst="rect">
            <a:avLst/>
          </a:prstGeom>
          <a:noFill/>
          <a:ln>
            <a:noFill/>
          </a:ln>
        </p:spPr>
      </p:pic>
      <p:pic>
        <p:nvPicPr>
          <p:cNvPr id="6" name="Shape 179"/>
          <p:cNvPicPr preferRelativeResize="0"/>
          <p:nvPr/>
        </p:nvPicPr>
        <p:blipFill>
          <a:blip r:embed="rId4">
            <a:alphaModFix/>
          </a:blip>
          <a:stretch>
            <a:fillRect/>
          </a:stretch>
        </p:blipFill>
        <p:spPr>
          <a:xfrm>
            <a:off x="2853851" y="5225056"/>
            <a:ext cx="616836" cy="616836"/>
          </a:xfrm>
          <a:prstGeom prst="rect">
            <a:avLst/>
          </a:prstGeom>
          <a:noFill/>
          <a:ln>
            <a:noFill/>
          </a:ln>
        </p:spPr>
      </p:pic>
      <p:pic>
        <p:nvPicPr>
          <p:cNvPr id="7" name="Shape 180"/>
          <p:cNvPicPr preferRelativeResize="0"/>
          <p:nvPr/>
        </p:nvPicPr>
        <p:blipFill>
          <a:blip r:embed="rId5">
            <a:alphaModFix/>
          </a:blip>
          <a:stretch>
            <a:fillRect/>
          </a:stretch>
        </p:blipFill>
        <p:spPr>
          <a:xfrm>
            <a:off x="1819659" y="5269681"/>
            <a:ext cx="527587" cy="527587"/>
          </a:xfrm>
          <a:prstGeom prst="rect">
            <a:avLst/>
          </a:prstGeom>
          <a:noFill/>
          <a:ln>
            <a:noFill/>
          </a:ln>
        </p:spPr>
      </p:pic>
      <p:pic>
        <p:nvPicPr>
          <p:cNvPr id="8" name="Shape 181"/>
          <p:cNvPicPr preferRelativeResize="0"/>
          <p:nvPr/>
        </p:nvPicPr>
        <p:blipFill>
          <a:blip r:embed="rId6">
            <a:alphaModFix/>
          </a:blip>
          <a:stretch>
            <a:fillRect/>
          </a:stretch>
        </p:blipFill>
        <p:spPr>
          <a:xfrm>
            <a:off x="3815649" y="5184345"/>
            <a:ext cx="678853" cy="678877"/>
          </a:xfrm>
          <a:prstGeom prst="rect">
            <a:avLst/>
          </a:prstGeom>
          <a:noFill/>
          <a:ln>
            <a:noFill/>
          </a:ln>
        </p:spPr>
      </p:pic>
    </p:spTree>
    <p:extLst>
      <p:ext uri="{BB962C8B-B14F-4D97-AF65-F5344CB8AC3E}">
        <p14:creationId xmlns:p14="http://schemas.microsoft.com/office/powerpoint/2010/main" val="1989646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2810" y="1905000"/>
            <a:ext cx="10669189" cy="2667000"/>
          </a:xfrm>
          <a:solidFill>
            <a:schemeClr val="accent1">
              <a:lumMod val="50000"/>
            </a:schemeClr>
          </a:solidFill>
        </p:spPr>
        <p:txBody>
          <a:bodyPr/>
          <a:lstStyle/>
          <a:p>
            <a:r>
              <a:rPr lang="en-US"/>
              <a:t>What is the Visualization Tool for Composition of Cloud Computing Services?</a:t>
            </a:r>
          </a:p>
        </p:txBody>
      </p:sp>
      <p:sp>
        <p:nvSpPr>
          <p:cNvPr id="4" name="Title 1"/>
          <p:cNvSpPr txBox="1">
            <a:spLocks/>
          </p:cNvSpPr>
          <p:nvPr/>
        </p:nvSpPr>
        <p:spPr bwMode="invGray">
          <a:xfrm>
            <a:off x="1522811" y="1905000"/>
            <a:ext cx="10669189" cy="2667000"/>
          </a:xfrm>
          <a:prstGeom prst="rect">
            <a:avLst/>
          </a:prstGeom>
          <a:solidFill>
            <a:schemeClr val="accent1">
              <a:lumMod val="50000"/>
            </a:schemeClr>
          </a:solidFill>
          <a:ln>
            <a:solidFill>
              <a:schemeClr val="accent1">
                <a:lumMod val="50000"/>
              </a:schemeClr>
            </a:solidFill>
          </a:ln>
        </p:spPr>
        <p:txBody>
          <a:bodyPr vert="horz" lIns="274320" tIns="182880" rIns="182880" bIns="182880" rtlCol="0" anchor="b">
            <a:normAutofit/>
          </a:bodyPr>
          <a:lstStyle>
            <a:lvl1pPr algn="l" defTabSz="914674" rtl="0" eaLnBrk="1" latinLnBrk="0" hangingPunct="1">
              <a:lnSpc>
                <a:spcPct val="80000"/>
              </a:lnSpc>
              <a:spcBef>
                <a:spcPct val="0"/>
              </a:spcBef>
              <a:buNone/>
              <a:defRPr sz="6602" kern="1200">
                <a:solidFill>
                  <a:schemeClr val="bg1"/>
                </a:solidFill>
                <a:effectLst>
                  <a:outerShdw blurRad="88900" algn="ctr" rotWithShape="0">
                    <a:prstClr val="black">
                      <a:alpha val="35000"/>
                    </a:prstClr>
                  </a:outerShdw>
                </a:effectLst>
                <a:latin typeface="+mj-lt"/>
                <a:ea typeface="+mj-ea"/>
                <a:cs typeface="+mj-cs"/>
              </a:defRPr>
            </a:lvl1pPr>
          </a:lstStyle>
          <a:p>
            <a:pPr>
              <a:lnSpc>
                <a:spcPct val="150000"/>
              </a:lnSpc>
            </a:pPr>
            <a:r>
              <a:rPr lang="en-US" sz="4800">
                <a:latin typeface="Lucida Sans" charset="0"/>
                <a:ea typeface="Lucida Sans" charset="0"/>
                <a:cs typeface="Lucida Sans" charset="0"/>
              </a:rPr>
              <a:t>Project Composition</a:t>
            </a:r>
          </a:p>
        </p:txBody>
      </p:sp>
    </p:spTree>
    <p:extLst>
      <p:ext uri="{BB962C8B-B14F-4D97-AF65-F5344CB8AC3E}">
        <p14:creationId xmlns:p14="http://schemas.microsoft.com/office/powerpoint/2010/main" val="379197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9284"/>
            <a:ext cx="4724400" cy="6162156"/>
          </a:xfrm>
          <a:solidFill>
            <a:schemeClr val="accent1">
              <a:lumMod val="50000"/>
            </a:schemeClr>
          </a:solidFill>
        </p:spPr>
        <p:txBody>
          <a:bodyPr lIns="274320" anchor="ctr">
            <a:normAutofit/>
          </a:bodyPr>
          <a:lstStyle/>
          <a:p>
            <a:pPr marL="0" indent="0">
              <a:lnSpc>
                <a:spcPct val="80000"/>
              </a:lnSpc>
              <a:spcBef>
                <a:spcPts val="0"/>
              </a:spcBef>
              <a:buClrTx/>
              <a:buSzTx/>
              <a:buNone/>
            </a:pPr>
            <a:r>
              <a:rPr lang="en-US" sz="4800">
                <a:solidFill>
                  <a:schemeClr val="bg1"/>
                </a:solidFill>
                <a:latin typeface="+mj-lt"/>
              </a:rPr>
              <a:t>Project Components</a:t>
            </a:r>
          </a:p>
        </p:txBody>
      </p:sp>
      <p:sp>
        <p:nvSpPr>
          <p:cNvPr id="4" name="Content Placeholder 3"/>
          <p:cNvSpPr>
            <a:spLocks noGrp="1"/>
          </p:cNvSpPr>
          <p:nvPr>
            <p:ph sz="half" idx="2"/>
          </p:nvPr>
        </p:nvSpPr>
        <p:spPr>
          <a:xfrm>
            <a:off x="6232473" y="608866"/>
            <a:ext cx="4436719" cy="5564048"/>
          </a:xfrm>
        </p:spPr>
        <p:txBody>
          <a:bodyPr anchor="ctr">
            <a:normAutofit/>
          </a:bodyPr>
          <a:lstStyle/>
          <a:p>
            <a:r>
              <a:rPr lang="en-US"/>
              <a:t>Composed of two main components</a:t>
            </a:r>
          </a:p>
          <a:p>
            <a:pPr lvl="1"/>
            <a:r>
              <a:rPr lang="en-US"/>
              <a:t>a client-side application</a:t>
            </a:r>
          </a:p>
          <a:p>
            <a:pPr lvl="2"/>
            <a:r>
              <a:rPr lang="en-US"/>
              <a:t>served over the web</a:t>
            </a:r>
          </a:p>
          <a:p>
            <a:pPr lvl="1"/>
            <a:r>
              <a:rPr lang="en-US"/>
              <a:t>a server-side</a:t>
            </a:r>
          </a:p>
          <a:p>
            <a:pPr lvl="2"/>
            <a:r>
              <a:rPr lang="en-US"/>
              <a:t>supports and interacts with various client-side features</a:t>
            </a:r>
          </a:p>
        </p:txBody>
      </p:sp>
    </p:spTree>
    <p:extLst>
      <p:ext uri="{BB962C8B-B14F-4D97-AF65-F5344CB8AC3E}">
        <p14:creationId xmlns:p14="http://schemas.microsoft.com/office/powerpoint/2010/main" val="55733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4129</TotalTime>
  <Words>2355</Words>
  <Application>Microsoft Macintosh PowerPoint</Application>
  <PresentationFormat>Widescreen</PresentationFormat>
  <Paragraphs>316</Paragraphs>
  <Slides>43</Slides>
  <Notes>34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American Typewriter</vt:lpstr>
      <vt:lpstr>Arial</vt:lpstr>
      <vt:lpstr>Calibri</vt:lpstr>
      <vt:lpstr>Calibri Light</vt:lpstr>
      <vt:lpstr>Lucida Sans</vt:lpstr>
      <vt:lpstr>Mangal</vt:lpstr>
      <vt:lpstr>Wingdings</vt:lpstr>
      <vt:lpstr>Office Theme</vt:lpstr>
      <vt:lpstr>Visualization Tool for Composition  of Cloud Computing Services</vt:lpstr>
      <vt:lpstr>Team</vt:lpstr>
      <vt:lpstr>PowerPoint Presentation</vt:lpstr>
      <vt:lpstr>What is the Visualization Tool for Composition of Cloud Computing Services?</vt:lpstr>
      <vt:lpstr>PowerPoint Presentation</vt:lpstr>
      <vt:lpstr>What is the Visualization Tool for Composition of Cloud Computing Services?</vt:lpstr>
      <vt:lpstr>PowerPoint Presentation</vt:lpstr>
      <vt:lpstr>What is the Visualization Tool for Composition of Cloud Computing Services?</vt:lpstr>
      <vt:lpstr>PowerPoint Presentation</vt:lpstr>
      <vt:lpstr>PowerPoint Presentation</vt:lpstr>
      <vt:lpstr>PowerPoint Presentation</vt:lpstr>
      <vt:lpstr>PowerPoint Presentation</vt:lpstr>
      <vt:lpstr>What is the Visualization Tool for Composition of Cloud Computing Services?</vt:lpstr>
      <vt:lpstr>PowerPoint Presentation</vt:lpstr>
      <vt:lpstr>PowerPoint Presentation</vt:lpstr>
      <vt:lpstr>What is the Visualization Tool for Composition of Cloud Computing Services?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the Visualization Tool for Composition of Cloud Computing Services?</vt:lpstr>
      <vt:lpstr>Backend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Visualization Tool for Composition  of Cloud Computing Services</dc:title>
  <cp:lastModifiedBy>Zolangi Ramirez</cp:lastModifiedBy>
  <cp:revision>39</cp:revision>
  <dcterms:modified xsi:type="dcterms:W3CDTF">2018-05-04T03:04:27Z</dcterms:modified>
</cp:coreProperties>
</file>