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Nunito"/>
      <p:regular r:id="rId31"/>
      <p:bold r:id="rId32"/>
      <p:italic r:id="rId33"/>
      <p:boldItalic r:id="rId34"/>
    </p:embeddedFont>
    <p:embeddedFont>
      <p:font typeface="Maven Pro"/>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4790DE2-A5BC-4BB5-B19E-CAC43E47C532}">
  <a:tblStyle styleId="{74790DE2-A5BC-4BB5-B19E-CAC43E47C53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MavenPro-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aven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None/>
            </a:pPr>
            <a:r>
              <a:rPr lang="en" sz="1200">
                <a:solidFill>
                  <a:srgbClr val="576569"/>
                </a:solidFill>
                <a:highlight>
                  <a:srgbClr val="FFFFFF"/>
                </a:highlight>
              </a:rPr>
              <a:t>Start with why we need apache kafka (real time data in microservices system, big data)</a:t>
            </a:r>
          </a:p>
          <a:p>
            <a:pPr indent="-304800" lvl="0" marL="457200" rtl="0">
              <a:lnSpc>
                <a:spcPct val="115000"/>
              </a:lnSpc>
              <a:spcBef>
                <a:spcPts val="0"/>
              </a:spcBef>
              <a:buClr>
                <a:srgbClr val="576569"/>
              </a:buClr>
              <a:buSzPts val="1200"/>
              <a:buChar char="-"/>
            </a:pPr>
            <a:r>
              <a:rPr lang="en" sz="1200">
                <a:solidFill>
                  <a:srgbClr val="576569"/>
                </a:solidFill>
                <a:highlight>
                  <a:srgbClr val="FFFFFF"/>
                </a:highlight>
              </a:rPr>
              <a:t>Process data from many patients into a stream</a:t>
            </a: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Brokers are scalable to </a:t>
            </a:r>
            <a:r>
              <a:rPr lang="en"/>
              <a:t>accommodate</a:t>
            </a:r>
            <a:r>
              <a:rPr lang="en"/>
              <a:t> for high data throughput</a:t>
            </a:r>
          </a:p>
          <a:p>
            <a:pPr lvl="0">
              <a:spcBef>
                <a:spcPts val="0"/>
              </a:spcBef>
              <a:buNone/>
            </a:pPr>
            <a:r>
              <a:rPr lang="en"/>
              <a:t>They are managed by a zookeeper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None/>
            </a:pPr>
            <a:r>
              <a:rPr lang="en" sz="1000">
                <a:solidFill>
                  <a:srgbClr val="576569"/>
                </a:solidFill>
                <a:highlight>
                  <a:srgbClr val="FFFFFF"/>
                </a:highlight>
              </a:rPr>
              <a:t>We use cassandra as a database because it is easy to integrate with kafka and it is nosql/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60000"/>
              </a:lnSpc>
              <a:spcBef>
                <a:spcPts val="0"/>
              </a:spcBef>
              <a:buNone/>
            </a:pPr>
            <a:r>
              <a:rPr lang="en" sz="1000">
                <a:solidFill>
                  <a:srgbClr val="576569"/>
                </a:solidFill>
                <a:highlight>
                  <a:srgbClr val="FFFFFF"/>
                </a:highlight>
              </a:rPr>
              <a:t>Fitbit devices that count floors have an altimeter sensor that can detect when you're going up or down in elevation. Your device registers one floor when you climb about ten feet at one time. It does not register floors when you go down.</a:t>
            </a:r>
          </a:p>
          <a:p>
            <a:pPr lvl="0" rtl="0">
              <a:lnSpc>
                <a:spcPct val="115000"/>
              </a:lnSpc>
              <a:spcBef>
                <a:spcPts val="0"/>
              </a:spcBef>
              <a:buNone/>
            </a:pPr>
            <a:r>
              <a:t/>
            </a:r>
            <a:endParaRPr sz="1200">
              <a:solidFill>
                <a:srgbClr val="576569"/>
              </a:solidFill>
              <a:highlight>
                <a:srgbClr val="FFFFFF"/>
              </a:highlight>
            </a:endParaRP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60000"/>
              </a:lnSpc>
              <a:spcBef>
                <a:spcPts val="0"/>
              </a:spcBef>
              <a:buNone/>
            </a:pPr>
            <a:r>
              <a:rPr lang="en" sz="1000">
                <a:solidFill>
                  <a:srgbClr val="576569"/>
                </a:solidFill>
                <a:highlight>
                  <a:srgbClr val="FFFFFF"/>
                </a:highlight>
              </a:rPr>
              <a:t>Fitbit devices that count floors have an altimeter sensor that can detect when you're going up or down in elevation. Your device registers one floor when you climb about ten feet at one time. It does not register floors when you go down.</a:t>
            </a:r>
          </a:p>
          <a:p>
            <a:pPr lvl="0" rtl="0">
              <a:lnSpc>
                <a:spcPct val="115000"/>
              </a:lnSpc>
              <a:spcBef>
                <a:spcPts val="0"/>
              </a:spcBef>
              <a:buNone/>
            </a:pPr>
            <a:r>
              <a:t/>
            </a:r>
            <a:endParaRPr sz="1200">
              <a:solidFill>
                <a:srgbClr val="576569"/>
              </a:solidFill>
              <a:highlight>
                <a:srgbClr val="FFFFFF"/>
              </a:highlight>
            </a:endParaRPr>
          </a:p>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Our prediction engine will be able to warn patients not to</a:t>
            </a:r>
            <a:r>
              <a:rPr lang="en"/>
              <a:t> go over the hyperglycemia threshold or under hypoglycemia threshold. </a:t>
            </a:r>
          </a:p>
          <a:p>
            <a:pPr lvl="0" rtl="0">
              <a:spcBef>
                <a:spcPts val="0"/>
              </a:spcBef>
              <a:buNone/>
            </a:pPr>
            <a:r>
              <a:t/>
            </a:r>
            <a:endParaRPr/>
          </a:p>
          <a:p>
            <a:pPr lvl="0">
              <a:spcBef>
                <a:spcPts val="0"/>
              </a:spcBef>
              <a:buNone/>
            </a:pPr>
            <a:r>
              <a:rPr lang="en"/>
              <a:t>Prediction engine will be able to display information to patients and their doctors.</a:t>
            </a:r>
          </a:p>
          <a:p>
            <a:pPr lvl="0" rtl="0">
              <a:spcBef>
                <a:spcPts val="0"/>
              </a:spcBef>
              <a:buNone/>
            </a:pPr>
            <a:r>
              <a:rPr lang="en"/>
              <a:t>ie.</a:t>
            </a:r>
          </a:p>
          <a:p>
            <a:pPr lvl="0">
              <a:spcBef>
                <a:spcPts val="0"/>
              </a:spcBef>
              <a:buNone/>
            </a:pPr>
            <a:r>
              <a:rPr lang="en"/>
              <a:t>(contact the patient by telling them to eat more because their blood sugar will be too low,  or to exercise because their blood sugar is going to be too high)</a:t>
            </a:r>
          </a:p>
          <a:p>
            <a:pPr lvl="0">
              <a:spcBef>
                <a:spcPts val="0"/>
              </a:spcBef>
              <a:buNone/>
            </a:pPr>
            <a:r>
              <a:t/>
            </a:r>
            <a:endParaRPr/>
          </a:p>
          <a:p>
            <a:pPr lvl="0" rtl="0">
              <a:spcBef>
                <a:spcPts val="0"/>
              </a:spcBef>
              <a:buNone/>
            </a:pPr>
            <a:r>
              <a:rPr lang="en"/>
              <a:t>1:20</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150">
                <a:solidFill>
                  <a:srgbClr val="323031"/>
                </a:solidFill>
                <a:highlight>
                  <a:srgbClr val="FFFFFF"/>
                </a:highlight>
              </a:rPr>
              <a:t>Most programs are built using a monolithic architecture.</a:t>
            </a:r>
          </a:p>
          <a:p>
            <a:pPr lvl="0">
              <a:spcBef>
                <a:spcPts val="0"/>
              </a:spcBef>
              <a:buNone/>
            </a:pPr>
            <a:r>
              <a:rPr lang="en" sz="1150">
                <a:solidFill>
                  <a:srgbClr val="323031"/>
                </a:solidFill>
                <a:highlight>
                  <a:srgbClr val="FFFFFF"/>
                </a:highlight>
              </a:rPr>
              <a:t>This means your application is written as one cohesive unit of code whose components are designed to work together, and they share the same memory space and resources</a:t>
            </a:r>
          </a:p>
          <a:p>
            <a:pPr lvl="0">
              <a:spcBef>
                <a:spcPts val="0"/>
              </a:spcBef>
              <a:buNone/>
            </a:pPr>
            <a:r>
              <a:rPr lang="en" sz="1150">
                <a:solidFill>
                  <a:srgbClr val="323031"/>
                </a:solidFill>
                <a:highlight>
                  <a:srgbClr val="FFFFFF"/>
                </a:highlight>
              </a:rPr>
              <a:t>Whereas a Microservice Architecture means that your app is made up of lots of smaller, independent applications capable of running their own memory space and scaling independently from each other.</a:t>
            </a:r>
          </a:p>
          <a:p>
            <a:pPr lvl="0">
              <a:spcBef>
                <a:spcPts val="0"/>
              </a:spcBef>
              <a:buNone/>
            </a:pPr>
            <a:r>
              <a:t/>
            </a:r>
            <a:endParaRPr sz="1150">
              <a:solidFill>
                <a:srgbClr val="323031"/>
              </a:solidFill>
              <a:highlight>
                <a:srgbClr val="FFFFFF"/>
              </a:highlight>
            </a:endParaRPr>
          </a:p>
          <a:p>
            <a:pPr lvl="0">
              <a:spcBef>
                <a:spcPts val="0"/>
              </a:spcBef>
              <a:buNone/>
            </a:pPr>
            <a:r>
              <a:rPr lang="en" sz="1150">
                <a:solidFill>
                  <a:srgbClr val="323031"/>
                </a:solidFill>
                <a:highlight>
                  <a:srgbClr val="FFFFFF"/>
                </a:highlight>
              </a:rPr>
              <a:t>Microservices are a fairly new technology </a:t>
            </a:r>
          </a:p>
          <a:p>
            <a:pPr lvl="0">
              <a:spcBef>
                <a:spcPts val="0"/>
              </a:spcBef>
              <a:buNone/>
            </a:pPr>
            <a:r>
              <a:t/>
            </a:r>
            <a:endParaRPr sz="1150">
              <a:solidFill>
                <a:srgbClr val="323031"/>
              </a:solidFill>
              <a:highlight>
                <a:srgbClr val="FFFFFF"/>
              </a:highlight>
            </a:endParaRPr>
          </a:p>
          <a:p>
            <a:pPr lvl="0">
              <a:spcBef>
                <a:spcPts val="0"/>
              </a:spcBef>
              <a:buNone/>
            </a:pPr>
            <a:r>
              <a:rPr lang="en"/>
              <a:t>Not language dependent **</a:t>
            </a:r>
          </a:p>
          <a:p>
            <a:pPr lvl="0">
              <a:spcBef>
                <a:spcPts val="0"/>
              </a:spcBef>
              <a:buNone/>
            </a:pPr>
            <a:r>
              <a:rPr lang="en"/>
              <a:t>Monolithic: All code is written in a same language</a:t>
            </a:r>
          </a:p>
          <a:p>
            <a:pPr lvl="0">
              <a:spcBef>
                <a:spcPts val="0"/>
              </a:spcBef>
              <a:buNone/>
            </a:pPr>
            <a:r>
              <a:rPr lang="en"/>
              <a:t>A microservice can be written in java, and another can be written in python for example.</a:t>
            </a:r>
          </a:p>
          <a:p>
            <a:pPr lvl="0">
              <a:spcBef>
                <a:spcPts val="0"/>
              </a:spcBef>
              <a:buNone/>
            </a:pPr>
            <a:r>
              <a:rPr lang="en"/>
              <a:t>Each microservice works independently, and communicates with others using an API such as RESTful</a:t>
            </a:r>
          </a:p>
          <a:p>
            <a:pPr lvl="0">
              <a:spcBef>
                <a:spcPts val="0"/>
              </a:spcBef>
              <a:buNone/>
            </a:pPr>
            <a:r>
              <a:t/>
            </a:r>
            <a:endParaRPr/>
          </a:p>
          <a:p>
            <a:pPr lvl="0">
              <a:spcBef>
                <a:spcPts val="0"/>
              </a:spcBef>
              <a:buNone/>
            </a:pPr>
            <a:r>
              <a:rPr lang="en"/>
              <a:t>Updating Code **</a:t>
            </a:r>
          </a:p>
          <a:p>
            <a:pPr lvl="0">
              <a:spcBef>
                <a:spcPts val="0"/>
              </a:spcBef>
              <a:buNone/>
            </a:pPr>
            <a:r>
              <a:rPr lang="en"/>
              <a:t>Monolithic: Make sure that when you update code, all parts that it is connected to has to be changed as well</a:t>
            </a:r>
          </a:p>
          <a:p>
            <a:pPr lvl="0">
              <a:spcBef>
                <a:spcPts val="0"/>
              </a:spcBef>
              <a:buNone/>
            </a:pPr>
            <a:r>
              <a:t/>
            </a:r>
            <a:endParaRPr/>
          </a:p>
          <a:p>
            <a:pPr lvl="0">
              <a:spcBef>
                <a:spcPts val="0"/>
              </a:spcBef>
              <a:buNone/>
            </a:pPr>
            <a:r>
              <a:rPr lang="en"/>
              <a:t>It wont affect other parts of the program when adding more and more microservices.</a:t>
            </a:r>
          </a:p>
          <a:p>
            <a:pPr lvl="0">
              <a:spcBef>
                <a:spcPts val="0"/>
              </a:spcBef>
              <a:buNone/>
            </a:pPr>
            <a:r>
              <a:t/>
            </a:r>
            <a:endParaRPr/>
          </a:p>
          <a:p>
            <a:pPr lvl="0">
              <a:spcBef>
                <a:spcPts val="0"/>
              </a:spcBef>
              <a:buNone/>
            </a:pPr>
            <a:r>
              <a:t/>
            </a:r>
            <a:endParaRPr/>
          </a:p>
          <a:p>
            <a:pPr lvl="0">
              <a:spcBef>
                <a:spcPts val="0"/>
              </a:spcBef>
              <a:buNone/>
            </a:pPr>
            <a:r>
              <a:rPr lang="en"/>
              <a:t>Scalability ******</a:t>
            </a:r>
          </a:p>
          <a:p>
            <a:pPr lvl="0">
              <a:spcBef>
                <a:spcPts val="0"/>
              </a:spcBef>
              <a:buNone/>
            </a:pPr>
            <a:r>
              <a:rPr lang="en"/>
              <a:t>Monolithic: can get disorganized when adding more and more to your application.</a:t>
            </a:r>
          </a:p>
          <a:p>
            <a:pPr lvl="0">
              <a:spcBef>
                <a:spcPts val="0"/>
              </a:spcBef>
              <a:buNone/>
            </a:pPr>
            <a:r>
              <a:t/>
            </a:r>
            <a:endParaRPr/>
          </a:p>
          <a:p>
            <a:pPr lvl="0">
              <a:spcBef>
                <a:spcPts val="0"/>
              </a:spcBef>
              <a:buNone/>
            </a:pPr>
            <a:r>
              <a:rPr lang="en"/>
              <a:t>The bigger your microservice gets, it will still be easy to manage, because you don’t need to update other parts of the project. </a:t>
            </a:r>
          </a:p>
          <a:p>
            <a:pPr lvl="0">
              <a:spcBef>
                <a:spcPts val="0"/>
              </a:spcBef>
              <a:buNone/>
            </a:pPr>
            <a:r>
              <a:t/>
            </a:r>
            <a:endParaRPr/>
          </a:p>
          <a:p>
            <a:pPr lvl="0">
              <a:spcBef>
                <a:spcPts val="0"/>
              </a:spcBef>
              <a:buNone/>
            </a:pPr>
            <a:r>
              <a:rPr lang="en"/>
              <a:t>2:30</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Microservices Architecture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268" name="Shape 268"/>
          <p:cNvSpPr txBox="1"/>
          <p:nvPr>
            <p:ph type="title"/>
          </p:nvPr>
        </p:nvSpPr>
        <p:spPr>
          <a:xfrm>
            <a:off x="1388625" y="772725"/>
            <a:ext cx="6366900" cy="1863300"/>
          </a:xfrm>
          <a:prstGeom prst="rect">
            <a:avLst/>
          </a:prstGeom>
        </p:spPr>
        <p:txBody>
          <a:bodyPr anchorCtr="0" anchor="ctr" bIns="91425" lIns="91425" rIns="91425" wrap="square" tIns="91425"/>
          <a:lstStyle>
            <a:lvl1pPr lvl="0" algn="ctr">
              <a:spcBef>
                <a:spcPts val="0"/>
              </a:spcBef>
              <a:buClr>
                <a:schemeClr val="lt1"/>
              </a:buClr>
              <a:buSzPts val="8000"/>
              <a:buNone/>
              <a:defRPr sz="8000">
                <a:solidFill>
                  <a:schemeClr val="lt1"/>
                </a:solidFill>
              </a:defRPr>
            </a:lvl1pPr>
            <a:lvl2pPr lvl="1" algn="ctr">
              <a:spcBef>
                <a:spcPts val="0"/>
              </a:spcBef>
              <a:buClr>
                <a:schemeClr val="lt1"/>
              </a:buClr>
              <a:buSzPts val="8000"/>
              <a:buNone/>
              <a:defRPr sz="8000">
                <a:solidFill>
                  <a:schemeClr val="lt1"/>
                </a:solidFill>
              </a:defRPr>
            </a:lvl2pPr>
            <a:lvl3pPr lvl="2" algn="ctr">
              <a:spcBef>
                <a:spcPts val="0"/>
              </a:spcBef>
              <a:buClr>
                <a:schemeClr val="lt1"/>
              </a:buClr>
              <a:buSzPts val="8000"/>
              <a:buNone/>
              <a:defRPr sz="8000">
                <a:solidFill>
                  <a:schemeClr val="lt1"/>
                </a:solidFill>
              </a:defRPr>
            </a:lvl3pPr>
            <a:lvl4pPr lvl="3" algn="ctr">
              <a:spcBef>
                <a:spcPts val="0"/>
              </a:spcBef>
              <a:buClr>
                <a:schemeClr val="lt1"/>
              </a:buClr>
              <a:buSzPts val="8000"/>
              <a:buNone/>
              <a:defRPr sz="8000">
                <a:solidFill>
                  <a:schemeClr val="lt1"/>
                </a:solidFill>
              </a:defRPr>
            </a:lvl4pPr>
            <a:lvl5pPr lvl="4" algn="ctr">
              <a:spcBef>
                <a:spcPts val="0"/>
              </a:spcBef>
              <a:buClr>
                <a:schemeClr val="lt1"/>
              </a:buClr>
              <a:buSzPts val="8000"/>
              <a:buNone/>
              <a:defRPr sz="8000">
                <a:solidFill>
                  <a:schemeClr val="lt1"/>
                </a:solidFill>
              </a:defRPr>
            </a:lvl5pPr>
            <a:lvl6pPr lvl="5" algn="ctr">
              <a:spcBef>
                <a:spcPts val="0"/>
              </a:spcBef>
              <a:buClr>
                <a:schemeClr val="lt1"/>
              </a:buClr>
              <a:buSzPts val="8000"/>
              <a:buNone/>
              <a:defRPr sz="8000">
                <a:solidFill>
                  <a:schemeClr val="lt1"/>
                </a:solidFill>
              </a:defRPr>
            </a:lvl6pPr>
            <a:lvl7pPr lvl="6" algn="ctr">
              <a:spcBef>
                <a:spcPts val="0"/>
              </a:spcBef>
              <a:buClr>
                <a:schemeClr val="lt1"/>
              </a:buClr>
              <a:buSzPts val="8000"/>
              <a:buNone/>
              <a:defRPr sz="8000">
                <a:solidFill>
                  <a:schemeClr val="lt1"/>
                </a:solidFill>
              </a:defRPr>
            </a:lvl7pPr>
            <a:lvl8pPr lvl="7" algn="ctr">
              <a:spcBef>
                <a:spcPts val="0"/>
              </a:spcBef>
              <a:buClr>
                <a:schemeClr val="lt1"/>
              </a:buClr>
              <a:buSzPts val="8000"/>
              <a:buNone/>
              <a:defRPr sz="8000">
                <a:solidFill>
                  <a:schemeClr val="lt1"/>
                </a:solidFill>
              </a:defRPr>
            </a:lvl8pPr>
            <a:lvl9pPr lvl="8" algn="ctr">
              <a:spcBef>
                <a:spcPts val="0"/>
              </a:spcBef>
              <a:buClr>
                <a:schemeClr val="lt1"/>
              </a:buClr>
              <a:buSzPts val="8000"/>
              <a:buNone/>
              <a:defRPr sz="8000">
                <a:solidFill>
                  <a:schemeClr val="lt1"/>
                </a:solidFill>
              </a:defRPr>
            </a:lvl9pPr>
          </a:lstStyle>
          <a:p/>
        </p:txBody>
      </p:sp>
      <p:sp>
        <p:nvSpPr>
          <p:cNvPr id="269" name="Shape 269"/>
          <p:cNvSpPr txBox="1"/>
          <p:nvPr>
            <p:ph idx="1" type="body"/>
          </p:nvPr>
        </p:nvSpPr>
        <p:spPr>
          <a:xfrm>
            <a:off x="1388625" y="2712300"/>
            <a:ext cx="6366900" cy="1111200"/>
          </a:xfrm>
          <a:prstGeom prst="rect">
            <a:avLst/>
          </a:prstGeom>
        </p:spPr>
        <p:txBody>
          <a:bodyPr anchorCtr="0" anchor="t" bIns="91425" lIns="91425" rIns="91425" wrap="square" tIns="91425"/>
          <a:lstStyle>
            <a:lvl1pPr lvl="0" algn="ctr">
              <a:spcBef>
                <a:spcPts val="0"/>
              </a:spcBef>
              <a:buClr>
                <a:schemeClr val="lt1"/>
              </a:buClr>
              <a:buSzPts val="1300"/>
              <a:buChar char="●"/>
              <a:defRPr>
                <a:solidFill>
                  <a:schemeClr val="lt1"/>
                </a:solidFill>
              </a:defRPr>
            </a:lvl1pPr>
            <a:lvl2pPr lvl="1" algn="ctr">
              <a:spcBef>
                <a:spcPts val="0"/>
              </a:spcBef>
              <a:buClr>
                <a:schemeClr val="lt1"/>
              </a:buClr>
              <a:buSzPts val="1100"/>
              <a:buChar char="○"/>
              <a:defRPr>
                <a:solidFill>
                  <a:schemeClr val="lt1"/>
                </a:solidFill>
              </a:defRPr>
            </a:lvl2pPr>
            <a:lvl3pPr lvl="2" algn="ctr">
              <a:spcBef>
                <a:spcPts val="0"/>
              </a:spcBef>
              <a:buClr>
                <a:schemeClr val="lt1"/>
              </a:buClr>
              <a:buSzPts val="1100"/>
              <a:buChar char="■"/>
              <a:defRPr>
                <a:solidFill>
                  <a:schemeClr val="lt1"/>
                </a:solidFill>
              </a:defRPr>
            </a:lvl3pPr>
            <a:lvl4pPr lvl="3" algn="ctr">
              <a:spcBef>
                <a:spcPts val="0"/>
              </a:spcBef>
              <a:buClr>
                <a:schemeClr val="lt1"/>
              </a:buClr>
              <a:buSzPts val="1100"/>
              <a:buChar char="●"/>
              <a:defRPr>
                <a:solidFill>
                  <a:schemeClr val="lt1"/>
                </a:solidFill>
              </a:defRPr>
            </a:lvl4pPr>
            <a:lvl5pPr lvl="4" algn="ctr">
              <a:spcBef>
                <a:spcPts val="0"/>
              </a:spcBef>
              <a:buClr>
                <a:schemeClr val="lt1"/>
              </a:buClr>
              <a:buSzPts val="1100"/>
              <a:buChar char="○"/>
              <a:defRPr>
                <a:solidFill>
                  <a:schemeClr val="lt1"/>
                </a:solidFill>
              </a:defRPr>
            </a:lvl5pPr>
            <a:lvl6pPr lvl="5" algn="ctr">
              <a:spcBef>
                <a:spcPts val="0"/>
              </a:spcBef>
              <a:buClr>
                <a:schemeClr val="lt1"/>
              </a:buClr>
              <a:buSzPts val="1100"/>
              <a:buChar char="■"/>
              <a:defRPr>
                <a:solidFill>
                  <a:schemeClr val="lt1"/>
                </a:solidFill>
              </a:defRPr>
            </a:lvl6pPr>
            <a:lvl7pPr lvl="6" algn="ctr">
              <a:spcBef>
                <a:spcPts val="0"/>
              </a:spcBef>
              <a:buClr>
                <a:schemeClr val="lt1"/>
              </a:buClr>
              <a:buSzPts val="1100"/>
              <a:buChar char="●"/>
              <a:defRPr>
                <a:solidFill>
                  <a:schemeClr val="lt1"/>
                </a:solidFill>
              </a:defRPr>
            </a:lvl7pPr>
            <a:lvl8pPr lvl="7" algn="ctr">
              <a:spcBef>
                <a:spcPts val="0"/>
              </a:spcBef>
              <a:buClr>
                <a:schemeClr val="lt1"/>
              </a:buClr>
              <a:buSzPts val="1100"/>
              <a:buChar char="○"/>
              <a:defRPr>
                <a:solidFill>
                  <a:schemeClr val="lt1"/>
                </a:solidFill>
              </a:defRPr>
            </a:lvl8pPr>
            <a:lvl9pPr lvl="8" algn="ctr">
              <a:spcBef>
                <a:spcPts val="0"/>
              </a:spcBef>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rIns="91425" wrap="square" tIns="91425"/>
          <a:lstStyle>
            <a:lvl1pPr lvl="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3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9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34.png"/><Relationship Id="rId10" Type="http://schemas.openxmlformats.org/officeDocument/2006/relationships/image" Target="../media/image41.png"/><Relationship Id="rId9"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36.png"/><Relationship Id="rId8"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824000" y="313638"/>
            <a:ext cx="4255500" cy="1872900"/>
          </a:xfrm>
          <a:prstGeom prst="rect">
            <a:avLst/>
          </a:prstGeom>
        </p:spPr>
        <p:txBody>
          <a:bodyPr anchorCtr="0" anchor="ctr" bIns="91425" lIns="91425" rIns="91425" wrap="square" tIns="91425">
            <a:noAutofit/>
          </a:bodyPr>
          <a:lstStyle/>
          <a:p>
            <a:pPr lvl="0">
              <a:spcBef>
                <a:spcPts val="0"/>
              </a:spcBef>
              <a:buNone/>
            </a:pPr>
            <a:r>
              <a:rPr lang="en"/>
              <a:t>CSULA Medtronic</a:t>
            </a:r>
          </a:p>
        </p:txBody>
      </p:sp>
      <p:sp>
        <p:nvSpPr>
          <p:cNvPr id="278" name="Shape 278"/>
          <p:cNvSpPr txBox="1"/>
          <p:nvPr>
            <p:ph idx="1" type="subTitle"/>
          </p:nvPr>
        </p:nvSpPr>
        <p:spPr>
          <a:xfrm>
            <a:off x="824000" y="2310425"/>
            <a:ext cx="4255500" cy="1872900"/>
          </a:xfrm>
          <a:prstGeom prst="rect">
            <a:avLst/>
          </a:prstGeom>
        </p:spPr>
        <p:txBody>
          <a:bodyPr anchorCtr="0" anchor="t" bIns="91425" lIns="91425" rIns="91425" wrap="square" tIns="91425">
            <a:noAutofit/>
          </a:bodyPr>
          <a:lstStyle/>
          <a:p>
            <a:pPr lvl="0">
              <a:spcBef>
                <a:spcPts val="0"/>
              </a:spcBef>
              <a:buNone/>
            </a:pPr>
            <a:r>
              <a:rPr lang="en"/>
              <a:t>Students:</a:t>
            </a:r>
          </a:p>
          <a:p>
            <a:pPr indent="457200" lvl="0" rtl="0">
              <a:spcBef>
                <a:spcPts val="0"/>
              </a:spcBef>
              <a:buNone/>
            </a:pPr>
            <a:r>
              <a:rPr lang="en"/>
              <a:t>Yosep Kim </a:t>
            </a:r>
          </a:p>
          <a:p>
            <a:pPr indent="457200" lvl="0" rtl="0">
              <a:spcBef>
                <a:spcPts val="0"/>
              </a:spcBef>
              <a:buNone/>
            </a:pPr>
            <a:r>
              <a:rPr lang="en"/>
              <a:t>Christopher Fong</a:t>
            </a:r>
          </a:p>
          <a:p>
            <a:pPr indent="457200" lvl="0" rtl="0">
              <a:spcBef>
                <a:spcPts val="0"/>
              </a:spcBef>
              <a:buNone/>
            </a:pPr>
            <a:r>
              <a:rPr lang="en"/>
              <a:t>Wun Woo</a:t>
            </a:r>
          </a:p>
          <a:p>
            <a:pPr indent="457200" lvl="0" rtl="0">
              <a:spcBef>
                <a:spcPts val="0"/>
              </a:spcBef>
              <a:buNone/>
            </a:pPr>
            <a:r>
              <a:rPr lang="en"/>
              <a:t>Koenrad Macbride</a:t>
            </a:r>
          </a:p>
          <a:p>
            <a:pPr indent="457200" lvl="0">
              <a:spcBef>
                <a:spcPts val="0"/>
              </a:spcBef>
              <a:buNone/>
            </a:pPr>
            <a:r>
              <a:rPr lang="en"/>
              <a:t>Andrew Padilla </a:t>
            </a:r>
          </a:p>
        </p:txBody>
      </p:sp>
      <p:sp>
        <p:nvSpPr>
          <p:cNvPr id="279" name="Shape 279"/>
          <p:cNvSpPr txBox="1"/>
          <p:nvPr>
            <p:ph idx="1" type="subTitle"/>
          </p:nvPr>
        </p:nvSpPr>
        <p:spPr>
          <a:xfrm>
            <a:off x="824000" y="1615025"/>
            <a:ext cx="4255500" cy="695400"/>
          </a:xfrm>
          <a:prstGeom prst="rect">
            <a:avLst/>
          </a:prstGeom>
        </p:spPr>
        <p:txBody>
          <a:bodyPr anchorCtr="0" anchor="t" bIns="91425" lIns="91425" rIns="91425" wrap="square" tIns="91425">
            <a:noAutofit/>
          </a:bodyPr>
          <a:lstStyle/>
          <a:p>
            <a:pPr lvl="0">
              <a:spcBef>
                <a:spcPts val="0"/>
              </a:spcBef>
              <a:buNone/>
            </a:pPr>
            <a:r>
              <a:rPr lang="en"/>
              <a:t>Advisor(s): </a:t>
            </a:r>
          </a:p>
          <a:p>
            <a:pPr indent="457200" lvl="0" rtl="0">
              <a:spcBef>
                <a:spcPts val="0"/>
              </a:spcBef>
              <a:buNone/>
            </a:pPr>
            <a:r>
              <a:rPr lang="en"/>
              <a:t>Dr. Mohammad Pourhomayoun</a:t>
            </a:r>
          </a:p>
        </p:txBody>
      </p:sp>
      <p:pic>
        <p:nvPicPr>
          <p:cNvPr id="280" name="Shape 280"/>
          <p:cNvPicPr preferRelativeResize="0"/>
          <p:nvPr/>
        </p:nvPicPr>
        <p:blipFill>
          <a:blip r:embed="rId3">
            <a:alphaModFix/>
          </a:blip>
          <a:stretch>
            <a:fillRect/>
          </a:stretch>
        </p:blipFill>
        <p:spPr>
          <a:xfrm>
            <a:off x="5231900" y="732063"/>
            <a:ext cx="3759700" cy="1454482"/>
          </a:xfrm>
          <a:prstGeom prst="rect">
            <a:avLst/>
          </a:prstGeom>
          <a:noFill/>
          <a:ln>
            <a:noFill/>
          </a:ln>
        </p:spPr>
      </p:pic>
      <p:pic>
        <p:nvPicPr>
          <p:cNvPr id="281" name="Shape 281"/>
          <p:cNvPicPr preferRelativeResize="0"/>
          <p:nvPr/>
        </p:nvPicPr>
        <p:blipFill>
          <a:blip r:embed="rId4">
            <a:alphaModFix/>
          </a:blip>
          <a:stretch>
            <a:fillRect/>
          </a:stretch>
        </p:blipFill>
        <p:spPr>
          <a:xfrm>
            <a:off x="5259138" y="2738023"/>
            <a:ext cx="3705224" cy="135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Shape 342"/>
          <p:cNvPicPr preferRelativeResize="0"/>
          <p:nvPr/>
        </p:nvPicPr>
        <p:blipFill>
          <a:blip r:embed="rId3">
            <a:alphaModFix/>
          </a:blip>
          <a:stretch>
            <a:fillRect/>
          </a:stretch>
        </p:blipFill>
        <p:spPr>
          <a:xfrm>
            <a:off x="464638" y="1018325"/>
            <a:ext cx="8214724" cy="310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pic>
        <p:nvPicPr>
          <p:cNvPr id="347" name="Shape 347"/>
          <p:cNvPicPr preferRelativeResize="0"/>
          <p:nvPr/>
        </p:nvPicPr>
        <p:blipFill>
          <a:blip r:embed="rId3">
            <a:alphaModFix/>
          </a:blip>
          <a:stretch>
            <a:fillRect/>
          </a:stretch>
        </p:blipFill>
        <p:spPr>
          <a:xfrm>
            <a:off x="1284650" y="680938"/>
            <a:ext cx="6574700" cy="378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367588" y="693675"/>
            <a:ext cx="8408826" cy="3756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356" name="Shape 356"/>
        <p:cNvGrpSpPr/>
        <p:nvPr/>
      </p:nvGrpSpPr>
      <p:grpSpPr>
        <a:xfrm>
          <a:off x="0" y="0"/>
          <a:ext cx="0" cy="0"/>
          <a:chOff x="0" y="0"/>
          <a:chExt cx="0" cy="0"/>
        </a:xfrm>
      </p:grpSpPr>
      <p:sp>
        <p:nvSpPr>
          <p:cNvPr id="357" name="Shape 357"/>
          <p:cNvSpPr txBox="1"/>
          <p:nvPr>
            <p:ph type="ctrTitle"/>
          </p:nvPr>
        </p:nvSpPr>
        <p:spPr>
          <a:xfrm>
            <a:off x="824000" y="192400"/>
            <a:ext cx="7826400" cy="405600"/>
          </a:xfrm>
          <a:prstGeom prst="rect">
            <a:avLst/>
          </a:prstGeom>
        </p:spPr>
        <p:txBody>
          <a:bodyPr anchorCtr="0" anchor="ctr" bIns="91425" lIns="91425" rIns="91425" wrap="square" tIns="91425">
            <a:noAutofit/>
          </a:bodyPr>
          <a:lstStyle/>
          <a:p>
            <a:pPr lvl="0" rtl="0">
              <a:spcBef>
                <a:spcPts val="0"/>
              </a:spcBef>
              <a:buNone/>
            </a:pPr>
            <a:r>
              <a:rPr lang="en"/>
              <a:t>Apache Kafka Basics</a:t>
            </a:r>
          </a:p>
        </p:txBody>
      </p:sp>
      <p:sp>
        <p:nvSpPr>
          <p:cNvPr id="358" name="Shape 358"/>
          <p:cNvSpPr txBox="1"/>
          <p:nvPr>
            <p:ph idx="1" type="subTitle"/>
          </p:nvPr>
        </p:nvSpPr>
        <p:spPr>
          <a:xfrm>
            <a:off x="467600" y="686650"/>
            <a:ext cx="2211000" cy="3830100"/>
          </a:xfrm>
          <a:prstGeom prst="rect">
            <a:avLst/>
          </a:prstGeom>
        </p:spPr>
        <p:txBody>
          <a:bodyPr anchorCtr="0" anchor="t" bIns="91425" lIns="91425" rIns="91425" wrap="square" tIns="91425">
            <a:noAutofit/>
          </a:bodyPr>
          <a:lstStyle/>
          <a:p>
            <a:pPr lvl="0">
              <a:spcBef>
                <a:spcPts val="0"/>
              </a:spcBef>
              <a:buNone/>
            </a:pPr>
            <a:r>
              <a:rPr lang="en" u="sng">
                <a:latin typeface="Arial"/>
                <a:ea typeface="Arial"/>
                <a:cs typeface="Arial"/>
                <a:sym typeface="Arial"/>
              </a:rPr>
              <a:t>Producer</a:t>
            </a:r>
          </a:p>
          <a:p>
            <a:pPr lvl="0" rtl="0">
              <a:spcBef>
                <a:spcPts val="0"/>
              </a:spcBef>
              <a:buNone/>
            </a:pPr>
            <a:r>
              <a:t/>
            </a:r>
            <a:endParaRPr sz="1400">
              <a:latin typeface="Arial"/>
              <a:ea typeface="Arial"/>
              <a:cs typeface="Arial"/>
              <a:sym typeface="Arial"/>
            </a:endParaRPr>
          </a:p>
          <a:p>
            <a:pPr lvl="0">
              <a:spcBef>
                <a:spcPts val="0"/>
              </a:spcBef>
              <a:buNone/>
            </a:pPr>
            <a:r>
              <a:rPr i="1" lang="en" sz="1400">
                <a:latin typeface="Arial"/>
                <a:ea typeface="Arial"/>
                <a:cs typeface="Arial"/>
                <a:sym typeface="Arial"/>
              </a:rPr>
              <a:t>Processes, “Cleans” and formats data into streams</a:t>
            </a:r>
          </a:p>
          <a:p>
            <a:pPr lvl="0" rtl="0">
              <a:spcBef>
                <a:spcPts val="0"/>
              </a:spcBef>
              <a:buNone/>
            </a:pPr>
            <a:r>
              <a:t/>
            </a:r>
            <a:endParaRPr sz="1400">
              <a:latin typeface="Arial"/>
              <a:ea typeface="Arial"/>
              <a:cs typeface="Arial"/>
              <a:sym typeface="Arial"/>
            </a:endParaRPr>
          </a:p>
          <a:p>
            <a:pPr lvl="0">
              <a:spcBef>
                <a:spcPts val="0"/>
              </a:spcBef>
              <a:buNone/>
            </a:pPr>
            <a:r>
              <a:rPr lang="en" sz="1400">
                <a:latin typeface="Arial"/>
                <a:ea typeface="Arial"/>
                <a:cs typeface="Arial"/>
                <a:sym typeface="Arial"/>
              </a:rPr>
              <a:t>Our java based producer encapsulates patient JSON data into “</a:t>
            </a:r>
            <a:r>
              <a:rPr lang="en" sz="1400" u="sng">
                <a:latin typeface="Arial"/>
                <a:ea typeface="Arial"/>
                <a:cs typeface="Arial"/>
                <a:sym typeface="Arial"/>
              </a:rPr>
              <a:t>feature packets</a:t>
            </a:r>
            <a:r>
              <a:rPr lang="en" sz="1400">
                <a:latin typeface="Arial"/>
                <a:ea typeface="Arial"/>
                <a:cs typeface="Arial"/>
                <a:sym typeface="Arial"/>
              </a:rPr>
              <a:t>”</a:t>
            </a:r>
          </a:p>
          <a:p>
            <a:pPr lvl="0">
              <a:spcBef>
                <a:spcPts val="0"/>
              </a:spcBef>
              <a:buNone/>
            </a:pPr>
            <a:r>
              <a:t/>
            </a:r>
            <a:endParaRPr sz="1400">
              <a:latin typeface="Arial"/>
              <a:ea typeface="Arial"/>
              <a:cs typeface="Arial"/>
              <a:sym typeface="Arial"/>
            </a:endParaRPr>
          </a:p>
          <a:p>
            <a:pPr lvl="0" rtl="0">
              <a:spcBef>
                <a:spcPts val="0"/>
              </a:spcBef>
              <a:buNone/>
            </a:pPr>
            <a:r>
              <a:rPr lang="en" sz="1400">
                <a:latin typeface="Arial"/>
                <a:ea typeface="Arial"/>
                <a:cs typeface="Arial"/>
                <a:sym typeface="Arial"/>
              </a:rPr>
              <a:t>It also serves as a real time data packet simulation program</a:t>
            </a:r>
          </a:p>
          <a:p>
            <a:pPr lvl="0" rtl="0">
              <a:spcBef>
                <a:spcPts val="0"/>
              </a:spcBef>
              <a:buNone/>
            </a:pPr>
            <a:r>
              <a:t/>
            </a:r>
            <a:endParaRPr sz="1400">
              <a:latin typeface="Arial"/>
              <a:ea typeface="Arial"/>
              <a:cs typeface="Arial"/>
              <a:sym typeface="Arial"/>
            </a:endParaRPr>
          </a:p>
          <a:p>
            <a:pPr lvl="0" rtl="0">
              <a:spcBef>
                <a:spcPts val="0"/>
              </a:spcBef>
              <a:buNone/>
            </a:pPr>
            <a:r>
              <a:rPr lang="en" sz="1400">
                <a:latin typeface="Arial"/>
                <a:ea typeface="Arial"/>
                <a:cs typeface="Arial"/>
                <a:sym typeface="Arial"/>
              </a:rPr>
              <a:t>“</a:t>
            </a:r>
            <a:r>
              <a:rPr lang="en" sz="1400" u="sng">
                <a:latin typeface="Arial"/>
                <a:ea typeface="Arial"/>
                <a:cs typeface="Arial"/>
                <a:sym typeface="Arial"/>
              </a:rPr>
              <a:t>Feature packets</a:t>
            </a:r>
            <a:r>
              <a:rPr lang="en" sz="1400">
                <a:latin typeface="Arial"/>
                <a:ea typeface="Arial"/>
                <a:cs typeface="Arial"/>
                <a:sym typeface="Arial"/>
              </a:rPr>
              <a:t>” are sent to the Broker.</a:t>
            </a:r>
          </a:p>
          <a:p>
            <a:pPr lvl="0" rtl="0">
              <a:spcBef>
                <a:spcPts val="0"/>
              </a:spcBef>
              <a:buNone/>
            </a:pPr>
            <a:r>
              <a:t/>
            </a:r>
            <a:endParaRPr>
              <a:latin typeface="Arial"/>
              <a:ea typeface="Arial"/>
              <a:cs typeface="Arial"/>
              <a:sym typeface="Arial"/>
            </a:endParaRPr>
          </a:p>
        </p:txBody>
      </p:sp>
      <p:sp>
        <p:nvSpPr>
          <p:cNvPr id="359" name="Shape 359"/>
          <p:cNvSpPr txBox="1"/>
          <p:nvPr>
            <p:ph idx="1" type="subTitle"/>
          </p:nvPr>
        </p:nvSpPr>
        <p:spPr>
          <a:xfrm>
            <a:off x="2829350" y="686649"/>
            <a:ext cx="2464800" cy="2336100"/>
          </a:xfrm>
          <a:prstGeom prst="rect">
            <a:avLst/>
          </a:prstGeom>
        </p:spPr>
        <p:txBody>
          <a:bodyPr anchorCtr="0" anchor="t" bIns="91425" lIns="91425" rIns="91425" wrap="square" tIns="91425">
            <a:noAutofit/>
          </a:bodyPr>
          <a:lstStyle/>
          <a:p>
            <a:pPr lvl="0">
              <a:spcBef>
                <a:spcPts val="0"/>
              </a:spcBef>
              <a:buNone/>
            </a:pPr>
            <a:r>
              <a:rPr lang="en" u="sng">
                <a:latin typeface="Arial"/>
                <a:ea typeface="Arial"/>
                <a:cs typeface="Arial"/>
                <a:sym typeface="Arial"/>
              </a:rPr>
              <a:t>Broker</a:t>
            </a:r>
          </a:p>
          <a:p>
            <a:pPr lvl="0">
              <a:spcBef>
                <a:spcPts val="0"/>
              </a:spcBef>
              <a:buNone/>
            </a:pPr>
            <a:r>
              <a:t/>
            </a:r>
            <a:endParaRPr sz="1400">
              <a:latin typeface="Arial"/>
              <a:ea typeface="Arial"/>
              <a:cs typeface="Arial"/>
              <a:sym typeface="Arial"/>
            </a:endParaRPr>
          </a:p>
          <a:p>
            <a:pPr lvl="0">
              <a:spcBef>
                <a:spcPts val="0"/>
              </a:spcBef>
              <a:buNone/>
            </a:pPr>
            <a:r>
              <a:rPr i="1" lang="en" sz="1400">
                <a:latin typeface="Arial"/>
                <a:ea typeface="Arial"/>
                <a:cs typeface="Arial"/>
                <a:sym typeface="Arial"/>
              </a:rPr>
              <a:t>A medium for Consumers to access Producer streams through a topic</a:t>
            </a:r>
          </a:p>
          <a:p>
            <a:pPr lvl="0">
              <a:spcBef>
                <a:spcPts val="0"/>
              </a:spcBef>
              <a:buNone/>
            </a:pPr>
            <a:r>
              <a:t/>
            </a:r>
            <a:endParaRPr i="1" sz="1400">
              <a:latin typeface="Arial"/>
              <a:ea typeface="Arial"/>
              <a:cs typeface="Arial"/>
              <a:sym typeface="Arial"/>
            </a:endParaRPr>
          </a:p>
          <a:p>
            <a:pPr lvl="0" rtl="0">
              <a:spcBef>
                <a:spcPts val="0"/>
              </a:spcBef>
              <a:buNone/>
            </a:pPr>
            <a:r>
              <a:rPr i="1" lang="en" sz="1400">
                <a:latin typeface="Arial"/>
                <a:ea typeface="Arial"/>
                <a:cs typeface="Arial"/>
                <a:sym typeface="Arial"/>
              </a:rPr>
              <a:t>Brokers are scalable: many computers can be part of a single broker to accommodate for larger stream throughput.</a:t>
            </a:r>
          </a:p>
          <a:p>
            <a:pPr lvl="0">
              <a:spcBef>
                <a:spcPts val="0"/>
              </a:spcBef>
              <a:buNone/>
            </a:pPr>
            <a:r>
              <a:t/>
            </a:r>
            <a:endParaRPr>
              <a:latin typeface="Arial"/>
              <a:ea typeface="Arial"/>
              <a:cs typeface="Arial"/>
              <a:sym typeface="Arial"/>
            </a:endParaRPr>
          </a:p>
          <a:p>
            <a:pPr lvl="0" rtl="0">
              <a:spcBef>
                <a:spcPts val="0"/>
              </a:spcBef>
              <a:buNone/>
            </a:pPr>
            <a:r>
              <a:t/>
            </a:r>
            <a:endParaRPr>
              <a:latin typeface="Arial"/>
              <a:ea typeface="Arial"/>
              <a:cs typeface="Arial"/>
              <a:sym typeface="Arial"/>
            </a:endParaRPr>
          </a:p>
        </p:txBody>
      </p:sp>
      <p:sp>
        <p:nvSpPr>
          <p:cNvPr id="360" name="Shape 360"/>
          <p:cNvSpPr txBox="1"/>
          <p:nvPr>
            <p:ph idx="1" type="subTitle"/>
          </p:nvPr>
        </p:nvSpPr>
        <p:spPr>
          <a:xfrm>
            <a:off x="5914000" y="686650"/>
            <a:ext cx="1955700" cy="3738900"/>
          </a:xfrm>
          <a:prstGeom prst="rect">
            <a:avLst/>
          </a:prstGeom>
        </p:spPr>
        <p:txBody>
          <a:bodyPr anchorCtr="0" anchor="t" bIns="91425" lIns="91425" rIns="91425" wrap="square" tIns="91425">
            <a:noAutofit/>
          </a:bodyPr>
          <a:lstStyle/>
          <a:p>
            <a:pPr lvl="0">
              <a:spcBef>
                <a:spcPts val="0"/>
              </a:spcBef>
              <a:buNone/>
            </a:pPr>
            <a:r>
              <a:rPr lang="en" u="sng"/>
              <a:t>Consumer</a:t>
            </a:r>
          </a:p>
          <a:p>
            <a:pPr lvl="0">
              <a:spcBef>
                <a:spcPts val="0"/>
              </a:spcBef>
              <a:buNone/>
            </a:pPr>
            <a:r>
              <a:t/>
            </a:r>
            <a:endParaRPr sz="1400"/>
          </a:p>
          <a:p>
            <a:pPr lvl="0">
              <a:spcBef>
                <a:spcPts val="0"/>
              </a:spcBef>
              <a:buNone/>
            </a:pPr>
            <a:r>
              <a:rPr lang="en" sz="1400">
                <a:latin typeface="Arial"/>
                <a:ea typeface="Arial"/>
                <a:cs typeface="Arial"/>
                <a:sym typeface="Arial"/>
              </a:rPr>
              <a:t>One of our consumers is part of our Feature Extraction Engine. It takes the data and adds it to a dataframe for the insight engine.</a:t>
            </a:r>
          </a:p>
          <a:p>
            <a:pPr lvl="0">
              <a:spcBef>
                <a:spcPts val="0"/>
              </a:spcBef>
              <a:buNone/>
            </a:pPr>
            <a:r>
              <a:t/>
            </a:r>
            <a:endParaRPr sz="1400">
              <a:latin typeface="Arial"/>
              <a:ea typeface="Arial"/>
              <a:cs typeface="Arial"/>
              <a:sym typeface="Arial"/>
            </a:endParaRPr>
          </a:p>
          <a:p>
            <a:pPr lvl="0" rtl="0">
              <a:spcBef>
                <a:spcPts val="0"/>
              </a:spcBef>
              <a:buNone/>
            </a:pPr>
            <a:r>
              <a:rPr lang="en" sz="1400">
                <a:latin typeface="Arial"/>
                <a:ea typeface="Arial"/>
                <a:cs typeface="Arial"/>
                <a:sym typeface="Arial"/>
              </a:rPr>
              <a:t>Our second consumer aggregates stream data into a patient JSON file in a Cassandra DB for our prediction engine to take care of offline</a:t>
            </a:r>
            <a:r>
              <a:rPr lang="en" sz="1400"/>
              <a:t> </a:t>
            </a:r>
          </a:p>
        </p:txBody>
      </p:sp>
      <p:pic>
        <p:nvPicPr>
          <p:cNvPr id="361" name="Shape 361"/>
          <p:cNvPicPr preferRelativeResize="0"/>
          <p:nvPr/>
        </p:nvPicPr>
        <p:blipFill>
          <a:blip r:embed="rId3">
            <a:alphaModFix/>
          </a:blip>
          <a:stretch>
            <a:fillRect/>
          </a:stretch>
        </p:blipFill>
        <p:spPr>
          <a:xfrm>
            <a:off x="2565517" y="3177475"/>
            <a:ext cx="2909708" cy="1966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pic>
        <p:nvPicPr>
          <p:cNvPr id="366" name="Shape 366"/>
          <p:cNvPicPr preferRelativeResize="0"/>
          <p:nvPr/>
        </p:nvPicPr>
        <p:blipFill>
          <a:blip r:embed="rId3">
            <a:alphaModFix/>
          </a:blip>
          <a:stretch>
            <a:fillRect/>
          </a:stretch>
        </p:blipFill>
        <p:spPr>
          <a:xfrm>
            <a:off x="1287888" y="106088"/>
            <a:ext cx="6568224" cy="4931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ctrTitle"/>
          </p:nvPr>
        </p:nvSpPr>
        <p:spPr>
          <a:xfrm>
            <a:off x="824000" y="308475"/>
            <a:ext cx="7826400" cy="496500"/>
          </a:xfrm>
          <a:prstGeom prst="rect">
            <a:avLst/>
          </a:prstGeom>
        </p:spPr>
        <p:txBody>
          <a:bodyPr anchorCtr="0" anchor="ctr" bIns="91425" lIns="91425" rIns="91425" wrap="square" tIns="91425">
            <a:noAutofit/>
          </a:bodyPr>
          <a:lstStyle/>
          <a:p>
            <a:pPr lvl="0" rtl="0">
              <a:spcBef>
                <a:spcPts val="0"/>
              </a:spcBef>
              <a:buNone/>
            </a:pPr>
            <a:r>
              <a:rPr lang="en"/>
              <a:t>Apache Cassandra DB</a:t>
            </a:r>
          </a:p>
        </p:txBody>
      </p:sp>
      <p:sp>
        <p:nvSpPr>
          <p:cNvPr id="372" name="Shape 372"/>
          <p:cNvSpPr txBox="1"/>
          <p:nvPr>
            <p:ph idx="1" type="subTitle"/>
          </p:nvPr>
        </p:nvSpPr>
        <p:spPr>
          <a:xfrm>
            <a:off x="467600" y="1346375"/>
            <a:ext cx="2211000" cy="3337200"/>
          </a:xfrm>
          <a:prstGeom prst="rect">
            <a:avLst/>
          </a:prstGeom>
        </p:spPr>
        <p:txBody>
          <a:bodyPr anchorCtr="0" anchor="t" bIns="91425" lIns="91425" rIns="91425" wrap="square" tIns="91425">
            <a:noAutofit/>
          </a:bodyPr>
          <a:lstStyle/>
          <a:p>
            <a:pPr lvl="0" rtl="0">
              <a:spcBef>
                <a:spcPts val="0"/>
              </a:spcBef>
              <a:buNone/>
            </a:pPr>
            <a:r>
              <a:rPr lang="en"/>
              <a:t>Our Cassandra DB 1.2.1 will store raw incoming FitBit and Blood Glucose levels and log by time.</a:t>
            </a:r>
          </a:p>
          <a:p>
            <a:pPr lvl="0" rtl="0">
              <a:spcBef>
                <a:spcPts val="0"/>
              </a:spcBef>
              <a:buNone/>
            </a:pPr>
            <a:r>
              <a:t/>
            </a:r>
            <a:endParaRPr/>
          </a:p>
          <a:p>
            <a:pPr lvl="0" rtl="0">
              <a:spcBef>
                <a:spcPts val="0"/>
              </a:spcBef>
              <a:buNone/>
            </a:pPr>
            <a:r>
              <a:rPr lang="en"/>
              <a:t>This will act as a preventive measure in case any hardware down the line goes down, data will not be lost.</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73" name="Shape 373"/>
          <p:cNvSpPr txBox="1"/>
          <p:nvPr>
            <p:ph idx="1" type="subTitle"/>
          </p:nvPr>
        </p:nvSpPr>
        <p:spPr>
          <a:xfrm>
            <a:off x="2895375" y="1214775"/>
            <a:ext cx="2464800" cy="2872500"/>
          </a:xfrm>
          <a:prstGeom prst="rect">
            <a:avLst/>
          </a:prstGeom>
        </p:spPr>
        <p:txBody>
          <a:bodyPr anchorCtr="0" anchor="t" bIns="91425" lIns="91425" rIns="91425" wrap="square" tIns="91425">
            <a:noAutofit/>
          </a:bodyPr>
          <a:lstStyle/>
          <a:p>
            <a:pPr lvl="0" rtl="0">
              <a:spcBef>
                <a:spcPts val="0"/>
              </a:spcBef>
              <a:buNone/>
            </a:pPr>
            <a:r>
              <a:rPr lang="en"/>
              <a:t>Our Cassandra DB </a:t>
            </a:r>
          </a:p>
          <a:p>
            <a:pPr lvl="0" rtl="0">
              <a:spcBef>
                <a:spcPts val="0"/>
              </a:spcBef>
              <a:buNone/>
            </a:pPr>
            <a:r>
              <a:rPr lang="en"/>
              <a:t>1.3.1 will create patient file logs by incoming “</a:t>
            </a:r>
            <a:r>
              <a:rPr lang="en" u="sng"/>
              <a:t>feature packets</a:t>
            </a:r>
            <a:r>
              <a:rPr lang="en"/>
              <a:t>”.</a:t>
            </a:r>
          </a:p>
          <a:p>
            <a:pPr lvl="0" rtl="0">
              <a:spcBef>
                <a:spcPts val="0"/>
              </a:spcBef>
              <a:buNone/>
            </a:pPr>
            <a:r>
              <a:t/>
            </a:r>
            <a:endParaRPr/>
          </a:p>
          <a:p>
            <a:pPr lvl="0" rtl="0">
              <a:spcBef>
                <a:spcPts val="0"/>
              </a:spcBef>
              <a:buNone/>
            </a:pPr>
            <a:r>
              <a:rPr lang="en"/>
              <a:t>This will act as a master patient record to map patients to their data.</a:t>
            </a:r>
          </a:p>
          <a:p>
            <a:pPr lvl="0" rtl="0">
              <a:spcBef>
                <a:spcPts val="0"/>
              </a:spcBef>
              <a:buNone/>
            </a:pPr>
            <a:r>
              <a:t/>
            </a:r>
            <a:endParaRPr/>
          </a:p>
          <a:p>
            <a:pPr lvl="0" rtl="0">
              <a:spcBef>
                <a:spcPts val="0"/>
              </a:spcBef>
              <a:buNone/>
            </a:pPr>
            <a:r>
              <a:t/>
            </a:r>
            <a:endParaRPr/>
          </a:p>
        </p:txBody>
      </p:sp>
      <p:sp>
        <p:nvSpPr>
          <p:cNvPr id="374" name="Shape 374"/>
          <p:cNvSpPr txBox="1"/>
          <p:nvPr>
            <p:ph idx="1" type="subTitle"/>
          </p:nvPr>
        </p:nvSpPr>
        <p:spPr>
          <a:xfrm>
            <a:off x="6120950" y="1187525"/>
            <a:ext cx="1955700" cy="3654900"/>
          </a:xfrm>
          <a:prstGeom prst="rect">
            <a:avLst/>
          </a:prstGeom>
        </p:spPr>
        <p:txBody>
          <a:bodyPr anchorCtr="0" anchor="t" bIns="91425" lIns="91425" rIns="91425" wrap="square" tIns="91425">
            <a:noAutofit/>
          </a:bodyPr>
          <a:lstStyle/>
          <a:p>
            <a:pPr lvl="0" rtl="0">
              <a:spcBef>
                <a:spcPts val="0"/>
              </a:spcBef>
              <a:buNone/>
            </a:pPr>
            <a:r>
              <a:rPr lang="en"/>
              <a:t>Our Cassandra DB </a:t>
            </a:r>
          </a:p>
          <a:p>
            <a:pPr lvl="0" rtl="0">
              <a:spcBef>
                <a:spcPts val="0"/>
              </a:spcBef>
              <a:buNone/>
            </a:pPr>
            <a:r>
              <a:rPr lang="en"/>
              <a:t>1.4.1 will be used to store </a:t>
            </a:r>
            <a:r>
              <a:rPr lang="en" u="sng"/>
              <a:t>Patient Data Frames</a:t>
            </a:r>
            <a:r>
              <a:rPr lang="en"/>
              <a:t> and a </a:t>
            </a:r>
            <a:r>
              <a:rPr i="1" lang="en"/>
              <a:t>General Master Data Frame</a:t>
            </a:r>
            <a:r>
              <a:rPr lang="en"/>
              <a:t> which will be used as a basis for new patient data frames and prediction.</a:t>
            </a:r>
          </a:p>
        </p:txBody>
      </p:sp>
      <p:sp>
        <p:nvSpPr>
          <p:cNvPr id="375" name="Shape 375"/>
          <p:cNvSpPr txBox="1"/>
          <p:nvPr/>
        </p:nvSpPr>
        <p:spPr>
          <a:xfrm>
            <a:off x="639800" y="804975"/>
            <a:ext cx="5806200" cy="409800"/>
          </a:xfrm>
          <a:prstGeom prst="rect">
            <a:avLst/>
          </a:prstGeom>
          <a:noFill/>
          <a:ln>
            <a:noFill/>
          </a:ln>
        </p:spPr>
        <p:txBody>
          <a:bodyPr anchorCtr="0" anchor="t" bIns="91425" lIns="91425" rIns="91425" wrap="square" tIns="91425">
            <a:noAutofit/>
          </a:bodyPr>
          <a:lstStyle/>
          <a:p>
            <a:pPr lvl="0" rtl="0" algn="ctr">
              <a:spcBef>
                <a:spcPts val="0"/>
              </a:spcBef>
              <a:buNone/>
            </a:pPr>
            <a:r>
              <a:rPr lang="en" sz="1600">
                <a:solidFill>
                  <a:schemeClr val="lt1"/>
                </a:solidFill>
                <a:latin typeface="Nunito"/>
                <a:ea typeface="Nunito"/>
                <a:cs typeface="Nunito"/>
                <a:sym typeface="Nunito"/>
              </a:rPr>
              <a:t>Cassandra DB is a noSQL data store by Apache</a:t>
            </a:r>
          </a:p>
        </p:txBody>
      </p:sp>
      <p:pic>
        <p:nvPicPr>
          <p:cNvPr id="376" name="Shape 376"/>
          <p:cNvPicPr preferRelativeResize="0"/>
          <p:nvPr/>
        </p:nvPicPr>
        <p:blipFill>
          <a:blip r:embed="rId3">
            <a:alphaModFix/>
          </a:blip>
          <a:stretch>
            <a:fillRect/>
          </a:stretch>
        </p:blipFill>
        <p:spPr>
          <a:xfrm>
            <a:off x="3339602" y="3545225"/>
            <a:ext cx="1796348" cy="129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type="ctrTitle"/>
          </p:nvPr>
        </p:nvSpPr>
        <p:spPr>
          <a:xfrm>
            <a:off x="824000" y="308475"/>
            <a:ext cx="7826400" cy="934500"/>
          </a:xfrm>
          <a:prstGeom prst="rect">
            <a:avLst/>
          </a:prstGeom>
        </p:spPr>
        <p:txBody>
          <a:bodyPr anchorCtr="0" anchor="ctr" bIns="91425" lIns="91425" rIns="91425" wrap="square" tIns="91425">
            <a:noAutofit/>
          </a:bodyPr>
          <a:lstStyle/>
          <a:p>
            <a:pPr lvl="0" rtl="0">
              <a:spcBef>
                <a:spcPts val="0"/>
              </a:spcBef>
              <a:buNone/>
            </a:pPr>
            <a:r>
              <a:rPr lang="en"/>
              <a:t>Data Packet Simulator</a:t>
            </a:r>
          </a:p>
        </p:txBody>
      </p:sp>
      <p:sp>
        <p:nvSpPr>
          <p:cNvPr id="382" name="Shape 382"/>
          <p:cNvSpPr txBox="1"/>
          <p:nvPr>
            <p:ph idx="1" type="subTitle"/>
          </p:nvPr>
        </p:nvSpPr>
        <p:spPr>
          <a:xfrm>
            <a:off x="432850" y="1158225"/>
            <a:ext cx="5186100" cy="3739500"/>
          </a:xfrm>
          <a:prstGeom prst="rect">
            <a:avLst/>
          </a:prstGeom>
        </p:spPr>
        <p:txBody>
          <a:bodyPr anchorCtr="0" anchor="t" bIns="91425" lIns="91425" rIns="91425" wrap="square" tIns="91425">
            <a:noAutofit/>
          </a:bodyPr>
          <a:lstStyle/>
          <a:p>
            <a:pPr lvl="0">
              <a:spcBef>
                <a:spcPts val="0"/>
              </a:spcBef>
              <a:buNone/>
            </a:pPr>
            <a:r>
              <a:rPr lang="en"/>
              <a:t>Our Kafka Producer is equipped with a data packet simulator. </a:t>
            </a:r>
          </a:p>
          <a:p>
            <a:pPr lvl="0">
              <a:spcBef>
                <a:spcPts val="0"/>
              </a:spcBef>
              <a:buNone/>
            </a:pPr>
            <a:r>
              <a:t/>
            </a:r>
            <a:endParaRPr/>
          </a:p>
          <a:p>
            <a:pPr lvl="0">
              <a:spcBef>
                <a:spcPts val="0"/>
              </a:spcBef>
              <a:buNone/>
            </a:pPr>
            <a:r>
              <a:rPr lang="en"/>
              <a:t>The simulator takes existing patient JSON data and creates data packets per feature per patient then puts them into a list.</a:t>
            </a:r>
          </a:p>
          <a:p>
            <a:pPr lvl="0">
              <a:spcBef>
                <a:spcPts val="0"/>
              </a:spcBef>
              <a:buNone/>
            </a:pPr>
            <a:r>
              <a:t/>
            </a:r>
            <a:endParaRPr/>
          </a:p>
          <a:p>
            <a:pPr lvl="0" rtl="0">
              <a:spcBef>
                <a:spcPts val="0"/>
              </a:spcBef>
              <a:buNone/>
            </a:pPr>
            <a:r>
              <a:rPr lang="en"/>
              <a:t>The simulator then sorts the list of </a:t>
            </a:r>
            <a:r>
              <a:rPr lang="en" u="sng"/>
              <a:t>data packets</a:t>
            </a:r>
            <a:r>
              <a:rPr lang="en"/>
              <a:t> by date and time and transmits data to the </a:t>
            </a:r>
            <a:r>
              <a:rPr lang="en" u="sng"/>
              <a:t>Kafka Producer</a:t>
            </a:r>
          </a:p>
        </p:txBody>
      </p:sp>
      <p:sp>
        <p:nvSpPr>
          <p:cNvPr id="383" name="Shape 383"/>
          <p:cNvSpPr txBox="1"/>
          <p:nvPr>
            <p:ph idx="1" type="subTitle"/>
          </p:nvPr>
        </p:nvSpPr>
        <p:spPr>
          <a:xfrm>
            <a:off x="6008075" y="1242975"/>
            <a:ext cx="1955700" cy="3654900"/>
          </a:xfrm>
          <a:prstGeom prst="rect">
            <a:avLst/>
          </a:prstGeom>
        </p:spPr>
        <p:txBody>
          <a:bodyPr anchorCtr="0" anchor="t" bIns="91425" lIns="91425" rIns="91425" wrap="square" tIns="91425">
            <a:noAutofit/>
          </a:bodyPr>
          <a:lstStyle/>
          <a:p>
            <a:pPr lvl="0">
              <a:spcBef>
                <a:spcPts val="0"/>
              </a:spcBef>
              <a:buNone/>
            </a:pPr>
            <a:r>
              <a:rPr lang="en"/>
              <a:t>Each </a:t>
            </a:r>
            <a:r>
              <a:rPr lang="en" u="sng"/>
              <a:t>data packet </a:t>
            </a:r>
            <a:r>
              <a:rPr lang="en"/>
              <a:t>contains a Patient ID, Data Type, Data Value and TimeStamp</a:t>
            </a:r>
          </a:p>
          <a:p>
            <a:pPr lvl="0">
              <a:spcBef>
                <a:spcPts val="0"/>
              </a:spcBef>
              <a:buNone/>
            </a:pPr>
            <a:r>
              <a:t/>
            </a:r>
            <a:endParaRPr/>
          </a:p>
          <a:p>
            <a:pPr lvl="0" rtl="0">
              <a:spcBef>
                <a:spcPts val="0"/>
              </a:spcBef>
              <a:buNone/>
            </a:pPr>
            <a:r>
              <a:t/>
            </a:r>
            <a:endParaRPr/>
          </a:p>
        </p:txBody>
      </p:sp>
      <p:pic>
        <p:nvPicPr>
          <p:cNvPr id="384" name="Shape 384"/>
          <p:cNvPicPr preferRelativeResize="0"/>
          <p:nvPr/>
        </p:nvPicPr>
        <p:blipFill>
          <a:blip r:embed="rId3">
            <a:alphaModFix/>
          </a:blip>
          <a:stretch>
            <a:fillRect/>
          </a:stretch>
        </p:blipFill>
        <p:spPr>
          <a:xfrm>
            <a:off x="6183375" y="2815000"/>
            <a:ext cx="1955700" cy="1955700"/>
          </a:xfrm>
          <a:prstGeom prst="rect">
            <a:avLst/>
          </a:prstGeom>
          <a:noFill/>
          <a:ln>
            <a:noFill/>
          </a:ln>
        </p:spPr>
      </p:pic>
      <p:pic>
        <p:nvPicPr>
          <p:cNvPr id="385" name="Shape 385"/>
          <p:cNvPicPr preferRelativeResize="0"/>
          <p:nvPr/>
        </p:nvPicPr>
        <p:blipFill>
          <a:blip r:embed="rId4">
            <a:alphaModFix/>
          </a:blip>
          <a:stretch>
            <a:fillRect/>
          </a:stretch>
        </p:blipFill>
        <p:spPr>
          <a:xfrm>
            <a:off x="7098925" y="4030250"/>
            <a:ext cx="547850" cy="5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ctrTitle"/>
          </p:nvPr>
        </p:nvSpPr>
        <p:spPr>
          <a:xfrm>
            <a:off x="824000" y="308475"/>
            <a:ext cx="7826400" cy="934500"/>
          </a:xfrm>
          <a:prstGeom prst="rect">
            <a:avLst/>
          </a:prstGeom>
        </p:spPr>
        <p:txBody>
          <a:bodyPr anchorCtr="0" anchor="ctr" bIns="91425" lIns="91425" rIns="91425" wrap="square" tIns="91425">
            <a:noAutofit/>
          </a:bodyPr>
          <a:lstStyle/>
          <a:p>
            <a:pPr lvl="0" rtl="0">
              <a:spcBef>
                <a:spcPts val="0"/>
              </a:spcBef>
              <a:buNone/>
            </a:pPr>
            <a:r>
              <a:rPr lang="en"/>
              <a:t>S</a:t>
            </a:r>
            <a:r>
              <a:rPr lang="en"/>
              <a:t>pecific Features of The Json Data</a:t>
            </a:r>
          </a:p>
        </p:txBody>
      </p:sp>
      <p:sp>
        <p:nvSpPr>
          <p:cNvPr id="391" name="Shape 391"/>
          <p:cNvSpPr txBox="1"/>
          <p:nvPr>
            <p:ph idx="1" type="subTitle"/>
          </p:nvPr>
        </p:nvSpPr>
        <p:spPr>
          <a:xfrm>
            <a:off x="2450188" y="1629575"/>
            <a:ext cx="1531500" cy="2283000"/>
          </a:xfrm>
          <a:prstGeom prst="rect">
            <a:avLst/>
          </a:prstGeom>
        </p:spPr>
        <p:txBody>
          <a:bodyPr anchorCtr="0" anchor="t" bIns="91425" lIns="91425" rIns="91425" wrap="square" tIns="91425">
            <a:noAutofit/>
          </a:bodyPr>
          <a:lstStyle/>
          <a:p>
            <a:pPr lvl="0">
              <a:spcBef>
                <a:spcPts val="0"/>
              </a:spcBef>
              <a:buNone/>
            </a:pPr>
            <a:r>
              <a:rPr b="1" lang="en" sz="2000"/>
              <a:t>CGM Data</a:t>
            </a:r>
          </a:p>
          <a:p>
            <a:pPr lvl="0">
              <a:spcBef>
                <a:spcPts val="0"/>
              </a:spcBef>
              <a:buNone/>
            </a:pPr>
            <a:r>
              <a:t/>
            </a:r>
            <a:endParaRPr sz="2000"/>
          </a:p>
          <a:p>
            <a:pPr lvl="0">
              <a:spcBef>
                <a:spcPts val="0"/>
              </a:spcBef>
              <a:buNone/>
            </a:pPr>
            <a:r>
              <a:rPr lang="en"/>
              <a:t>1)	SG </a:t>
            </a:r>
          </a:p>
          <a:p>
            <a:pPr lvl="0">
              <a:spcBef>
                <a:spcPts val="0"/>
              </a:spcBef>
              <a:buNone/>
            </a:pPr>
            <a:r>
              <a:rPr lang="en"/>
              <a:t>	SGdt </a:t>
            </a:r>
          </a:p>
          <a:p>
            <a:pPr lvl="0" rtl="0">
              <a:spcBef>
                <a:spcPts val="0"/>
              </a:spcBef>
              <a:buNone/>
            </a:pPr>
            <a:r>
              <a:t/>
            </a:r>
            <a:endParaRPr/>
          </a:p>
        </p:txBody>
      </p:sp>
      <p:sp>
        <p:nvSpPr>
          <p:cNvPr id="392" name="Shape 392"/>
          <p:cNvSpPr txBox="1"/>
          <p:nvPr>
            <p:ph idx="1" type="subTitle"/>
          </p:nvPr>
        </p:nvSpPr>
        <p:spPr>
          <a:xfrm>
            <a:off x="6611375" y="1355475"/>
            <a:ext cx="2203800" cy="3363300"/>
          </a:xfrm>
          <a:prstGeom prst="rect">
            <a:avLst/>
          </a:prstGeom>
        </p:spPr>
        <p:txBody>
          <a:bodyPr anchorCtr="0" anchor="t" bIns="91425" lIns="91425" rIns="91425" wrap="square" tIns="91425">
            <a:noAutofit/>
          </a:bodyPr>
          <a:lstStyle/>
          <a:p>
            <a:pPr lvl="0">
              <a:spcBef>
                <a:spcPts val="0"/>
              </a:spcBef>
              <a:buNone/>
            </a:pPr>
            <a:r>
              <a:rPr b="1" lang="en" sz="2000"/>
              <a:t>Fitbit Data</a:t>
            </a:r>
          </a:p>
          <a:p>
            <a:pPr lvl="0">
              <a:spcBef>
                <a:spcPts val="0"/>
              </a:spcBef>
              <a:buNone/>
            </a:pPr>
            <a:r>
              <a:t/>
            </a:r>
            <a:endParaRPr sz="2000"/>
          </a:p>
          <a:p>
            <a:pPr lvl="0">
              <a:spcBef>
                <a:spcPts val="0"/>
              </a:spcBef>
              <a:buNone/>
            </a:pPr>
            <a:r>
              <a:rPr lang="en"/>
              <a:t>1)	CaloriesOut </a:t>
            </a:r>
          </a:p>
          <a:p>
            <a:pPr indent="457200" lvl="0">
              <a:spcBef>
                <a:spcPts val="0"/>
              </a:spcBef>
              <a:buNone/>
            </a:pPr>
            <a:r>
              <a:rPr lang="en"/>
              <a:t>CaloriesOutDt </a:t>
            </a:r>
          </a:p>
          <a:p>
            <a:pPr lvl="0">
              <a:spcBef>
                <a:spcPts val="0"/>
              </a:spcBef>
              <a:buNone/>
            </a:pPr>
            <a:r>
              <a:rPr lang="en"/>
              <a:t>2)	metabolic </a:t>
            </a:r>
          </a:p>
          <a:p>
            <a:pPr lvl="0">
              <a:spcBef>
                <a:spcPts val="0"/>
              </a:spcBef>
              <a:buNone/>
            </a:pPr>
            <a:r>
              <a:rPr lang="en"/>
              <a:t>	metabolicDt</a:t>
            </a:r>
          </a:p>
          <a:p>
            <a:pPr lvl="0">
              <a:spcBef>
                <a:spcPts val="0"/>
              </a:spcBef>
              <a:buNone/>
            </a:pPr>
            <a:r>
              <a:rPr lang="en"/>
              <a:t>3)	Steps</a:t>
            </a:r>
          </a:p>
          <a:p>
            <a:pPr lvl="0">
              <a:spcBef>
                <a:spcPts val="0"/>
              </a:spcBef>
              <a:buNone/>
            </a:pPr>
            <a:r>
              <a:rPr lang="en"/>
              <a:t>	StepsDt</a:t>
            </a:r>
          </a:p>
          <a:p>
            <a:pPr lvl="0">
              <a:spcBef>
                <a:spcPts val="0"/>
              </a:spcBef>
              <a:buNone/>
            </a:pPr>
            <a:r>
              <a:rPr lang="en"/>
              <a:t>4)	floor</a:t>
            </a:r>
          </a:p>
          <a:p>
            <a:pPr lvl="0">
              <a:spcBef>
                <a:spcPts val="0"/>
              </a:spcBef>
              <a:buNone/>
            </a:pPr>
            <a:r>
              <a:rPr lang="en"/>
              <a:t>	floorDt</a:t>
            </a:r>
          </a:p>
          <a:p>
            <a:pPr lvl="0">
              <a:spcBef>
                <a:spcPts val="0"/>
              </a:spcBef>
              <a:buNone/>
            </a:pPr>
            <a:r>
              <a:rPr lang="en"/>
              <a:t>5)	Heartrate</a:t>
            </a:r>
          </a:p>
          <a:p>
            <a:pPr lvl="0" rtl="0">
              <a:spcBef>
                <a:spcPts val="0"/>
              </a:spcBef>
              <a:buNone/>
            </a:pPr>
            <a:r>
              <a:rPr lang="en"/>
              <a:t>	HeartrateDt</a:t>
            </a:r>
          </a:p>
        </p:txBody>
      </p:sp>
      <p:graphicFrame>
        <p:nvGraphicFramePr>
          <p:cNvPr id="393" name="Shape 393"/>
          <p:cNvGraphicFramePr/>
          <p:nvPr/>
        </p:nvGraphicFramePr>
        <p:xfrm>
          <a:off x="152400" y="152400"/>
          <a:ext cx="3000000" cy="3000000"/>
        </p:xfrm>
        <a:graphic>
          <a:graphicData uri="http://schemas.openxmlformats.org/drawingml/2006/table">
            <a:tbl>
              <a:tblPr>
                <a:noFill/>
                <a:tableStyleId>{74790DE2-A5BC-4BB5-B19E-CAC43E47C532}</a:tableStyleId>
              </a:tblPr>
              <a:tblGrid>
                <a:gridCol w="8858250"/>
              </a:tblGrid>
              <a:tr h="914400">
                <a:tc>
                  <a:txBody>
                    <a:bodyPr>
                      <a:noAutofit/>
                    </a:bodyPr>
                    <a:lstStyle/>
                    <a:p>
                      <a:pPr lvl="0" rtl="0">
                        <a:spcBef>
                          <a:spcPts val="0"/>
                        </a:spcBef>
                        <a:buNone/>
                      </a:pPr>
                      <a:r>
                        <a:t/>
                      </a:r>
                      <a:endParaRPr/>
                    </a:p>
                  </a:txBody>
                  <a:tcPr marT="91425" marB="91425" marR="91425" marL="91425" anchor="ctr"/>
                </a:tc>
              </a:tr>
            </a:tbl>
          </a:graphicData>
        </a:graphic>
      </p:graphicFrame>
      <p:graphicFrame>
        <p:nvGraphicFramePr>
          <p:cNvPr id="394" name="Shape 394"/>
          <p:cNvGraphicFramePr/>
          <p:nvPr/>
        </p:nvGraphicFramePr>
        <p:xfrm>
          <a:off x="304800" y="304800"/>
          <a:ext cx="3000000" cy="3000000"/>
        </p:xfrm>
        <a:graphic>
          <a:graphicData uri="http://schemas.openxmlformats.org/drawingml/2006/table">
            <a:tbl>
              <a:tblPr>
                <a:noFill/>
                <a:tableStyleId>{74790DE2-A5BC-4BB5-B19E-CAC43E47C532}</a:tableStyleId>
              </a:tblPr>
              <a:tblGrid>
                <a:gridCol w="8858250"/>
              </a:tblGrid>
              <a:tr h="914400">
                <a:tc>
                  <a:txBody>
                    <a:bodyPr>
                      <a:noAutofit/>
                    </a:bodyPr>
                    <a:lstStyle/>
                    <a:p>
                      <a:pPr lvl="0" rtl="0">
                        <a:spcBef>
                          <a:spcPts val="0"/>
                        </a:spcBef>
                        <a:buNone/>
                      </a:pPr>
                      <a:r>
                        <a:t/>
                      </a:r>
                      <a:endParaRPr/>
                    </a:p>
                  </a:txBody>
                  <a:tcPr marT="91425" marB="91425" marR="91425" marL="91425" anchor="ctr"/>
                </a:tc>
              </a:tr>
            </a:tbl>
          </a:graphicData>
        </a:graphic>
      </p:graphicFrame>
      <p:pic>
        <p:nvPicPr>
          <p:cNvPr id="395" name="Shape 395"/>
          <p:cNvPicPr preferRelativeResize="0"/>
          <p:nvPr/>
        </p:nvPicPr>
        <p:blipFill>
          <a:blip r:embed="rId3">
            <a:alphaModFix/>
          </a:blip>
          <a:stretch>
            <a:fillRect/>
          </a:stretch>
        </p:blipFill>
        <p:spPr>
          <a:xfrm>
            <a:off x="3981700" y="2178850"/>
            <a:ext cx="2382225" cy="1334050"/>
          </a:xfrm>
          <a:prstGeom prst="rect">
            <a:avLst/>
          </a:prstGeom>
          <a:noFill/>
          <a:ln>
            <a:noFill/>
          </a:ln>
        </p:spPr>
      </p:pic>
      <p:pic>
        <p:nvPicPr>
          <p:cNvPr id="396" name="Shape 396"/>
          <p:cNvPicPr preferRelativeResize="0"/>
          <p:nvPr/>
        </p:nvPicPr>
        <p:blipFill>
          <a:blip r:embed="rId4">
            <a:alphaModFix/>
          </a:blip>
          <a:stretch>
            <a:fillRect/>
          </a:stretch>
        </p:blipFill>
        <p:spPr>
          <a:xfrm>
            <a:off x="152400" y="1494675"/>
            <a:ext cx="2035050" cy="2417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ctrTitle"/>
          </p:nvPr>
        </p:nvSpPr>
        <p:spPr>
          <a:xfrm>
            <a:off x="2904300" y="126225"/>
            <a:ext cx="3335400" cy="1028700"/>
          </a:xfrm>
          <a:prstGeom prst="rect">
            <a:avLst/>
          </a:prstGeom>
        </p:spPr>
        <p:txBody>
          <a:bodyPr anchorCtr="0" anchor="ctr" bIns="91425" lIns="91425" rIns="91425" wrap="square" tIns="91425">
            <a:noAutofit/>
          </a:bodyPr>
          <a:lstStyle/>
          <a:p>
            <a:pPr lvl="0" rtl="0">
              <a:spcBef>
                <a:spcPts val="0"/>
              </a:spcBef>
              <a:buNone/>
            </a:pPr>
            <a:r>
              <a:rPr lang="en"/>
              <a:t>Patient Data</a:t>
            </a:r>
          </a:p>
        </p:txBody>
      </p:sp>
      <p:pic>
        <p:nvPicPr>
          <p:cNvPr id="402" name="Shape 402"/>
          <p:cNvPicPr preferRelativeResize="0"/>
          <p:nvPr/>
        </p:nvPicPr>
        <p:blipFill>
          <a:blip r:embed="rId3">
            <a:alphaModFix/>
          </a:blip>
          <a:stretch>
            <a:fillRect/>
          </a:stretch>
        </p:blipFill>
        <p:spPr>
          <a:xfrm>
            <a:off x="4472950" y="1307325"/>
            <a:ext cx="4476750" cy="3276600"/>
          </a:xfrm>
          <a:prstGeom prst="rect">
            <a:avLst/>
          </a:prstGeom>
          <a:noFill/>
          <a:ln>
            <a:noFill/>
          </a:ln>
        </p:spPr>
      </p:pic>
      <p:pic>
        <p:nvPicPr>
          <p:cNvPr id="403" name="Shape 403"/>
          <p:cNvPicPr preferRelativeResize="0"/>
          <p:nvPr/>
        </p:nvPicPr>
        <p:blipFill>
          <a:blip r:embed="rId4">
            <a:alphaModFix/>
          </a:blip>
          <a:stretch>
            <a:fillRect/>
          </a:stretch>
        </p:blipFill>
        <p:spPr>
          <a:xfrm>
            <a:off x="152400" y="1307538"/>
            <a:ext cx="4210051" cy="32761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ctrTitle"/>
          </p:nvPr>
        </p:nvSpPr>
        <p:spPr>
          <a:xfrm>
            <a:off x="696450" y="67100"/>
            <a:ext cx="7751100" cy="1119300"/>
          </a:xfrm>
          <a:prstGeom prst="rect">
            <a:avLst/>
          </a:prstGeom>
        </p:spPr>
        <p:txBody>
          <a:bodyPr anchorCtr="0" anchor="ctr" bIns="91425" lIns="91425" rIns="91425" wrap="square" tIns="91425">
            <a:noAutofit/>
          </a:bodyPr>
          <a:lstStyle/>
          <a:p>
            <a:pPr indent="0" lvl="0" marL="457200">
              <a:spcBef>
                <a:spcPts val="0"/>
              </a:spcBef>
              <a:buNone/>
            </a:pPr>
            <a:r>
              <a:rPr lang="en"/>
              <a:t>Calories Out  VS  SG (One Day)</a:t>
            </a:r>
          </a:p>
        </p:txBody>
      </p:sp>
      <p:pic>
        <p:nvPicPr>
          <p:cNvPr id="409" name="Shape 409"/>
          <p:cNvPicPr preferRelativeResize="0"/>
          <p:nvPr/>
        </p:nvPicPr>
        <p:blipFill>
          <a:blip r:embed="rId3">
            <a:alphaModFix/>
          </a:blip>
          <a:stretch>
            <a:fillRect/>
          </a:stretch>
        </p:blipFill>
        <p:spPr>
          <a:xfrm>
            <a:off x="1392800" y="1186400"/>
            <a:ext cx="6358400" cy="3858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ctrTitle"/>
          </p:nvPr>
        </p:nvSpPr>
        <p:spPr>
          <a:xfrm>
            <a:off x="1546500" y="429800"/>
            <a:ext cx="6051000" cy="716100"/>
          </a:xfrm>
          <a:prstGeom prst="rect">
            <a:avLst/>
          </a:prstGeom>
        </p:spPr>
        <p:txBody>
          <a:bodyPr anchorCtr="0" anchor="ctr" bIns="91425" lIns="91425" rIns="91425" wrap="square" tIns="91425">
            <a:noAutofit/>
          </a:bodyPr>
          <a:lstStyle/>
          <a:p>
            <a:pPr lvl="0" algn="ctr">
              <a:spcBef>
                <a:spcPts val="0"/>
              </a:spcBef>
              <a:buNone/>
            </a:pPr>
            <a:r>
              <a:rPr lang="en"/>
              <a:t>Organizational Chart</a:t>
            </a:r>
          </a:p>
        </p:txBody>
      </p:sp>
      <p:pic>
        <p:nvPicPr>
          <p:cNvPr id="287" name="Shape 287"/>
          <p:cNvPicPr preferRelativeResize="0"/>
          <p:nvPr/>
        </p:nvPicPr>
        <p:blipFill>
          <a:blip r:embed="rId3">
            <a:alphaModFix/>
          </a:blip>
          <a:stretch>
            <a:fillRect/>
          </a:stretch>
        </p:blipFill>
        <p:spPr>
          <a:xfrm>
            <a:off x="315975" y="0"/>
            <a:ext cx="8512058" cy="499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413" name="Shape 413"/>
        <p:cNvGrpSpPr/>
        <p:nvPr/>
      </p:nvGrpSpPr>
      <p:grpSpPr>
        <a:xfrm>
          <a:off x="0" y="0"/>
          <a:ext cx="0" cy="0"/>
          <a:chOff x="0" y="0"/>
          <a:chExt cx="0" cy="0"/>
        </a:xfrm>
      </p:grpSpPr>
      <p:pic>
        <p:nvPicPr>
          <p:cNvPr id="414" name="Shape 414"/>
          <p:cNvPicPr preferRelativeResize="0"/>
          <p:nvPr/>
        </p:nvPicPr>
        <p:blipFill>
          <a:blip r:embed="rId3">
            <a:alphaModFix/>
          </a:blip>
          <a:stretch>
            <a:fillRect/>
          </a:stretch>
        </p:blipFill>
        <p:spPr>
          <a:xfrm>
            <a:off x="162150" y="1564225"/>
            <a:ext cx="4255500" cy="2764670"/>
          </a:xfrm>
          <a:prstGeom prst="rect">
            <a:avLst/>
          </a:prstGeom>
          <a:noFill/>
          <a:ln>
            <a:noFill/>
          </a:ln>
        </p:spPr>
      </p:pic>
      <p:sp>
        <p:nvSpPr>
          <p:cNvPr id="415" name="Shape 415"/>
          <p:cNvSpPr txBox="1"/>
          <p:nvPr>
            <p:ph type="ctrTitle"/>
          </p:nvPr>
        </p:nvSpPr>
        <p:spPr>
          <a:xfrm>
            <a:off x="350700" y="245125"/>
            <a:ext cx="8442600" cy="1067100"/>
          </a:xfrm>
          <a:prstGeom prst="rect">
            <a:avLst/>
          </a:prstGeom>
        </p:spPr>
        <p:txBody>
          <a:bodyPr anchorCtr="0" anchor="ctr" bIns="91425" lIns="91425" rIns="91425" wrap="square" tIns="91425">
            <a:noAutofit/>
          </a:bodyPr>
          <a:lstStyle/>
          <a:p>
            <a:pPr lvl="0" rtl="0" algn="ctr">
              <a:spcBef>
                <a:spcPts val="0"/>
              </a:spcBef>
              <a:buNone/>
            </a:pPr>
            <a:r>
              <a:rPr lang="en">
                <a:latin typeface="Calibri"/>
                <a:ea typeface="Calibri"/>
                <a:cs typeface="Calibri"/>
                <a:sym typeface="Calibri"/>
              </a:rPr>
              <a:t>One Year</a:t>
            </a:r>
          </a:p>
        </p:txBody>
      </p:sp>
      <p:pic>
        <p:nvPicPr>
          <p:cNvPr id="416" name="Shape 416"/>
          <p:cNvPicPr preferRelativeResize="0"/>
          <p:nvPr/>
        </p:nvPicPr>
        <p:blipFill>
          <a:blip r:embed="rId4">
            <a:alphaModFix/>
          </a:blip>
          <a:stretch>
            <a:fillRect/>
          </a:stretch>
        </p:blipFill>
        <p:spPr>
          <a:xfrm>
            <a:off x="4554022" y="1564225"/>
            <a:ext cx="4286977" cy="2764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420" name="Shape 420"/>
        <p:cNvGrpSpPr/>
        <p:nvPr/>
      </p:nvGrpSpPr>
      <p:grpSpPr>
        <a:xfrm>
          <a:off x="0" y="0"/>
          <a:ext cx="0" cy="0"/>
          <a:chOff x="0" y="0"/>
          <a:chExt cx="0" cy="0"/>
        </a:xfrm>
      </p:grpSpPr>
      <p:pic>
        <p:nvPicPr>
          <p:cNvPr id="421" name="Shape 421"/>
          <p:cNvPicPr preferRelativeResize="0"/>
          <p:nvPr/>
        </p:nvPicPr>
        <p:blipFill>
          <a:blip r:embed="rId3">
            <a:alphaModFix/>
          </a:blip>
          <a:stretch>
            <a:fillRect/>
          </a:stretch>
        </p:blipFill>
        <p:spPr>
          <a:xfrm>
            <a:off x="820500" y="50550"/>
            <a:ext cx="7503007"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425" name="Shape 425"/>
        <p:cNvGrpSpPr/>
        <p:nvPr/>
      </p:nvGrpSpPr>
      <p:grpSpPr>
        <a:xfrm>
          <a:off x="0" y="0"/>
          <a:ext cx="0" cy="0"/>
          <a:chOff x="0" y="0"/>
          <a:chExt cx="0" cy="0"/>
        </a:xfrm>
      </p:grpSpPr>
      <p:pic>
        <p:nvPicPr>
          <p:cNvPr id="426" name="Shape 426"/>
          <p:cNvPicPr preferRelativeResize="0"/>
          <p:nvPr/>
        </p:nvPicPr>
        <p:blipFill>
          <a:blip r:embed="rId3">
            <a:alphaModFix/>
          </a:blip>
          <a:stretch>
            <a:fillRect/>
          </a:stretch>
        </p:blipFill>
        <p:spPr>
          <a:xfrm>
            <a:off x="820500" y="111850"/>
            <a:ext cx="7503007" cy="4838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430" name="Shape 430"/>
        <p:cNvGrpSpPr/>
        <p:nvPr/>
      </p:nvGrpSpPr>
      <p:grpSpPr>
        <a:xfrm>
          <a:off x="0" y="0"/>
          <a:ext cx="0" cy="0"/>
          <a:chOff x="0" y="0"/>
          <a:chExt cx="0" cy="0"/>
        </a:xfrm>
      </p:grpSpPr>
      <p:pic>
        <p:nvPicPr>
          <p:cNvPr id="431" name="Shape 431"/>
          <p:cNvPicPr preferRelativeResize="0"/>
          <p:nvPr/>
        </p:nvPicPr>
        <p:blipFill>
          <a:blip r:embed="rId3">
            <a:alphaModFix/>
          </a:blip>
          <a:stretch>
            <a:fillRect/>
          </a:stretch>
        </p:blipFill>
        <p:spPr>
          <a:xfrm>
            <a:off x="662350" y="152400"/>
            <a:ext cx="7677926" cy="4929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435" name="Shape 435"/>
        <p:cNvGrpSpPr/>
        <p:nvPr/>
      </p:nvGrpSpPr>
      <p:grpSpPr>
        <a:xfrm>
          <a:off x="0" y="0"/>
          <a:ext cx="0" cy="0"/>
          <a:chOff x="0" y="0"/>
          <a:chExt cx="0" cy="0"/>
        </a:xfrm>
      </p:grpSpPr>
      <p:pic>
        <p:nvPicPr>
          <p:cNvPr id="436" name="Shape 436"/>
          <p:cNvPicPr preferRelativeResize="0"/>
          <p:nvPr/>
        </p:nvPicPr>
        <p:blipFill>
          <a:blip r:embed="rId3">
            <a:alphaModFix/>
          </a:blip>
          <a:stretch>
            <a:fillRect/>
          </a:stretch>
        </p:blipFill>
        <p:spPr>
          <a:xfrm>
            <a:off x="578175" y="152400"/>
            <a:ext cx="7717762"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440" name="Shape 440"/>
        <p:cNvGrpSpPr/>
        <p:nvPr/>
      </p:nvGrpSpPr>
      <p:grpSpPr>
        <a:xfrm>
          <a:off x="0" y="0"/>
          <a:ext cx="0" cy="0"/>
          <a:chOff x="0" y="0"/>
          <a:chExt cx="0" cy="0"/>
        </a:xfrm>
      </p:grpSpPr>
      <p:sp>
        <p:nvSpPr>
          <p:cNvPr id="441" name="Shape 441"/>
          <p:cNvSpPr txBox="1"/>
          <p:nvPr>
            <p:ph type="title"/>
          </p:nvPr>
        </p:nvSpPr>
        <p:spPr>
          <a:xfrm>
            <a:off x="1144275" y="142225"/>
            <a:ext cx="6855600" cy="551100"/>
          </a:xfrm>
          <a:prstGeom prst="rect">
            <a:avLst/>
          </a:prstGeom>
        </p:spPr>
        <p:txBody>
          <a:bodyPr anchorCtr="0" anchor="ctr" bIns="91425" lIns="91425" rIns="91425" wrap="square" tIns="91425">
            <a:noAutofit/>
          </a:bodyPr>
          <a:lstStyle/>
          <a:p>
            <a:pPr lvl="0">
              <a:spcBef>
                <a:spcPts val="0"/>
              </a:spcBef>
              <a:buNone/>
            </a:pPr>
            <a:r>
              <a:rPr lang="en" sz="2400"/>
              <a:t>Technologies and </a:t>
            </a:r>
            <a:r>
              <a:rPr lang="en" sz="2400"/>
              <a:t>Future Implementations </a:t>
            </a:r>
          </a:p>
        </p:txBody>
      </p:sp>
      <p:pic>
        <p:nvPicPr>
          <p:cNvPr id="442" name="Shape 442"/>
          <p:cNvPicPr preferRelativeResize="0"/>
          <p:nvPr/>
        </p:nvPicPr>
        <p:blipFill>
          <a:blip r:embed="rId3">
            <a:alphaModFix/>
          </a:blip>
          <a:stretch>
            <a:fillRect/>
          </a:stretch>
        </p:blipFill>
        <p:spPr>
          <a:xfrm>
            <a:off x="3894364" y="627051"/>
            <a:ext cx="1986549" cy="1330986"/>
          </a:xfrm>
          <a:prstGeom prst="rect">
            <a:avLst/>
          </a:prstGeom>
          <a:noFill/>
          <a:ln>
            <a:noFill/>
          </a:ln>
        </p:spPr>
      </p:pic>
      <p:pic>
        <p:nvPicPr>
          <p:cNvPr id="443" name="Shape 443"/>
          <p:cNvPicPr preferRelativeResize="0"/>
          <p:nvPr/>
        </p:nvPicPr>
        <p:blipFill>
          <a:blip r:embed="rId4">
            <a:alphaModFix/>
          </a:blip>
          <a:stretch>
            <a:fillRect/>
          </a:stretch>
        </p:blipFill>
        <p:spPr>
          <a:xfrm>
            <a:off x="2622950" y="2505575"/>
            <a:ext cx="3187000" cy="951200"/>
          </a:xfrm>
          <a:prstGeom prst="rect">
            <a:avLst/>
          </a:prstGeom>
          <a:noFill/>
          <a:ln>
            <a:noFill/>
          </a:ln>
        </p:spPr>
      </p:pic>
      <p:pic>
        <p:nvPicPr>
          <p:cNvPr id="444" name="Shape 444"/>
          <p:cNvPicPr preferRelativeResize="0"/>
          <p:nvPr/>
        </p:nvPicPr>
        <p:blipFill>
          <a:blip r:embed="rId5">
            <a:alphaModFix/>
          </a:blip>
          <a:stretch>
            <a:fillRect/>
          </a:stretch>
        </p:blipFill>
        <p:spPr>
          <a:xfrm>
            <a:off x="1298825" y="1829391"/>
            <a:ext cx="3723075" cy="727168"/>
          </a:xfrm>
          <a:prstGeom prst="rect">
            <a:avLst/>
          </a:prstGeom>
          <a:noFill/>
          <a:ln>
            <a:noFill/>
          </a:ln>
        </p:spPr>
      </p:pic>
      <p:pic>
        <p:nvPicPr>
          <p:cNvPr id="445" name="Shape 445"/>
          <p:cNvPicPr preferRelativeResize="0"/>
          <p:nvPr/>
        </p:nvPicPr>
        <p:blipFill>
          <a:blip r:embed="rId6">
            <a:alphaModFix/>
          </a:blip>
          <a:stretch>
            <a:fillRect/>
          </a:stretch>
        </p:blipFill>
        <p:spPr>
          <a:xfrm>
            <a:off x="3931601" y="3231400"/>
            <a:ext cx="1912100" cy="1912100"/>
          </a:xfrm>
          <a:prstGeom prst="rect">
            <a:avLst/>
          </a:prstGeom>
          <a:noFill/>
          <a:ln>
            <a:noFill/>
          </a:ln>
        </p:spPr>
      </p:pic>
      <p:sp>
        <p:nvSpPr>
          <p:cNvPr id="446" name="Shape 446"/>
          <p:cNvSpPr txBox="1"/>
          <p:nvPr/>
        </p:nvSpPr>
        <p:spPr>
          <a:xfrm>
            <a:off x="6090900" y="1201900"/>
            <a:ext cx="2759700" cy="3548400"/>
          </a:xfrm>
          <a:prstGeom prst="rect">
            <a:avLst/>
          </a:prstGeom>
          <a:noFill/>
          <a:ln>
            <a:noFill/>
          </a:ln>
        </p:spPr>
        <p:txBody>
          <a:bodyPr anchorCtr="0" anchor="ctr" bIns="91425" lIns="91425" rIns="91425" wrap="square" tIns="91425">
            <a:noAutofit/>
          </a:bodyPr>
          <a:lstStyle/>
          <a:p>
            <a:pPr indent="-298450" lvl="0" marL="457200" rtl="0">
              <a:lnSpc>
                <a:spcPct val="195000"/>
              </a:lnSpc>
              <a:spcBef>
                <a:spcPts val="100"/>
              </a:spcBef>
              <a:spcAft>
                <a:spcPts val="0"/>
              </a:spcAft>
              <a:buClr>
                <a:srgbClr val="FFFFFF"/>
              </a:buClr>
              <a:buSzPts val="1100"/>
              <a:buChar char="●"/>
            </a:pPr>
            <a:r>
              <a:rPr b="1" lang="en" sz="1100">
                <a:solidFill>
                  <a:srgbClr val="FFFFFF"/>
                </a:solidFill>
              </a:rPr>
              <a:t>Look at more Features in patient data for correlations.  </a:t>
            </a:r>
          </a:p>
          <a:p>
            <a:pPr indent="-298450" lvl="0" marL="457200" rtl="0">
              <a:lnSpc>
                <a:spcPct val="195000"/>
              </a:lnSpc>
              <a:spcBef>
                <a:spcPts val="0"/>
              </a:spcBef>
              <a:spcAft>
                <a:spcPts val="0"/>
              </a:spcAft>
              <a:buClr>
                <a:srgbClr val="FFFFFF"/>
              </a:buClr>
              <a:buSzPts val="1100"/>
              <a:buChar char="●"/>
            </a:pPr>
            <a:r>
              <a:rPr b="1" lang="en" sz="1100">
                <a:solidFill>
                  <a:srgbClr val="FFFFFF"/>
                </a:solidFill>
              </a:rPr>
              <a:t>Develop Prediction Engine </a:t>
            </a:r>
          </a:p>
          <a:p>
            <a:pPr indent="-298450" lvl="0" marL="457200" rtl="0">
              <a:lnSpc>
                <a:spcPct val="195000"/>
              </a:lnSpc>
              <a:spcBef>
                <a:spcPts val="0"/>
              </a:spcBef>
              <a:spcAft>
                <a:spcPts val="0"/>
              </a:spcAft>
              <a:buClr>
                <a:srgbClr val="FFFFFF"/>
              </a:buClr>
              <a:buSzPts val="1100"/>
              <a:buChar char="●"/>
            </a:pPr>
            <a:r>
              <a:rPr b="1" lang="en" sz="1100">
                <a:solidFill>
                  <a:srgbClr val="FFFFFF"/>
                </a:solidFill>
              </a:rPr>
              <a:t>Add Cassandra DB with our MicroServices</a:t>
            </a:r>
          </a:p>
          <a:p>
            <a:pPr indent="-298450" lvl="0" marL="457200" rtl="0">
              <a:lnSpc>
                <a:spcPct val="195000"/>
              </a:lnSpc>
              <a:spcBef>
                <a:spcPts val="0"/>
              </a:spcBef>
              <a:spcAft>
                <a:spcPts val="0"/>
              </a:spcAft>
              <a:buClr>
                <a:srgbClr val="FFFFFF"/>
              </a:buClr>
              <a:buSzPts val="1100"/>
              <a:buChar char="●"/>
            </a:pPr>
            <a:r>
              <a:rPr b="1" lang="en" sz="1100">
                <a:solidFill>
                  <a:srgbClr val="FFFFFF"/>
                </a:solidFill>
              </a:rPr>
              <a:t>Connect all microservices in Restful API </a:t>
            </a:r>
          </a:p>
          <a:p>
            <a:pPr indent="-298450" lvl="0" marL="457200" rtl="0">
              <a:lnSpc>
                <a:spcPct val="195000"/>
              </a:lnSpc>
              <a:spcBef>
                <a:spcPts val="0"/>
              </a:spcBef>
              <a:buClr>
                <a:srgbClr val="FFFFFF"/>
              </a:buClr>
              <a:buSzPts val="1100"/>
              <a:buChar char="●"/>
            </a:pPr>
            <a:r>
              <a:rPr b="1" lang="en" sz="1100">
                <a:solidFill>
                  <a:srgbClr val="FFFFFF"/>
                </a:solidFill>
              </a:rPr>
              <a:t>Develop</a:t>
            </a:r>
            <a:r>
              <a:rPr b="1" lang="en" sz="1100">
                <a:solidFill>
                  <a:srgbClr val="FFFFFF"/>
                </a:solidFill>
              </a:rPr>
              <a:t> batch processing / real time processing for patient data</a:t>
            </a:r>
          </a:p>
        </p:txBody>
      </p:sp>
      <p:pic>
        <p:nvPicPr>
          <p:cNvPr id="447" name="Shape 447"/>
          <p:cNvPicPr preferRelativeResize="0"/>
          <p:nvPr/>
        </p:nvPicPr>
        <p:blipFill>
          <a:blip r:embed="rId7">
            <a:alphaModFix/>
          </a:blip>
          <a:stretch>
            <a:fillRect/>
          </a:stretch>
        </p:blipFill>
        <p:spPr>
          <a:xfrm>
            <a:off x="360254" y="3527728"/>
            <a:ext cx="2968576" cy="1161450"/>
          </a:xfrm>
          <a:prstGeom prst="rect">
            <a:avLst/>
          </a:prstGeom>
          <a:noFill/>
          <a:ln>
            <a:noFill/>
          </a:ln>
        </p:spPr>
      </p:pic>
      <p:pic>
        <p:nvPicPr>
          <p:cNvPr id="448" name="Shape 448"/>
          <p:cNvPicPr preferRelativeResize="0"/>
          <p:nvPr/>
        </p:nvPicPr>
        <p:blipFill>
          <a:blip r:embed="rId8">
            <a:alphaModFix/>
          </a:blip>
          <a:stretch>
            <a:fillRect/>
          </a:stretch>
        </p:blipFill>
        <p:spPr>
          <a:xfrm>
            <a:off x="133000" y="2645175"/>
            <a:ext cx="2275121" cy="672000"/>
          </a:xfrm>
          <a:prstGeom prst="rect">
            <a:avLst/>
          </a:prstGeom>
          <a:noFill/>
          <a:ln>
            <a:noFill/>
          </a:ln>
        </p:spPr>
      </p:pic>
      <p:pic>
        <p:nvPicPr>
          <p:cNvPr id="449" name="Shape 449"/>
          <p:cNvPicPr preferRelativeResize="0"/>
          <p:nvPr/>
        </p:nvPicPr>
        <p:blipFill>
          <a:blip r:embed="rId9">
            <a:alphaModFix/>
          </a:blip>
          <a:stretch>
            <a:fillRect/>
          </a:stretch>
        </p:blipFill>
        <p:spPr>
          <a:xfrm>
            <a:off x="360250" y="542200"/>
            <a:ext cx="2661950" cy="1330975"/>
          </a:xfrm>
          <a:prstGeom prst="rect">
            <a:avLst/>
          </a:prstGeom>
          <a:noFill/>
          <a:ln>
            <a:noFill/>
          </a:ln>
        </p:spPr>
      </p:pic>
      <p:pic>
        <p:nvPicPr>
          <p:cNvPr id="450" name="Shape 450"/>
          <p:cNvPicPr preferRelativeResize="0"/>
          <p:nvPr/>
        </p:nvPicPr>
        <p:blipFill>
          <a:blip r:embed="rId10">
            <a:alphaModFix/>
          </a:blip>
          <a:stretch>
            <a:fillRect/>
          </a:stretch>
        </p:blipFill>
        <p:spPr>
          <a:xfrm>
            <a:off x="4830024" y="2365975"/>
            <a:ext cx="1188675" cy="79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ctrTitle"/>
          </p:nvPr>
        </p:nvSpPr>
        <p:spPr>
          <a:xfrm>
            <a:off x="900400" y="353388"/>
            <a:ext cx="4255500" cy="1872900"/>
          </a:xfrm>
          <a:prstGeom prst="rect">
            <a:avLst/>
          </a:prstGeom>
        </p:spPr>
        <p:txBody>
          <a:bodyPr anchorCtr="0" anchor="ctr" bIns="91425" lIns="91425" rIns="91425" wrap="square" tIns="91425">
            <a:noAutofit/>
          </a:bodyPr>
          <a:lstStyle/>
          <a:p>
            <a:pPr lvl="0">
              <a:spcBef>
                <a:spcPts val="0"/>
              </a:spcBef>
              <a:buNone/>
            </a:pPr>
            <a:r>
              <a:rPr lang="en"/>
              <a:t>Contents:</a:t>
            </a:r>
          </a:p>
        </p:txBody>
      </p:sp>
      <p:sp>
        <p:nvSpPr>
          <p:cNvPr id="293" name="Shape 293"/>
          <p:cNvSpPr txBox="1"/>
          <p:nvPr>
            <p:ph idx="1" type="subTitle"/>
          </p:nvPr>
        </p:nvSpPr>
        <p:spPr>
          <a:xfrm>
            <a:off x="900400" y="1918500"/>
            <a:ext cx="4255500" cy="2511900"/>
          </a:xfrm>
          <a:prstGeom prst="rect">
            <a:avLst/>
          </a:prstGeom>
        </p:spPr>
        <p:txBody>
          <a:bodyPr anchorCtr="0" anchor="t" bIns="91425" lIns="91425" rIns="91425" wrap="square" tIns="91425">
            <a:noAutofit/>
          </a:bodyPr>
          <a:lstStyle/>
          <a:p>
            <a:pPr indent="-330200" lvl="0" marL="457200" rtl="0">
              <a:spcBef>
                <a:spcPts val="0"/>
              </a:spcBef>
              <a:spcAft>
                <a:spcPts val="0"/>
              </a:spcAft>
              <a:buSzPts val="1600"/>
              <a:buAutoNum type="arabicPeriod"/>
            </a:pPr>
            <a:r>
              <a:rPr lang="en"/>
              <a:t>Project Background</a:t>
            </a:r>
          </a:p>
          <a:p>
            <a:pPr indent="-330200" lvl="0" marL="457200" rtl="0">
              <a:spcBef>
                <a:spcPts val="0"/>
              </a:spcBef>
              <a:spcAft>
                <a:spcPts val="0"/>
              </a:spcAft>
              <a:buSzPts val="1600"/>
              <a:buAutoNum type="arabicPeriod"/>
            </a:pPr>
            <a:r>
              <a:rPr lang="en"/>
              <a:t>Programmatics</a:t>
            </a:r>
          </a:p>
          <a:p>
            <a:pPr indent="-330200" lvl="1" marL="914400" rtl="0">
              <a:spcBef>
                <a:spcPts val="0"/>
              </a:spcBef>
              <a:spcAft>
                <a:spcPts val="0"/>
              </a:spcAft>
              <a:buSzPts val="1600"/>
              <a:buAutoNum type="alphaLcPeriod"/>
            </a:pPr>
            <a:r>
              <a:rPr lang="en"/>
              <a:t>Scope</a:t>
            </a:r>
          </a:p>
          <a:p>
            <a:pPr indent="-330200" lvl="1" marL="914400" rtl="0">
              <a:spcBef>
                <a:spcPts val="0"/>
              </a:spcBef>
              <a:spcAft>
                <a:spcPts val="0"/>
              </a:spcAft>
              <a:buSzPts val="1600"/>
              <a:buAutoNum type="alphaLcPeriod"/>
            </a:pPr>
            <a:r>
              <a:rPr lang="en"/>
              <a:t>DFD</a:t>
            </a:r>
          </a:p>
          <a:p>
            <a:pPr indent="-330200" lvl="0" marL="457200" rtl="0">
              <a:spcBef>
                <a:spcPts val="0"/>
              </a:spcBef>
              <a:spcAft>
                <a:spcPts val="0"/>
              </a:spcAft>
              <a:buSzPts val="1600"/>
              <a:buAutoNum type="arabicPeriod"/>
            </a:pPr>
            <a:r>
              <a:rPr lang="en"/>
              <a:t>Real Time Data Stream </a:t>
            </a:r>
          </a:p>
          <a:p>
            <a:pPr indent="-330200" lvl="0" marL="457200" rtl="0">
              <a:spcBef>
                <a:spcPts val="0"/>
              </a:spcBef>
              <a:spcAft>
                <a:spcPts val="0"/>
              </a:spcAft>
              <a:buSzPts val="1600"/>
              <a:buAutoNum type="arabicPeriod"/>
            </a:pPr>
            <a:r>
              <a:rPr lang="en"/>
              <a:t>Feature Extraction Engine and </a:t>
            </a:r>
            <a:r>
              <a:rPr lang="en"/>
              <a:t>Insight Engine</a:t>
            </a:r>
          </a:p>
          <a:p>
            <a:pPr indent="-330200" lvl="0" marL="457200">
              <a:spcBef>
                <a:spcPts val="0"/>
              </a:spcBef>
              <a:buSzPts val="1600"/>
              <a:buAutoNum type="arabicPeriod"/>
            </a:pPr>
            <a:r>
              <a:rPr lang="en"/>
              <a:t>Technologies and Future Implementation</a:t>
            </a:r>
          </a:p>
        </p:txBody>
      </p:sp>
      <p:pic>
        <p:nvPicPr>
          <p:cNvPr id="294" name="Shape 294"/>
          <p:cNvPicPr preferRelativeResize="0"/>
          <p:nvPr/>
        </p:nvPicPr>
        <p:blipFill>
          <a:blip r:embed="rId3">
            <a:alphaModFix/>
          </a:blip>
          <a:stretch>
            <a:fillRect/>
          </a:stretch>
        </p:blipFill>
        <p:spPr>
          <a:xfrm>
            <a:off x="5294450" y="1323375"/>
            <a:ext cx="3108325" cy="277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ctrTitle"/>
          </p:nvPr>
        </p:nvSpPr>
        <p:spPr>
          <a:xfrm>
            <a:off x="2473600" y="91600"/>
            <a:ext cx="6670500" cy="871500"/>
          </a:xfrm>
          <a:prstGeom prst="rect">
            <a:avLst/>
          </a:prstGeom>
        </p:spPr>
        <p:txBody>
          <a:bodyPr anchorCtr="0" anchor="ctr" bIns="91425" lIns="91425" rIns="91425" wrap="square" tIns="91425">
            <a:noAutofit/>
          </a:bodyPr>
          <a:lstStyle/>
          <a:p>
            <a:pPr lvl="0">
              <a:spcBef>
                <a:spcPts val="0"/>
              </a:spcBef>
              <a:buNone/>
            </a:pPr>
            <a:r>
              <a:rPr lang="en"/>
              <a:t>Project Background</a:t>
            </a:r>
          </a:p>
        </p:txBody>
      </p:sp>
      <p:sp>
        <p:nvSpPr>
          <p:cNvPr id="300" name="Shape 300"/>
          <p:cNvSpPr txBox="1"/>
          <p:nvPr>
            <p:ph idx="1" type="subTitle"/>
          </p:nvPr>
        </p:nvSpPr>
        <p:spPr>
          <a:xfrm>
            <a:off x="4967425" y="829125"/>
            <a:ext cx="4112700" cy="4262400"/>
          </a:xfrm>
          <a:prstGeom prst="rect">
            <a:avLst/>
          </a:prstGeom>
        </p:spPr>
        <p:txBody>
          <a:bodyPr anchorCtr="0" anchor="t" bIns="91425" lIns="91425" rIns="91425" wrap="square" tIns="91425">
            <a:noAutofit/>
          </a:bodyPr>
          <a:lstStyle/>
          <a:p>
            <a:pPr lvl="0" rtl="0">
              <a:spcBef>
                <a:spcPts val="0"/>
              </a:spcBef>
              <a:buNone/>
            </a:pPr>
            <a:r>
              <a:t/>
            </a:r>
            <a:endParaRPr/>
          </a:p>
          <a:p>
            <a:pPr indent="-330200" lvl="0" marL="457200" rtl="0">
              <a:spcBef>
                <a:spcPts val="0"/>
              </a:spcBef>
              <a:spcAft>
                <a:spcPts val="0"/>
              </a:spcAft>
              <a:buSzPts val="1600"/>
              <a:buChar char="●"/>
            </a:pPr>
            <a:r>
              <a:rPr lang="en"/>
              <a:t>Diabetes is a problem with your body that causes blood glucose (sugar) levels to rise higher than normal</a:t>
            </a:r>
          </a:p>
          <a:p>
            <a:pPr indent="-330200" lvl="0" marL="457200" rtl="0">
              <a:spcBef>
                <a:spcPts val="0"/>
              </a:spcBef>
              <a:spcAft>
                <a:spcPts val="0"/>
              </a:spcAft>
              <a:buSzPts val="1600"/>
              <a:buChar char="●"/>
            </a:pPr>
            <a:r>
              <a:rPr lang="en"/>
              <a:t>CDC: 1 in 11 Diabetes</a:t>
            </a:r>
          </a:p>
          <a:p>
            <a:pPr indent="-330200" lvl="0" marL="457200" rtl="0">
              <a:spcBef>
                <a:spcPts val="0"/>
              </a:spcBef>
              <a:spcAft>
                <a:spcPts val="0"/>
              </a:spcAft>
              <a:buSzPts val="1600"/>
              <a:buChar char="●"/>
            </a:pPr>
            <a:r>
              <a:rPr lang="en"/>
              <a:t>1 out of 3 adults, 86 million have PreDiabetes</a:t>
            </a:r>
          </a:p>
          <a:p>
            <a:pPr indent="-330200" lvl="0" marL="457200" rtl="0">
              <a:spcBef>
                <a:spcPts val="0"/>
              </a:spcBef>
              <a:spcAft>
                <a:spcPts val="0"/>
              </a:spcAft>
              <a:buSzPts val="1600"/>
              <a:buChar char="●"/>
            </a:pPr>
            <a:r>
              <a:rPr lang="en"/>
              <a:t>3 in 15 Americans by 2050</a:t>
            </a:r>
          </a:p>
          <a:p>
            <a:pPr indent="-330200" lvl="0" marL="457200" rtl="0">
              <a:spcBef>
                <a:spcPts val="0"/>
              </a:spcBef>
              <a:spcAft>
                <a:spcPts val="0"/>
              </a:spcAft>
              <a:buSzPts val="1600"/>
              <a:buChar char="●"/>
            </a:pPr>
            <a:r>
              <a:rPr lang="en"/>
              <a:t>Type 1 Diabetes have total lack of insulin.</a:t>
            </a:r>
          </a:p>
          <a:p>
            <a:pPr indent="-330200" lvl="0" marL="457200" rtl="0">
              <a:spcBef>
                <a:spcPts val="0"/>
              </a:spcBef>
              <a:spcAft>
                <a:spcPts val="0"/>
              </a:spcAft>
              <a:buSzPts val="1600"/>
              <a:buChar char="●"/>
            </a:pPr>
            <a:r>
              <a:rPr lang="en"/>
              <a:t>Type 2 Diabetes are non-insulin dependent and are insulin resistant.  </a:t>
            </a:r>
          </a:p>
          <a:p>
            <a:pPr indent="-330200" lvl="0" marL="457200" rtl="0">
              <a:spcBef>
                <a:spcPts val="0"/>
              </a:spcBef>
              <a:buSzPts val="1600"/>
              <a:buChar char="●"/>
            </a:pPr>
            <a:r>
              <a:rPr lang="en"/>
              <a:t>Lower​ ​ than​ ​ ​ below​ ​ 70​ ​ mg/dL​​ ​ is​ ​ hypoglycemia,​ ​ 180​​ ​ mg/dL​​ ​ higher​ ​ is​ ​hyperglycmia</a:t>
            </a:r>
          </a:p>
          <a:p>
            <a:pPr lvl="0" rtl="0">
              <a:spcBef>
                <a:spcPts val="0"/>
              </a:spcBef>
              <a:buNone/>
            </a:pPr>
            <a:r>
              <a:t/>
            </a:r>
            <a:endParaRPr/>
          </a:p>
        </p:txBody>
      </p:sp>
      <p:pic>
        <p:nvPicPr>
          <p:cNvPr id="301" name="Shape 301"/>
          <p:cNvPicPr preferRelativeResize="0"/>
          <p:nvPr/>
        </p:nvPicPr>
        <p:blipFill>
          <a:blip r:embed="rId3">
            <a:alphaModFix/>
          </a:blip>
          <a:stretch>
            <a:fillRect/>
          </a:stretch>
        </p:blipFill>
        <p:spPr>
          <a:xfrm>
            <a:off x="1820463" y="3771025"/>
            <a:ext cx="1570775" cy="955550"/>
          </a:xfrm>
          <a:prstGeom prst="rect">
            <a:avLst/>
          </a:prstGeom>
          <a:noFill/>
          <a:ln>
            <a:noFill/>
          </a:ln>
        </p:spPr>
      </p:pic>
      <p:pic>
        <p:nvPicPr>
          <p:cNvPr id="302" name="Shape 302"/>
          <p:cNvPicPr preferRelativeResize="0"/>
          <p:nvPr/>
        </p:nvPicPr>
        <p:blipFill>
          <a:blip r:embed="rId4">
            <a:alphaModFix/>
          </a:blip>
          <a:stretch>
            <a:fillRect/>
          </a:stretch>
        </p:blipFill>
        <p:spPr>
          <a:xfrm>
            <a:off x="224250" y="1108825"/>
            <a:ext cx="4580526" cy="231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ctrTitle"/>
          </p:nvPr>
        </p:nvSpPr>
        <p:spPr>
          <a:xfrm>
            <a:off x="479500" y="109825"/>
            <a:ext cx="4854300" cy="1345800"/>
          </a:xfrm>
          <a:prstGeom prst="rect">
            <a:avLst/>
          </a:prstGeom>
        </p:spPr>
        <p:txBody>
          <a:bodyPr anchorCtr="0" anchor="ctr" bIns="91425" lIns="91425" rIns="91425" wrap="square" tIns="91425">
            <a:noAutofit/>
          </a:bodyPr>
          <a:lstStyle/>
          <a:p>
            <a:pPr lvl="0">
              <a:spcBef>
                <a:spcPts val="0"/>
              </a:spcBef>
              <a:buNone/>
            </a:pPr>
            <a:r>
              <a:rPr lang="en"/>
              <a:t>Scope</a:t>
            </a:r>
          </a:p>
        </p:txBody>
      </p:sp>
      <p:sp>
        <p:nvSpPr>
          <p:cNvPr id="308" name="Shape 308"/>
          <p:cNvSpPr txBox="1"/>
          <p:nvPr>
            <p:ph idx="1" type="subTitle"/>
          </p:nvPr>
        </p:nvSpPr>
        <p:spPr>
          <a:xfrm>
            <a:off x="479500" y="1172775"/>
            <a:ext cx="4153200" cy="3597600"/>
          </a:xfrm>
          <a:prstGeom prst="rect">
            <a:avLst/>
          </a:prstGeom>
        </p:spPr>
        <p:txBody>
          <a:bodyPr anchorCtr="0" anchor="t" bIns="91425" lIns="91425" rIns="91425" wrap="square" tIns="91425">
            <a:noAutofit/>
          </a:bodyPr>
          <a:lstStyle/>
          <a:p>
            <a:pPr lvl="0">
              <a:spcBef>
                <a:spcPts val="0"/>
              </a:spcBef>
              <a:buNone/>
            </a:pPr>
            <a:r>
              <a:rPr lang="en"/>
              <a:t>Purpose:</a:t>
            </a:r>
          </a:p>
          <a:p>
            <a:pPr lvl="0">
              <a:spcBef>
                <a:spcPts val="0"/>
              </a:spcBef>
              <a:buNone/>
            </a:pPr>
            <a:r>
              <a:rPr lang="en"/>
              <a:t>The purpose of this project is to design a </a:t>
            </a:r>
            <a:r>
              <a:rPr i="1" lang="en" u="sng"/>
              <a:t>Microservices Architecture</a:t>
            </a:r>
            <a:r>
              <a:rPr lang="en"/>
              <a:t> that uses Data Science and Data Analytics to process data in real-time.</a:t>
            </a:r>
          </a:p>
          <a:p>
            <a:pPr indent="-330200" lvl="0" marL="457200">
              <a:spcBef>
                <a:spcPts val="0"/>
              </a:spcBef>
              <a:spcAft>
                <a:spcPts val="0"/>
              </a:spcAft>
              <a:buSzPts val="1600"/>
              <a:buChar char="●"/>
            </a:pPr>
            <a:r>
              <a:rPr lang="en"/>
              <a:t>Obtain insight on glucose levels using FitBit activity levels, and find any correlations between them. </a:t>
            </a:r>
          </a:p>
          <a:p>
            <a:pPr indent="-330200" lvl="0" marL="457200">
              <a:spcBef>
                <a:spcPts val="0"/>
              </a:spcBef>
              <a:buSzPts val="1600"/>
              <a:buChar char="●"/>
            </a:pPr>
            <a:r>
              <a:rPr lang="en"/>
              <a:t>Come up with a solution to predict glucose levels using FitBit metrics in real-time. </a:t>
            </a:r>
          </a:p>
        </p:txBody>
      </p:sp>
      <p:pic>
        <p:nvPicPr>
          <p:cNvPr id="309" name="Shape 309"/>
          <p:cNvPicPr preferRelativeResize="0"/>
          <p:nvPr/>
        </p:nvPicPr>
        <p:blipFill>
          <a:blip r:embed="rId3">
            <a:alphaModFix/>
          </a:blip>
          <a:stretch>
            <a:fillRect/>
          </a:stretch>
        </p:blipFill>
        <p:spPr>
          <a:xfrm>
            <a:off x="4761400" y="383489"/>
            <a:ext cx="4101400" cy="1979986"/>
          </a:xfrm>
          <a:prstGeom prst="rect">
            <a:avLst/>
          </a:prstGeom>
          <a:noFill/>
          <a:ln>
            <a:noFill/>
          </a:ln>
        </p:spPr>
      </p:pic>
      <p:pic>
        <p:nvPicPr>
          <p:cNvPr id="310" name="Shape 310"/>
          <p:cNvPicPr preferRelativeResize="0"/>
          <p:nvPr/>
        </p:nvPicPr>
        <p:blipFill>
          <a:blip r:embed="rId4">
            <a:alphaModFix/>
          </a:blip>
          <a:stretch>
            <a:fillRect/>
          </a:stretch>
        </p:blipFill>
        <p:spPr>
          <a:xfrm>
            <a:off x="4761400" y="2627525"/>
            <a:ext cx="4101400" cy="188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ctrTitle"/>
          </p:nvPr>
        </p:nvSpPr>
        <p:spPr>
          <a:xfrm>
            <a:off x="1020000" y="264275"/>
            <a:ext cx="7104000" cy="754200"/>
          </a:xfrm>
          <a:prstGeom prst="rect">
            <a:avLst/>
          </a:prstGeom>
        </p:spPr>
        <p:txBody>
          <a:bodyPr anchorCtr="0" anchor="ctr" bIns="91425" lIns="91425" rIns="91425" wrap="square" tIns="91425">
            <a:noAutofit/>
          </a:bodyPr>
          <a:lstStyle/>
          <a:p>
            <a:pPr lvl="0" rtl="0" algn="ctr">
              <a:spcBef>
                <a:spcPts val="0"/>
              </a:spcBef>
              <a:buNone/>
            </a:pPr>
            <a:r>
              <a:rPr lang="en"/>
              <a:t>Monolithic vs Microservices Architecture</a:t>
            </a:r>
          </a:p>
        </p:txBody>
      </p:sp>
      <p:pic>
        <p:nvPicPr>
          <p:cNvPr id="316" name="Shape 316"/>
          <p:cNvPicPr preferRelativeResize="0"/>
          <p:nvPr/>
        </p:nvPicPr>
        <p:blipFill>
          <a:blip r:embed="rId3">
            <a:alphaModFix/>
          </a:blip>
          <a:stretch>
            <a:fillRect/>
          </a:stretch>
        </p:blipFill>
        <p:spPr>
          <a:xfrm>
            <a:off x="1021750" y="1231025"/>
            <a:ext cx="7100503" cy="382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id="321" name="Shape 321"/>
          <p:cNvPicPr preferRelativeResize="0"/>
          <p:nvPr/>
        </p:nvPicPr>
        <p:blipFill>
          <a:blip r:embed="rId3">
            <a:alphaModFix/>
          </a:blip>
          <a:stretch>
            <a:fillRect/>
          </a:stretch>
        </p:blipFill>
        <p:spPr>
          <a:xfrm>
            <a:off x="457050" y="1450050"/>
            <a:ext cx="1876676" cy="1589425"/>
          </a:xfrm>
          <a:prstGeom prst="rect">
            <a:avLst/>
          </a:prstGeom>
          <a:noFill/>
          <a:ln>
            <a:noFill/>
          </a:ln>
        </p:spPr>
      </p:pic>
      <p:pic>
        <p:nvPicPr>
          <p:cNvPr id="322" name="Shape 322"/>
          <p:cNvPicPr preferRelativeResize="0"/>
          <p:nvPr/>
        </p:nvPicPr>
        <p:blipFill>
          <a:blip r:embed="rId4">
            <a:alphaModFix/>
          </a:blip>
          <a:stretch>
            <a:fillRect/>
          </a:stretch>
        </p:blipFill>
        <p:spPr>
          <a:xfrm>
            <a:off x="3081913" y="1450050"/>
            <a:ext cx="2980163" cy="1589426"/>
          </a:xfrm>
          <a:prstGeom prst="rect">
            <a:avLst/>
          </a:prstGeom>
          <a:noFill/>
          <a:ln>
            <a:noFill/>
          </a:ln>
        </p:spPr>
      </p:pic>
      <p:pic>
        <p:nvPicPr>
          <p:cNvPr id="323" name="Shape 323"/>
          <p:cNvPicPr preferRelativeResize="0"/>
          <p:nvPr/>
        </p:nvPicPr>
        <p:blipFill>
          <a:blip r:embed="rId5">
            <a:alphaModFix/>
          </a:blip>
          <a:stretch>
            <a:fillRect/>
          </a:stretch>
        </p:blipFill>
        <p:spPr>
          <a:xfrm>
            <a:off x="3103662" y="3451425"/>
            <a:ext cx="2936672" cy="1076000"/>
          </a:xfrm>
          <a:prstGeom prst="rect">
            <a:avLst/>
          </a:prstGeom>
          <a:noFill/>
          <a:ln>
            <a:noFill/>
          </a:ln>
        </p:spPr>
      </p:pic>
      <p:pic>
        <p:nvPicPr>
          <p:cNvPr id="324" name="Shape 324"/>
          <p:cNvPicPr preferRelativeResize="0"/>
          <p:nvPr/>
        </p:nvPicPr>
        <p:blipFill>
          <a:blip r:embed="rId6">
            <a:alphaModFix/>
          </a:blip>
          <a:stretch>
            <a:fillRect/>
          </a:stretch>
        </p:blipFill>
        <p:spPr>
          <a:xfrm>
            <a:off x="6965657" y="1450050"/>
            <a:ext cx="1589425" cy="1589425"/>
          </a:xfrm>
          <a:prstGeom prst="rect">
            <a:avLst/>
          </a:prstGeom>
          <a:noFill/>
          <a:ln>
            <a:noFill/>
          </a:ln>
        </p:spPr>
      </p:pic>
      <p:pic>
        <p:nvPicPr>
          <p:cNvPr id="325" name="Shape 325"/>
          <p:cNvPicPr preferRelativeResize="0"/>
          <p:nvPr/>
        </p:nvPicPr>
        <p:blipFill>
          <a:blip r:embed="rId7">
            <a:alphaModFix/>
          </a:blip>
          <a:stretch>
            <a:fillRect/>
          </a:stretch>
        </p:blipFill>
        <p:spPr>
          <a:xfrm>
            <a:off x="761688" y="3451425"/>
            <a:ext cx="1267399" cy="1267399"/>
          </a:xfrm>
          <a:prstGeom prst="rect">
            <a:avLst/>
          </a:prstGeom>
          <a:noFill/>
          <a:ln>
            <a:noFill/>
          </a:ln>
        </p:spPr>
      </p:pic>
      <p:pic>
        <p:nvPicPr>
          <p:cNvPr id="326" name="Shape 326"/>
          <p:cNvPicPr preferRelativeResize="0"/>
          <p:nvPr/>
        </p:nvPicPr>
        <p:blipFill>
          <a:blip r:embed="rId8">
            <a:alphaModFix/>
          </a:blip>
          <a:stretch>
            <a:fillRect/>
          </a:stretch>
        </p:blipFill>
        <p:spPr>
          <a:xfrm>
            <a:off x="6656763" y="3451420"/>
            <a:ext cx="2207200" cy="107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ctrTitle"/>
          </p:nvPr>
        </p:nvSpPr>
        <p:spPr>
          <a:xfrm>
            <a:off x="2444250" y="175168"/>
            <a:ext cx="4255500" cy="754200"/>
          </a:xfrm>
          <a:prstGeom prst="rect">
            <a:avLst/>
          </a:prstGeom>
        </p:spPr>
        <p:txBody>
          <a:bodyPr anchorCtr="0" anchor="ctr" bIns="91425" lIns="91425" rIns="91425" wrap="square" tIns="91425">
            <a:noAutofit/>
          </a:bodyPr>
          <a:lstStyle/>
          <a:p>
            <a:pPr lvl="0" algn="ctr">
              <a:spcBef>
                <a:spcPts val="0"/>
              </a:spcBef>
              <a:buNone/>
            </a:pPr>
            <a:r>
              <a:rPr lang="en"/>
              <a:t>DFD</a:t>
            </a:r>
          </a:p>
        </p:txBody>
      </p:sp>
      <p:pic>
        <p:nvPicPr>
          <p:cNvPr id="332" name="Shape 332"/>
          <p:cNvPicPr preferRelativeResize="0"/>
          <p:nvPr/>
        </p:nvPicPr>
        <p:blipFill>
          <a:blip r:embed="rId3">
            <a:alphaModFix/>
          </a:blip>
          <a:stretch>
            <a:fillRect/>
          </a:stretch>
        </p:blipFill>
        <p:spPr>
          <a:xfrm>
            <a:off x="1985725" y="1234918"/>
            <a:ext cx="4975133" cy="3603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id="337" name="Shape 337"/>
          <p:cNvPicPr preferRelativeResize="0"/>
          <p:nvPr/>
        </p:nvPicPr>
        <p:blipFill>
          <a:blip r:embed="rId3">
            <a:alphaModFix/>
          </a:blip>
          <a:stretch>
            <a:fillRect/>
          </a:stretch>
        </p:blipFill>
        <p:spPr>
          <a:xfrm>
            <a:off x="1046763" y="916475"/>
            <a:ext cx="7050475" cy="331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