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5" r:id="rId13"/>
    <p:sldId id="291" r:id="rId14"/>
    <p:sldId id="292" r:id="rId15"/>
    <p:sldId id="293" r:id="rId16"/>
    <p:sldId id="275" r:id="rId17"/>
    <p:sldId id="269" r:id="rId18"/>
    <p:sldId id="274" r:id="rId19"/>
    <p:sldId id="277" r:id="rId20"/>
    <p:sldId id="294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8" r:id="rId29"/>
    <p:sldId id="28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9274" autoAdjust="0"/>
  </p:normalViewPr>
  <p:slideViewPr>
    <p:cSldViewPr snapToGrid="0" snapToObjects="1">
      <p:cViewPr varScale="1">
        <p:scale>
          <a:sx n="93" d="100"/>
          <a:sy n="93" d="100"/>
        </p:scale>
        <p:origin x="86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E04D9-9986-9A4D-A88D-A5505D80CC0A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EFD79-62F4-714F-BF14-FC7DDCEFE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2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049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50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554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854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82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755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6462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1861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793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40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01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1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89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52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0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40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80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6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32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2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6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6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9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3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3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8870DE9-1AEA-0D4B-A6B7-1FDD7B94C6BF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C1F30FA-157E-E240-901E-3CE56EBA5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4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171" y="758952"/>
            <a:ext cx="6340929" cy="3889248"/>
          </a:xfrm>
        </p:spPr>
        <p:txBody>
          <a:bodyPr>
            <a:noAutofit/>
          </a:bodyPr>
          <a:lstStyle/>
          <a:p>
            <a:pPr algn="l"/>
            <a:r>
              <a:rPr lang="en-US" sz="7200" dirty="0"/>
              <a:t>NASA Robotics competition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4949" y="758952"/>
            <a:ext cx="2333007" cy="5733288"/>
          </a:xfrm>
        </p:spPr>
        <p:txBody>
          <a:bodyPr>
            <a:normAutofit lnSpcReduction="10000"/>
          </a:bodyPr>
          <a:lstStyle/>
          <a:p>
            <a:pPr lvl="0" indent="-15240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/>
              <a:t>CS Members: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Christian Soltero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Christopher Portugal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Jonathan Sahagun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Jose Ambrosio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Mikey Thong</a:t>
            </a:r>
          </a:p>
          <a:p>
            <a:pPr lvl="0" indent="-1524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endParaRPr lang="en-US" b="1" dirty="0"/>
          </a:p>
          <a:p>
            <a:pPr lvl="0" indent="-15240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/>
              <a:t>ME/EE Members: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Daniel Solis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 err="1">
                <a:solidFill>
                  <a:schemeClr val="tx1"/>
                </a:solidFill>
              </a:rPr>
              <a:t>Doroteo</a:t>
            </a:r>
            <a:r>
              <a:rPr lang="en-US" b="1" dirty="0">
                <a:solidFill>
                  <a:schemeClr val="tx1"/>
                </a:solidFill>
              </a:rPr>
              <a:t> Alvarado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Juan </a:t>
            </a:r>
            <a:r>
              <a:rPr lang="en-US" b="1" dirty="0" err="1">
                <a:solidFill>
                  <a:schemeClr val="tx1"/>
                </a:solidFill>
              </a:rPr>
              <a:t>Leguizamon</a:t>
            </a:r>
            <a:endParaRPr lang="en-US" b="1" dirty="0">
              <a:solidFill>
                <a:schemeClr val="tx1"/>
              </a:solidFill>
            </a:endParaRP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Sonia </a:t>
            </a:r>
            <a:r>
              <a:rPr lang="en-US" b="1" dirty="0" err="1">
                <a:solidFill>
                  <a:schemeClr val="tx1"/>
                </a:solidFill>
              </a:rPr>
              <a:t>Onofua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  <a:p>
            <a:pPr lvl="0" indent="-15240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/>
              <a:t>Advisors: 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Dr. Jose Macias </a:t>
            </a:r>
          </a:p>
          <a:p>
            <a:pPr lvl="1" indent="-152400" algn="r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solidFill>
                  <a:schemeClr val="tx1"/>
                </a:solidFill>
              </a:rPr>
              <a:t>Richard Cross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21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728870"/>
            <a:ext cx="10072370" cy="5589950"/>
          </a:xfrm>
        </p:spPr>
        <p:txBody>
          <a:bodyPr anchor="t">
            <a:noAutofit/>
          </a:bodyPr>
          <a:lstStyle/>
          <a:p>
            <a:pPr lvl="0" indent="-279400">
              <a:spcBef>
                <a:spcPts val="0"/>
              </a:spcBef>
            </a:pPr>
            <a:r>
              <a:rPr lang="en-US" sz="6000" dirty="0"/>
              <a:t>Internals of the Chassis</a:t>
            </a:r>
          </a:p>
        </p:txBody>
      </p:sp>
      <p:pic>
        <p:nvPicPr>
          <p:cNvPr id="6" name="Shape 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8698" y="1690984"/>
            <a:ext cx="7166112" cy="4875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4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08" y="728870"/>
            <a:ext cx="7329679" cy="947944"/>
          </a:xfrm>
        </p:spPr>
        <p:txBody>
          <a:bodyPr anchor="t">
            <a:noAutofit/>
          </a:bodyPr>
          <a:lstStyle/>
          <a:p>
            <a:pPr lvl="0" indent="-279400">
              <a:spcBef>
                <a:spcPts val="0"/>
              </a:spcBef>
            </a:pPr>
            <a:r>
              <a:rPr lang="en-US" sz="6000" dirty="0">
                <a:ea typeface="Calibri"/>
                <a:cs typeface="Calibri"/>
                <a:sym typeface="Calibri"/>
              </a:rPr>
              <a:t>Rovers connection</a:t>
            </a:r>
            <a:endParaRPr lang="en-US" sz="6000" dirty="0"/>
          </a:p>
        </p:txBody>
      </p:sp>
      <p:pic>
        <p:nvPicPr>
          <p:cNvPr id="4" name="Shape 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05508" y="1676814"/>
            <a:ext cx="7222437" cy="487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653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76250"/>
            <a:ext cx="10131425" cy="1589617"/>
          </a:xfrm>
        </p:spPr>
        <p:txBody>
          <a:bodyPr>
            <a:noAutofit/>
          </a:bodyPr>
          <a:lstStyle/>
          <a:p>
            <a:r>
              <a:rPr lang="en-US" sz="6000" dirty="0"/>
              <a:t>Rover </a:t>
            </a:r>
            <a:br>
              <a:rPr lang="en-US" sz="6000" dirty="0"/>
            </a:br>
            <a:r>
              <a:rPr lang="en-US" sz="6000" dirty="0"/>
              <a:t>Communication</a:t>
            </a:r>
          </a:p>
        </p:txBody>
      </p:sp>
      <p:pic>
        <p:nvPicPr>
          <p:cNvPr id="4" name="Shape 1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0" y="1511649"/>
            <a:ext cx="4363212" cy="4363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61872" y="2090371"/>
            <a:ext cx="4280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Communication is done over Wi-Fi using a router.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 rovers connect to a laptop that acts as the master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 software that allows communication is ROS </a:t>
            </a:r>
          </a:p>
        </p:txBody>
      </p:sp>
    </p:spTree>
    <p:extLst>
      <p:ext uri="{BB962C8B-B14F-4D97-AF65-F5344CB8AC3E}">
        <p14:creationId xmlns:p14="http://schemas.microsoft.com/office/powerpoint/2010/main" val="120977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274320"/>
            <a:ext cx="11132818" cy="1456267"/>
          </a:xfrm>
        </p:spPr>
        <p:txBody>
          <a:bodyPr>
            <a:noAutofit/>
          </a:bodyPr>
          <a:lstStyle/>
          <a:p>
            <a:r>
              <a:rPr lang="en-US" sz="6000" dirty="0"/>
              <a:t>ROS (Robot Operating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303022"/>
            <a:ext cx="7978138" cy="4251959"/>
          </a:xfrm>
        </p:spPr>
        <p:txBody>
          <a:bodyPr>
            <a:normAutofit/>
          </a:bodyPr>
          <a:lstStyle/>
          <a:p>
            <a:pPr fontAlgn="base"/>
            <a:r>
              <a:rPr lang="en-US" sz="2800" dirty="0"/>
              <a:t>Not an operating system.</a:t>
            </a:r>
          </a:p>
          <a:p>
            <a:pPr fontAlgn="base"/>
            <a:r>
              <a:rPr lang="en-US" sz="2800" dirty="0"/>
              <a:t>It’s a collection of software frameworks for robot software developers.</a:t>
            </a:r>
          </a:p>
          <a:p>
            <a:pPr fontAlgn="base"/>
            <a:r>
              <a:rPr lang="en-US" sz="2800" dirty="0"/>
              <a:t>It is called Robot Operating System because it provides many similar services.</a:t>
            </a:r>
          </a:p>
          <a:p>
            <a:pPr fontAlgn="base"/>
            <a:r>
              <a:rPr lang="en-US" sz="2800" dirty="0"/>
              <a:t>The rovers use roscpp which is a c++ implementation of ROS.</a:t>
            </a:r>
          </a:p>
          <a:p>
            <a:endParaRPr lang="en-US" sz="2800" dirty="0"/>
          </a:p>
        </p:txBody>
      </p:sp>
      <p:pic>
        <p:nvPicPr>
          <p:cNvPr id="2050" name="Picture 2" descr="http://www.ros.org/wp-content/uploads/2017/05/lunar_with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20" y="2430680"/>
            <a:ext cx="4373880" cy="442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17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Benefits of using 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Services provided by ROS to diverse computer clusters:</a:t>
            </a:r>
          </a:p>
          <a:p>
            <a:pPr fontAlgn="base"/>
            <a:r>
              <a:rPr lang="en-US" sz="2800" dirty="0"/>
              <a:t>Hardware Abstraction</a:t>
            </a:r>
          </a:p>
          <a:p>
            <a:pPr fontAlgn="base"/>
            <a:r>
              <a:rPr lang="en-US" sz="2800" dirty="0"/>
              <a:t>Low-level device control</a:t>
            </a:r>
          </a:p>
          <a:p>
            <a:pPr fontAlgn="base"/>
            <a:r>
              <a:rPr lang="en-US" sz="2800" dirty="0"/>
              <a:t>Implementation of commonly used functionality</a:t>
            </a:r>
          </a:p>
          <a:p>
            <a:pPr fontAlgn="base"/>
            <a:r>
              <a:rPr lang="en-US" sz="2800" dirty="0"/>
              <a:t>Message passing </a:t>
            </a:r>
          </a:p>
          <a:p>
            <a:pPr fontAlgn="base"/>
            <a:r>
              <a:rPr lang="en-US" sz="2800" dirty="0"/>
              <a:t>Package management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5909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Message Passing - ROS topics</a:t>
            </a:r>
          </a:p>
        </p:txBody>
      </p:sp>
      <p:pic>
        <p:nvPicPr>
          <p:cNvPr id="1026" name="Picture 2" descr="https://lh5.googleusercontent.com/PjJb7C8pH1nCj5iPoJbeoXixk5D5s3heDcYM_C2alLfUG4_bTU93lKtfR2UGUe8ywRUtbAdD9_MCtzqo466pXLsO2I4-VbOZHUUyK2rKVzSBzaO5vnYXYMK13snvqe9VgJdMzBwVx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35" y="2065867"/>
            <a:ext cx="9651674" cy="3315634"/>
          </a:xfrm>
          <a:prstGeom prst="rect">
            <a:avLst/>
          </a:prstGeom>
          <a:noFill/>
          <a:ln w="889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164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HQGgszeJTqrP1iSOEHYRGijXUi6tsWyRWQaLkxEScltW9Fe5v6U_OJbgYGTzSCy06zDjzjTESaheowgB2U6AOjBYW-_DBg--CdZ034oW5A_LRIYza70aiW8tWoxFs6o8l6hHM-TwPI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/>
          <a:stretch/>
        </p:blipFill>
        <p:spPr bwMode="auto">
          <a:xfrm>
            <a:off x="555434" y="1866900"/>
            <a:ext cx="10858500" cy="4671377"/>
          </a:xfrm>
          <a:prstGeom prst="rect">
            <a:avLst/>
          </a:prstGeom>
          <a:solidFill>
            <a:srgbClr val="FFFFFF">
              <a:shade val="85000"/>
            </a:srgbClr>
          </a:solidFill>
          <a:ln w="104775" cap="sq">
            <a:solidFill>
              <a:schemeClr val="tx1"/>
            </a:solidFill>
            <a:miter lim="800000"/>
          </a:ln>
          <a:effectLst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8971" y="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Context free diagram</a:t>
            </a:r>
          </a:p>
        </p:txBody>
      </p:sp>
    </p:spTree>
    <p:extLst>
      <p:ext uri="{BB962C8B-B14F-4D97-AF65-F5344CB8AC3E}">
        <p14:creationId xmlns:p14="http://schemas.microsoft.com/office/powerpoint/2010/main" val="1059671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287" y="260728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Context free diagram</a:t>
            </a:r>
          </a:p>
        </p:txBody>
      </p:sp>
      <p:pic>
        <p:nvPicPr>
          <p:cNvPr id="1026" name="Picture 2" descr="https://lh3.googleusercontent.com/cI-EAguy7NLsef2TZDciFG-rrddbliBFP2DA0dCpBE1Ik9HZU0hboxJk17vAJKIXYGy2fU5EEIZ1IUMb3AGsFAJsXSSsWgRr0EkCbkAInHSy5XxYz5DKJXPSKedQfnB2J3YsIpGpnQA">
            <a:extLst>
              <a:ext uri="{FF2B5EF4-FFF2-40B4-BE49-F238E27FC236}">
                <a16:creationId xmlns:a16="http://schemas.microsoft.com/office/drawing/2014/main" id="{0ED61FBA-1B30-483A-B0C6-2FD923AAF3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/>
          <a:stretch/>
        </p:blipFill>
        <p:spPr bwMode="auto">
          <a:xfrm>
            <a:off x="2292626" y="1437353"/>
            <a:ext cx="7275444" cy="515991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CC0BF7C-4D81-4BCC-B695-8BBDE4C54CF4}"/>
              </a:ext>
            </a:extLst>
          </p:cNvPr>
          <p:cNvSpPr/>
          <p:nvPr/>
        </p:nvSpPr>
        <p:spPr>
          <a:xfrm>
            <a:off x="2292626" y="1574800"/>
            <a:ext cx="562334" cy="538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33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685801" y="312420"/>
            <a:ext cx="10131425" cy="14562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6000" dirty="0"/>
              <a:t>Areas of Focus 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idx="1"/>
          </p:nvPr>
        </p:nvSpPr>
        <p:spPr>
          <a:xfrm>
            <a:off x="838200" y="1507250"/>
            <a:ext cx="10515600" cy="484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Localization</a:t>
            </a:r>
          </a:p>
          <a:p>
            <a: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 dirty="0"/>
              <a:t>Most Important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 dirty="0"/>
              <a:t>Without cannot trust rovers to know where they are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Mapping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 dirty="0"/>
              <a:t>Map the area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 dirty="0"/>
              <a:t>Help to avoid obstacle seen by any rover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Search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 dirty="0"/>
              <a:t>Main meat of the project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 dirty="0"/>
              <a:t>Most time will be spent on this part</a:t>
            </a:r>
          </a:p>
        </p:txBody>
      </p:sp>
    </p:spTree>
    <p:extLst>
      <p:ext uri="{BB962C8B-B14F-4D97-AF65-F5344CB8AC3E}">
        <p14:creationId xmlns:p14="http://schemas.microsoft.com/office/powerpoint/2010/main" val="195977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Localization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Using an odometer and an IMU</a:t>
            </a:r>
          </a:p>
          <a:p>
            <a:pPr lvl="1"/>
            <a:r>
              <a:rPr lang="en-US" sz="2400" dirty="0"/>
              <a:t>Calibrating using raw encoder data</a:t>
            </a:r>
          </a:p>
          <a:p>
            <a:pPr lvl="1"/>
            <a:r>
              <a:rPr lang="en-US" sz="2400" dirty="0"/>
              <a:t>Finding the measurement of error after testing</a:t>
            </a:r>
          </a:p>
          <a:p>
            <a:pPr lvl="1"/>
            <a:r>
              <a:rPr lang="en-US" sz="2400" dirty="0"/>
              <a:t>How many radians per second in each encoder?</a:t>
            </a:r>
          </a:p>
          <a:p>
            <a:r>
              <a:rPr lang="en-US" sz="2400" dirty="0"/>
              <a:t>Using GPS and actual data measurement for the location</a:t>
            </a:r>
          </a:p>
          <a:p>
            <a:pPr lvl="1"/>
            <a:r>
              <a:rPr lang="en-US" sz="2200" dirty="0"/>
              <a:t>Determining where the rover should be in</a:t>
            </a:r>
          </a:p>
          <a:p>
            <a:pPr lvl="1"/>
            <a:r>
              <a:rPr lang="en-US" sz="2200" dirty="0"/>
              <a:t>Determining if the rover is inside or outside of the GPS area</a:t>
            </a:r>
          </a:p>
        </p:txBody>
      </p:sp>
    </p:spTree>
    <p:extLst>
      <p:ext uri="{BB962C8B-B14F-4D97-AF65-F5344CB8AC3E}">
        <p14:creationId xmlns:p14="http://schemas.microsoft.com/office/powerpoint/2010/main" val="63880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39184"/>
            <a:ext cx="10131425" cy="1456267"/>
          </a:xfrm>
        </p:spPr>
        <p:txBody>
          <a:bodyPr/>
          <a:lstStyle/>
          <a:p>
            <a:r>
              <a:rPr lang="en-US" sz="6000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676401"/>
            <a:ext cx="5065712" cy="4114800"/>
          </a:xfrm>
        </p:spPr>
        <p:txBody>
          <a:bodyPr>
            <a:noAutofit/>
          </a:bodyPr>
          <a:lstStyle/>
          <a:p>
            <a:pPr marL="4191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/>
              <a:t>Introduction and Overview</a:t>
            </a:r>
          </a:p>
          <a:p>
            <a:pPr marL="4191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/>
              <a:t>Rover</a:t>
            </a:r>
          </a:p>
          <a:p>
            <a:pPr marL="4191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/>
              <a:t>ROS</a:t>
            </a:r>
          </a:p>
          <a:p>
            <a:pPr marL="4191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/>
              <a:t>Localization</a:t>
            </a:r>
          </a:p>
          <a:p>
            <a:pPr marL="4191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/>
              <a:t>Mapping</a:t>
            </a:r>
          </a:p>
          <a:p>
            <a:pPr marL="4191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/>
              <a:t>Search</a:t>
            </a:r>
          </a:p>
          <a:p>
            <a:pPr marL="419100" lvl="0" indent="-342900">
              <a:lnSpc>
                <a:spcPct val="150000"/>
              </a:lnSpc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en-US" sz="2800" dirty="0"/>
              <a:t>Conclusion</a:t>
            </a:r>
          </a:p>
        </p:txBody>
      </p:sp>
      <p:pic>
        <p:nvPicPr>
          <p:cNvPr id="5122" name="Picture 2" descr="https://lh3.googleusercontent.com/Ls3YdlbH2IrCnYCFZqc_EjOSKJTyVUSUdY5O4ojXFzHHlBWZLtC18hdBQcTNwRf9-D4GGaaFMa-8TU9LAQGGUIJNCZnSRLciGPW8IGKbTlptAVjUkdjmdC9Quu2j-Vv3Va06bLvjF5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1998562"/>
            <a:ext cx="5847812" cy="414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67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448887"/>
            <a:ext cx="9692640" cy="1325562"/>
          </a:xfrm>
        </p:spPr>
        <p:txBody>
          <a:bodyPr>
            <a:noAutofit/>
          </a:bodyPr>
          <a:lstStyle/>
          <a:p>
            <a:r>
              <a:rPr lang="en-US" sz="6000" dirty="0"/>
              <a:t>Odometer Calibration in 2x2m Square</a:t>
            </a:r>
          </a:p>
        </p:txBody>
      </p:sp>
      <p:pic>
        <p:nvPicPr>
          <p:cNvPr id="3078" name="Picture 6" descr="https://lh3.googleusercontent.com/AIXK48I9rcRtFej22w57cW8qzQIJRYG7XocwsxfpwBeNu1Xuwl77SxxU_6sV8BSA8o_1y6-SuwYuUKRx2RzLHIMuVrJ1D_VLWGtfCJfDEqdeEh422vhgdz5u7riwhVCv5T0k_nTlx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87" y="2161308"/>
            <a:ext cx="6155113" cy="34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lh4.googleusercontent.com/kaaF9vHqT9gfQpNXWFkUCzm3CXShua3avXsVHsNPDNz7cEnC814NoVur2bA_oNFJ5uoAkMwfrqdE_dPdcgU-924Wo1kWJE_eUMh0BiX5oRkaE4NcLYZBEh33RfJrwCc0NxAmlCM5Sx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161308"/>
            <a:ext cx="6155115" cy="346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00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06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sz="2400" dirty="0"/>
              <a:t>Using grid_map ROS package</a:t>
            </a:r>
          </a:p>
          <a:p>
            <a:pPr marL="457200" lvl="0" indent="-406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endParaRPr lang="en-US" sz="2400" dirty="0"/>
          </a:p>
          <a:p>
            <a:pPr marL="457200" lvl="0" indent="-406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sz="2400" dirty="0"/>
              <a:t>Take ultrasonic data to make map of what is in front of a rover</a:t>
            </a:r>
          </a:p>
          <a:p>
            <a:pPr marL="457200" lvl="0" indent="-406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endParaRPr lang="en-US" sz="2400" dirty="0"/>
          </a:p>
          <a:p>
            <a:pPr marL="457200" lvl="0" indent="-406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sz="2400" dirty="0"/>
              <a:t>Using ROS messages gather all individual data and location data to make a map of the area</a:t>
            </a:r>
          </a:p>
          <a:p>
            <a:pPr marL="457200" lvl="0" indent="-406400">
              <a:lnSpc>
                <a:spcPct val="90000"/>
              </a:lnSpc>
              <a:spcBef>
                <a:spcPts val="0"/>
              </a:spcBef>
              <a:buSzPts val="2800"/>
            </a:pPr>
            <a:endParaRPr lang="en-US" sz="2400" dirty="0"/>
          </a:p>
          <a:p>
            <a:pPr marL="457200" lvl="0" indent="-406400">
              <a:lnSpc>
                <a:spcPct val="90000"/>
              </a:lnSpc>
              <a:spcBef>
                <a:spcPts val="0"/>
              </a:spcBef>
              <a:buSzPts val="2800"/>
            </a:pPr>
            <a:r>
              <a:rPr lang="en-US" sz="2400" dirty="0"/>
              <a:t>This will be used when plotting a path in a known area to take account of obstacle before moving.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812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Simultaneous Localization And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16387"/>
            <a:ext cx="10131425" cy="3649133"/>
          </a:xfrm>
        </p:spPr>
        <p:txBody>
          <a:bodyPr>
            <a:normAutofit/>
          </a:bodyPr>
          <a:lstStyle/>
          <a:p>
            <a:pPr marL="457200" lvl="0" indent="-40640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sz="2400" dirty="0"/>
              <a:t>What is SLAM?</a:t>
            </a:r>
          </a:p>
          <a:p>
            <a: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A concept designed to aid autonomous robots become more situated with their surroundings</a:t>
            </a:r>
          </a:p>
          <a:p>
            <a: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Builds a map of an unknown environment while simultaneously navigating through the map</a:t>
            </a:r>
          </a:p>
          <a:p>
            <a:pPr marL="457200" lvl="0" indent="-40640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sz="2400" dirty="0"/>
              <a:t>How is it done?</a:t>
            </a:r>
          </a:p>
          <a:p>
            <a: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Through the proper utilization of:</a:t>
            </a:r>
          </a:p>
          <a:p>
            <a: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400" dirty="0"/>
              <a:t>Localization</a:t>
            </a:r>
          </a:p>
          <a:p>
            <a:pPr marL="1371600" lvl="2" indent="-355600">
              <a:spcBef>
                <a:spcPts val="0"/>
              </a:spcBef>
              <a:buSzPts val="2000"/>
              <a:buChar char="•"/>
            </a:pPr>
            <a:r>
              <a:rPr lang="en-US" sz="2400" dirty="0"/>
              <a:t>Mapping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21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0" dirty="0"/>
              <a:t>Localization and Mapping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idx="1"/>
          </p:nvPr>
        </p:nvSpPr>
        <p:spPr>
          <a:xfrm>
            <a:off x="685801" y="1844887"/>
            <a:ext cx="10492739" cy="467021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19100" indent="-342900">
              <a:lnSpc>
                <a:spcPct val="115000"/>
              </a:lnSpc>
              <a:spcAft>
                <a:spcPts val="0"/>
              </a:spcAft>
              <a:buSzPts val="2400"/>
            </a:pPr>
            <a:r>
              <a:rPr lang="en-US" sz="2400" dirty="0"/>
              <a:t>Localization</a:t>
            </a:r>
          </a:p>
          <a:p>
            <a:pPr marL="876300" lvl="1" indent="-342900">
              <a:lnSpc>
                <a:spcPct val="115000"/>
              </a:lnSpc>
              <a:spcAft>
                <a:spcPts val="0"/>
              </a:spcAft>
              <a:buSzPts val="2400"/>
            </a:pPr>
            <a:r>
              <a:rPr lang="en-US" sz="2400" dirty="0"/>
              <a:t>An estimated orientation of our robot</a:t>
            </a:r>
          </a:p>
          <a:p>
            <a:pPr marL="1333500" lvl="2" indent="-342900">
              <a:lnSpc>
                <a:spcPct val="115000"/>
              </a:lnSpc>
              <a:spcAft>
                <a:spcPts val="0"/>
              </a:spcAft>
              <a:buSzPts val="2400"/>
            </a:pPr>
            <a:r>
              <a:rPr lang="en-US" sz="2400" dirty="0"/>
              <a:t>Orientation can include values such as:</a:t>
            </a:r>
          </a:p>
          <a:p>
            <a:pPr marL="1816100" lvl="3" indent="-342900">
              <a:lnSpc>
                <a:spcPct val="115000"/>
              </a:lnSpc>
              <a:spcAft>
                <a:spcPts val="0"/>
              </a:spcAft>
              <a:buSzPts val="2000"/>
            </a:pPr>
            <a:r>
              <a:rPr lang="en-US" sz="2400" dirty="0"/>
              <a:t>Location on a XY plane</a:t>
            </a:r>
          </a:p>
          <a:p>
            <a:pPr marL="1816100" lvl="3" indent="-342900">
              <a:lnSpc>
                <a:spcPct val="115000"/>
              </a:lnSpc>
              <a:spcAft>
                <a:spcPts val="0"/>
              </a:spcAft>
              <a:buSzPts val="2000"/>
            </a:pPr>
            <a:r>
              <a:rPr lang="en-US" sz="2400" dirty="0"/>
              <a:t>Angle it is facing </a:t>
            </a:r>
          </a:p>
          <a:p>
            <a:pPr marL="1816100" lvl="3" indent="-342900">
              <a:lnSpc>
                <a:spcPct val="115000"/>
              </a:lnSpc>
              <a:spcAft>
                <a:spcPts val="0"/>
              </a:spcAft>
              <a:buSzPts val="2000"/>
            </a:pPr>
            <a:r>
              <a:rPr lang="en-US" sz="2400" dirty="0"/>
              <a:t>Landmarks in the immediate vicinity of the robot</a:t>
            </a:r>
          </a:p>
          <a:p>
            <a:pPr marL="419100" indent="-342900">
              <a:lnSpc>
                <a:spcPct val="115000"/>
              </a:lnSpc>
              <a:spcAft>
                <a:spcPts val="0"/>
              </a:spcAft>
              <a:buSzPts val="2400"/>
            </a:pPr>
            <a:r>
              <a:rPr lang="en-US" sz="2400" dirty="0"/>
              <a:t>Mapping</a:t>
            </a:r>
          </a:p>
          <a:p>
            <a:pPr marL="876300" lvl="1" indent="-342900">
              <a:lnSpc>
                <a:spcPct val="115000"/>
              </a:lnSpc>
              <a:spcAft>
                <a:spcPts val="0"/>
              </a:spcAft>
              <a:buSzPts val="2400"/>
            </a:pPr>
            <a:r>
              <a:rPr lang="en-US" sz="2400" dirty="0"/>
              <a:t>Building a model of the environment</a:t>
            </a:r>
          </a:p>
          <a:p>
            <a:pPr marL="876300" lvl="1" indent="-342900">
              <a:lnSpc>
                <a:spcPct val="115000"/>
              </a:lnSpc>
              <a:spcAft>
                <a:spcPts val="0"/>
              </a:spcAft>
              <a:buSzPts val="2400"/>
            </a:pPr>
            <a:r>
              <a:rPr lang="en-US" sz="2400" dirty="0"/>
              <a:t>How is mapping done?</a:t>
            </a:r>
          </a:p>
          <a:p>
            <a:pPr marL="1358900" lvl="2" indent="-342900">
              <a:lnSpc>
                <a:spcPct val="115000"/>
              </a:lnSpc>
              <a:spcAft>
                <a:spcPts val="1600"/>
              </a:spcAft>
              <a:buSzPts val="2000"/>
            </a:pPr>
            <a:r>
              <a:rPr lang="en-US" sz="2400" dirty="0"/>
              <a:t>By having input from localization, estimation of the surroundings, keeping tracks of landmarks</a:t>
            </a:r>
          </a:p>
        </p:txBody>
      </p:sp>
    </p:spTree>
    <p:extLst>
      <p:ext uri="{BB962C8B-B14F-4D97-AF65-F5344CB8AC3E}">
        <p14:creationId xmlns:p14="http://schemas.microsoft.com/office/powerpoint/2010/main" val="3947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0" dirty="0"/>
              <a:t>Results of Localization and Mapping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State Estimation</a:t>
            </a: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We are given the robot’s present state and with that information, we can estimate the state of the world </a:t>
            </a: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Motion Planning</a:t>
            </a: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 relation to navigation, this is the algorithm the robot refers to when deciding on the most efficient algorithm to get from Point A to Point B</a:t>
            </a: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/>
              <a:t>Navigation</a:t>
            </a:r>
          </a:p>
          <a:p>
            <a:pPr marL="914400" lvl="1" indent="-381000">
              <a:spcBef>
                <a:spcPts val="0"/>
              </a:spcBef>
              <a:buSzPts val="2400"/>
              <a:buChar char="•"/>
            </a:pPr>
            <a:r>
              <a:rPr lang="en-US" sz="2400" dirty="0"/>
              <a:t>This refers to the robot making its own decisions when a command needs to be fulfilled such as going to a desired location</a:t>
            </a:r>
          </a:p>
        </p:txBody>
      </p:sp>
    </p:spTree>
    <p:extLst>
      <p:ext uri="{BB962C8B-B14F-4D97-AF65-F5344CB8AC3E}">
        <p14:creationId xmlns:p14="http://schemas.microsoft.com/office/powerpoint/2010/main" val="2076804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685801" y="403860"/>
            <a:ext cx="10131425" cy="145626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0" dirty="0"/>
              <a:t>The SLAM Problem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idx="1"/>
          </p:nvPr>
        </p:nvSpPr>
        <p:spPr>
          <a:xfrm>
            <a:off x="838200" y="1521324"/>
            <a:ext cx="10751820" cy="513093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fontAlgn="base"/>
            <a:r>
              <a:rPr lang="en-US" sz="2400" dirty="0"/>
              <a:t>Given:</a:t>
            </a:r>
          </a:p>
          <a:p>
            <a:pPr lvl="1" fontAlgn="base"/>
            <a:r>
              <a:rPr lang="en-US" sz="2400" dirty="0"/>
              <a:t>Robot Controls, Observations</a:t>
            </a:r>
          </a:p>
          <a:p>
            <a:pPr fontAlgn="base"/>
            <a:r>
              <a:rPr lang="en-US" sz="2400" dirty="0"/>
              <a:t>Wanted:</a:t>
            </a:r>
          </a:p>
          <a:p>
            <a:pPr lvl="1" fontAlgn="base"/>
            <a:r>
              <a:rPr lang="en-US" sz="2400" dirty="0"/>
              <a:t>Map of the Environment, Path of the robot</a:t>
            </a:r>
          </a:p>
          <a:p>
            <a:pPr fontAlgn="base"/>
            <a:r>
              <a:rPr lang="en-US" sz="2400" dirty="0"/>
              <a:t>SLAM is an implementation for autonomous robots, however it has issues</a:t>
            </a:r>
          </a:p>
          <a:p>
            <a:pPr lvl="1" fontAlgn="base"/>
            <a:r>
              <a:rPr lang="en-US" sz="2400" dirty="0"/>
              <a:t>Implementation </a:t>
            </a:r>
          </a:p>
          <a:p>
            <a:pPr lvl="2" fontAlgn="base"/>
            <a:r>
              <a:rPr lang="en-US" sz="2400" dirty="0"/>
              <a:t>There is no one formula to implement SLAM. Rather, it must be seen as a concept.</a:t>
            </a:r>
          </a:p>
          <a:p>
            <a:pPr lvl="1" fontAlgn="base"/>
            <a:r>
              <a:rPr lang="en-US" sz="2400" dirty="0"/>
              <a:t>A map is needed for localization and localization is needed for mapping</a:t>
            </a:r>
          </a:p>
          <a:p>
            <a:pPr lvl="2" fontAlgn="base"/>
            <a:r>
              <a:rPr lang="en-US" sz="2400" dirty="0"/>
              <a:t>Dynamic algorithm </a:t>
            </a:r>
          </a:p>
        </p:txBody>
      </p:sp>
    </p:spTree>
    <p:extLst>
      <p:ext uri="{BB962C8B-B14F-4D97-AF65-F5344CB8AC3E}">
        <p14:creationId xmlns:p14="http://schemas.microsoft.com/office/powerpoint/2010/main" val="1367370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6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Search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6244300" cy="435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sz="3200" dirty="0"/>
              <a:t>Approaches to searching:</a:t>
            </a:r>
          </a:p>
          <a:p>
            <a:pPr lvl="1" fontAlgn="base"/>
            <a:r>
              <a:rPr lang="en-US" sz="2800" dirty="0"/>
              <a:t>Spiraling</a:t>
            </a:r>
          </a:p>
          <a:p>
            <a:pPr lvl="1" fontAlgn="base"/>
            <a:r>
              <a:rPr lang="en-US" sz="2800" dirty="0"/>
              <a:t>Lawnmower</a:t>
            </a:r>
          </a:p>
          <a:p>
            <a:pPr lvl="1" fontAlgn="base"/>
            <a:r>
              <a:rPr lang="en-US" sz="2800" dirty="0"/>
              <a:t>Random</a:t>
            </a:r>
          </a:p>
          <a:p>
            <a:pPr lvl="1" fontAlgn="base"/>
            <a:r>
              <a:rPr lang="en-US" sz="2800" dirty="0"/>
              <a:t>Divide and Conquer </a:t>
            </a:r>
          </a:p>
          <a:p>
            <a:pPr lvl="1" fontAlgn="base"/>
            <a:r>
              <a:rPr lang="en-US" sz="2800" dirty="0"/>
              <a:t>Weighted Map Search</a:t>
            </a:r>
          </a:p>
          <a:p>
            <a:pPr lvl="1" fontAlgn="base"/>
            <a:endParaRPr sz="2800" dirty="0"/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8975" y="3558263"/>
            <a:ext cx="3515225" cy="28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5.googleusercontent.com/7lEooHPmHZ2jjWh5N5CQQG4oWlmrjEaRVVqkFJpg7ZU7fLJsHl-ajB5sFzDD3gy3Gy7zz2fQIPBkn_bcSJ51bSHzbiGN74QK78mgSInmAO7IG9ngjxdzUqj638lxwejyKm5EFvdZv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87" y="225424"/>
            <a:ext cx="32004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sz="6000" dirty="0"/>
              <a:t>Roomba </a:t>
            </a:r>
            <a:r>
              <a:rPr lang="en-US" sz="6000" b="0" i="0" u="none" strike="noStrike" cap="none" dirty="0">
                <a:ea typeface="Calibri"/>
                <a:cs typeface="Calibri"/>
                <a:sym typeface="Calibri"/>
              </a:rPr>
              <a:t>Search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idx="1"/>
          </p:nvPr>
        </p:nvSpPr>
        <p:spPr>
          <a:xfrm>
            <a:off x="685801" y="1714500"/>
            <a:ext cx="6876749" cy="46634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fontAlgn="base"/>
            <a:r>
              <a:rPr lang="en-US" sz="2400" dirty="0"/>
              <a:t>Roomba</a:t>
            </a:r>
          </a:p>
          <a:p>
            <a:pPr lvl="1" fontAlgn="base"/>
            <a:r>
              <a:rPr lang="en-US" sz="2400" dirty="0"/>
              <a:t>Efficient cleaning of a room</a:t>
            </a:r>
          </a:p>
          <a:p>
            <a:pPr lvl="1" fontAlgn="base"/>
            <a:r>
              <a:rPr lang="en-US" sz="2400" dirty="0"/>
              <a:t>Good sensors and movement</a:t>
            </a:r>
          </a:p>
          <a:p>
            <a:pPr fontAlgn="base"/>
            <a:r>
              <a:rPr lang="en-US" sz="2400" dirty="0" err="1"/>
              <a:t>Swarmie</a:t>
            </a:r>
            <a:endParaRPr lang="en-US" sz="2400" dirty="0"/>
          </a:p>
          <a:p>
            <a:pPr lvl="1" fontAlgn="base"/>
            <a:r>
              <a:rPr lang="en-US" sz="2400" dirty="0"/>
              <a:t>We will only search for a time</a:t>
            </a:r>
          </a:p>
          <a:p>
            <a:pPr lvl="1" fontAlgn="base"/>
            <a:r>
              <a:rPr lang="en-US" sz="2400" dirty="0"/>
              <a:t>Only front facing sensors and poor ability to fine tune turns</a:t>
            </a:r>
          </a:p>
          <a:p>
            <a:pPr lvl="1" fontAlgn="base"/>
            <a:r>
              <a:rPr lang="en-US" sz="2400" dirty="0"/>
              <a:t>Current approach is a greedy algorithm. When a cube is found the rover returns it to the collection zone.</a:t>
            </a:r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6205" y="365125"/>
            <a:ext cx="4519075" cy="37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4030" y="4107625"/>
            <a:ext cx="3791250" cy="330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219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430002" y="422600"/>
            <a:ext cx="11190281" cy="6195914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0" dirty="0"/>
              <a:t>Tools Used</a:t>
            </a:r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1388" y="587897"/>
            <a:ext cx="2277450" cy="3272050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t="10955" b="14584"/>
          <a:stretch/>
        </p:blipFill>
        <p:spPr>
          <a:xfrm>
            <a:off x="492625" y="3429000"/>
            <a:ext cx="2470675" cy="1839685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5">
            <a:alphaModFix/>
          </a:blip>
          <a:srcRect t="12845" b="17610"/>
          <a:stretch/>
        </p:blipFill>
        <p:spPr>
          <a:xfrm>
            <a:off x="3448437" y="5158731"/>
            <a:ext cx="3732726" cy="1393373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</a:ln>
        </p:spPr>
      </p:pic>
      <p:pic>
        <p:nvPicPr>
          <p:cNvPr id="271" name="Shape 2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0299" y="3347915"/>
            <a:ext cx="3031402" cy="1267024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</a:ln>
        </p:spPr>
      </p:pic>
      <p:pic>
        <p:nvPicPr>
          <p:cNvPr id="272" name="Shape 2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6748" y="1537098"/>
            <a:ext cx="5426195" cy="1267025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</a:ln>
        </p:spPr>
      </p:pic>
      <p:pic>
        <p:nvPicPr>
          <p:cNvPr id="273" name="Shape 2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96807" y="4343025"/>
            <a:ext cx="2092375" cy="2092375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2104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6000" dirty="0"/>
              <a:t>Conclusion 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fontAlgn="base"/>
            <a:r>
              <a:rPr lang="en-US" sz="2800" dirty="0"/>
              <a:t>During winter break: </a:t>
            </a:r>
          </a:p>
          <a:p>
            <a:pPr lvl="1" fontAlgn="base"/>
            <a:r>
              <a:rPr lang="en-US" sz="2600" dirty="0"/>
              <a:t>We will test more outside</a:t>
            </a:r>
          </a:p>
          <a:p>
            <a:pPr lvl="1" fontAlgn="base"/>
            <a:r>
              <a:rPr lang="en-US" sz="2600" dirty="0"/>
              <a:t>We will develop most of the algorithm</a:t>
            </a:r>
          </a:p>
          <a:p>
            <a:pPr fontAlgn="base"/>
            <a:r>
              <a:rPr lang="en-US" sz="2800" dirty="0"/>
              <a:t>Next semester: </a:t>
            </a:r>
          </a:p>
          <a:p>
            <a:pPr lvl="1" fontAlgn="base"/>
            <a:r>
              <a:rPr lang="en-US" sz="2600" dirty="0"/>
              <a:t>We </a:t>
            </a:r>
            <a:r>
              <a:rPr lang="en-US" sz="2600"/>
              <a:t>will test </a:t>
            </a:r>
            <a:r>
              <a:rPr lang="en-US" sz="2600" dirty="0"/>
              <a:t>and modify the algorithm.</a:t>
            </a:r>
          </a:p>
          <a:p>
            <a:pPr marL="457200" lvl="1" indent="0" fontAlgn="base">
              <a:buNone/>
            </a:pPr>
            <a:endParaRPr lang="en-US" sz="2600" dirty="0"/>
          </a:p>
          <a:p>
            <a:pPr marL="457200" lvl="1" indent="0" fontAlgn="base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229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Swarmathon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0" y="1696720"/>
            <a:ext cx="4944110" cy="5029200"/>
          </a:xfrm>
        </p:spPr>
        <p:txBody>
          <a:bodyPr>
            <a:noAutofit/>
          </a:bodyPr>
          <a:lstStyle/>
          <a:p>
            <a:r>
              <a:rPr lang="en-US" sz="2400" dirty="0"/>
              <a:t>A robotics competition hosted by University of New Mexico and sponsored by NASA</a:t>
            </a:r>
          </a:p>
          <a:p>
            <a:r>
              <a:rPr lang="en-US" sz="2400" dirty="0"/>
              <a:t>First held in 2016.</a:t>
            </a:r>
          </a:p>
          <a:p>
            <a:r>
              <a:rPr lang="en-US" sz="2400" dirty="0"/>
              <a:t>CSULA participated in 2016 and 2017</a:t>
            </a:r>
          </a:p>
          <a:p>
            <a:r>
              <a:rPr lang="en-US" sz="2400" dirty="0"/>
              <a:t>We will participate in the 2018</a:t>
            </a:r>
          </a:p>
          <a:p>
            <a:r>
              <a:rPr lang="en-US" sz="2400" dirty="0"/>
              <a:t>Swarmathon is held at Kennedy Space Center</a:t>
            </a:r>
          </a:p>
          <a:p>
            <a:r>
              <a:rPr lang="en-US" sz="2400" dirty="0"/>
              <a:t>23 Schools across the nation will compete</a:t>
            </a:r>
          </a:p>
        </p:txBody>
      </p:sp>
      <p:pic>
        <p:nvPicPr>
          <p:cNvPr id="1026" name="Picture 2" descr="https://www.nasa.gov/centers/kennedy/images/content/718382main_LC%2039%20at%20Kennedy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60" y="2984500"/>
            <a:ext cx="6352540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513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890811" y="4248647"/>
            <a:ext cx="9692640" cy="132556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7564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79071"/>
            <a:ext cx="9692640" cy="724394"/>
          </a:xfrm>
        </p:spPr>
        <p:txBody>
          <a:bodyPr>
            <a:noAutofit/>
          </a:bodyPr>
          <a:lstStyle/>
          <a:p>
            <a:r>
              <a:rPr lang="en-US" sz="6000" dirty="0"/>
              <a:t>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310334"/>
              </p:ext>
            </p:extLst>
          </p:nvPr>
        </p:nvGraphicFramePr>
        <p:xfrm>
          <a:off x="1085850" y="1128156"/>
          <a:ext cx="10287000" cy="5016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5172">
                <a:tc>
                  <a:txBody>
                    <a:bodyPr/>
                    <a:lstStyle/>
                    <a:p>
                      <a:r>
                        <a:rPr lang="en-US" sz="1900" dirty="0"/>
                        <a:t>Requirement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Performance Objective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Source</a:t>
                      </a:r>
                      <a:r>
                        <a:rPr lang="en-US" sz="1900" baseline="0" dirty="0"/>
                        <a:t> of Requirements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Method of Verification</a:t>
                      </a:r>
                    </a:p>
                  </a:txBody>
                  <a:tcPr marL="96004" marR="96004" marT="48002" marB="480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197">
                <a:tc>
                  <a:txBody>
                    <a:bodyPr/>
                    <a:lstStyle/>
                    <a:p>
                      <a:r>
                        <a:rPr lang="en-US" sz="1900" dirty="0"/>
                        <a:t>Operation</a:t>
                      </a:r>
                      <a:r>
                        <a:rPr lang="en-US" sz="1900" baseline="0" dirty="0"/>
                        <a:t> Time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Prelim</a:t>
                      </a:r>
                      <a:r>
                        <a:rPr lang="en-US" sz="1900" baseline="0" dirty="0"/>
                        <a:t>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30 min</a:t>
                      </a:r>
                    </a:p>
                    <a:p>
                      <a:r>
                        <a:rPr lang="en-US" sz="1900" dirty="0"/>
                        <a:t>Semi Final </a:t>
                      </a:r>
                      <a:r>
                        <a:rPr lang="mr-IN" sz="1900" baseline="0"/>
                        <a:t>–</a:t>
                      </a:r>
                      <a:r>
                        <a:rPr lang="en-US" sz="1900"/>
                        <a:t> </a:t>
                      </a:r>
                      <a:r>
                        <a:rPr lang="en-US" sz="1900" dirty="0"/>
                        <a:t>30</a:t>
                      </a:r>
                      <a:r>
                        <a:rPr lang="en-US" sz="1900" baseline="0" dirty="0"/>
                        <a:t> min</a:t>
                      </a:r>
                    </a:p>
                    <a:p>
                      <a:r>
                        <a:rPr lang="en-US" sz="1900" baseline="0" dirty="0"/>
                        <a:t>Final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60 mins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Competition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Design</a:t>
                      </a:r>
                    </a:p>
                  </a:txBody>
                  <a:tcPr marL="96004" marR="96004" marT="48002" marB="480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12">
                <a:tc>
                  <a:txBody>
                    <a:bodyPr/>
                    <a:lstStyle/>
                    <a:p>
                      <a:r>
                        <a:rPr lang="en-US" sz="1900" dirty="0"/>
                        <a:t>Search</a:t>
                      </a:r>
                      <a:r>
                        <a:rPr lang="en-US" sz="1900" baseline="0" dirty="0"/>
                        <a:t> Dimensions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Prelim</a:t>
                      </a:r>
                      <a:r>
                        <a:rPr lang="en-US" sz="1900" baseline="0" dirty="0"/>
                        <a:t>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15x15 m</a:t>
                      </a:r>
                    </a:p>
                    <a:p>
                      <a:r>
                        <a:rPr lang="en-US" sz="1900" dirty="0"/>
                        <a:t>Semi Final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22x22 m</a:t>
                      </a:r>
                      <a:endParaRPr lang="en-US" sz="1900" baseline="0" dirty="0"/>
                    </a:p>
                    <a:p>
                      <a:r>
                        <a:rPr lang="en-US" sz="1900" baseline="0" dirty="0"/>
                        <a:t>Final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22x22 m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Competition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Design</a:t>
                      </a:r>
                    </a:p>
                  </a:txBody>
                  <a:tcPr marL="96004" marR="96004" marT="48002" marB="48002"/>
                </a:tc>
                <a:extLst>
                  <a:ext uri="{0D108BD9-81ED-4DB2-BD59-A6C34878D82A}">
                    <a16:rowId xmlns:a16="http://schemas.microsoft.com/office/drawing/2014/main" val="1305878141"/>
                  </a:ext>
                </a:extLst>
              </a:tr>
              <a:tr h="418212">
                <a:tc>
                  <a:txBody>
                    <a:bodyPr/>
                    <a:lstStyle/>
                    <a:p>
                      <a:r>
                        <a:rPr lang="en-US" sz="1900" dirty="0"/>
                        <a:t>Language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C++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Customers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Design</a:t>
                      </a:r>
                    </a:p>
                  </a:txBody>
                  <a:tcPr marL="96004" marR="96004" marT="48002" marB="480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212">
                <a:tc>
                  <a:txBody>
                    <a:bodyPr/>
                    <a:lstStyle/>
                    <a:p>
                      <a:r>
                        <a:rPr lang="en-US" sz="1900" dirty="0"/>
                        <a:t>Communication 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baseline="0" dirty="0"/>
                        <a:t>ROS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Competition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Design</a:t>
                      </a:r>
                    </a:p>
                  </a:txBody>
                  <a:tcPr marL="96004" marR="96004" marT="48002" marB="480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6197">
                <a:tc>
                  <a:txBody>
                    <a:bodyPr/>
                    <a:lstStyle/>
                    <a:p>
                      <a:r>
                        <a:rPr lang="en-US" sz="1900" dirty="0"/>
                        <a:t>Search</a:t>
                      </a:r>
                      <a:r>
                        <a:rPr lang="en-US" sz="1900" baseline="0" dirty="0"/>
                        <a:t> Objective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Find</a:t>
                      </a:r>
                      <a:r>
                        <a:rPr lang="en-US" sz="1900" baseline="0" dirty="0"/>
                        <a:t> and as many collect resources in allotted time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Competition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Test</a:t>
                      </a:r>
                    </a:p>
                  </a:txBody>
                  <a:tcPr marL="96004" marR="96004" marT="48002" marB="4800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212">
                <a:tc>
                  <a:txBody>
                    <a:bodyPr/>
                    <a:lstStyle/>
                    <a:p>
                      <a:r>
                        <a:rPr lang="en-US" sz="1900" dirty="0"/>
                        <a:t>Rover Max Velocity 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</a:t>
                      </a:r>
                      <a:r>
                        <a:rPr lang="en-US" sz="1900" baseline="0" dirty="0"/>
                        <a:t> m/s</a:t>
                      </a:r>
                      <a:endParaRPr lang="en-US" sz="1900" dirty="0"/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Competition</a:t>
                      </a:r>
                    </a:p>
                  </a:txBody>
                  <a:tcPr marL="96004" marR="96004" marT="48002" marB="48002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Design</a:t>
                      </a:r>
                    </a:p>
                  </a:txBody>
                  <a:tcPr marL="96004" marR="96004" marT="48002" marB="4800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41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446025" cy="1456267"/>
          </a:xfrm>
        </p:spPr>
        <p:txBody>
          <a:bodyPr>
            <a:normAutofit/>
          </a:bodyPr>
          <a:lstStyle/>
          <a:p>
            <a:r>
              <a:rPr lang="en-US" sz="7200" dirty="0"/>
              <a:t>Swarmathon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8801"/>
            <a:ext cx="4107635" cy="37338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200" dirty="0"/>
              <a:t>Program rovers to:</a:t>
            </a:r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3200" dirty="0"/>
              <a:t>run autonomously</a:t>
            </a:r>
          </a:p>
          <a:p>
            <a:pPr marL="457200" indent="-381000">
              <a:spcAft>
                <a:spcPts val="0"/>
              </a:spcAft>
              <a:buSzPts val="2400"/>
            </a:pPr>
            <a:r>
              <a:rPr lang="en-US" sz="3200" dirty="0"/>
              <a:t>avoid obstacles</a:t>
            </a:r>
          </a:p>
          <a:p>
            <a:pPr marL="457200" lvl="0" indent="-381000">
              <a:spcBef>
                <a:spcPts val="500"/>
              </a:spcBef>
              <a:buSzPts val="2400"/>
            </a:pPr>
            <a:r>
              <a:rPr lang="en-US" sz="3200" dirty="0"/>
              <a:t>search, collect, and drop-off as many April Cubes into the collection zone</a:t>
            </a:r>
          </a:p>
        </p:txBody>
      </p:sp>
      <p:pic>
        <p:nvPicPr>
          <p:cNvPr id="5" name="Shape 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54515" y="2065867"/>
            <a:ext cx="5377311" cy="4032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00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72533"/>
            <a:ext cx="10782299" cy="1456267"/>
          </a:xfrm>
        </p:spPr>
        <p:txBody>
          <a:bodyPr>
            <a:noAutofit/>
          </a:bodyPr>
          <a:lstStyle/>
          <a:p>
            <a:r>
              <a:rPr lang="en-US" sz="6000" dirty="0"/>
              <a:t>Competition Rules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447800"/>
            <a:ext cx="5292440" cy="5010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Teams are given 3 Rover </a:t>
            </a:r>
          </a:p>
          <a:p>
            <a:r>
              <a:rPr lang="en-US" sz="2400" dirty="0"/>
              <a:t>Physical rovers can not be modified</a:t>
            </a:r>
          </a:p>
          <a:p>
            <a:r>
              <a:rPr lang="en-US" sz="2400" dirty="0"/>
              <a:t>Parts of the given code cannot be modified</a:t>
            </a:r>
          </a:p>
          <a:p>
            <a:pPr marL="0" indent="0">
              <a:buNone/>
            </a:pPr>
            <a:r>
              <a:rPr lang="en-US" sz="2400" dirty="0"/>
              <a:t>Autonomous rovers</a:t>
            </a:r>
            <a:endParaRPr lang="en-US" sz="2200" dirty="0"/>
          </a:p>
          <a:p>
            <a:r>
              <a:rPr lang="en-US" sz="2400" dirty="0"/>
              <a:t>Teams have no control over the rover during the competition</a:t>
            </a:r>
          </a:p>
          <a:p>
            <a:pPr marL="0" indent="0">
              <a:buNone/>
            </a:pPr>
            <a:r>
              <a:rPr lang="en-US" sz="2400" dirty="0"/>
              <a:t>The team with the most cubes win</a:t>
            </a:r>
          </a:p>
          <a:p>
            <a:r>
              <a:rPr lang="en-US" sz="2400" dirty="0"/>
              <a:t>Each round has different amount of rovers, time, and size</a:t>
            </a:r>
          </a:p>
        </p:txBody>
      </p:sp>
      <p:pic>
        <p:nvPicPr>
          <p:cNvPr id="4" name="Shape 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54311" y="1581150"/>
            <a:ext cx="5415633" cy="440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24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Deliverables and Deadlines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384550"/>
              </p:ext>
            </p:extLst>
          </p:nvPr>
        </p:nvGraphicFramePr>
        <p:xfrm>
          <a:off x="685800" y="2065865"/>
          <a:ext cx="10920576" cy="406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0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255">
                <a:tc>
                  <a:txBody>
                    <a:bodyPr/>
                    <a:lstStyle/>
                    <a:p>
                      <a:r>
                        <a:rPr lang="en-US" sz="1900" dirty="0"/>
                        <a:t>Category</a:t>
                      </a:r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Deliverable</a:t>
                      </a:r>
                      <a:r>
                        <a:rPr lang="en-US" sz="1900" baseline="0" dirty="0"/>
                        <a:t> Description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Delivery</a:t>
                      </a:r>
                      <a:r>
                        <a:rPr lang="en-US" sz="1900" baseline="0" dirty="0"/>
                        <a:t> Date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255">
                <a:tc>
                  <a:txBody>
                    <a:bodyPr/>
                    <a:lstStyle/>
                    <a:p>
                      <a:r>
                        <a:rPr lang="en-US" sz="1900" dirty="0"/>
                        <a:t>Report</a:t>
                      </a:r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Senior Design Report</a:t>
                      </a:r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12/06/2017</a:t>
                      </a:r>
                    </a:p>
                  </a:txBody>
                  <a:tcPr marL="116185" marR="116185" marT="49281" marB="4928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071">
                <a:tc>
                  <a:txBody>
                    <a:bodyPr/>
                    <a:lstStyle/>
                    <a:p>
                      <a:r>
                        <a:rPr lang="en-US" sz="1900" dirty="0"/>
                        <a:t>Technical</a:t>
                      </a:r>
                      <a:r>
                        <a:rPr lang="en-US" sz="1900" baseline="0" dirty="0"/>
                        <a:t> Check in 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GitHub</a:t>
                      </a:r>
                      <a:r>
                        <a:rPr lang="en-US" sz="1900" baseline="0" dirty="0"/>
                        <a:t> Upload, Form Submission, Video Upload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12/11/2018</a:t>
                      </a:r>
                    </a:p>
                  </a:txBody>
                  <a:tcPr marL="116185" marR="116185" marT="49281" marB="4928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Technical</a:t>
                      </a:r>
                      <a:r>
                        <a:rPr lang="en-US" sz="1900" baseline="0" dirty="0"/>
                        <a:t> Check in 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GitHub</a:t>
                      </a:r>
                      <a:r>
                        <a:rPr lang="en-US" sz="1900" baseline="0" dirty="0"/>
                        <a:t> Upload, Form Submission, Video Upload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3/01/2018</a:t>
                      </a:r>
                    </a:p>
                  </a:txBody>
                  <a:tcPr marL="116185" marR="116185" marT="49281" marB="4928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255">
                <a:tc>
                  <a:txBody>
                    <a:bodyPr/>
                    <a:lstStyle/>
                    <a:p>
                      <a:r>
                        <a:rPr lang="en-US" sz="1900" dirty="0"/>
                        <a:t>Reports</a:t>
                      </a:r>
                      <a:r>
                        <a:rPr lang="en-US" sz="1900" baseline="0" dirty="0"/>
                        <a:t> Due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Technical And Outreach</a:t>
                      </a:r>
                      <a:r>
                        <a:rPr lang="en-US" sz="1900" baseline="0" dirty="0"/>
                        <a:t> Reports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3/15/2018</a:t>
                      </a:r>
                    </a:p>
                  </a:txBody>
                  <a:tcPr marL="116185" marR="116185" marT="49281" marB="4928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255">
                <a:tc>
                  <a:txBody>
                    <a:bodyPr/>
                    <a:lstStyle/>
                    <a:p>
                      <a:r>
                        <a:rPr lang="en-US" sz="1900" dirty="0"/>
                        <a:t>Activity</a:t>
                      </a:r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Final Code Submission</a:t>
                      </a:r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3/20/2018</a:t>
                      </a:r>
                    </a:p>
                  </a:txBody>
                  <a:tcPr marL="116185" marR="116185" marT="49281" marB="4928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5071">
                <a:tc>
                  <a:txBody>
                    <a:bodyPr/>
                    <a:lstStyle/>
                    <a:p>
                      <a:r>
                        <a:rPr lang="en-US" sz="1900" dirty="0"/>
                        <a:t>Competition</a:t>
                      </a:r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2018</a:t>
                      </a:r>
                      <a:r>
                        <a:rPr lang="en-US" sz="1900" baseline="0" dirty="0"/>
                        <a:t> Nasa Swarmathon at Kennedy Space Center</a:t>
                      </a:r>
                      <a:endParaRPr lang="en-US" sz="1900" dirty="0"/>
                    </a:p>
                  </a:txBody>
                  <a:tcPr marL="116185" marR="116185" marT="49281" marB="4928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4/17/2018-4/19/2018</a:t>
                      </a:r>
                    </a:p>
                  </a:txBody>
                  <a:tcPr marL="116185" marR="116185" marT="49281" marB="4928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102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72534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/>
              <a:t>Swarmie (Rovers)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747" y="1828801"/>
            <a:ext cx="8595360" cy="2451652"/>
          </a:xfrm>
        </p:spPr>
        <p:txBody>
          <a:bodyPr>
            <a:noAutofit/>
          </a:bodyPr>
          <a:lstStyle/>
          <a:p>
            <a:r>
              <a:rPr lang="en-US" sz="2800" dirty="0" err="1"/>
              <a:t>Swarmies</a:t>
            </a:r>
            <a:r>
              <a:rPr lang="en-US" sz="2800" dirty="0"/>
              <a:t> are small robotic vehicles</a:t>
            </a:r>
          </a:p>
          <a:p>
            <a:r>
              <a:rPr lang="en-US" sz="2800" dirty="0"/>
              <a:t>Programmed to communicate and interact as a collective swarm, operate autonomously</a:t>
            </a:r>
          </a:p>
          <a:p>
            <a:r>
              <a:rPr lang="en-US" sz="2800" dirty="0"/>
              <a:t>Equipped with a computer webcam, ultrasonic sensors, GPS system, motor encoders and servo motors</a:t>
            </a:r>
          </a:p>
        </p:txBody>
      </p:sp>
      <p:pic>
        <p:nvPicPr>
          <p:cNvPr id="4" name="Shape 133"/>
          <p:cNvPicPr preferRelativeResize="0"/>
          <p:nvPr/>
        </p:nvPicPr>
        <p:blipFill rotWithShape="1">
          <a:blip r:embed="rId2">
            <a:alphaModFix/>
          </a:blip>
          <a:srcRect b="17779"/>
          <a:stretch/>
        </p:blipFill>
        <p:spPr>
          <a:xfrm>
            <a:off x="2781587" y="4417932"/>
            <a:ext cx="8172925" cy="1906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19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60" y="413909"/>
            <a:ext cx="7640320" cy="886571"/>
          </a:xfrm>
        </p:spPr>
        <p:txBody>
          <a:bodyPr anchor="t">
            <a:noAutofit/>
          </a:bodyPr>
          <a:lstStyle/>
          <a:p>
            <a:pPr lvl="0" indent="-279400" algn="ctr">
              <a:spcBef>
                <a:spcPts val="0"/>
              </a:spcBef>
            </a:pPr>
            <a:r>
              <a:rPr lang="en-US" sz="6000" dirty="0"/>
              <a:t>Front of the Rover</a:t>
            </a:r>
          </a:p>
        </p:txBody>
      </p:sp>
      <p:pic>
        <p:nvPicPr>
          <p:cNvPr id="4" name="Shape 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8130" y="1300480"/>
            <a:ext cx="7284539" cy="5327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1131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375</TotalTime>
  <Words>971</Words>
  <Application>Microsoft Office PowerPoint</Application>
  <PresentationFormat>Widescreen</PresentationFormat>
  <Paragraphs>213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Celestial</vt:lpstr>
      <vt:lpstr>NASA Robotics competition</vt:lpstr>
      <vt:lpstr>Agenda</vt:lpstr>
      <vt:lpstr>Swarmathon Background</vt:lpstr>
      <vt:lpstr>Requirements</vt:lpstr>
      <vt:lpstr>Swarmathon Goals</vt:lpstr>
      <vt:lpstr>Competition Rules and Scope</vt:lpstr>
      <vt:lpstr>Deliverables and Deadlines</vt:lpstr>
      <vt:lpstr>Swarmie (Rovers)</vt:lpstr>
      <vt:lpstr>Front of the Rover</vt:lpstr>
      <vt:lpstr>Internals of the Chassis</vt:lpstr>
      <vt:lpstr>Rovers connection</vt:lpstr>
      <vt:lpstr>Rover  Communication</vt:lpstr>
      <vt:lpstr>ROS (Robot Operating System)</vt:lpstr>
      <vt:lpstr>Benefits of using ROS</vt:lpstr>
      <vt:lpstr>Message Passing - ROS topics</vt:lpstr>
      <vt:lpstr>Context free diagram</vt:lpstr>
      <vt:lpstr>Context free diagram</vt:lpstr>
      <vt:lpstr>Areas of Focus </vt:lpstr>
      <vt:lpstr>Localization</vt:lpstr>
      <vt:lpstr>Odometer Calibration in 2x2m Square</vt:lpstr>
      <vt:lpstr>Map</vt:lpstr>
      <vt:lpstr>Simultaneous Localization And Mapping</vt:lpstr>
      <vt:lpstr>Localization and Mapping</vt:lpstr>
      <vt:lpstr>Results of Localization and Mapping</vt:lpstr>
      <vt:lpstr>The SLAM Problem</vt:lpstr>
      <vt:lpstr>Search</vt:lpstr>
      <vt:lpstr>Roomba Search</vt:lpstr>
      <vt:lpstr>Tools Used</vt:lpstr>
      <vt:lpstr>Conclusion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Swarmathon</dc:title>
  <dc:creator>Jonathan Sahagun</dc:creator>
  <cp:lastModifiedBy>Jose Ambrosio</cp:lastModifiedBy>
  <cp:revision>73</cp:revision>
  <dcterms:created xsi:type="dcterms:W3CDTF">2017-11-29T22:04:09Z</dcterms:created>
  <dcterms:modified xsi:type="dcterms:W3CDTF">2017-12-01T16:12:27Z</dcterms:modified>
</cp:coreProperties>
</file>