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aleway"/>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6.xml"/><Relationship Id="rId33" Type="http://schemas.openxmlformats.org/officeDocument/2006/relationships/font" Target="fonts/Raleway-boldItalic.fntdata"/><Relationship Id="rId10" Type="http://schemas.openxmlformats.org/officeDocument/2006/relationships/slide" Target="slides/slide5.xml"/><Relationship Id="rId32" Type="http://schemas.openxmlformats.org/officeDocument/2006/relationships/font" Target="fonts/Raleway-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Kayleen Ponce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eb1ec5ff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eb1ec5ff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786390863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78639086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42f4af86a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42f4af86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adrian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542f4af86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42f4af86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78639086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78639086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a786390863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a786390863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786390863_5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786390863_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786390863_5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786390863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786390863_5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786390863_5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a786390863_5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a786390863_5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542f4af86a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42f4af86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 City paves is geared more to city </a:t>
            </a:r>
            <a:r>
              <a:rPr lang="en"/>
              <a:t>council</a:t>
            </a:r>
            <a:r>
              <a:rPr lang="en"/>
              <a:t>,engineers, and architects.City Pave is a web based application that performs calculations for pavements. This ranges from calculating material, cost, and design. This application follows the </a:t>
            </a:r>
            <a:r>
              <a:rPr lang="en">
                <a:solidFill>
                  <a:srgbClr val="595959"/>
                </a:solidFill>
              </a:rPr>
              <a:t>American Association of state Highway and Transportation Officials. Standards from 1993 and 1998 to performs its calculations. This programs also saves the values that are enter to help keep track of the inputted project.</a:t>
            </a:r>
            <a:endParaRPr>
              <a:solidFill>
                <a:srgbClr val="595959"/>
              </a:solidFill>
            </a:endParaRPr>
          </a:p>
          <a:p>
            <a:pPr indent="0" lvl="0" marL="0" rtl="0" algn="l">
              <a:spcBef>
                <a:spcPts val="0"/>
              </a:spcBef>
              <a:spcAft>
                <a:spcPts val="0"/>
              </a:spcAft>
              <a:buNone/>
            </a:pPr>
            <a:r>
              <a:t/>
            </a:r>
            <a:endParaRPr>
              <a:solidFill>
                <a:srgbClr val="595959"/>
              </a:solidFill>
            </a:endParaRPr>
          </a:p>
          <a:p>
            <a:pPr indent="0" lvl="0" marL="0" rtl="0" algn="l">
              <a:spcBef>
                <a:spcPts val="0"/>
              </a:spcBef>
              <a:spcAft>
                <a:spcPts val="0"/>
              </a:spcAft>
              <a:buNone/>
            </a:pPr>
            <a:r>
              <a:rPr lang="en">
                <a:solidFill>
                  <a:srgbClr val="595959"/>
                </a:solidFill>
              </a:rPr>
              <a:t>-transition need to be fixed</a:t>
            </a:r>
            <a:endParaRPr>
              <a:solidFill>
                <a:srgbClr val="595959"/>
              </a:solidFill>
            </a:endParaRPr>
          </a:p>
          <a:p>
            <a:pPr indent="0" lvl="0" marL="0" rtl="0" algn="l">
              <a:spcBef>
                <a:spcPts val="0"/>
              </a:spcBef>
              <a:spcAft>
                <a:spcPts val="0"/>
              </a:spcAft>
              <a:buNone/>
            </a:pPr>
            <a:r>
              <a:rPr lang="en">
                <a:solidFill>
                  <a:srgbClr val="595959"/>
                </a:solidFill>
              </a:rPr>
              <a:t>Ima pass it to bryan now for a quick demo of the website</a:t>
            </a:r>
            <a:endParaRPr>
              <a:solidFill>
                <a:srgbClr val="595959"/>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78639086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78639086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Kayleen Ponce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7863ec2f5_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7863ec2f5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Kayleen Ponce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a7863ec2f5_1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a7863ec2f5_1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Kayleen Ponce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7863ec2f5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a7863ec2f5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Kayleen Ponce(botting/dossing)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542f4af86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542f4af86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ec253bc3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ec253bc3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dcca727a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dcca727a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42f4af86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42f4af86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a:t>
            </a:r>
            <a:endParaRPr/>
          </a:p>
          <a:p>
            <a:pPr indent="0" lvl="0" marL="0" rtl="0" algn="l">
              <a:spcBef>
                <a:spcPts val="0"/>
              </a:spcBef>
              <a:spcAft>
                <a:spcPts val="0"/>
              </a:spcAft>
              <a:buNone/>
            </a:pPr>
            <a:r>
              <a:rPr lang="en"/>
              <a:t>Paveapp.com,pavexpress, and ucda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36035dfa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36035dfa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dcca727a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dcca727a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chris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dcca727a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dcca727a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dd268bcb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dd268bcb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89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City Pave</a:t>
            </a:r>
            <a:endParaRPr/>
          </a:p>
        </p:txBody>
      </p:sp>
      <p:sp>
        <p:nvSpPr>
          <p:cNvPr id="87" name="Google Shape;87;p13"/>
          <p:cNvSpPr txBox="1"/>
          <p:nvPr>
            <p:ph idx="1" type="subTitle"/>
          </p:nvPr>
        </p:nvSpPr>
        <p:spPr>
          <a:xfrm>
            <a:off x="729625" y="2317825"/>
            <a:ext cx="7688100" cy="24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Developed by:</a:t>
            </a:r>
            <a:endParaRPr/>
          </a:p>
          <a:p>
            <a:pPr indent="0" lvl="0" marL="457200" rtl="0" algn="l">
              <a:spcBef>
                <a:spcPts val="0"/>
              </a:spcBef>
              <a:spcAft>
                <a:spcPts val="0"/>
              </a:spcAft>
              <a:buNone/>
            </a:pPr>
            <a:r>
              <a:rPr b="1" lang="en"/>
              <a:t>Adrian Flores, </a:t>
            </a:r>
            <a:r>
              <a:rPr b="1" lang="en"/>
              <a:t>Allen Atienza, </a:t>
            </a:r>
            <a:r>
              <a:rPr b="1" lang="en"/>
              <a:t>Andrew Gonzalez, </a:t>
            </a:r>
            <a:r>
              <a:rPr b="1" lang="en"/>
              <a:t>Bryan Chu, Christian Esqueda, Christopher Ortega, </a:t>
            </a:r>
            <a:r>
              <a:rPr b="1" lang="en"/>
              <a:t>Justin Nim, Kayleen Ponce, Mark Kalaiji, </a:t>
            </a:r>
            <a:r>
              <a:rPr b="1" lang="en"/>
              <a:t>Omar Juarez</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Academic Advisor:</a:t>
            </a:r>
            <a:endParaRPr b="1"/>
          </a:p>
          <a:p>
            <a:pPr indent="0" lvl="0" marL="0" rtl="0" algn="l">
              <a:spcBef>
                <a:spcPts val="0"/>
              </a:spcBef>
              <a:spcAft>
                <a:spcPts val="0"/>
              </a:spcAft>
              <a:buNone/>
            </a:pPr>
            <a:r>
              <a:rPr b="1" lang="en"/>
              <a:t>	Dr. Negin Forouzesh</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Liaison:</a:t>
            </a:r>
            <a:endParaRPr b="1"/>
          </a:p>
          <a:p>
            <a:pPr indent="0" lvl="0" marL="0" rtl="0" algn="l">
              <a:spcBef>
                <a:spcPts val="0"/>
              </a:spcBef>
              <a:spcAft>
                <a:spcPts val="0"/>
              </a:spcAft>
              <a:buNone/>
            </a:pPr>
            <a:r>
              <a:rPr b="1" lang="en"/>
              <a:t>	Dr. Mehran Mazari</a:t>
            </a:r>
            <a:endParaRPr b="1"/>
          </a:p>
        </p:txBody>
      </p:sp>
      <p:sp>
        <p:nvSpPr>
          <p:cNvPr id="88" name="Google Shape;88;p1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727650" y="640925"/>
            <a:ext cx="76887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Page cont.</a:t>
            </a:r>
            <a:endParaRPr/>
          </a:p>
        </p:txBody>
      </p:sp>
      <p:sp>
        <p:nvSpPr>
          <p:cNvPr id="157" name="Google Shape;157;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8" name="Google Shape;158;p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9" name="Google Shape;159;p22"/>
          <p:cNvPicPr preferRelativeResize="0"/>
          <p:nvPr/>
        </p:nvPicPr>
        <p:blipFill>
          <a:blip r:embed="rId3">
            <a:alphaModFix/>
          </a:blip>
          <a:stretch>
            <a:fillRect/>
          </a:stretch>
        </p:blipFill>
        <p:spPr>
          <a:xfrm>
            <a:off x="526100" y="1240075"/>
            <a:ext cx="7990100" cy="3903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a:t>
            </a:r>
            <a:r>
              <a:rPr lang="en"/>
              <a:t> Models</a:t>
            </a:r>
            <a:endParaRPr/>
          </a:p>
        </p:txBody>
      </p:sp>
      <p:sp>
        <p:nvSpPr>
          <p:cNvPr id="165" name="Google Shape;165;p23"/>
          <p:cNvSpPr txBox="1"/>
          <p:nvPr>
            <p:ph idx="1" type="body"/>
          </p:nvPr>
        </p:nvSpPr>
        <p:spPr>
          <a:xfrm>
            <a:off x="729450" y="2078875"/>
            <a:ext cx="3842700" cy="226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6" name="Google Shape;166;p23"/>
          <p:cNvPicPr preferRelativeResize="0"/>
          <p:nvPr/>
        </p:nvPicPr>
        <p:blipFill>
          <a:blip r:embed="rId3">
            <a:alphaModFix/>
          </a:blip>
          <a:stretch>
            <a:fillRect/>
          </a:stretch>
        </p:blipFill>
        <p:spPr>
          <a:xfrm>
            <a:off x="2138426" y="2078875"/>
            <a:ext cx="5312779" cy="2266800"/>
          </a:xfrm>
          <a:prstGeom prst="rect">
            <a:avLst/>
          </a:prstGeom>
          <a:noFill/>
          <a:ln>
            <a:noFill/>
          </a:ln>
        </p:spPr>
      </p:pic>
      <p:sp>
        <p:nvSpPr>
          <p:cNvPr id="167" name="Google Shape;167;p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a:t>
            </a:r>
            <a:endParaRPr/>
          </a:p>
        </p:txBody>
      </p:sp>
      <p:sp>
        <p:nvSpPr>
          <p:cNvPr id="173" name="Google Shape;173;p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Register accounts and Login page (Christian E.)</a:t>
            </a:r>
            <a:endParaRPr/>
          </a:p>
          <a:p>
            <a:pPr indent="-311150" lvl="0" marL="457200" rtl="0" algn="l">
              <a:spcBef>
                <a:spcPts val="0"/>
              </a:spcBef>
              <a:spcAft>
                <a:spcPts val="0"/>
              </a:spcAft>
              <a:buSzPts val="1300"/>
              <a:buChar char="●"/>
            </a:pPr>
            <a:r>
              <a:rPr lang="en"/>
              <a:t>Projects page and how it works (Bryan C.)</a:t>
            </a:r>
            <a:endParaRPr/>
          </a:p>
          <a:p>
            <a:pPr indent="-311150" lvl="0" marL="457200" rtl="0" algn="l">
              <a:spcBef>
                <a:spcPts val="0"/>
              </a:spcBef>
              <a:spcAft>
                <a:spcPts val="0"/>
              </a:spcAft>
              <a:buSzPts val="1300"/>
              <a:buChar char="●"/>
            </a:pPr>
            <a:r>
              <a:rPr lang="en"/>
              <a:t>Design Principles and Scenario Forms (Adrian F.)</a:t>
            </a:r>
            <a:endParaRPr/>
          </a:p>
          <a:p>
            <a:pPr indent="-311150" lvl="0" marL="457200" rtl="0" algn="l">
              <a:spcBef>
                <a:spcPts val="0"/>
              </a:spcBef>
              <a:spcAft>
                <a:spcPts val="0"/>
              </a:spcAft>
              <a:buSzPts val="1300"/>
              <a:buChar char="●"/>
            </a:pPr>
            <a:r>
              <a:rPr lang="en"/>
              <a:t>Contact Page (Omar J.)</a:t>
            </a:r>
            <a:endParaRPr/>
          </a:p>
        </p:txBody>
      </p:sp>
      <p:sp>
        <p:nvSpPr>
          <p:cNvPr id="174" name="Google Shape;174;p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Upcoming Features for Spring 2021</a:t>
            </a:r>
            <a:endParaRPr/>
          </a:p>
          <a:p>
            <a:pPr indent="0" lvl="0" marL="0" rtl="0" algn="l">
              <a:spcBef>
                <a:spcPts val="0"/>
              </a:spcBef>
              <a:spcAft>
                <a:spcPts val="0"/>
              </a:spcAft>
              <a:buNone/>
            </a:pPr>
            <a:r>
              <a:t/>
            </a:r>
            <a:endParaRPr/>
          </a:p>
        </p:txBody>
      </p:sp>
      <p:sp>
        <p:nvSpPr>
          <p:cNvPr id="180" name="Google Shape;180;p25"/>
          <p:cNvSpPr txBox="1"/>
          <p:nvPr>
            <p:ph idx="1" type="body"/>
          </p:nvPr>
        </p:nvSpPr>
        <p:spPr>
          <a:xfrm>
            <a:off x="729450" y="2078875"/>
            <a:ext cx="2921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Tooltips</a:t>
            </a:r>
            <a:endParaRPr/>
          </a:p>
          <a:p>
            <a:pPr indent="-311150" lvl="0" marL="457200" rtl="0" algn="l">
              <a:spcBef>
                <a:spcPts val="0"/>
              </a:spcBef>
              <a:spcAft>
                <a:spcPts val="0"/>
              </a:spcAft>
              <a:buSzPts val="1300"/>
              <a:buChar char="●"/>
            </a:pPr>
            <a:r>
              <a:rPr lang="en"/>
              <a:t>Remember me</a:t>
            </a:r>
            <a:endParaRPr/>
          </a:p>
          <a:p>
            <a:pPr indent="-311150" lvl="0" marL="457200" rtl="0" algn="l">
              <a:spcBef>
                <a:spcPts val="0"/>
              </a:spcBef>
              <a:spcAft>
                <a:spcPts val="0"/>
              </a:spcAft>
              <a:buSzPts val="1300"/>
              <a:buChar char="●"/>
            </a:pPr>
            <a:r>
              <a:rPr lang="en"/>
              <a:t>Password reset</a:t>
            </a:r>
            <a:endParaRPr/>
          </a:p>
          <a:p>
            <a:pPr indent="-311150" lvl="0" marL="457200" rtl="0" algn="l">
              <a:spcBef>
                <a:spcPts val="0"/>
              </a:spcBef>
              <a:spcAft>
                <a:spcPts val="0"/>
              </a:spcAft>
              <a:buSzPts val="1300"/>
              <a:buChar char="●"/>
            </a:pPr>
            <a:r>
              <a:rPr lang="en"/>
              <a:t>Calculations</a:t>
            </a:r>
            <a:endParaRPr/>
          </a:p>
          <a:p>
            <a:pPr indent="-311150" lvl="0" marL="457200" rtl="0" algn="l">
              <a:spcBef>
                <a:spcPts val="0"/>
              </a:spcBef>
              <a:spcAft>
                <a:spcPts val="0"/>
              </a:spcAft>
              <a:buSzPts val="1300"/>
              <a:buChar char="●"/>
            </a:pPr>
            <a:r>
              <a:rPr lang="en"/>
              <a:t>Map view</a:t>
            </a:r>
            <a:endParaRPr/>
          </a:p>
          <a:p>
            <a:pPr indent="-311150" lvl="0" marL="457200" rtl="0" algn="l">
              <a:spcBef>
                <a:spcPts val="0"/>
              </a:spcBef>
              <a:spcAft>
                <a:spcPts val="0"/>
              </a:spcAft>
              <a:buSzPts val="1300"/>
              <a:buChar char="●"/>
            </a:pPr>
            <a:r>
              <a:rPr lang="en"/>
              <a:t>Mobile version</a:t>
            </a:r>
            <a:endParaRPr/>
          </a:p>
          <a:p>
            <a:pPr indent="-311150" lvl="0" marL="457200" rtl="0" algn="l">
              <a:spcBef>
                <a:spcPts val="0"/>
              </a:spcBef>
              <a:spcAft>
                <a:spcPts val="0"/>
              </a:spcAft>
              <a:buSzPts val="1300"/>
              <a:buChar char="●"/>
            </a:pPr>
            <a:r>
              <a:rPr lang="en"/>
              <a:t>New design for the front end</a:t>
            </a:r>
            <a:endParaRPr/>
          </a:p>
        </p:txBody>
      </p:sp>
      <p:sp>
        <p:nvSpPr>
          <p:cNvPr id="181" name="Google Shape;181;p25"/>
          <p:cNvSpPr txBox="1"/>
          <p:nvPr/>
        </p:nvSpPr>
        <p:spPr>
          <a:xfrm>
            <a:off x="4402700" y="2051300"/>
            <a:ext cx="3801300" cy="23517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Create tables for remaining 3 scenarios </a:t>
            </a:r>
            <a:endParaRPr sz="13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Further improve actions on Projects</a:t>
            </a:r>
            <a:endParaRPr sz="11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Add images to the Pages</a:t>
            </a:r>
            <a:endParaRPr sz="13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reCAPTCHA</a:t>
            </a:r>
            <a:r>
              <a:rPr b="1" lang="en" sz="2300">
                <a:solidFill>
                  <a:srgbClr val="202124"/>
                </a:solidFill>
              </a:rPr>
              <a:t> </a:t>
            </a:r>
            <a:r>
              <a:rPr lang="en" sz="1300">
                <a:solidFill>
                  <a:schemeClr val="accent1"/>
                </a:solidFill>
                <a:latin typeface="Lato"/>
                <a:ea typeface="Lato"/>
                <a:cs typeface="Lato"/>
                <a:sym typeface="Lato"/>
              </a:rPr>
              <a:t>box for Identification</a:t>
            </a:r>
            <a:endParaRPr>
              <a:latin typeface="Lato"/>
              <a:ea typeface="Lato"/>
              <a:cs typeface="Lato"/>
              <a:sym typeface="Lato"/>
            </a:endParaRPr>
          </a:p>
        </p:txBody>
      </p:sp>
      <p:sp>
        <p:nvSpPr>
          <p:cNvPr id="182" name="Google Shape;182;p2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Tooltips</a:t>
            </a:r>
            <a:endParaRPr/>
          </a:p>
        </p:txBody>
      </p:sp>
      <p:sp>
        <p:nvSpPr>
          <p:cNvPr id="188" name="Google Shape;188;p26"/>
          <p:cNvSpPr txBox="1"/>
          <p:nvPr>
            <p:ph idx="1" type="body"/>
          </p:nvPr>
        </p:nvSpPr>
        <p:spPr>
          <a:xfrm>
            <a:off x="729450" y="2078875"/>
            <a:ext cx="38184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Provides additional information and “tips” to the user</a:t>
            </a:r>
            <a:endParaRPr/>
          </a:p>
        </p:txBody>
      </p:sp>
      <p:pic>
        <p:nvPicPr>
          <p:cNvPr id="189" name="Google Shape;189;p26"/>
          <p:cNvPicPr preferRelativeResize="0"/>
          <p:nvPr/>
        </p:nvPicPr>
        <p:blipFill>
          <a:blip r:embed="rId3">
            <a:alphaModFix/>
          </a:blip>
          <a:stretch>
            <a:fillRect/>
          </a:stretch>
        </p:blipFill>
        <p:spPr>
          <a:xfrm>
            <a:off x="4572000" y="2129100"/>
            <a:ext cx="3818274" cy="2307450"/>
          </a:xfrm>
          <a:prstGeom prst="rect">
            <a:avLst/>
          </a:prstGeom>
          <a:noFill/>
          <a:ln>
            <a:noFill/>
          </a:ln>
        </p:spPr>
      </p:pic>
      <p:pic>
        <p:nvPicPr>
          <p:cNvPr id="190" name="Google Shape;190;p26"/>
          <p:cNvPicPr preferRelativeResize="0"/>
          <p:nvPr/>
        </p:nvPicPr>
        <p:blipFill>
          <a:blip r:embed="rId4">
            <a:alphaModFix/>
          </a:blip>
          <a:stretch>
            <a:fillRect/>
          </a:stretch>
        </p:blipFill>
        <p:spPr>
          <a:xfrm>
            <a:off x="729450" y="2880200"/>
            <a:ext cx="1556349" cy="1556349"/>
          </a:xfrm>
          <a:prstGeom prst="rect">
            <a:avLst/>
          </a:prstGeom>
          <a:noFill/>
          <a:ln>
            <a:noFill/>
          </a:ln>
        </p:spPr>
      </p:pic>
      <p:sp>
        <p:nvSpPr>
          <p:cNvPr id="191" name="Google Shape;191;p2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me</a:t>
            </a:r>
            <a:endParaRPr/>
          </a:p>
        </p:txBody>
      </p:sp>
      <p:sp>
        <p:nvSpPr>
          <p:cNvPr id="197" name="Google Shape;197;p27"/>
          <p:cNvSpPr txBox="1"/>
          <p:nvPr>
            <p:ph idx="1" type="body"/>
          </p:nvPr>
        </p:nvSpPr>
        <p:spPr>
          <a:xfrm>
            <a:off x="729450" y="2078875"/>
            <a:ext cx="7367400" cy="22611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rPr lang="en"/>
              <a:t>Saves login information to automatically sign users in, upon return to the website</a:t>
            </a:r>
            <a:endParaRPr/>
          </a:p>
        </p:txBody>
      </p:sp>
      <p:pic>
        <p:nvPicPr>
          <p:cNvPr id="198" name="Google Shape;198;p27"/>
          <p:cNvPicPr preferRelativeResize="0"/>
          <p:nvPr/>
        </p:nvPicPr>
        <p:blipFill>
          <a:blip r:embed="rId3">
            <a:alphaModFix/>
          </a:blip>
          <a:stretch>
            <a:fillRect/>
          </a:stretch>
        </p:blipFill>
        <p:spPr>
          <a:xfrm>
            <a:off x="3277433" y="2510846"/>
            <a:ext cx="2592725" cy="2481872"/>
          </a:xfrm>
          <a:prstGeom prst="rect">
            <a:avLst/>
          </a:prstGeom>
          <a:noFill/>
          <a:ln>
            <a:noFill/>
          </a:ln>
        </p:spPr>
      </p:pic>
      <p:sp>
        <p:nvSpPr>
          <p:cNvPr id="199" name="Google Shape;199;p27"/>
          <p:cNvSpPr/>
          <p:nvPr/>
        </p:nvSpPr>
        <p:spPr>
          <a:xfrm rot="10800000">
            <a:off x="2873120" y="4279683"/>
            <a:ext cx="522300" cy="3213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Password reset</a:t>
            </a:r>
            <a:endParaRPr/>
          </a:p>
        </p:txBody>
      </p:sp>
      <p:sp>
        <p:nvSpPr>
          <p:cNvPr id="206" name="Google Shape;206;p28"/>
          <p:cNvSpPr txBox="1"/>
          <p:nvPr>
            <p:ph idx="1" type="body"/>
          </p:nvPr>
        </p:nvSpPr>
        <p:spPr>
          <a:xfrm>
            <a:off x="1989000" y="2068825"/>
            <a:ext cx="51660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Essential function to any website requiring a password for logging in</a:t>
            </a:r>
            <a:endParaRPr/>
          </a:p>
          <a:p>
            <a:pPr indent="0" lvl="0" marL="457200" rtl="0" algn="l">
              <a:spcBef>
                <a:spcPts val="1600"/>
              </a:spcBef>
              <a:spcAft>
                <a:spcPts val="1600"/>
              </a:spcAft>
              <a:buNone/>
            </a:pPr>
            <a:r>
              <a:t/>
            </a:r>
            <a:endParaRPr/>
          </a:p>
        </p:txBody>
      </p:sp>
      <p:pic>
        <p:nvPicPr>
          <p:cNvPr id="207" name="Google Shape;207;p28"/>
          <p:cNvPicPr preferRelativeResize="0"/>
          <p:nvPr/>
        </p:nvPicPr>
        <p:blipFill>
          <a:blip r:embed="rId3">
            <a:alphaModFix/>
          </a:blip>
          <a:stretch>
            <a:fillRect/>
          </a:stretch>
        </p:blipFill>
        <p:spPr>
          <a:xfrm>
            <a:off x="3252195" y="2651500"/>
            <a:ext cx="2643225" cy="2090500"/>
          </a:xfrm>
          <a:prstGeom prst="rect">
            <a:avLst/>
          </a:prstGeom>
          <a:noFill/>
          <a:ln>
            <a:noFill/>
          </a:ln>
        </p:spPr>
      </p:pic>
      <p:sp>
        <p:nvSpPr>
          <p:cNvPr id="208" name="Google Shape;208;p28"/>
          <p:cNvSpPr/>
          <p:nvPr/>
        </p:nvSpPr>
        <p:spPr>
          <a:xfrm>
            <a:off x="4325850" y="4270900"/>
            <a:ext cx="492300" cy="2511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Calculations</a:t>
            </a:r>
            <a:endParaRPr/>
          </a:p>
        </p:txBody>
      </p:sp>
      <p:sp>
        <p:nvSpPr>
          <p:cNvPr id="215" name="Google Shape;215;p29"/>
          <p:cNvSpPr txBox="1"/>
          <p:nvPr>
            <p:ph idx="1" type="body"/>
          </p:nvPr>
        </p:nvSpPr>
        <p:spPr>
          <a:xfrm>
            <a:off x="729450" y="2078875"/>
            <a:ext cx="39720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All </a:t>
            </a:r>
            <a:r>
              <a:rPr lang="en"/>
              <a:t>calculations</a:t>
            </a:r>
            <a:r>
              <a:rPr lang="en"/>
              <a:t> given by the liaison will be implemented into the website in order to give the user the results in an accurate and precise way</a:t>
            </a:r>
            <a:endParaRPr/>
          </a:p>
        </p:txBody>
      </p:sp>
      <p:pic>
        <p:nvPicPr>
          <p:cNvPr id="216" name="Google Shape;216;p29"/>
          <p:cNvPicPr preferRelativeResize="0"/>
          <p:nvPr/>
        </p:nvPicPr>
        <p:blipFill>
          <a:blip r:embed="rId3">
            <a:alphaModFix/>
          </a:blip>
          <a:stretch>
            <a:fillRect/>
          </a:stretch>
        </p:blipFill>
        <p:spPr>
          <a:xfrm>
            <a:off x="4776700" y="3766319"/>
            <a:ext cx="3641450" cy="1073650"/>
          </a:xfrm>
          <a:prstGeom prst="rect">
            <a:avLst/>
          </a:prstGeom>
          <a:noFill/>
          <a:ln>
            <a:noFill/>
          </a:ln>
        </p:spPr>
      </p:pic>
      <p:pic>
        <p:nvPicPr>
          <p:cNvPr id="217" name="Google Shape;217;p29"/>
          <p:cNvPicPr preferRelativeResize="0"/>
          <p:nvPr/>
        </p:nvPicPr>
        <p:blipFill>
          <a:blip r:embed="rId4">
            <a:alphaModFix/>
          </a:blip>
          <a:stretch>
            <a:fillRect/>
          </a:stretch>
        </p:blipFill>
        <p:spPr>
          <a:xfrm>
            <a:off x="4776700" y="1964438"/>
            <a:ext cx="3641450" cy="1691287"/>
          </a:xfrm>
          <a:prstGeom prst="rect">
            <a:avLst/>
          </a:prstGeom>
          <a:noFill/>
          <a:ln>
            <a:noFill/>
          </a:ln>
        </p:spPr>
      </p:pic>
      <p:pic>
        <p:nvPicPr>
          <p:cNvPr id="218" name="Google Shape;218;p29"/>
          <p:cNvPicPr preferRelativeResize="0"/>
          <p:nvPr/>
        </p:nvPicPr>
        <p:blipFill>
          <a:blip r:embed="rId5">
            <a:alphaModFix/>
          </a:blip>
          <a:stretch>
            <a:fillRect/>
          </a:stretch>
        </p:blipFill>
        <p:spPr>
          <a:xfrm>
            <a:off x="729446" y="3692525"/>
            <a:ext cx="4060675" cy="1221250"/>
          </a:xfrm>
          <a:prstGeom prst="rect">
            <a:avLst/>
          </a:prstGeom>
          <a:noFill/>
          <a:ln>
            <a:noFill/>
          </a:ln>
        </p:spPr>
      </p:pic>
      <p:sp>
        <p:nvSpPr>
          <p:cNvPr id="219" name="Google Shape;219;p2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view</a:t>
            </a:r>
            <a:endParaRPr/>
          </a:p>
        </p:txBody>
      </p:sp>
      <p:sp>
        <p:nvSpPr>
          <p:cNvPr id="225" name="Google Shape;225;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Map view will be based within both the cards used for the project and when choosing a location for the project</a:t>
            </a:r>
            <a:endParaRPr/>
          </a:p>
        </p:txBody>
      </p:sp>
      <p:pic>
        <p:nvPicPr>
          <p:cNvPr id="226" name="Google Shape;226;p30"/>
          <p:cNvPicPr preferRelativeResize="0"/>
          <p:nvPr/>
        </p:nvPicPr>
        <p:blipFill>
          <a:blip r:embed="rId3">
            <a:alphaModFix/>
          </a:blip>
          <a:stretch>
            <a:fillRect/>
          </a:stretch>
        </p:blipFill>
        <p:spPr>
          <a:xfrm>
            <a:off x="2438600" y="2505350"/>
            <a:ext cx="4266799" cy="2427274"/>
          </a:xfrm>
          <a:prstGeom prst="rect">
            <a:avLst/>
          </a:prstGeom>
          <a:noFill/>
          <a:ln>
            <a:noFill/>
          </a:ln>
        </p:spPr>
      </p:pic>
      <p:sp>
        <p:nvSpPr>
          <p:cNvPr id="227" name="Google Shape;227;p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application</a:t>
            </a:r>
            <a:endParaRPr/>
          </a:p>
        </p:txBody>
      </p:sp>
      <p:sp>
        <p:nvSpPr>
          <p:cNvPr id="233" name="Google Shape;233;p31"/>
          <p:cNvSpPr txBox="1"/>
          <p:nvPr>
            <p:ph idx="1" type="body"/>
          </p:nvPr>
        </p:nvSpPr>
        <p:spPr>
          <a:xfrm>
            <a:off x="729450" y="2078875"/>
            <a:ext cx="37035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This application will not be an app, instead the current web application will be made responsive when accessed through a mobile device</a:t>
            </a:r>
            <a:endParaRPr/>
          </a:p>
          <a:p>
            <a:pPr indent="-311150" lvl="0" marL="457200" rtl="0" algn="l">
              <a:spcBef>
                <a:spcPts val="0"/>
              </a:spcBef>
              <a:spcAft>
                <a:spcPts val="0"/>
              </a:spcAft>
              <a:buSzPts val="1300"/>
              <a:buChar char="●"/>
            </a:pPr>
            <a:r>
              <a:rPr lang="en"/>
              <a:t>Will be accessible via phone/tablet</a:t>
            </a:r>
            <a:endParaRPr/>
          </a:p>
        </p:txBody>
      </p:sp>
      <p:pic>
        <p:nvPicPr>
          <p:cNvPr id="234" name="Google Shape;234;p31"/>
          <p:cNvPicPr preferRelativeResize="0"/>
          <p:nvPr/>
        </p:nvPicPr>
        <p:blipFill>
          <a:blip r:embed="rId3">
            <a:alphaModFix/>
          </a:blip>
          <a:stretch>
            <a:fillRect/>
          </a:stretch>
        </p:blipFill>
        <p:spPr>
          <a:xfrm>
            <a:off x="4353975" y="1883700"/>
            <a:ext cx="4558650" cy="2651460"/>
          </a:xfrm>
          <a:prstGeom prst="rect">
            <a:avLst/>
          </a:prstGeom>
          <a:noFill/>
          <a:ln>
            <a:noFill/>
          </a:ln>
        </p:spPr>
      </p:pic>
      <p:sp>
        <p:nvSpPr>
          <p:cNvPr id="235" name="Google Shape;235;p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City Pave?</a:t>
            </a:r>
            <a:endParaRPr/>
          </a:p>
        </p:txBody>
      </p:sp>
      <p:sp>
        <p:nvSpPr>
          <p:cNvPr id="94" name="Google Shape;94;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City Pave is a </a:t>
            </a:r>
            <a:r>
              <a:rPr lang="en"/>
              <a:t>web page</a:t>
            </a:r>
            <a:r>
              <a:rPr lang="en"/>
              <a:t> application for </a:t>
            </a:r>
            <a:r>
              <a:rPr lang="en"/>
              <a:t>pavement design that utilizes AASHTO ’93 and ’98 standards, proper overlay design, review of the Mechanistic Empirical Pavement Design Methodology, perpetual pavement design, porous pavement design and life cycle costing analysis.</a:t>
            </a:r>
            <a:endParaRPr/>
          </a:p>
          <a:p>
            <a:pPr indent="-311150" lvl="0" marL="457200" rtl="0" algn="l">
              <a:spcBef>
                <a:spcPts val="1600"/>
              </a:spcBef>
              <a:spcAft>
                <a:spcPts val="0"/>
              </a:spcAft>
              <a:buSzPts val="1300"/>
              <a:buChar char="●"/>
            </a:pPr>
            <a:r>
              <a:rPr lang="en"/>
              <a:t>The way we do this is by simplifying having to calculate the information that you have</a:t>
            </a:r>
            <a:endParaRPr/>
          </a:p>
          <a:p>
            <a:pPr indent="-311150" lvl="0" marL="457200" rtl="0" algn="l">
              <a:spcBef>
                <a:spcPts val="0"/>
              </a:spcBef>
              <a:spcAft>
                <a:spcPts val="0"/>
              </a:spcAft>
              <a:buSzPts val="1300"/>
              <a:buChar char="●"/>
            </a:pPr>
            <a:r>
              <a:rPr lang="en"/>
              <a:t>Creating a way to save these calculations and manage them</a:t>
            </a:r>
            <a:endParaRPr/>
          </a:p>
          <a:p>
            <a:pPr indent="-311150" lvl="0" marL="457200" rtl="0" algn="l">
              <a:spcBef>
                <a:spcPts val="0"/>
              </a:spcBef>
              <a:spcAft>
                <a:spcPts val="0"/>
              </a:spcAft>
              <a:buSzPts val="1300"/>
              <a:buChar char="●"/>
            </a:pPr>
            <a:r>
              <a:rPr lang="en"/>
              <a:t>Allows you to use and access it as long as you have internet</a:t>
            </a:r>
            <a:endParaRPr/>
          </a:p>
          <a:p>
            <a:pPr indent="0" lvl="0" marL="457200" rtl="0" algn="l">
              <a:spcBef>
                <a:spcPts val="1600"/>
              </a:spcBef>
              <a:spcAft>
                <a:spcPts val="1600"/>
              </a:spcAft>
              <a:buNone/>
            </a:pPr>
            <a:r>
              <a:t/>
            </a:r>
            <a:endParaRPr/>
          </a:p>
        </p:txBody>
      </p:sp>
      <p:sp>
        <p:nvSpPr>
          <p:cNvPr id="95" name="Google Shape;95;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3 Project Types / Tables</a:t>
            </a:r>
            <a:endParaRPr/>
          </a:p>
        </p:txBody>
      </p:sp>
      <p:sp>
        <p:nvSpPr>
          <p:cNvPr id="241" name="Google Shape;241;p32"/>
          <p:cNvSpPr txBox="1"/>
          <p:nvPr>
            <p:ph idx="1" type="body"/>
          </p:nvPr>
        </p:nvSpPr>
        <p:spPr>
          <a:xfrm>
            <a:off x="729450" y="2084175"/>
            <a:ext cx="7688700" cy="2261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Analyze Pavement Structure</a:t>
            </a:r>
            <a:endParaRPr sz="1900"/>
          </a:p>
          <a:p>
            <a:pPr indent="-349250" lvl="0" marL="457200" rtl="0" algn="l">
              <a:spcBef>
                <a:spcPts val="0"/>
              </a:spcBef>
              <a:spcAft>
                <a:spcPts val="0"/>
              </a:spcAft>
              <a:buSzPts val="1900"/>
              <a:buChar char="●"/>
            </a:pPr>
            <a:r>
              <a:rPr lang="en" sz="1900"/>
              <a:t>Estimate Material Costs</a:t>
            </a:r>
            <a:endParaRPr sz="1900"/>
          </a:p>
          <a:p>
            <a:pPr indent="-349250" lvl="0" marL="457200" rtl="0" algn="l">
              <a:spcBef>
                <a:spcPts val="0"/>
              </a:spcBef>
              <a:spcAft>
                <a:spcPts val="0"/>
              </a:spcAft>
              <a:buSzPts val="1900"/>
              <a:buChar char="●"/>
            </a:pPr>
            <a:r>
              <a:rPr lang="en" sz="1900"/>
              <a:t>Calculate Life-Cycle Cost</a:t>
            </a:r>
            <a:endParaRPr sz="1900"/>
          </a:p>
        </p:txBody>
      </p:sp>
      <p:sp>
        <p:nvSpPr>
          <p:cNvPr id="242" name="Google Shape;242;p3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32"/>
          <p:cNvPicPr preferRelativeResize="0"/>
          <p:nvPr/>
        </p:nvPicPr>
        <p:blipFill>
          <a:blip r:embed="rId3">
            <a:alphaModFix/>
          </a:blip>
          <a:stretch>
            <a:fillRect/>
          </a:stretch>
        </p:blipFill>
        <p:spPr>
          <a:xfrm>
            <a:off x="4671150" y="2320925"/>
            <a:ext cx="3360450" cy="2428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Actions in Projects </a:t>
            </a:r>
            <a:endParaRPr/>
          </a:p>
        </p:txBody>
      </p:sp>
      <p:sp>
        <p:nvSpPr>
          <p:cNvPr id="249" name="Google Shape;249;p3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Copy</a:t>
            </a:r>
            <a:endParaRPr sz="1800"/>
          </a:p>
          <a:p>
            <a:pPr indent="-342900" lvl="0" marL="457200" rtl="0" algn="l">
              <a:spcBef>
                <a:spcPts val="0"/>
              </a:spcBef>
              <a:spcAft>
                <a:spcPts val="0"/>
              </a:spcAft>
              <a:buSzPts val="1800"/>
              <a:buChar char="●"/>
            </a:pPr>
            <a:r>
              <a:rPr lang="en" sz="1800"/>
              <a:t>Sharing</a:t>
            </a:r>
            <a:endParaRPr sz="1800"/>
          </a:p>
        </p:txBody>
      </p:sp>
      <p:sp>
        <p:nvSpPr>
          <p:cNvPr id="250" name="Google Shape;250;p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1" name="Google Shape;251;p33"/>
          <p:cNvPicPr preferRelativeResize="0"/>
          <p:nvPr/>
        </p:nvPicPr>
        <p:blipFill rotWithShape="1">
          <a:blip r:embed="rId3">
            <a:alphaModFix/>
          </a:blip>
          <a:srcRect b="0" l="0" r="5988" t="0"/>
          <a:stretch/>
        </p:blipFill>
        <p:spPr>
          <a:xfrm>
            <a:off x="5469975" y="2725300"/>
            <a:ext cx="2237275" cy="133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Images to the Pages / Logo </a:t>
            </a:r>
            <a:endParaRPr/>
          </a:p>
        </p:txBody>
      </p:sp>
      <p:sp>
        <p:nvSpPr>
          <p:cNvPr id="257" name="Google Shape;257;p3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Adding Images to the Pages</a:t>
            </a:r>
            <a:endParaRPr sz="1700"/>
          </a:p>
          <a:p>
            <a:pPr indent="-336550" lvl="0" marL="457200" rtl="0" algn="l">
              <a:spcBef>
                <a:spcPts val="0"/>
              </a:spcBef>
              <a:spcAft>
                <a:spcPts val="0"/>
              </a:spcAft>
              <a:buSzPts val="1700"/>
              <a:buChar char="●"/>
            </a:pPr>
            <a:r>
              <a:rPr lang="en" sz="1700"/>
              <a:t>Adding a Logo </a:t>
            </a:r>
            <a:endParaRPr sz="1700"/>
          </a:p>
        </p:txBody>
      </p:sp>
      <p:sp>
        <p:nvSpPr>
          <p:cNvPr id="258" name="Google Shape;258;p3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9" name="Google Shape;259;p34"/>
          <p:cNvPicPr preferRelativeResize="0"/>
          <p:nvPr/>
        </p:nvPicPr>
        <p:blipFill>
          <a:blip r:embed="rId3">
            <a:alphaModFix/>
          </a:blip>
          <a:stretch>
            <a:fillRect/>
          </a:stretch>
        </p:blipFill>
        <p:spPr>
          <a:xfrm>
            <a:off x="3794575" y="2684505"/>
            <a:ext cx="4121050" cy="1655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600"/>
              </a:spcAft>
              <a:buNone/>
            </a:pPr>
            <a:r>
              <a:rPr lang="en"/>
              <a:t>reCAPTCHA box for Identification</a:t>
            </a:r>
            <a:endParaRPr/>
          </a:p>
        </p:txBody>
      </p:sp>
      <p:sp>
        <p:nvSpPr>
          <p:cNvPr id="265" name="Google Shape;265;p3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Checking for Robots</a:t>
            </a:r>
            <a:endParaRPr sz="1500"/>
          </a:p>
        </p:txBody>
      </p:sp>
      <p:pic>
        <p:nvPicPr>
          <p:cNvPr id="266" name="Google Shape;266;p35"/>
          <p:cNvPicPr preferRelativeResize="0"/>
          <p:nvPr/>
        </p:nvPicPr>
        <p:blipFill>
          <a:blip r:embed="rId3">
            <a:alphaModFix/>
          </a:blip>
          <a:stretch>
            <a:fillRect/>
          </a:stretch>
        </p:blipFill>
        <p:spPr>
          <a:xfrm>
            <a:off x="4686450" y="2353250"/>
            <a:ext cx="3731700" cy="1865850"/>
          </a:xfrm>
          <a:prstGeom prst="rect">
            <a:avLst/>
          </a:prstGeom>
          <a:noFill/>
          <a:ln>
            <a:noFill/>
          </a:ln>
        </p:spPr>
      </p:pic>
      <p:sp>
        <p:nvSpPr>
          <p:cNvPr id="267" name="Google Shape;267;p3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4600">
                <a:solidFill>
                  <a:schemeClr val="dk2"/>
                </a:solidFill>
                <a:latin typeface="Raleway"/>
                <a:ea typeface="Raleway"/>
                <a:cs typeface="Raleway"/>
                <a:sym typeface="Raleway"/>
              </a:rPr>
              <a:t>Questions</a:t>
            </a:r>
            <a:endParaRPr sz="3300"/>
          </a:p>
        </p:txBody>
      </p:sp>
      <p:sp>
        <p:nvSpPr>
          <p:cNvPr id="273" name="Google Shape;273;p3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Demo</a:t>
            </a:r>
            <a:endParaRPr/>
          </a:p>
          <a:p>
            <a:pPr indent="0" lvl="0" marL="0" rtl="0" algn="l">
              <a:spcBef>
                <a:spcPts val="0"/>
              </a:spcBef>
              <a:spcAft>
                <a:spcPts val="0"/>
              </a:spcAft>
              <a:buNone/>
            </a:pPr>
            <a:r>
              <a:t/>
            </a:r>
            <a:endParaRPr/>
          </a:p>
        </p:txBody>
      </p:sp>
      <p:sp>
        <p:nvSpPr>
          <p:cNvPr id="101" name="Google Shape;101;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Presented</a:t>
            </a:r>
            <a:r>
              <a:rPr lang="en" sz="1500"/>
              <a:t> by Bryan C.</a:t>
            </a:r>
            <a:endParaRPr sz="1500"/>
          </a:p>
        </p:txBody>
      </p:sp>
      <p:sp>
        <p:nvSpPr>
          <p:cNvPr id="102" name="Google Shape;102;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Technologies</a:t>
            </a:r>
            <a:endParaRPr/>
          </a:p>
        </p:txBody>
      </p:sp>
      <p:sp>
        <p:nvSpPr>
          <p:cNvPr id="108" name="Google Shape;108;p16"/>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Javascript - Node.js</a:t>
            </a:r>
            <a:endParaRPr/>
          </a:p>
          <a:p>
            <a:pPr indent="-311150" lvl="0" marL="457200" rtl="0" algn="l">
              <a:spcBef>
                <a:spcPts val="0"/>
              </a:spcBef>
              <a:spcAft>
                <a:spcPts val="0"/>
              </a:spcAft>
              <a:buSzPts val="1300"/>
              <a:buChar char="●"/>
            </a:pPr>
            <a:r>
              <a:rPr lang="en"/>
              <a:t>MySQL</a:t>
            </a:r>
            <a:endParaRPr/>
          </a:p>
          <a:p>
            <a:pPr indent="-311150" lvl="0" marL="457200" rtl="0" algn="l">
              <a:spcBef>
                <a:spcPts val="0"/>
              </a:spcBef>
              <a:spcAft>
                <a:spcPts val="0"/>
              </a:spcAft>
              <a:buSzPts val="1300"/>
              <a:buChar char="●"/>
            </a:pPr>
            <a:r>
              <a:rPr lang="en"/>
              <a:t>Vue.js - Front-End</a:t>
            </a:r>
            <a:endParaRPr/>
          </a:p>
          <a:p>
            <a:pPr indent="-311150" lvl="0" marL="457200" rtl="0" algn="l">
              <a:spcBef>
                <a:spcPts val="0"/>
              </a:spcBef>
              <a:spcAft>
                <a:spcPts val="0"/>
              </a:spcAft>
              <a:buSzPts val="1300"/>
              <a:buChar char="●"/>
            </a:pPr>
            <a:r>
              <a:rPr lang="en"/>
              <a:t>Express - Back-End</a:t>
            </a:r>
            <a:endParaRPr/>
          </a:p>
          <a:p>
            <a:pPr indent="-311150" lvl="0" marL="457200" rtl="0" algn="l">
              <a:spcBef>
                <a:spcPts val="0"/>
              </a:spcBef>
              <a:spcAft>
                <a:spcPts val="0"/>
              </a:spcAft>
              <a:buSzPts val="1300"/>
              <a:buChar char="●"/>
            </a:pPr>
            <a:r>
              <a:rPr lang="en"/>
              <a:t>NPM (Node Package Manager)</a:t>
            </a:r>
            <a:endParaRPr/>
          </a:p>
        </p:txBody>
      </p:sp>
      <p:sp>
        <p:nvSpPr>
          <p:cNvPr id="109" name="Google Shape;109;p16"/>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GitHub</a:t>
            </a:r>
            <a:endParaRPr/>
          </a:p>
          <a:p>
            <a:pPr indent="-311150" lvl="0" marL="457200" rtl="0" algn="l">
              <a:spcBef>
                <a:spcPts val="0"/>
              </a:spcBef>
              <a:spcAft>
                <a:spcPts val="0"/>
              </a:spcAft>
              <a:buSzPts val="1300"/>
              <a:buChar char="●"/>
            </a:pPr>
            <a:r>
              <a:rPr lang="en"/>
              <a:t>Asana</a:t>
            </a:r>
            <a:endParaRPr/>
          </a:p>
          <a:p>
            <a:pPr indent="-311150" lvl="0" marL="457200" rtl="0" algn="l">
              <a:spcBef>
                <a:spcPts val="0"/>
              </a:spcBef>
              <a:spcAft>
                <a:spcPts val="0"/>
              </a:spcAft>
              <a:buSzPts val="1300"/>
              <a:buChar char="●"/>
            </a:pPr>
            <a:r>
              <a:rPr lang="en"/>
              <a:t>Discord</a:t>
            </a:r>
            <a:endParaRPr/>
          </a:p>
          <a:p>
            <a:pPr indent="-311150" lvl="0" marL="457200" rtl="0" algn="l">
              <a:spcBef>
                <a:spcPts val="0"/>
              </a:spcBef>
              <a:spcAft>
                <a:spcPts val="0"/>
              </a:spcAft>
              <a:buSzPts val="1300"/>
              <a:buChar char="●"/>
            </a:pPr>
            <a:r>
              <a:rPr lang="en"/>
              <a:t>Google Drive</a:t>
            </a:r>
            <a:endParaRPr/>
          </a:p>
          <a:p>
            <a:pPr indent="-311150" lvl="0" marL="457200" rtl="0" algn="l">
              <a:spcBef>
                <a:spcPts val="0"/>
              </a:spcBef>
              <a:spcAft>
                <a:spcPts val="0"/>
              </a:spcAft>
              <a:buSzPts val="1300"/>
              <a:buChar char="●"/>
            </a:pPr>
            <a:r>
              <a:rPr lang="en"/>
              <a:t>Draw.io</a:t>
            </a:r>
            <a:endParaRPr/>
          </a:p>
          <a:p>
            <a:pPr indent="-311150" lvl="0" marL="457200" rtl="0" algn="l">
              <a:spcBef>
                <a:spcPts val="0"/>
              </a:spcBef>
              <a:spcAft>
                <a:spcPts val="0"/>
              </a:spcAft>
              <a:buSzPts val="1300"/>
              <a:buChar char="●"/>
            </a:pPr>
            <a:r>
              <a:rPr lang="en"/>
              <a:t>AWS (Amazon Web Services)</a:t>
            </a:r>
            <a:endParaRPr/>
          </a:p>
        </p:txBody>
      </p:sp>
      <p:pic>
        <p:nvPicPr>
          <p:cNvPr id="110" name="Google Shape;110;p16"/>
          <p:cNvPicPr preferRelativeResize="0"/>
          <p:nvPr/>
        </p:nvPicPr>
        <p:blipFill>
          <a:blip r:embed="rId3">
            <a:alphaModFix/>
          </a:blip>
          <a:stretch>
            <a:fillRect/>
          </a:stretch>
        </p:blipFill>
        <p:spPr>
          <a:xfrm>
            <a:off x="6443750" y="659813"/>
            <a:ext cx="1321401" cy="1321401"/>
          </a:xfrm>
          <a:prstGeom prst="rect">
            <a:avLst/>
          </a:prstGeom>
          <a:noFill/>
          <a:ln>
            <a:noFill/>
          </a:ln>
        </p:spPr>
      </p:pic>
      <p:pic>
        <p:nvPicPr>
          <p:cNvPr id="111" name="Google Shape;111;p16"/>
          <p:cNvPicPr preferRelativeResize="0"/>
          <p:nvPr/>
        </p:nvPicPr>
        <p:blipFill>
          <a:blip r:embed="rId4">
            <a:alphaModFix/>
          </a:blip>
          <a:stretch>
            <a:fillRect/>
          </a:stretch>
        </p:blipFill>
        <p:spPr>
          <a:xfrm>
            <a:off x="7765150" y="757475"/>
            <a:ext cx="1126075" cy="1126075"/>
          </a:xfrm>
          <a:prstGeom prst="rect">
            <a:avLst/>
          </a:prstGeom>
          <a:noFill/>
          <a:ln>
            <a:noFill/>
          </a:ln>
        </p:spPr>
      </p:pic>
      <p:sp>
        <p:nvSpPr>
          <p:cNvPr id="112" name="Google Shape;112;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Development Process</a:t>
            </a:r>
            <a:endParaRPr/>
          </a:p>
        </p:txBody>
      </p:sp>
      <p:sp>
        <p:nvSpPr>
          <p:cNvPr id="118" name="Google Shape;118;p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This documentation is what we researched on websites .</a:t>
            </a:r>
            <a:endParaRPr/>
          </a:p>
          <a:p>
            <a:pPr indent="-298450" lvl="1" marL="914400" rtl="0" algn="l">
              <a:spcBef>
                <a:spcPts val="0"/>
              </a:spcBef>
              <a:spcAft>
                <a:spcPts val="0"/>
              </a:spcAft>
              <a:buSzPts val="1100"/>
              <a:buChar char="○"/>
            </a:pPr>
            <a:r>
              <a:rPr lang="en"/>
              <a:t>We took notes on what needed to be </a:t>
            </a:r>
            <a:r>
              <a:rPr lang="en"/>
              <a:t>improved</a:t>
            </a:r>
            <a:r>
              <a:rPr lang="en"/>
              <a:t> on these websites</a:t>
            </a:r>
            <a:endParaRPr/>
          </a:p>
          <a:p>
            <a:pPr indent="-298450" lvl="1" marL="914400" rtl="0" algn="l">
              <a:spcBef>
                <a:spcPts val="0"/>
              </a:spcBef>
              <a:spcAft>
                <a:spcPts val="0"/>
              </a:spcAft>
              <a:buSzPts val="1100"/>
              <a:buChar char="○"/>
            </a:pPr>
            <a:r>
              <a:rPr lang="en"/>
              <a:t>We includes what the sponsor wanted us to add to the website that we were going to design</a:t>
            </a:r>
            <a:endParaRPr/>
          </a:p>
          <a:p>
            <a:pPr indent="-298450" lvl="1" marL="914400" rtl="0" algn="l">
              <a:spcBef>
                <a:spcPts val="0"/>
              </a:spcBef>
              <a:spcAft>
                <a:spcPts val="0"/>
              </a:spcAft>
              <a:buSzPts val="1100"/>
              <a:buChar char="○"/>
            </a:pPr>
            <a:r>
              <a:rPr lang="en"/>
              <a:t>We took note of features that we liked about the websites we looked at.</a:t>
            </a:r>
            <a:endParaRPr/>
          </a:p>
        </p:txBody>
      </p:sp>
      <p:sp>
        <p:nvSpPr>
          <p:cNvPr id="119" name="Google Shape;119;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0" name="Google Shape;120;p17"/>
          <p:cNvPicPr preferRelativeResize="0"/>
          <p:nvPr/>
        </p:nvPicPr>
        <p:blipFill>
          <a:blip r:embed="rId3">
            <a:alphaModFix/>
          </a:blip>
          <a:stretch>
            <a:fillRect/>
          </a:stretch>
        </p:blipFill>
        <p:spPr>
          <a:xfrm>
            <a:off x="1800" y="3138210"/>
            <a:ext cx="9144000" cy="16116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8"/>
          <p:cNvPicPr preferRelativeResize="0"/>
          <p:nvPr/>
        </p:nvPicPr>
        <p:blipFill>
          <a:blip r:embed="rId3">
            <a:alphaModFix/>
          </a:blip>
          <a:stretch>
            <a:fillRect/>
          </a:stretch>
        </p:blipFill>
        <p:spPr>
          <a:xfrm>
            <a:off x="1318822" y="0"/>
            <a:ext cx="5882977" cy="5143500"/>
          </a:xfrm>
          <a:prstGeom prst="rect">
            <a:avLst/>
          </a:prstGeom>
          <a:noFill/>
          <a:ln>
            <a:noFill/>
          </a:ln>
        </p:spPr>
      </p:pic>
      <p:sp>
        <p:nvSpPr>
          <p:cNvPr id="126" name="Google Shape;126;p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Sequelize </a:t>
            </a:r>
            <a:endParaRPr/>
          </a:p>
        </p:txBody>
      </p:sp>
      <p:sp>
        <p:nvSpPr>
          <p:cNvPr id="132" name="Google Shape;132;p19"/>
          <p:cNvSpPr txBox="1"/>
          <p:nvPr>
            <p:ph idx="1" type="body"/>
          </p:nvPr>
        </p:nvSpPr>
        <p:spPr>
          <a:xfrm>
            <a:off x="729450" y="2078875"/>
            <a:ext cx="4205700" cy="2624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Structure of our project</a:t>
            </a:r>
            <a:endParaRPr sz="1500"/>
          </a:p>
          <a:p>
            <a:pPr indent="-323850" lvl="0" marL="457200" rtl="0" algn="l">
              <a:spcBef>
                <a:spcPts val="0"/>
              </a:spcBef>
              <a:spcAft>
                <a:spcPts val="0"/>
              </a:spcAft>
              <a:buSzPts val="1500"/>
              <a:buChar char="-"/>
            </a:pPr>
            <a:r>
              <a:rPr lang="en" sz="1500"/>
              <a:t>What kind of database? Why sequelize?</a:t>
            </a:r>
            <a:endParaRPr sz="1500"/>
          </a:p>
          <a:p>
            <a:pPr indent="-323850" lvl="0" marL="457200" rtl="0" algn="l">
              <a:spcBef>
                <a:spcPts val="0"/>
              </a:spcBef>
              <a:spcAft>
                <a:spcPts val="0"/>
              </a:spcAft>
              <a:buSzPts val="1500"/>
              <a:buChar char="-"/>
            </a:pPr>
            <a:r>
              <a:rPr lang="en" sz="1500"/>
              <a:t>Challenges and difficulties</a:t>
            </a:r>
            <a:endParaRPr sz="15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3" name="Google Shape;133;p19"/>
          <p:cNvPicPr preferRelativeResize="0"/>
          <p:nvPr/>
        </p:nvPicPr>
        <p:blipFill>
          <a:blip r:embed="rId3">
            <a:alphaModFix/>
          </a:blip>
          <a:stretch>
            <a:fillRect/>
          </a:stretch>
        </p:blipFill>
        <p:spPr>
          <a:xfrm>
            <a:off x="4935150" y="1147050"/>
            <a:ext cx="1315325" cy="3556524"/>
          </a:xfrm>
          <a:prstGeom prst="rect">
            <a:avLst/>
          </a:prstGeom>
          <a:noFill/>
          <a:ln>
            <a:noFill/>
          </a:ln>
        </p:spPr>
      </p:pic>
      <p:sp>
        <p:nvSpPr>
          <p:cNvPr id="134" name="Google Shape;134;p1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Models</a:t>
            </a:r>
            <a:endParaRPr/>
          </a:p>
        </p:txBody>
      </p:sp>
      <p:sp>
        <p:nvSpPr>
          <p:cNvPr id="140" name="Google Shape;140;p20"/>
          <p:cNvSpPr txBox="1"/>
          <p:nvPr>
            <p:ph idx="1" type="body"/>
          </p:nvPr>
        </p:nvSpPr>
        <p:spPr>
          <a:xfrm>
            <a:off x="729450" y="2078875"/>
            <a:ext cx="3842700" cy="226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500"/>
              <a:t>Our table structures</a:t>
            </a:r>
            <a:endParaRPr b="1" sz="1500"/>
          </a:p>
        </p:txBody>
      </p:sp>
      <p:pic>
        <p:nvPicPr>
          <p:cNvPr id="141" name="Google Shape;141;p20"/>
          <p:cNvPicPr preferRelativeResize="0"/>
          <p:nvPr/>
        </p:nvPicPr>
        <p:blipFill>
          <a:blip r:embed="rId3">
            <a:alphaModFix/>
          </a:blip>
          <a:stretch>
            <a:fillRect/>
          </a:stretch>
        </p:blipFill>
        <p:spPr>
          <a:xfrm>
            <a:off x="729450" y="2506250"/>
            <a:ext cx="3842699" cy="2313583"/>
          </a:xfrm>
          <a:prstGeom prst="rect">
            <a:avLst/>
          </a:prstGeom>
          <a:noFill/>
          <a:ln>
            <a:noFill/>
          </a:ln>
        </p:spPr>
      </p:pic>
      <p:pic>
        <p:nvPicPr>
          <p:cNvPr id="142" name="Google Shape;142;p20"/>
          <p:cNvPicPr preferRelativeResize="0"/>
          <p:nvPr/>
        </p:nvPicPr>
        <p:blipFill>
          <a:blip r:embed="rId4">
            <a:alphaModFix/>
          </a:blip>
          <a:stretch>
            <a:fillRect/>
          </a:stretch>
        </p:blipFill>
        <p:spPr>
          <a:xfrm>
            <a:off x="4717056" y="2346425"/>
            <a:ext cx="3701095" cy="2473401"/>
          </a:xfrm>
          <a:prstGeom prst="rect">
            <a:avLst/>
          </a:prstGeom>
          <a:noFill/>
          <a:ln>
            <a:noFill/>
          </a:ln>
        </p:spPr>
      </p:pic>
      <p:sp>
        <p:nvSpPr>
          <p:cNvPr id="143" name="Google Shape;143;p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638825" y="669100"/>
            <a:ext cx="76887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Page</a:t>
            </a:r>
            <a:endParaRPr/>
          </a:p>
        </p:txBody>
      </p:sp>
      <p:sp>
        <p:nvSpPr>
          <p:cNvPr id="149" name="Google Shape;149;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0" name="Google Shape;150;p2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1" name="Google Shape;151;p21"/>
          <p:cNvPicPr preferRelativeResize="0"/>
          <p:nvPr/>
        </p:nvPicPr>
        <p:blipFill>
          <a:blip r:embed="rId3">
            <a:alphaModFix/>
          </a:blip>
          <a:stretch>
            <a:fillRect/>
          </a:stretch>
        </p:blipFill>
        <p:spPr>
          <a:xfrm>
            <a:off x="729450" y="1268250"/>
            <a:ext cx="7806851" cy="387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