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Lobster"/>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obster-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6a4237cd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6a4237cd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cffb74b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cffb74b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a2f749ed94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a2f749ed94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VR was an interest, not a requirement.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a34088213a_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a34088213a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d6427d7a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d6427d7a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d6427d7a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ad6427d7a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d6427d7a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ad6427d7a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ace312c6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ace312c6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feasibility assessments.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a2f749ed94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a2f749ed94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2f749ed94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a2f749ed94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t/>
            </a:r>
            <a:endParaRPr sz="700">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aedbdc9bc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aedbdc9bc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Each use case provides one or more scenarios, which illustrate how the system interacts with end users or other systems, that is, who can use the system to do what to achieve a clear business goal.</a:t>
            </a:r>
            <a:endParaRPr>
              <a:latin typeface="Times New Roman"/>
              <a:ea typeface="Times New Roman"/>
              <a:cs typeface="Times New Roman"/>
              <a:sym typeface="Times New Roman"/>
            </a:endParaRPr>
          </a:p>
          <a:p>
            <a:pPr indent="0" lvl="0" marL="45720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wentieth Century"/>
              <a:ea typeface="Twentieth Century"/>
              <a:cs typeface="Twentieth Century"/>
              <a:sym typeface="Twentieth Century"/>
            </a:endParaRPr>
          </a:p>
          <a:p>
            <a:pPr indent="-330200" lvl="1" marL="914400" rtl="0" algn="l">
              <a:spcBef>
                <a:spcPts val="0"/>
              </a:spcBef>
              <a:spcAft>
                <a:spcPts val="0"/>
              </a:spcAft>
              <a:buClr>
                <a:srgbClr val="000000"/>
              </a:buClr>
              <a:buSzPts val="1600"/>
              <a:buFont typeface="Twentieth Century"/>
              <a:buChar char="○"/>
            </a:pPr>
            <a:r>
              <a:t/>
            </a:r>
            <a:endParaRPr sz="1600">
              <a:latin typeface="Twentieth Century"/>
              <a:ea typeface="Twentieth Century"/>
              <a:cs typeface="Twentieth Century"/>
              <a:sym typeface="Twentieth Century"/>
            </a:endParaRPr>
          </a:p>
          <a:p>
            <a:pPr indent="-330200" lvl="1" marL="914400" rtl="0" algn="l">
              <a:spcBef>
                <a:spcPts val="0"/>
              </a:spcBef>
              <a:spcAft>
                <a:spcPts val="0"/>
              </a:spcAft>
              <a:buClr>
                <a:srgbClr val="000000"/>
              </a:buClr>
              <a:buSzPts val="1600"/>
              <a:buFont typeface="Twentieth Century"/>
              <a:buChar char="○"/>
            </a:pPr>
            <a:r>
              <a:t/>
            </a:r>
            <a:endParaRPr sz="1600">
              <a:latin typeface="Twentieth Century"/>
              <a:ea typeface="Twentieth Century"/>
              <a:cs typeface="Twentieth Century"/>
              <a:sym typeface="Twentieth Century"/>
            </a:endParaRPr>
          </a:p>
          <a:p>
            <a:pPr indent="-330200" lvl="1" marL="914400" rtl="0" algn="l">
              <a:spcBef>
                <a:spcPts val="0"/>
              </a:spcBef>
              <a:spcAft>
                <a:spcPts val="0"/>
              </a:spcAft>
              <a:buClr>
                <a:srgbClr val="000000"/>
              </a:buClr>
              <a:buSzPts val="1600"/>
              <a:buFont typeface="Twentieth Century"/>
              <a:buChar char="○"/>
            </a:pPr>
            <a:r>
              <a:t/>
            </a:r>
            <a:endParaRPr sz="1600">
              <a:latin typeface="Twentieth Century"/>
              <a:ea typeface="Twentieth Century"/>
              <a:cs typeface="Twentieth Century"/>
              <a:sym typeface="Twentieth Century"/>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2f749ed9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2f749ed9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a2f749ed94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a2f749ed94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part (research technologies for Unity vs Web decision) was very different from second part (avoid technical solution/implementation to draft requirements) of Fall semester. Challenging to adapt to second part’s mindset.</a:t>
            </a:r>
            <a:endParaRPr/>
          </a:p>
          <a:p>
            <a:pPr indent="0" lvl="0" marL="0" rtl="0" algn="l">
              <a:spcBef>
                <a:spcPts val="0"/>
              </a:spcBef>
              <a:spcAft>
                <a:spcPts val="0"/>
              </a:spcAft>
              <a:buNone/>
            </a:pPr>
            <a:r>
              <a:rPr lang="en"/>
              <a:t>Example: ability to exchange information vs chat room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a34088213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a34088213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a2f749ed94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a2f749ed94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aeb6f245f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aeb6f245f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Empty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34088213a_1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a34088213a_1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6a4237cd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6a4237cd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6a4237cd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6a4237cd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a2f749ed9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a2f749ed9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34088213a_1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34088213a_1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34088213a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34088213a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a2f749ed9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a2f749ed9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2" name="Shape 52"/>
        <p:cNvGrpSpPr/>
        <p:nvPr/>
      </p:nvGrpSpPr>
      <p:grpSpPr>
        <a:xfrm>
          <a:off x="0" y="0"/>
          <a:ext cx="0" cy="0"/>
          <a:chOff x="0" y="0"/>
          <a:chExt cx="0" cy="0"/>
        </a:xfrm>
      </p:grpSpPr>
      <p:pic>
        <p:nvPicPr>
          <p:cNvPr descr="\\DROBO-FS\QuickDrops\JB\PPTX NG\Droplets\LightingOverlay.png" id="53" name="Google Shape;53;p2"/>
          <p:cNvPicPr preferRelativeResize="0"/>
          <p:nvPr/>
        </p:nvPicPr>
        <p:blipFill rotWithShape="1">
          <a:blip r:embed="rId2">
            <a:alphaModFix amt="30000"/>
          </a:blip>
          <a:srcRect b="0" l="0" r="0" t="0"/>
          <a:stretch/>
        </p:blipFill>
        <p:spPr>
          <a:xfrm>
            <a:off x="0" y="-1"/>
            <a:ext cx="9144000" cy="5143500"/>
          </a:xfrm>
          <a:prstGeom prst="rect">
            <a:avLst/>
          </a:prstGeom>
          <a:noFill/>
          <a:ln>
            <a:noFill/>
          </a:ln>
        </p:spPr>
      </p:pic>
      <p:grpSp>
        <p:nvGrpSpPr>
          <p:cNvPr id="54" name="Google Shape;54;p2"/>
          <p:cNvGrpSpPr/>
          <p:nvPr/>
        </p:nvGrpSpPr>
        <p:grpSpPr>
          <a:xfrm>
            <a:off x="0" y="0"/>
            <a:ext cx="1728788" cy="5143500"/>
            <a:chOff x="0" y="0"/>
            <a:chExt cx="2305051" cy="6858000"/>
          </a:xfrm>
        </p:grpSpPr>
        <p:sp>
          <p:nvSpPr>
            <p:cNvPr id="55" name="Google Shape;55;p2"/>
            <p:cNvSpPr/>
            <p:nvPr/>
          </p:nvSpPr>
          <p:spPr>
            <a:xfrm>
              <a:off x="1209675" y="4763"/>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2"/>
            <p:cNvSpPr/>
            <p:nvPr/>
          </p:nvSpPr>
          <p:spPr>
            <a:xfrm>
              <a:off x="414338" y="9525"/>
              <a:ext cx="28500" cy="44814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12" scaled="0"/>
            </a:gradFill>
            <a:ln>
              <a:noFill/>
            </a:ln>
          </p:spPr>
        </p:sp>
        <p:sp>
          <p:nvSpPr>
            <p:cNvPr id="61" name="Google Shape;61;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12" scaled="0"/>
            </a:gradFill>
            <a:ln>
              <a:noFill/>
            </a:ln>
          </p:spPr>
        </p:sp>
        <p:sp>
          <p:nvSpPr>
            <p:cNvPr id="62" name="Google Shape;62;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12" scaled="0"/>
            </a:gradFill>
            <a:ln>
              <a:noFill/>
            </a:ln>
          </p:spPr>
        </p:sp>
        <p:sp>
          <p:nvSpPr>
            <p:cNvPr id="64" name="Google Shape;64;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12" scaled="0"/>
            </a:gradFill>
            <a:ln>
              <a:noFill/>
            </a:ln>
          </p:spPr>
        </p:sp>
        <p:sp>
          <p:nvSpPr>
            <p:cNvPr id="65" name="Google Shape;65;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12" scaled="0"/>
            </a:gradFill>
            <a:ln>
              <a:noFill/>
            </a:ln>
          </p:spPr>
        </p:sp>
        <p:sp>
          <p:nvSpPr>
            <p:cNvPr id="68" name="Google Shape;68;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12" scaled="0"/>
            </a:gradFill>
            <a:ln>
              <a:noFill/>
            </a:ln>
          </p:spPr>
        </p:sp>
        <p:sp>
          <p:nvSpPr>
            <p:cNvPr id="70" name="Google Shape;70;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12" scaled="0"/>
            </a:gradFill>
            <a:ln>
              <a:noFill/>
            </a:ln>
          </p:spPr>
        </p:sp>
        <p:sp>
          <p:nvSpPr>
            <p:cNvPr id="73" name="Google Shape;73;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4B54"/>
                </a:gs>
              </a:gsLst>
              <a:lin ang="5400012" scaled="0"/>
            </a:gradFill>
            <a:ln>
              <a:noFill/>
            </a:ln>
          </p:spPr>
        </p:sp>
        <p:sp>
          <p:nvSpPr>
            <p:cNvPr id="76" name="Google Shape;76;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7" name="Google Shape;77;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4B54"/>
                </a:gs>
              </a:gsLst>
              <a:lin ang="5400012" scaled="0"/>
            </a:gradFill>
            <a:ln>
              <a:noFill/>
            </a:ln>
          </p:spPr>
        </p:sp>
        <p:sp>
          <p:nvSpPr>
            <p:cNvPr id="78" name="Google Shape;78;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 name="Google Shape;79;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12" scaled="0"/>
            </a:gradFill>
            <a:ln>
              <a:noFill/>
            </a:ln>
          </p:spPr>
        </p:sp>
        <p:sp>
          <p:nvSpPr>
            <p:cNvPr id="80" name="Google Shape;80;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 name="Google Shape;81;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12" scaled="0"/>
            </a:gradFill>
            <a:ln>
              <a:noFill/>
            </a:ln>
          </p:spPr>
        </p:sp>
        <p:sp>
          <p:nvSpPr>
            <p:cNvPr id="82" name="Google Shape;82;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2"/>
            <p:cNvSpPr/>
            <p:nvPr/>
          </p:nvSpPr>
          <p:spPr>
            <a:xfrm>
              <a:off x="642938" y="6610350"/>
              <a:ext cx="23700" cy="2430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5" name="Google Shape;85;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12" scaled="0"/>
            </a:gradFill>
            <a:ln>
              <a:noFill/>
            </a:ln>
          </p:spPr>
        </p:sp>
        <p:sp>
          <p:nvSpPr>
            <p:cNvPr id="86" name="Google Shape;86;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12" scaled="0"/>
            </a:gradFill>
            <a:ln>
              <a:noFill/>
            </a:ln>
          </p:spPr>
        </p:sp>
        <p:sp>
          <p:nvSpPr>
            <p:cNvPr id="87" name="Google Shape;87;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12" scaled="0"/>
            </a:gradFill>
            <a:ln>
              <a:noFill/>
            </a:ln>
          </p:spPr>
        </p:sp>
        <p:sp>
          <p:nvSpPr>
            <p:cNvPr id="89" name="Google Shape;89;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12" scaled="0"/>
            </a:gradFill>
            <a:ln>
              <a:noFill/>
            </a:ln>
          </p:spPr>
        </p:sp>
        <p:sp>
          <p:nvSpPr>
            <p:cNvPr id="90" name="Google Shape;90;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 name="Google Shape;91;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12" scaled="0"/>
            </a:gradFill>
            <a:ln>
              <a:noFill/>
            </a:ln>
          </p:spPr>
        </p:sp>
        <p:sp>
          <p:nvSpPr>
            <p:cNvPr id="92" name="Google Shape;92;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 name="Google Shape;93;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12" scaled="0"/>
            </a:gradFill>
            <a:ln>
              <a:noFill/>
            </a:ln>
          </p:spPr>
        </p:sp>
        <p:sp>
          <p:nvSpPr>
            <p:cNvPr id="94" name="Google Shape;94;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 name="Google Shape;95;p2"/>
            <p:cNvSpPr/>
            <p:nvPr/>
          </p:nvSpPr>
          <p:spPr>
            <a:xfrm>
              <a:off x="1228725" y="4662488"/>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12" scaled="0"/>
            </a:gradFill>
            <a:ln>
              <a:noFill/>
            </a:ln>
          </p:spPr>
        </p:sp>
        <p:sp>
          <p:nvSpPr>
            <p:cNvPr id="97" name="Google Shape;97;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12" scaled="0"/>
            </a:gradFill>
            <a:ln>
              <a:noFill/>
            </a:ln>
          </p:spPr>
        </p:sp>
        <p:sp>
          <p:nvSpPr>
            <p:cNvPr id="99" name="Google Shape;99;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0" name="Google Shape;100;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12" scaled="0"/>
            </a:gradFill>
            <a:ln>
              <a:noFill/>
            </a:ln>
          </p:spPr>
        </p:sp>
        <p:sp>
          <p:nvSpPr>
            <p:cNvPr id="102" name="Google Shape;102;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12" scaled="0"/>
            </a:gradFill>
            <a:ln>
              <a:noFill/>
            </a:ln>
          </p:spPr>
        </p:sp>
        <p:sp>
          <p:nvSpPr>
            <p:cNvPr id="103" name="Google Shape;103;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 name="Google Shape;104;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 name="Google Shape;105;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12" scaled="0"/>
            </a:gradFill>
            <a:ln>
              <a:noFill/>
            </a:ln>
          </p:spPr>
        </p:sp>
        <p:sp>
          <p:nvSpPr>
            <p:cNvPr id="106" name="Google Shape;106;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12" scaled="0"/>
            </a:gradFill>
            <a:ln>
              <a:noFill/>
            </a:ln>
          </p:spPr>
        </p:sp>
        <p:sp>
          <p:nvSpPr>
            <p:cNvPr id="108" name="Google Shape;108;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09" name="Google Shape;109;p2"/>
          <p:cNvSpPr txBox="1"/>
          <p:nvPr>
            <p:ph type="ctrTitle"/>
          </p:nvPr>
        </p:nvSpPr>
        <p:spPr>
          <a:xfrm>
            <a:off x="1407318" y="841772"/>
            <a:ext cx="6593700" cy="1790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 name="Google Shape;110;p2"/>
          <p:cNvSpPr txBox="1"/>
          <p:nvPr>
            <p:ph idx="1" type="subTitle"/>
          </p:nvPr>
        </p:nvSpPr>
        <p:spPr>
          <a:xfrm>
            <a:off x="1407318" y="2701528"/>
            <a:ext cx="6593700" cy="1241700"/>
          </a:xfrm>
          <a:prstGeom prst="rect">
            <a:avLst/>
          </a:prstGeom>
          <a:noFill/>
          <a:ln>
            <a:noFill/>
          </a:ln>
        </p:spPr>
        <p:txBody>
          <a:bodyPr anchorCtr="0" anchor="t" bIns="34275" lIns="68575" spcFirstLastPara="1" rIns="68575" wrap="square" tIns="34275">
            <a:noAutofit/>
          </a:bodyPr>
          <a:lstStyle>
            <a:lvl1pPr lvl="0" rtl="0" algn="l">
              <a:lnSpc>
                <a:spcPct val="120000"/>
              </a:lnSpc>
              <a:spcBef>
                <a:spcPts val="800"/>
              </a:spcBef>
              <a:spcAft>
                <a:spcPts val="0"/>
              </a:spcAft>
              <a:buClr>
                <a:schemeClr val="lt2"/>
              </a:buClr>
              <a:buSzPts val="1900"/>
              <a:buNone/>
              <a:defRPr sz="1500" cap="none">
                <a:solidFill>
                  <a:schemeClr val="lt2"/>
                </a:solidFill>
              </a:defRPr>
            </a:lvl1pPr>
            <a:lvl2pPr lvl="1" rtl="0" algn="ctr">
              <a:lnSpc>
                <a:spcPct val="120000"/>
              </a:lnSpc>
              <a:spcBef>
                <a:spcPts val="400"/>
              </a:spcBef>
              <a:spcAft>
                <a:spcPts val="0"/>
              </a:spcAft>
              <a:buClr>
                <a:schemeClr val="lt1"/>
              </a:buClr>
              <a:buSzPts val="1900"/>
              <a:buNone/>
              <a:defRPr sz="1500"/>
            </a:lvl2pPr>
            <a:lvl3pPr lvl="2" rtl="0" algn="ctr">
              <a:lnSpc>
                <a:spcPct val="120000"/>
              </a:lnSpc>
              <a:spcBef>
                <a:spcPts val="400"/>
              </a:spcBef>
              <a:spcAft>
                <a:spcPts val="0"/>
              </a:spcAft>
              <a:buClr>
                <a:schemeClr val="lt1"/>
              </a:buClr>
              <a:buSzPts val="1700"/>
              <a:buNone/>
              <a:defRPr sz="1400"/>
            </a:lvl3pPr>
            <a:lvl4pPr lvl="3" rtl="0" algn="ctr">
              <a:lnSpc>
                <a:spcPct val="120000"/>
              </a:lnSpc>
              <a:spcBef>
                <a:spcPts val="400"/>
              </a:spcBef>
              <a:spcAft>
                <a:spcPts val="0"/>
              </a:spcAft>
              <a:buClr>
                <a:schemeClr val="lt1"/>
              </a:buClr>
              <a:buSzPts val="1500"/>
              <a:buNone/>
              <a:defRPr sz="1200"/>
            </a:lvl4pPr>
            <a:lvl5pPr lvl="4" rtl="0" algn="ctr">
              <a:lnSpc>
                <a:spcPct val="120000"/>
              </a:lnSpc>
              <a:spcBef>
                <a:spcPts val="400"/>
              </a:spcBef>
              <a:spcAft>
                <a:spcPts val="0"/>
              </a:spcAft>
              <a:buClr>
                <a:schemeClr val="lt1"/>
              </a:buClr>
              <a:buSzPts val="1500"/>
              <a:buNone/>
              <a:defRPr sz="1200"/>
            </a:lvl5pPr>
            <a:lvl6pPr lvl="5" rtl="0" algn="ctr">
              <a:lnSpc>
                <a:spcPct val="120000"/>
              </a:lnSpc>
              <a:spcBef>
                <a:spcPts val="400"/>
              </a:spcBef>
              <a:spcAft>
                <a:spcPts val="0"/>
              </a:spcAft>
              <a:buClr>
                <a:schemeClr val="lt1"/>
              </a:buClr>
              <a:buSzPts val="1500"/>
              <a:buNone/>
              <a:defRPr sz="1200"/>
            </a:lvl6pPr>
            <a:lvl7pPr lvl="6" rtl="0" algn="ctr">
              <a:lnSpc>
                <a:spcPct val="120000"/>
              </a:lnSpc>
              <a:spcBef>
                <a:spcPts val="400"/>
              </a:spcBef>
              <a:spcAft>
                <a:spcPts val="0"/>
              </a:spcAft>
              <a:buClr>
                <a:schemeClr val="lt1"/>
              </a:buClr>
              <a:buSzPts val="1500"/>
              <a:buNone/>
              <a:defRPr sz="1200"/>
            </a:lvl7pPr>
            <a:lvl8pPr lvl="7" rtl="0" algn="ctr">
              <a:lnSpc>
                <a:spcPct val="120000"/>
              </a:lnSpc>
              <a:spcBef>
                <a:spcPts val="400"/>
              </a:spcBef>
              <a:spcAft>
                <a:spcPts val="0"/>
              </a:spcAft>
              <a:buClr>
                <a:schemeClr val="lt1"/>
              </a:buClr>
              <a:buSzPts val="1500"/>
              <a:buNone/>
              <a:defRPr sz="1200"/>
            </a:lvl8pPr>
            <a:lvl9pPr lvl="8" rtl="0" algn="ctr">
              <a:lnSpc>
                <a:spcPct val="120000"/>
              </a:lnSpc>
              <a:spcBef>
                <a:spcPts val="400"/>
              </a:spcBef>
              <a:spcAft>
                <a:spcPts val="0"/>
              </a:spcAft>
              <a:buClr>
                <a:schemeClr val="lt1"/>
              </a:buClr>
              <a:buSzPts val="1500"/>
              <a:buNone/>
              <a:defRPr sz="1200"/>
            </a:lvl9pPr>
          </a:lstStyle>
          <a:p/>
        </p:txBody>
      </p:sp>
      <p:sp>
        <p:nvSpPr>
          <p:cNvPr id="111" name="Google Shape;111;p2"/>
          <p:cNvSpPr txBox="1"/>
          <p:nvPr>
            <p:ph idx="10" type="dt"/>
          </p:nvPr>
        </p:nvSpPr>
        <p:spPr>
          <a:xfrm>
            <a:off x="5308133" y="4057651"/>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
          <p:cNvSpPr txBox="1"/>
          <p:nvPr>
            <p:ph idx="11" type="ftr"/>
          </p:nvPr>
        </p:nvSpPr>
        <p:spPr>
          <a:xfrm>
            <a:off x="1407318" y="4057651"/>
            <a:ext cx="38436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
          <p:cNvSpPr txBox="1"/>
          <p:nvPr>
            <p:ph idx="12" type="sldNum"/>
          </p:nvPr>
        </p:nvSpPr>
        <p:spPr>
          <a:xfrm>
            <a:off x="7422683" y="4057649"/>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5" name="Shape 165"/>
        <p:cNvGrpSpPr/>
        <p:nvPr/>
      </p:nvGrpSpPr>
      <p:grpSpPr>
        <a:xfrm>
          <a:off x="0" y="0"/>
          <a:ext cx="0" cy="0"/>
          <a:chOff x="0" y="0"/>
          <a:chExt cx="0" cy="0"/>
        </a:xfrm>
      </p:grpSpPr>
      <p:sp>
        <p:nvSpPr>
          <p:cNvPr id="166" name="Google Shape;166;p11"/>
          <p:cNvSpPr txBox="1"/>
          <p:nvPr>
            <p:ph type="title"/>
          </p:nvPr>
        </p:nvSpPr>
        <p:spPr>
          <a:xfrm>
            <a:off x="856057" y="3228498"/>
            <a:ext cx="7434300" cy="614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7" name="Google Shape;167;p11"/>
          <p:cNvSpPr/>
          <p:nvPr>
            <p:ph idx="2" type="pic"/>
          </p:nvPr>
        </p:nvSpPr>
        <p:spPr>
          <a:xfrm>
            <a:off x="856058" y="454819"/>
            <a:ext cx="7434300" cy="2474700"/>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168" name="Google Shape;168;p11"/>
          <p:cNvSpPr txBox="1"/>
          <p:nvPr>
            <p:ph idx="1" type="body"/>
          </p:nvPr>
        </p:nvSpPr>
        <p:spPr>
          <a:xfrm>
            <a:off x="856023" y="3843015"/>
            <a:ext cx="7433100" cy="5118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69" name="Google Shape;169;p11"/>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p11"/>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11"/>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2" name="Shape 172"/>
        <p:cNvGrpSpPr/>
        <p:nvPr/>
      </p:nvGrpSpPr>
      <p:grpSpPr>
        <a:xfrm>
          <a:off x="0" y="0"/>
          <a:ext cx="0" cy="0"/>
          <a:chOff x="0" y="0"/>
          <a:chExt cx="0" cy="0"/>
        </a:xfrm>
      </p:grpSpPr>
      <p:sp>
        <p:nvSpPr>
          <p:cNvPr id="173" name="Google Shape;173;p12"/>
          <p:cNvSpPr txBox="1"/>
          <p:nvPr>
            <p:ph type="title"/>
          </p:nvPr>
        </p:nvSpPr>
        <p:spPr>
          <a:xfrm>
            <a:off x="856092" y="457200"/>
            <a:ext cx="7429500" cy="257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4" name="Google Shape;174;p12"/>
          <p:cNvSpPr txBox="1"/>
          <p:nvPr>
            <p:ph idx="1" type="body"/>
          </p:nvPr>
        </p:nvSpPr>
        <p:spPr>
          <a:xfrm>
            <a:off x="856057" y="3314699"/>
            <a:ext cx="7428300" cy="1028700"/>
          </a:xfrm>
          <a:prstGeom prst="rect">
            <a:avLst/>
          </a:prstGeom>
          <a:noFill/>
          <a:ln>
            <a:noFill/>
          </a:ln>
        </p:spPr>
        <p:txBody>
          <a:bodyPr anchorCtr="0" anchor="ctr"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75" name="Google Shape;175;p12"/>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12"/>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12"/>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78" name="Shape 178"/>
        <p:cNvGrpSpPr/>
        <p:nvPr/>
      </p:nvGrpSpPr>
      <p:grpSpPr>
        <a:xfrm>
          <a:off x="0" y="0"/>
          <a:ext cx="0" cy="0"/>
          <a:chOff x="0" y="0"/>
          <a:chExt cx="0" cy="0"/>
        </a:xfrm>
      </p:grpSpPr>
      <p:sp>
        <p:nvSpPr>
          <p:cNvPr id="179" name="Google Shape;179;p13"/>
          <p:cNvSpPr txBox="1"/>
          <p:nvPr>
            <p:ph type="title"/>
          </p:nvPr>
        </p:nvSpPr>
        <p:spPr>
          <a:xfrm>
            <a:off x="1084659" y="457199"/>
            <a:ext cx="6977100" cy="2061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0" name="Google Shape;180;p13"/>
          <p:cNvSpPr txBox="1"/>
          <p:nvPr>
            <p:ph idx="1" type="body"/>
          </p:nvPr>
        </p:nvSpPr>
        <p:spPr>
          <a:xfrm>
            <a:off x="1290483" y="2524168"/>
            <a:ext cx="6564300" cy="4116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81" name="Google Shape;181;p13"/>
          <p:cNvSpPr txBox="1"/>
          <p:nvPr>
            <p:ph idx="2" type="body"/>
          </p:nvPr>
        </p:nvSpPr>
        <p:spPr>
          <a:xfrm>
            <a:off x="856058" y="3232439"/>
            <a:ext cx="7429500" cy="1117200"/>
          </a:xfrm>
          <a:prstGeom prst="rect">
            <a:avLst/>
          </a:prstGeom>
          <a:noFill/>
          <a:ln>
            <a:noFill/>
          </a:ln>
        </p:spPr>
        <p:txBody>
          <a:bodyPr anchorCtr="0" anchor="ctr"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82" name="Google Shape;182;p13"/>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3" name="Google Shape;183;p13"/>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4" name="Google Shape;184;p13"/>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13"/>
          <p:cNvSpPr txBox="1"/>
          <p:nvPr/>
        </p:nvSpPr>
        <p:spPr>
          <a:xfrm>
            <a:off x="677634" y="549295"/>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Twentieth Century"/>
              <a:buNone/>
            </a:pPr>
            <a:r>
              <a:rPr b="0" i="0" lang="en" sz="6000" u="none" cap="none" strike="noStrike">
                <a:solidFill>
                  <a:schemeClr val="lt1"/>
                </a:solidFill>
                <a:latin typeface="Twentieth Century"/>
                <a:ea typeface="Twentieth Century"/>
                <a:cs typeface="Twentieth Century"/>
                <a:sym typeface="Twentieth Century"/>
              </a:rPr>
              <a:t>“</a:t>
            </a:r>
            <a:endParaRPr sz="1100"/>
          </a:p>
        </p:txBody>
      </p:sp>
      <p:sp>
        <p:nvSpPr>
          <p:cNvPr id="186" name="Google Shape;186;p13"/>
          <p:cNvSpPr txBox="1"/>
          <p:nvPr/>
        </p:nvSpPr>
        <p:spPr>
          <a:xfrm>
            <a:off x="7903028" y="2073729"/>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Twentieth Century"/>
              <a:buNone/>
            </a:pPr>
            <a:r>
              <a:rPr b="0" i="0" lang="en" sz="6000" u="none" cap="none" strike="noStrike">
                <a:solidFill>
                  <a:schemeClr val="lt1"/>
                </a:solidFill>
                <a:latin typeface="Twentieth Century"/>
                <a:ea typeface="Twentieth Century"/>
                <a:cs typeface="Twentieth Century"/>
                <a:sym typeface="Twentieth Century"/>
              </a:rPr>
              <a:t>”</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7" name="Shape 187"/>
        <p:cNvGrpSpPr/>
        <p:nvPr/>
      </p:nvGrpSpPr>
      <p:grpSpPr>
        <a:xfrm>
          <a:off x="0" y="0"/>
          <a:ext cx="0" cy="0"/>
          <a:chOff x="0" y="0"/>
          <a:chExt cx="0" cy="0"/>
        </a:xfrm>
      </p:grpSpPr>
      <p:sp>
        <p:nvSpPr>
          <p:cNvPr id="188" name="Google Shape;188;p14"/>
          <p:cNvSpPr txBox="1"/>
          <p:nvPr>
            <p:ph type="title"/>
          </p:nvPr>
        </p:nvSpPr>
        <p:spPr>
          <a:xfrm>
            <a:off x="856057" y="1600531"/>
            <a:ext cx="7429500" cy="1884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9" name="Google Shape;189;p14"/>
          <p:cNvSpPr txBox="1"/>
          <p:nvPr>
            <p:ph idx="1" type="body"/>
          </p:nvPr>
        </p:nvSpPr>
        <p:spPr>
          <a:xfrm>
            <a:off x="856023" y="3493241"/>
            <a:ext cx="7428300" cy="8556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90" name="Google Shape;190;p14"/>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1" name="Google Shape;191;p14"/>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14"/>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3" name="Shape 193"/>
        <p:cNvGrpSpPr/>
        <p:nvPr/>
      </p:nvGrpSpPr>
      <p:grpSpPr>
        <a:xfrm>
          <a:off x="0" y="0"/>
          <a:ext cx="0" cy="0"/>
          <a:chOff x="0" y="0"/>
          <a:chExt cx="0" cy="0"/>
        </a:xfrm>
      </p:grpSpPr>
      <p:sp>
        <p:nvSpPr>
          <p:cNvPr id="194" name="Google Shape;194;p15"/>
          <p:cNvSpPr txBox="1"/>
          <p:nvPr>
            <p:ph type="title"/>
          </p:nvPr>
        </p:nvSpPr>
        <p:spPr>
          <a:xfrm>
            <a:off x="856060" y="457200"/>
            <a:ext cx="7429500" cy="1428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5" name="Google Shape;195;p15"/>
          <p:cNvSpPr txBox="1"/>
          <p:nvPr>
            <p:ph idx="1" type="body"/>
          </p:nvPr>
        </p:nvSpPr>
        <p:spPr>
          <a:xfrm>
            <a:off x="856057" y="2005847"/>
            <a:ext cx="2397600" cy="514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96" name="Google Shape;196;p15"/>
          <p:cNvSpPr txBox="1"/>
          <p:nvPr>
            <p:ph idx="2" type="body"/>
          </p:nvPr>
        </p:nvSpPr>
        <p:spPr>
          <a:xfrm>
            <a:off x="845938" y="2520197"/>
            <a:ext cx="2406600" cy="1823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197" name="Google Shape;197;p15"/>
          <p:cNvSpPr txBox="1"/>
          <p:nvPr>
            <p:ph idx="3" type="body"/>
          </p:nvPr>
        </p:nvSpPr>
        <p:spPr>
          <a:xfrm>
            <a:off x="3386075" y="2008226"/>
            <a:ext cx="2388300" cy="514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98" name="Google Shape;198;p15"/>
          <p:cNvSpPr txBox="1"/>
          <p:nvPr>
            <p:ph idx="4" type="body"/>
          </p:nvPr>
        </p:nvSpPr>
        <p:spPr>
          <a:xfrm>
            <a:off x="3378160" y="2522576"/>
            <a:ext cx="2397000" cy="1823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199" name="Google Shape;199;p15"/>
          <p:cNvSpPr txBox="1"/>
          <p:nvPr>
            <p:ph idx="5" type="body"/>
          </p:nvPr>
        </p:nvSpPr>
        <p:spPr>
          <a:xfrm>
            <a:off x="5889332" y="2005847"/>
            <a:ext cx="2396100" cy="514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00" name="Google Shape;200;p15"/>
          <p:cNvSpPr txBox="1"/>
          <p:nvPr>
            <p:ph idx="6" type="body"/>
          </p:nvPr>
        </p:nvSpPr>
        <p:spPr>
          <a:xfrm>
            <a:off x="5889332" y="2520197"/>
            <a:ext cx="2396100" cy="1823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01" name="Google Shape;201;p15"/>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2" name="Google Shape;202;p15"/>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3" name="Google Shape;203;p15"/>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4" name="Shape 204"/>
        <p:cNvGrpSpPr/>
        <p:nvPr/>
      </p:nvGrpSpPr>
      <p:grpSpPr>
        <a:xfrm>
          <a:off x="0" y="0"/>
          <a:ext cx="0" cy="0"/>
          <a:chOff x="0" y="0"/>
          <a:chExt cx="0" cy="0"/>
        </a:xfrm>
      </p:grpSpPr>
      <p:sp>
        <p:nvSpPr>
          <p:cNvPr id="205" name="Google Shape;205;p16"/>
          <p:cNvSpPr txBox="1"/>
          <p:nvPr>
            <p:ph type="title"/>
          </p:nvPr>
        </p:nvSpPr>
        <p:spPr>
          <a:xfrm>
            <a:off x="856058" y="457200"/>
            <a:ext cx="7429500" cy="1428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6" name="Google Shape;206;p16"/>
          <p:cNvSpPr txBox="1"/>
          <p:nvPr>
            <p:ph idx="1" type="body"/>
          </p:nvPr>
        </p:nvSpPr>
        <p:spPr>
          <a:xfrm>
            <a:off x="856060" y="3303447"/>
            <a:ext cx="23964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07" name="Google Shape;207;p16"/>
          <p:cNvSpPr/>
          <p:nvPr>
            <p:ph idx="2" type="pic"/>
          </p:nvPr>
        </p:nvSpPr>
        <p:spPr>
          <a:xfrm>
            <a:off x="856060" y="2000249"/>
            <a:ext cx="239640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208" name="Google Shape;208;p16"/>
          <p:cNvSpPr txBox="1"/>
          <p:nvPr>
            <p:ph idx="3" type="body"/>
          </p:nvPr>
        </p:nvSpPr>
        <p:spPr>
          <a:xfrm>
            <a:off x="856060" y="3735643"/>
            <a:ext cx="2396400" cy="6135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09" name="Google Shape;209;p16"/>
          <p:cNvSpPr txBox="1"/>
          <p:nvPr>
            <p:ph idx="4" type="body"/>
          </p:nvPr>
        </p:nvSpPr>
        <p:spPr>
          <a:xfrm>
            <a:off x="3366790" y="3303447"/>
            <a:ext cx="24003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10" name="Google Shape;210;p16"/>
          <p:cNvSpPr/>
          <p:nvPr>
            <p:ph idx="5" type="pic"/>
          </p:nvPr>
        </p:nvSpPr>
        <p:spPr>
          <a:xfrm>
            <a:off x="3366790" y="2000249"/>
            <a:ext cx="239910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211" name="Google Shape;211;p16"/>
          <p:cNvSpPr txBox="1"/>
          <p:nvPr>
            <p:ph idx="6" type="body"/>
          </p:nvPr>
        </p:nvSpPr>
        <p:spPr>
          <a:xfrm>
            <a:off x="3365695" y="3735643"/>
            <a:ext cx="2400300" cy="6078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12" name="Google Shape;212;p16"/>
          <p:cNvSpPr txBox="1"/>
          <p:nvPr>
            <p:ph idx="7" type="body"/>
          </p:nvPr>
        </p:nvSpPr>
        <p:spPr>
          <a:xfrm>
            <a:off x="5889425" y="3303446"/>
            <a:ext cx="23931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13" name="Google Shape;213;p16"/>
          <p:cNvSpPr/>
          <p:nvPr>
            <p:ph idx="8" type="pic"/>
          </p:nvPr>
        </p:nvSpPr>
        <p:spPr>
          <a:xfrm>
            <a:off x="5889332" y="2000249"/>
            <a:ext cx="239610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214" name="Google Shape;214;p16"/>
          <p:cNvSpPr txBox="1"/>
          <p:nvPr>
            <p:ph idx="9" type="body"/>
          </p:nvPr>
        </p:nvSpPr>
        <p:spPr>
          <a:xfrm>
            <a:off x="5889332" y="3735640"/>
            <a:ext cx="2396100" cy="6078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15" name="Google Shape;215;p16"/>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16"/>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16"/>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17"/>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0" name="Google Shape;220;p17"/>
          <p:cNvSpPr txBox="1"/>
          <p:nvPr>
            <p:ph idx="1" type="body"/>
          </p:nvPr>
        </p:nvSpPr>
        <p:spPr>
          <a:xfrm rot="5400000">
            <a:off x="3242708" y="-699535"/>
            <a:ext cx="2656200" cy="74295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221" name="Google Shape;221;p17"/>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17"/>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17"/>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18"/>
          <p:cNvSpPr txBox="1"/>
          <p:nvPr>
            <p:ph type="title"/>
          </p:nvPr>
        </p:nvSpPr>
        <p:spPr>
          <a:xfrm rot="5400000">
            <a:off x="5590508" y="1648349"/>
            <a:ext cx="3886200" cy="1503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18"/>
          <p:cNvSpPr txBox="1"/>
          <p:nvPr>
            <p:ph idx="1" type="body"/>
          </p:nvPr>
        </p:nvSpPr>
        <p:spPr>
          <a:xfrm rot="5400000">
            <a:off x="1818750" y="-505351"/>
            <a:ext cx="3886200" cy="58113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227" name="Google Shape;227;p18"/>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8" name="Google Shape;228;p18"/>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9" name="Google Shape;229;p18"/>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0" name="Shape 230"/>
        <p:cNvGrpSpPr/>
        <p:nvPr/>
      </p:nvGrpSpPr>
      <p:grpSpPr>
        <a:xfrm>
          <a:off x="0" y="0"/>
          <a:ext cx="0" cy="0"/>
          <a:chOff x="0" y="0"/>
          <a:chExt cx="0" cy="0"/>
        </a:xfrm>
      </p:grpSpPr>
      <p:sp>
        <p:nvSpPr>
          <p:cNvPr id="231" name="Google Shape;231;p1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2" name="Google Shape;232;p1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74650" lvl="0" marL="457200" rtl="0">
              <a:spcBef>
                <a:spcPts val="800"/>
              </a:spcBef>
              <a:spcAft>
                <a:spcPts val="0"/>
              </a:spcAft>
              <a:buSzPts val="2300"/>
              <a:buChar char="•"/>
              <a:defRPr/>
            </a:lvl1pPr>
            <a:lvl2pPr indent="-349250" lvl="1" marL="914400" rtl="0">
              <a:spcBef>
                <a:spcPts val="400"/>
              </a:spcBef>
              <a:spcAft>
                <a:spcPts val="0"/>
              </a:spcAft>
              <a:buSzPts val="1900"/>
              <a:buChar char="•"/>
              <a:defRPr/>
            </a:lvl2pPr>
            <a:lvl3pPr indent="-336550" lvl="2" marL="1371600" rtl="0">
              <a:spcBef>
                <a:spcPts val="400"/>
              </a:spcBef>
              <a:spcAft>
                <a:spcPts val="0"/>
              </a:spcAft>
              <a:buSzPts val="1700"/>
              <a:buChar char="•"/>
              <a:defRPr/>
            </a:lvl3pPr>
            <a:lvl4pPr indent="-323850" lvl="3" marL="1828800" rtl="0">
              <a:spcBef>
                <a:spcPts val="400"/>
              </a:spcBef>
              <a:spcAft>
                <a:spcPts val="0"/>
              </a:spcAft>
              <a:buSzPts val="1500"/>
              <a:buChar char="•"/>
              <a:defRPr/>
            </a:lvl4pPr>
            <a:lvl5pPr indent="-323850" lvl="4" marL="2286000" rtl="0">
              <a:spcBef>
                <a:spcPts val="400"/>
              </a:spcBef>
              <a:spcAft>
                <a:spcPts val="0"/>
              </a:spcAft>
              <a:buSzPts val="1500"/>
              <a:buChar char="•"/>
              <a:defRPr/>
            </a:lvl5pPr>
            <a:lvl6pPr indent="-311150" lvl="5" marL="2743200" rtl="0">
              <a:spcBef>
                <a:spcPts val="400"/>
              </a:spcBef>
              <a:spcAft>
                <a:spcPts val="0"/>
              </a:spcAft>
              <a:buSzPts val="1300"/>
              <a:buChar char="•"/>
              <a:defRPr/>
            </a:lvl6pPr>
            <a:lvl7pPr indent="-311150" lvl="6" marL="3200400" rtl="0">
              <a:spcBef>
                <a:spcPts val="400"/>
              </a:spcBef>
              <a:spcAft>
                <a:spcPts val="0"/>
              </a:spcAft>
              <a:buSzPts val="1300"/>
              <a:buChar char="•"/>
              <a:defRPr/>
            </a:lvl7pPr>
            <a:lvl8pPr indent="-311150" lvl="7" marL="3657600" rtl="0">
              <a:spcBef>
                <a:spcPts val="400"/>
              </a:spcBef>
              <a:spcAft>
                <a:spcPts val="0"/>
              </a:spcAft>
              <a:buSzPts val="1300"/>
              <a:buChar char="•"/>
              <a:defRPr/>
            </a:lvl8pPr>
            <a:lvl9pPr indent="-311150" lvl="8" marL="4114800" rtl="0">
              <a:spcBef>
                <a:spcPts val="400"/>
              </a:spcBef>
              <a:spcAft>
                <a:spcPts val="0"/>
              </a:spcAft>
              <a:buSzPts val="1300"/>
              <a:buChar char="•"/>
              <a:defRPr/>
            </a:lvl9pPr>
          </a:lstStyle>
          <a:p/>
        </p:txBody>
      </p:sp>
      <p:sp>
        <p:nvSpPr>
          <p:cNvPr id="233" name="Google Shape;233;p1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p3"/>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3"/>
          <p:cNvSpPr txBox="1"/>
          <p:nvPr>
            <p:ph idx="1" type="body"/>
          </p:nvPr>
        </p:nvSpPr>
        <p:spPr>
          <a:xfrm>
            <a:off x="856059" y="1687115"/>
            <a:ext cx="7429500" cy="26562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17" name="Google Shape;117;p3"/>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3"/>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3"/>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4"/>
          <p:cNvSpPr txBox="1"/>
          <p:nvPr>
            <p:ph type="title"/>
          </p:nvPr>
        </p:nvSpPr>
        <p:spPr>
          <a:xfrm>
            <a:off x="856058" y="1064419"/>
            <a:ext cx="74295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4"/>
          <p:cNvSpPr txBox="1"/>
          <p:nvPr>
            <p:ph idx="1" type="body"/>
          </p:nvPr>
        </p:nvSpPr>
        <p:spPr>
          <a:xfrm>
            <a:off x="856058" y="3318272"/>
            <a:ext cx="7429500" cy="1031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cap="none">
                <a:solidFill>
                  <a:schemeClr val="lt1"/>
                </a:solidFill>
              </a:defRPr>
            </a:lvl1pPr>
            <a:lvl2pPr indent="-228600" lvl="1" marL="914400" rtl="0" algn="l">
              <a:lnSpc>
                <a:spcPct val="120000"/>
              </a:lnSpc>
              <a:spcBef>
                <a:spcPts val="400"/>
              </a:spcBef>
              <a:spcAft>
                <a:spcPts val="0"/>
              </a:spcAft>
              <a:buClr>
                <a:schemeClr val="lt1"/>
              </a:buClr>
              <a:buSzPts val="1700"/>
              <a:buNone/>
              <a:defRPr sz="1400">
                <a:solidFill>
                  <a:schemeClr val="lt1"/>
                </a:solidFill>
              </a:defRPr>
            </a:lvl2pPr>
            <a:lvl3pPr indent="-228600" lvl="2" marL="1371600" rtl="0" algn="l">
              <a:lnSpc>
                <a:spcPct val="120000"/>
              </a:lnSpc>
              <a:spcBef>
                <a:spcPts val="400"/>
              </a:spcBef>
              <a:spcAft>
                <a:spcPts val="0"/>
              </a:spcAft>
              <a:buClr>
                <a:schemeClr val="lt1"/>
              </a:buClr>
              <a:buSzPts val="1700"/>
              <a:buNone/>
              <a:defRPr sz="1400">
                <a:solidFill>
                  <a:schemeClr val="lt1"/>
                </a:solidFill>
              </a:defRPr>
            </a:lvl3pPr>
            <a:lvl4pPr indent="-228600" lvl="3" marL="1828800" rtl="0" algn="l">
              <a:lnSpc>
                <a:spcPct val="120000"/>
              </a:lnSpc>
              <a:spcBef>
                <a:spcPts val="400"/>
              </a:spcBef>
              <a:spcAft>
                <a:spcPts val="0"/>
              </a:spcAft>
              <a:buClr>
                <a:schemeClr val="lt1"/>
              </a:buClr>
              <a:buSzPts val="1500"/>
              <a:buNone/>
              <a:defRPr sz="1200">
                <a:solidFill>
                  <a:schemeClr val="lt1"/>
                </a:solidFill>
              </a:defRPr>
            </a:lvl4pPr>
            <a:lvl5pPr indent="-228600" lvl="4" marL="2286000" rtl="0" algn="l">
              <a:lnSpc>
                <a:spcPct val="120000"/>
              </a:lnSpc>
              <a:spcBef>
                <a:spcPts val="400"/>
              </a:spcBef>
              <a:spcAft>
                <a:spcPts val="0"/>
              </a:spcAft>
              <a:buClr>
                <a:schemeClr val="lt1"/>
              </a:buClr>
              <a:buSzPts val="1500"/>
              <a:buNone/>
              <a:defRPr sz="1200">
                <a:solidFill>
                  <a:schemeClr val="lt1"/>
                </a:solidFill>
              </a:defRPr>
            </a:lvl5pPr>
            <a:lvl6pPr indent="-228600" lvl="5" marL="2743200" rtl="0" algn="l">
              <a:lnSpc>
                <a:spcPct val="120000"/>
              </a:lnSpc>
              <a:spcBef>
                <a:spcPts val="400"/>
              </a:spcBef>
              <a:spcAft>
                <a:spcPts val="0"/>
              </a:spcAft>
              <a:buClr>
                <a:schemeClr val="lt1"/>
              </a:buClr>
              <a:buSzPts val="1500"/>
              <a:buNone/>
              <a:defRPr sz="1200">
                <a:solidFill>
                  <a:schemeClr val="lt1"/>
                </a:solidFill>
              </a:defRPr>
            </a:lvl6pPr>
            <a:lvl7pPr indent="-228600" lvl="6" marL="3200400" rtl="0" algn="l">
              <a:lnSpc>
                <a:spcPct val="120000"/>
              </a:lnSpc>
              <a:spcBef>
                <a:spcPts val="400"/>
              </a:spcBef>
              <a:spcAft>
                <a:spcPts val="0"/>
              </a:spcAft>
              <a:buClr>
                <a:schemeClr val="lt1"/>
              </a:buClr>
              <a:buSzPts val="1500"/>
              <a:buNone/>
              <a:defRPr sz="1200">
                <a:solidFill>
                  <a:schemeClr val="lt1"/>
                </a:solidFill>
              </a:defRPr>
            </a:lvl7pPr>
            <a:lvl8pPr indent="-228600" lvl="7" marL="3657600" rtl="0" algn="l">
              <a:lnSpc>
                <a:spcPct val="120000"/>
              </a:lnSpc>
              <a:spcBef>
                <a:spcPts val="400"/>
              </a:spcBef>
              <a:spcAft>
                <a:spcPts val="0"/>
              </a:spcAft>
              <a:buClr>
                <a:schemeClr val="lt1"/>
              </a:buClr>
              <a:buSzPts val="1500"/>
              <a:buNone/>
              <a:defRPr sz="1200">
                <a:solidFill>
                  <a:schemeClr val="lt1"/>
                </a:solidFill>
              </a:defRPr>
            </a:lvl8pPr>
            <a:lvl9pPr indent="-228600" lvl="8" marL="4114800" rtl="0" algn="l">
              <a:lnSpc>
                <a:spcPct val="120000"/>
              </a:lnSpc>
              <a:spcBef>
                <a:spcPts val="400"/>
              </a:spcBef>
              <a:spcAft>
                <a:spcPts val="0"/>
              </a:spcAft>
              <a:buClr>
                <a:schemeClr val="lt1"/>
              </a:buClr>
              <a:buSzPts val="1500"/>
              <a:buNone/>
              <a:defRPr sz="1200">
                <a:solidFill>
                  <a:schemeClr val="lt1"/>
                </a:solidFill>
              </a:defRPr>
            </a:lvl9pPr>
          </a:lstStyle>
          <a:p/>
        </p:txBody>
      </p:sp>
      <p:sp>
        <p:nvSpPr>
          <p:cNvPr id="123" name="Google Shape;123;p4"/>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4"/>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4"/>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5"/>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5"/>
          <p:cNvSpPr txBox="1"/>
          <p:nvPr>
            <p:ph idx="1" type="body"/>
          </p:nvPr>
        </p:nvSpPr>
        <p:spPr>
          <a:xfrm>
            <a:off x="856057" y="1687114"/>
            <a:ext cx="3658800" cy="26562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29" name="Google Shape;129;p5"/>
          <p:cNvSpPr txBox="1"/>
          <p:nvPr>
            <p:ph idx="2" type="body"/>
          </p:nvPr>
        </p:nvSpPr>
        <p:spPr>
          <a:xfrm>
            <a:off x="4629150" y="1687114"/>
            <a:ext cx="3656400" cy="26562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30" name="Google Shape;130;p5"/>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5"/>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5"/>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6"/>
          <p:cNvSpPr txBox="1"/>
          <p:nvPr>
            <p:ph type="title"/>
          </p:nvPr>
        </p:nvSpPr>
        <p:spPr>
          <a:xfrm>
            <a:off x="856058" y="464344"/>
            <a:ext cx="7429500" cy="11085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5" name="Google Shape;135;p6"/>
          <p:cNvSpPr txBox="1"/>
          <p:nvPr>
            <p:ph idx="1" type="body"/>
          </p:nvPr>
        </p:nvSpPr>
        <p:spPr>
          <a:xfrm>
            <a:off x="1027514" y="1687114"/>
            <a:ext cx="3487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36" name="Google Shape;136;p6"/>
          <p:cNvSpPr txBox="1"/>
          <p:nvPr>
            <p:ph idx="2" type="body"/>
          </p:nvPr>
        </p:nvSpPr>
        <p:spPr>
          <a:xfrm>
            <a:off x="856057" y="2305048"/>
            <a:ext cx="3658800" cy="20385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37" name="Google Shape;137;p6"/>
          <p:cNvSpPr txBox="1"/>
          <p:nvPr>
            <p:ph idx="3" type="body"/>
          </p:nvPr>
        </p:nvSpPr>
        <p:spPr>
          <a:xfrm>
            <a:off x="4800606" y="1687114"/>
            <a:ext cx="34851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38" name="Google Shape;138;p6"/>
          <p:cNvSpPr txBox="1"/>
          <p:nvPr>
            <p:ph idx="4" type="body"/>
          </p:nvPr>
        </p:nvSpPr>
        <p:spPr>
          <a:xfrm>
            <a:off x="4629150" y="2305048"/>
            <a:ext cx="3656400" cy="20385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39" name="Google Shape;139;p6"/>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6"/>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6"/>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7"/>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7"/>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7"/>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7"/>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8"/>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8"/>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8"/>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9"/>
          <p:cNvSpPr txBox="1"/>
          <p:nvPr>
            <p:ph type="title"/>
          </p:nvPr>
        </p:nvSpPr>
        <p:spPr>
          <a:xfrm>
            <a:off x="860029" y="457201"/>
            <a:ext cx="2892000" cy="123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9"/>
          <p:cNvSpPr txBox="1"/>
          <p:nvPr>
            <p:ph idx="1" type="body"/>
          </p:nvPr>
        </p:nvSpPr>
        <p:spPr>
          <a:xfrm>
            <a:off x="3867150" y="444500"/>
            <a:ext cx="4418400" cy="3898800"/>
          </a:xfrm>
          <a:prstGeom prst="rect">
            <a:avLst/>
          </a:prstGeom>
          <a:noFill/>
          <a:ln>
            <a:noFill/>
          </a:ln>
        </p:spPr>
        <p:txBody>
          <a:bodyPr anchorCtr="0" anchor="ctr"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54" name="Google Shape;154;p9"/>
          <p:cNvSpPr txBox="1"/>
          <p:nvPr>
            <p:ph idx="2" type="body"/>
          </p:nvPr>
        </p:nvSpPr>
        <p:spPr>
          <a:xfrm>
            <a:off x="860029" y="1687114"/>
            <a:ext cx="2892000" cy="26562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55" name="Google Shape;155;p9"/>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9"/>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7" name="Google Shape;157;p9"/>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10"/>
          <p:cNvSpPr txBox="1"/>
          <p:nvPr>
            <p:ph type="title"/>
          </p:nvPr>
        </p:nvSpPr>
        <p:spPr>
          <a:xfrm>
            <a:off x="856060" y="457200"/>
            <a:ext cx="4450800" cy="123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0" name="Google Shape;160;p10"/>
          <p:cNvSpPr/>
          <p:nvPr>
            <p:ph idx="2" type="pic"/>
          </p:nvPr>
        </p:nvSpPr>
        <p:spPr>
          <a:xfrm>
            <a:off x="5535541" y="457201"/>
            <a:ext cx="2750100" cy="3886200"/>
          </a:xfrm>
          <a:prstGeom prst="round2DiagRect">
            <a:avLst>
              <a:gd fmla="val 5608"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2600"/>
              <a:buFont typeface="Arial"/>
              <a:buNone/>
              <a:defRPr b="0" i="0" sz="21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23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9pPr>
          </a:lstStyle>
          <a:p/>
        </p:txBody>
      </p:sp>
      <p:sp>
        <p:nvSpPr>
          <p:cNvPr id="161" name="Google Shape;161;p10"/>
          <p:cNvSpPr txBox="1"/>
          <p:nvPr>
            <p:ph idx="1" type="body"/>
          </p:nvPr>
        </p:nvSpPr>
        <p:spPr>
          <a:xfrm>
            <a:off x="856057" y="1687114"/>
            <a:ext cx="4450800" cy="26562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62" name="Google Shape;162;p10"/>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10"/>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10"/>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1.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1"/>
          <p:cNvPicPr preferRelativeResize="0"/>
          <p:nvPr/>
        </p:nvPicPr>
        <p:blipFill rotWithShape="1">
          <a:blip r:embed="rId2">
            <a:alphaModFix amt="30000"/>
          </a:blip>
          <a:srcRect b="0" l="0" r="0" t="0"/>
          <a:stretch/>
        </p:blipFill>
        <p:spPr>
          <a:xfrm>
            <a:off x="0" y="-1"/>
            <a:ext cx="9144000" cy="5143500"/>
          </a:xfrm>
          <a:prstGeom prst="rect">
            <a:avLst/>
          </a:prstGeom>
          <a:noFill/>
          <a:ln>
            <a:noFill/>
          </a:ln>
        </p:spPr>
      </p:pic>
      <p:grpSp>
        <p:nvGrpSpPr>
          <p:cNvPr id="7" name="Google Shape;7;p1"/>
          <p:cNvGrpSpPr/>
          <p:nvPr/>
        </p:nvGrpSpPr>
        <p:grpSpPr>
          <a:xfrm>
            <a:off x="-10716" y="0"/>
            <a:ext cx="9040416" cy="5143500"/>
            <a:chOff x="-14288" y="0"/>
            <a:chExt cx="12053888" cy="6858000"/>
          </a:xfrm>
        </p:grpSpPr>
        <p:grpSp>
          <p:nvGrpSpPr>
            <p:cNvPr id="8" name="Google Shape;8;p1"/>
            <p:cNvGrpSpPr/>
            <p:nvPr/>
          </p:nvGrpSpPr>
          <p:grpSpPr>
            <a:xfrm>
              <a:off x="-14288" y="0"/>
              <a:ext cx="1220788" cy="6858000"/>
              <a:chOff x="-14288" y="0"/>
              <a:chExt cx="1220788" cy="6858000"/>
            </a:xfrm>
          </p:grpSpPr>
          <p:sp>
            <p:nvSpPr>
              <p:cNvPr id="9" name="Google Shape;9;p1"/>
              <p:cNvSpPr/>
              <p:nvPr/>
            </p:nvSpPr>
            <p:spPr>
              <a:xfrm>
                <a:off x="114300" y="4763"/>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 name="Google Shape;10;p1"/>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 name="Google Shape;11;p1"/>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12" scaled="0"/>
              </a:gradFill>
              <a:ln>
                <a:noFill/>
              </a:ln>
            </p:spPr>
          </p:sp>
          <p:sp>
            <p:nvSpPr>
              <p:cNvPr id="13" name="Google Shape;13;p1"/>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 name="Google Shape;14;p1"/>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12" scaled="0"/>
              </a:gradFill>
              <a:ln>
                <a:noFill/>
              </a:ln>
            </p:spPr>
          </p:sp>
          <p:sp>
            <p:nvSpPr>
              <p:cNvPr id="15" name="Google Shape;15;p1"/>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12" scaled="0"/>
              </a:gradFill>
              <a:ln>
                <a:noFill/>
              </a:ln>
            </p:spPr>
          </p:sp>
          <p:sp>
            <p:nvSpPr>
              <p:cNvPr id="16" name="Google Shape;16;p1"/>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 name="Google Shape;17;p1"/>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 name="Google Shape;18;p1"/>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12" scaled="0"/>
              </a:gradFill>
              <a:ln>
                <a:noFill/>
              </a:ln>
            </p:spPr>
          </p:sp>
          <p:sp>
            <p:nvSpPr>
              <p:cNvPr id="19" name="Google Shape;19;p1"/>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20" name="Google Shape;20;p1"/>
              <p:cNvCxnSpPr/>
              <p:nvPr/>
            </p:nvCxnSpPr>
            <p:spPr>
              <a:xfrm>
                <a:off x="-4763" y="9525"/>
                <a:ext cx="0" cy="0"/>
              </a:xfrm>
              <a:prstGeom prst="straightConnector1">
                <a:avLst/>
              </a:prstGeom>
              <a:gradFill>
                <a:gsLst>
                  <a:gs pos="0">
                    <a:schemeClr val="lt2"/>
                  </a:gs>
                  <a:gs pos="100000">
                    <a:srgbClr val="3B4B54"/>
                  </a:gs>
                </a:gsLst>
                <a:lin ang="5400012" scaled="0"/>
              </a:gradFill>
              <a:ln cap="flat" cmpd="sng" w="9525">
                <a:solidFill>
                  <a:srgbClr val="FFFFFF"/>
                </a:solidFill>
                <a:prstDash val="solid"/>
                <a:miter lim="800000"/>
                <a:headEnd len="med" w="med" type="none"/>
                <a:tailEnd len="med" w="med" type="none"/>
              </a:ln>
            </p:spPr>
          </p:cxnSp>
          <p:sp>
            <p:nvSpPr>
              <p:cNvPr id="21" name="Google Shape;21;p1"/>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4B54"/>
                  </a:gs>
                </a:gsLst>
                <a:lin ang="5400012" scaled="0"/>
              </a:gradFill>
              <a:ln>
                <a:noFill/>
              </a:ln>
            </p:spPr>
          </p:sp>
          <p:sp>
            <p:nvSpPr>
              <p:cNvPr id="22" name="Google Shape;22;p1"/>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12" scaled="0"/>
              </a:gradFill>
              <a:ln>
                <a:noFill/>
              </a:ln>
            </p:spPr>
          </p:sp>
          <p:sp>
            <p:nvSpPr>
              <p:cNvPr id="23" name="Google Shape;23;p1"/>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12" scaled="0"/>
              </a:gradFill>
              <a:ln>
                <a:noFill/>
              </a:ln>
            </p:spPr>
          </p:sp>
          <p:sp>
            <p:nvSpPr>
              <p:cNvPr id="24" name="Google Shape;24;p1"/>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 name="Google Shape;25;p1"/>
              <p:cNvSpPr/>
              <p:nvPr/>
            </p:nvSpPr>
            <p:spPr>
              <a:xfrm>
                <a:off x="133350" y="4662488"/>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 name="Google Shape;26;p1"/>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12" scaled="0"/>
              </a:gradFill>
              <a:ln>
                <a:noFill/>
              </a:ln>
            </p:spPr>
          </p:sp>
          <p:sp>
            <p:nvSpPr>
              <p:cNvPr id="27" name="Google Shape;27;p1"/>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 name="Google Shape;28;p1"/>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12" scaled="0"/>
              </a:gradFill>
              <a:ln>
                <a:noFill/>
              </a:ln>
            </p:spPr>
          </p:sp>
          <p:sp>
            <p:nvSpPr>
              <p:cNvPr id="29" name="Google Shape;29;p1"/>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 name="Google Shape;30;p1"/>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12" scaled="0"/>
              </a:gradFill>
              <a:ln>
                <a:noFill/>
              </a:ln>
            </p:spPr>
          </p:sp>
          <p:sp>
            <p:nvSpPr>
              <p:cNvPr id="31" name="Google Shape;31;p1"/>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12" scaled="0"/>
              </a:gradFill>
              <a:ln>
                <a:noFill/>
              </a:ln>
            </p:spPr>
          </p:sp>
          <p:sp>
            <p:nvSpPr>
              <p:cNvPr id="32" name="Google Shape;32;p1"/>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1"/>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 name="Google Shape;34;p1"/>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12" scaled="0"/>
              </a:gradFill>
              <a:ln>
                <a:noFill/>
              </a:ln>
            </p:spPr>
          </p:sp>
          <p:sp>
            <p:nvSpPr>
              <p:cNvPr id="35" name="Google Shape;35;p1"/>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36" name="Google Shape;36;p1"/>
            <p:cNvGrpSpPr/>
            <p:nvPr/>
          </p:nvGrpSpPr>
          <p:grpSpPr>
            <a:xfrm>
              <a:off x="11364912" y="0"/>
              <a:ext cx="674688" cy="6848475"/>
              <a:chOff x="11364912" y="0"/>
              <a:chExt cx="674688" cy="6848475"/>
            </a:xfrm>
          </p:grpSpPr>
          <p:sp>
            <p:nvSpPr>
              <p:cNvPr id="37" name="Google Shape;37;p1"/>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12" scaled="0"/>
              </a:gradFill>
              <a:ln>
                <a:noFill/>
              </a:ln>
            </p:spPr>
          </p:sp>
          <p:sp>
            <p:nvSpPr>
              <p:cNvPr id="38" name="Google Shape;38;p1"/>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 name="Google Shape;39;p1"/>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 name="Google Shape;40;p1"/>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12" scaled="0"/>
              </a:gradFill>
              <a:ln>
                <a:noFill/>
              </a:ln>
            </p:spPr>
          </p:sp>
          <p:sp>
            <p:nvSpPr>
              <p:cNvPr id="41" name="Google Shape;41;p1"/>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 name="Google Shape;42;p1"/>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12" scaled="0"/>
              </a:gradFill>
              <a:ln>
                <a:noFill/>
              </a:ln>
            </p:spPr>
          </p:sp>
          <p:sp>
            <p:nvSpPr>
              <p:cNvPr id="43" name="Google Shape;43;p1"/>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 name="Google Shape;44;p1"/>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12" scaled="0"/>
              </a:gradFill>
              <a:ln>
                <a:noFill/>
              </a:ln>
            </p:spPr>
          </p:sp>
          <p:sp>
            <p:nvSpPr>
              <p:cNvPr id="45" name="Google Shape;45;p1"/>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1"/>
              <p:cNvSpPr/>
              <p:nvPr/>
            </p:nvSpPr>
            <p:spPr>
              <a:xfrm>
                <a:off x="11939587" y="6596063"/>
                <a:ext cx="23700" cy="252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sp>
        <p:nvSpPr>
          <p:cNvPr id="47" name="Google Shape;47;p1"/>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Twentieth Century"/>
              <a:buNone/>
              <a:defRPr b="0" i="0" sz="2700" u="none" cap="none" strike="noStrike">
                <a:solidFill>
                  <a:schemeClr val="lt1"/>
                </a:solidFill>
                <a:latin typeface="Twentieth Century"/>
                <a:ea typeface="Twentieth Century"/>
                <a:cs typeface="Twentieth Century"/>
                <a:sym typeface="Twentieth Century"/>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8" name="Google Shape;48;p1"/>
          <p:cNvSpPr txBox="1"/>
          <p:nvPr>
            <p:ph idx="1" type="body"/>
          </p:nvPr>
        </p:nvSpPr>
        <p:spPr>
          <a:xfrm>
            <a:off x="856059" y="1687115"/>
            <a:ext cx="7429500" cy="2656200"/>
          </a:xfrm>
          <a:prstGeom prst="rect">
            <a:avLst/>
          </a:prstGeom>
          <a:noFill/>
          <a:ln>
            <a:noFill/>
          </a:ln>
        </p:spPr>
        <p:txBody>
          <a:bodyPr anchorCtr="0" anchor="t" bIns="34275" lIns="68575" spcFirstLastPara="1" rIns="68575" wrap="square" tIns="34275">
            <a:noAutofit/>
          </a:bodyPr>
          <a:lstStyle>
            <a:lvl1pPr indent="-374650" lvl="0" marL="457200" marR="0" rtl="0" algn="l">
              <a:lnSpc>
                <a:spcPct val="120000"/>
              </a:lnSpc>
              <a:spcBef>
                <a:spcPts val="800"/>
              </a:spcBef>
              <a:spcAft>
                <a:spcPts val="0"/>
              </a:spcAft>
              <a:buClr>
                <a:schemeClr val="lt1"/>
              </a:buClr>
              <a:buSzPts val="2300"/>
              <a:buFont typeface="Arial"/>
              <a:buChar char="•"/>
              <a:defRPr b="0" i="0" sz="1800" u="none" cap="none" strike="noStrike">
                <a:solidFill>
                  <a:schemeClr val="lt1"/>
                </a:solidFill>
                <a:latin typeface="Twentieth Century"/>
                <a:ea typeface="Twentieth Century"/>
                <a:cs typeface="Twentieth Century"/>
                <a:sym typeface="Twentieth Century"/>
              </a:defRPr>
            </a:lvl1pPr>
            <a:lvl2pPr indent="-349250" lvl="1" marL="914400"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indent="-336550" lvl="2" marL="1371600"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indent="-323850" lvl="3" marL="1828800"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indent="-323850" lvl="4" marL="2286000"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indent="-311150" lvl="5" marL="27432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indent="-311150" lvl="6" marL="32004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indent="-311150" lvl="7" marL="36576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indent="-311150" lvl="8" marL="41148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1"/>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1"/>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1"/>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24.png"/><Relationship Id="rId9"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txBox="1"/>
          <p:nvPr>
            <p:ph type="ctrTitle"/>
          </p:nvPr>
        </p:nvSpPr>
        <p:spPr>
          <a:xfrm>
            <a:off x="1282150" y="401450"/>
            <a:ext cx="6593700" cy="197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Collaborative Visualization for Solar System Treks (CVSST)</a:t>
            </a:r>
            <a:endParaRPr/>
          </a:p>
          <a:p>
            <a:pPr indent="0" lvl="0" marL="0" rtl="0" algn="l">
              <a:spcBef>
                <a:spcPts val="0"/>
              </a:spcBef>
              <a:spcAft>
                <a:spcPts val="0"/>
              </a:spcAft>
              <a:buNone/>
            </a:pPr>
            <a:r>
              <a:t/>
            </a:r>
            <a:endParaRPr sz="2500"/>
          </a:p>
          <a:p>
            <a:pPr indent="0" lvl="0" marL="0" rtl="0" algn="l">
              <a:spcBef>
                <a:spcPts val="0"/>
              </a:spcBef>
              <a:spcAft>
                <a:spcPts val="0"/>
              </a:spcAft>
              <a:buNone/>
            </a:pPr>
            <a:r>
              <a:rPr lang="en" sz="2200"/>
              <a:t>Senior Design 2020-2021</a:t>
            </a:r>
            <a:endParaRPr sz="2200"/>
          </a:p>
        </p:txBody>
      </p:sp>
      <p:sp>
        <p:nvSpPr>
          <p:cNvPr id="239" name="Google Shape;239;p20"/>
          <p:cNvSpPr txBox="1"/>
          <p:nvPr>
            <p:ph idx="1" type="subTitle"/>
          </p:nvPr>
        </p:nvSpPr>
        <p:spPr>
          <a:xfrm>
            <a:off x="1275150" y="2502901"/>
            <a:ext cx="6593700" cy="982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lt1"/>
                </a:solidFill>
              </a:rPr>
              <a:t>Presented by: Montague La France, Stanley Do, Abdullah Alshebly, Christopher Smallwood, Jose Garcia, Johnny Lee, Odasys Soberanes, David Tang, Zipeng Guo, Miguel Sanchez</a:t>
            </a:r>
            <a:endParaRPr>
              <a:solidFill>
                <a:schemeClr val="lt1"/>
              </a:solidFill>
            </a:endParaRPr>
          </a:p>
        </p:txBody>
      </p:sp>
      <p:sp>
        <p:nvSpPr>
          <p:cNvPr id="240" name="Google Shape;240;p20"/>
          <p:cNvSpPr txBox="1"/>
          <p:nvPr/>
        </p:nvSpPr>
        <p:spPr>
          <a:xfrm>
            <a:off x="1275150" y="3611050"/>
            <a:ext cx="6593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Twentieth Century"/>
                <a:ea typeface="Twentieth Century"/>
                <a:cs typeface="Twentieth Century"/>
                <a:sym typeface="Twentieth Century"/>
              </a:rPr>
              <a:t>Project Advisor: Dr. David Krum</a:t>
            </a:r>
            <a:endParaRPr sz="1500">
              <a:solidFill>
                <a:schemeClr val="lt1"/>
              </a:solidFill>
              <a:latin typeface="Twentieth Century"/>
              <a:ea typeface="Twentieth Century"/>
              <a:cs typeface="Twentieth Century"/>
              <a:sym typeface="Twentieth Century"/>
            </a:endParaRPr>
          </a:p>
          <a:p>
            <a:pPr indent="0" lvl="0" marL="0" rtl="0" algn="l">
              <a:spcBef>
                <a:spcPts val="0"/>
              </a:spcBef>
              <a:spcAft>
                <a:spcPts val="0"/>
              </a:spcAft>
              <a:buNone/>
            </a:pPr>
            <a:r>
              <a:rPr lang="en" sz="1500">
                <a:solidFill>
                  <a:schemeClr val="lt1"/>
                </a:solidFill>
                <a:latin typeface="Twentieth Century"/>
                <a:ea typeface="Twentieth Century"/>
                <a:cs typeface="Twentieth Century"/>
                <a:sym typeface="Twentieth Century"/>
              </a:rPr>
              <a:t>Liaison: Emily Law</a:t>
            </a:r>
            <a:endParaRPr sz="15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Feasibility Assessment (Web)</a:t>
            </a:r>
            <a:endParaRPr/>
          </a:p>
        </p:txBody>
      </p:sp>
      <p:sp>
        <p:nvSpPr>
          <p:cNvPr id="319" name="Google Shape;319;p29"/>
          <p:cNvSpPr txBox="1"/>
          <p:nvPr>
            <p:ph idx="1" type="body"/>
          </p:nvPr>
        </p:nvSpPr>
        <p:spPr>
          <a:xfrm>
            <a:off x="311700" y="1017725"/>
            <a:ext cx="8520600" cy="19590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W</a:t>
            </a:r>
            <a:r>
              <a:rPr lang="en"/>
              <a:t>eb-based collaboration over existing Trek software:</a:t>
            </a:r>
            <a:endParaRPr/>
          </a:p>
          <a:p>
            <a:pPr indent="-349250" lvl="1" marL="914400" rtl="0" algn="l">
              <a:spcBef>
                <a:spcPts val="0"/>
              </a:spcBef>
              <a:spcAft>
                <a:spcPts val="0"/>
              </a:spcAft>
              <a:buSzPts val="1900"/>
              <a:buChar char="○"/>
            </a:pPr>
            <a:r>
              <a:rPr lang="en"/>
              <a:t>CesiumJS is an extremely powerful framework for 3D geospatial visualization.</a:t>
            </a:r>
            <a:endParaRPr/>
          </a:p>
          <a:p>
            <a:pPr indent="-349250" lvl="1" marL="914400" rtl="0" algn="l">
              <a:spcBef>
                <a:spcPts val="0"/>
              </a:spcBef>
              <a:spcAft>
                <a:spcPts val="0"/>
              </a:spcAft>
              <a:buSzPts val="1900"/>
              <a:buChar char="○"/>
            </a:pPr>
            <a:r>
              <a:rPr lang="en"/>
              <a:t>More access to users and the public.</a:t>
            </a:r>
            <a:endParaRPr/>
          </a:p>
          <a:p>
            <a:pPr indent="-349250" lvl="1" marL="914400" rtl="0" algn="l">
              <a:spcBef>
                <a:spcPts val="0"/>
              </a:spcBef>
              <a:spcAft>
                <a:spcPts val="0"/>
              </a:spcAft>
              <a:buSzPts val="1900"/>
              <a:buChar char="○"/>
            </a:pPr>
            <a:r>
              <a:rPr lang="en"/>
              <a:t>Seamless integration with existing software.</a:t>
            </a:r>
            <a:endParaRPr/>
          </a:p>
          <a:p>
            <a:pPr indent="-349250" lvl="1" marL="914400" rtl="0" algn="l">
              <a:spcBef>
                <a:spcPts val="0"/>
              </a:spcBef>
              <a:spcAft>
                <a:spcPts val="0"/>
              </a:spcAft>
              <a:buSzPts val="1900"/>
              <a:buChar char="○"/>
            </a:pPr>
            <a:r>
              <a:rPr lang="en"/>
              <a:t>Supports large amounts of users.</a:t>
            </a:r>
            <a:endParaRPr/>
          </a:p>
        </p:txBody>
      </p:sp>
      <p:sp>
        <p:nvSpPr>
          <p:cNvPr id="320" name="Google Shape;320;p29"/>
          <p:cNvSpPr txBox="1"/>
          <p:nvPr/>
        </p:nvSpPr>
        <p:spPr>
          <a:xfrm>
            <a:off x="7212950" y="4706175"/>
            <a:ext cx="13944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Stanley Do</a:t>
            </a:r>
            <a:endParaRPr sz="1800">
              <a:solidFill>
                <a:schemeClr val="lt1"/>
              </a:solidFill>
              <a:latin typeface="Twentieth Century"/>
              <a:ea typeface="Twentieth Century"/>
              <a:cs typeface="Twentieth Century"/>
              <a:sym typeface="Twentieth Century"/>
            </a:endParaRPr>
          </a:p>
        </p:txBody>
      </p:sp>
      <p:pic>
        <p:nvPicPr>
          <p:cNvPr id="321" name="Google Shape;321;p29"/>
          <p:cNvPicPr preferRelativeResize="0"/>
          <p:nvPr/>
        </p:nvPicPr>
        <p:blipFill>
          <a:blip r:embed="rId3">
            <a:alphaModFix/>
          </a:blip>
          <a:stretch>
            <a:fillRect/>
          </a:stretch>
        </p:blipFill>
        <p:spPr>
          <a:xfrm>
            <a:off x="752338" y="3032475"/>
            <a:ext cx="7639324" cy="1673700"/>
          </a:xfrm>
          <a:prstGeom prst="rect">
            <a:avLst/>
          </a:prstGeom>
          <a:noFill/>
          <a:ln>
            <a:noFill/>
          </a:ln>
        </p:spPr>
      </p:pic>
      <p:pic>
        <p:nvPicPr>
          <p:cNvPr id="322" name="Google Shape;322;p29"/>
          <p:cNvPicPr preferRelativeResize="0"/>
          <p:nvPr/>
        </p:nvPicPr>
        <p:blipFill>
          <a:blip r:embed="rId4">
            <a:alphaModFix/>
          </a:blip>
          <a:stretch>
            <a:fillRect/>
          </a:stretch>
        </p:blipFill>
        <p:spPr>
          <a:xfrm>
            <a:off x="1122375" y="4093500"/>
            <a:ext cx="2397900" cy="514350"/>
          </a:xfrm>
          <a:prstGeom prst="rect">
            <a:avLst/>
          </a:prstGeom>
          <a:noFill/>
          <a:ln>
            <a:noFill/>
          </a:ln>
        </p:spPr>
      </p:pic>
      <p:pic>
        <p:nvPicPr>
          <p:cNvPr id="323" name="Google Shape;323;p29"/>
          <p:cNvPicPr preferRelativeResize="0"/>
          <p:nvPr/>
        </p:nvPicPr>
        <p:blipFill>
          <a:blip r:embed="rId5">
            <a:alphaModFix/>
          </a:blip>
          <a:stretch>
            <a:fillRect/>
          </a:stretch>
        </p:blipFill>
        <p:spPr>
          <a:xfrm>
            <a:off x="1006600" y="2929500"/>
            <a:ext cx="2629450" cy="1314725"/>
          </a:xfrm>
          <a:prstGeom prst="rect">
            <a:avLst/>
          </a:prstGeom>
          <a:noFill/>
          <a:ln>
            <a:noFill/>
          </a:ln>
        </p:spPr>
      </p:pic>
      <p:pic>
        <p:nvPicPr>
          <p:cNvPr id="324" name="Google Shape;324;p29"/>
          <p:cNvPicPr preferRelativeResize="0"/>
          <p:nvPr/>
        </p:nvPicPr>
        <p:blipFill>
          <a:blip r:embed="rId6">
            <a:alphaModFix/>
          </a:blip>
          <a:stretch>
            <a:fillRect/>
          </a:stretch>
        </p:blipFill>
        <p:spPr>
          <a:xfrm>
            <a:off x="3636044" y="3574144"/>
            <a:ext cx="987525" cy="958050"/>
          </a:xfrm>
          <a:prstGeom prst="rect">
            <a:avLst/>
          </a:prstGeom>
          <a:noFill/>
          <a:ln>
            <a:noFill/>
          </a:ln>
        </p:spPr>
      </p:pic>
      <p:pic>
        <p:nvPicPr>
          <p:cNvPr id="325" name="Google Shape;325;p29"/>
          <p:cNvPicPr preferRelativeResize="0"/>
          <p:nvPr/>
        </p:nvPicPr>
        <p:blipFill>
          <a:blip r:embed="rId7">
            <a:alphaModFix/>
          </a:blip>
          <a:stretch>
            <a:fillRect/>
          </a:stretch>
        </p:blipFill>
        <p:spPr>
          <a:xfrm>
            <a:off x="5253150" y="3226000"/>
            <a:ext cx="616500" cy="616500"/>
          </a:xfrm>
          <a:prstGeom prst="rect">
            <a:avLst/>
          </a:prstGeom>
          <a:noFill/>
          <a:ln>
            <a:noFill/>
          </a:ln>
        </p:spPr>
      </p:pic>
      <p:pic>
        <p:nvPicPr>
          <p:cNvPr id="326" name="Google Shape;326;p29"/>
          <p:cNvPicPr preferRelativeResize="0"/>
          <p:nvPr/>
        </p:nvPicPr>
        <p:blipFill>
          <a:blip r:embed="rId8">
            <a:alphaModFix/>
          </a:blip>
          <a:stretch>
            <a:fillRect/>
          </a:stretch>
        </p:blipFill>
        <p:spPr>
          <a:xfrm>
            <a:off x="6106275" y="3265525"/>
            <a:ext cx="528474" cy="572701"/>
          </a:xfrm>
          <a:prstGeom prst="rect">
            <a:avLst/>
          </a:prstGeom>
          <a:noFill/>
          <a:ln>
            <a:noFill/>
          </a:ln>
        </p:spPr>
      </p:pic>
      <p:pic>
        <p:nvPicPr>
          <p:cNvPr id="327" name="Google Shape;327;p29"/>
          <p:cNvPicPr preferRelativeResize="0"/>
          <p:nvPr/>
        </p:nvPicPr>
        <p:blipFill>
          <a:blip r:embed="rId9">
            <a:alphaModFix/>
          </a:blip>
          <a:stretch>
            <a:fillRect/>
          </a:stretch>
        </p:blipFill>
        <p:spPr>
          <a:xfrm>
            <a:off x="5368051" y="4024461"/>
            <a:ext cx="585649" cy="583380"/>
          </a:xfrm>
          <a:prstGeom prst="rect">
            <a:avLst/>
          </a:prstGeom>
          <a:noFill/>
          <a:ln>
            <a:noFill/>
          </a:ln>
        </p:spPr>
      </p:pic>
      <p:pic>
        <p:nvPicPr>
          <p:cNvPr id="328" name="Google Shape;328;p29"/>
          <p:cNvPicPr preferRelativeResize="0"/>
          <p:nvPr/>
        </p:nvPicPr>
        <p:blipFill>
          <a:blip r:embed="rId10">
            <a:alphaModFix/>
          </a:blip>
          <a:stretch>
            <a:fillRect/>
          </a:stretch>
        </p:blipFill>
        <p:spPr>
          <a:xfrm>
            <a:off x="6106275" y="4024450"/>
            <a:ext cx="933456" cy="583398"/>
          </a:xfrm>
          <a:prstGeom prst="rect">
            <a:avLst/>
          </a:prstGeom>
          <a:noFill/>
          <a:ln>
            <a:noFill/>
          </a:ln>
        </p:spPr>
      </p:pic>
      <p:pic>
        <p:nvPicPr>
          <p:cNvPr id="329" name="Google Shape;329;p29"/>
          <p:cNvPicPr preferRelativeResize="0"/>
          <p:nvPr/>
        </p:nvPicPr>
        <p:blipFill>
          <a:blip r:embed="rId11">
            <a:alphaModFix/>
          </a:blip>
          <a:stretch>
            <a:fillRect/>
          </a:stretch>
        </p:blipFill>
        <p:spPr>
          <a:xfrm>
            <a:off x="6804050" y="3438549"/>
            <a:ext cx="1167120" cy="65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0"/>
          <p:cNvSpPr txBox="1"/>
          <p:nvPr>
            <p:ph type="title"/>
          </p:nvPr>
        </p:nvSpPr>
        <p:spPr>
          <a:xfrm>
            <a:off x="343350" y="26537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VR &amp; AR</a:t>
            </a:r>
            <a:endParaRPr/>
          </a:p>
        </p:txBody>
      </p:sp>
      <p:sp>
        <p:nvSpPr>
          <p:cNvPr id="335" name="Google Shape;335;p30"/>
          <p:cNvSpPr txBox="1"/>
          <p:nvPr>
            <p:ph idx="1" type="body"/>
          </p:nvPr>
        </p:nvSpPr>
        <p:spPr>
          <a:xfrm>
            <a:off x="0" y="838075"/>
            <a:ext cx="8895600" cy="4146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 </a:t>
            </a:r>
            <a:endParaRPr/>
          </a:p>
        </p:txBody>
      </p:sp>
      <p:sp>
        <p:nvSpPr>
          <p:cNvPr id="336" name="Google Shape;336;p30"/>
          <p:cNvSpPr txBox="1"/>
          <p:nvPr/>
        </p:nvSpPr>
        <p:spPr>
          <a:xfrm>
            <a:off x="6449475" y="4706175"/>
            <a:ext cx="21579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Abdullah Alshebly</a:t>
            </a:r>
            <a:endParaRPr sz="1800">
              <a:solidFill>
                <a:schemeClr val="lt1"/>
              </a:solidFill>
              <a:latin typeface="Twentieth Century"/>
              <a:ea typeface="Twentieth Century"/>
              <a:cs typeface="Twentieth Century"/>
              <a:sym typeface="Twentieth Century"/>
            </a:endParaRPr>
          </a:p>
        </p:txBody>
      </p:sp>
      <p:sp>
        <p:nvSpPr>
          <p:cNvPr id="337" name="Google Shape;337;p30"/>
          <p:cNvSpPr txBox="1"/>
          <p:nvPr/>
        </p:nvSpPr>
        <p:spPr>
          <a:xfrm>
            <a:off x="660375" y="1156850"/>
            <a:ext cx="8155800" cy="368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800">
                <a:solidFill>
                  <a:srgbClr val="FFFFFF"/>
                </a:solidFill>
                <a:latin typeface="Twentieth Century"/>
                <a:ea typeface="Twentieth Century"/>
                <a:cs typeface="Twentieth Century"/>
                <a:sym typeface="Twentieth Century"/>
              </a:rPr>
              <a:t>Virtual reality (VR):</a:t>
            </a:r>
            <a:endParaRPr b="1" sz="1800">
              <a:solidFill>
                <a:srgbClr val="FFFFFF"/>
              </a:solidFill>
              <a:latin typeface="Twentieth Century"/>
              <a:ea typeface="Twentieth Century"/>
              <a:cs typeface="Twentieth Century"/>
              <a:sym typeface="Twentieth Century"/>
            </a:endParaRPr>
          </a:p>
          <a:p>
            <a:pPr indent="-317500" lvl="0" marL="457200" rtl="0" algn="l">
              <a:lnSpc>
                <a:spcPct val="115000"/>
              </a:lnSpc>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Use computer technology to create a simulated environment.</a:t>
            </a:r>
            <a:endParaRPr>
              <a:solidFill>
                <a:srgbClr val="FFFFFF"/>
              </a:solidFill>
              <a:latin typeface="Twentieth Century"/>
              <a:ea typeface="Twentieth Century"/>
              <a:cs typeface="Twentieth Century"/>
              <a:sym typeface="Twentieth Century"/>
            </a:endParaRPr>
          </a:p>
          <a:p>
            <a:pPr indent="-317500" lvl="0" marL="457200" rtl="0" algn="l">
              <a:lnSpc>
                <a:spcPct val="115000"/>
              </a:lnSpc>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VR places the user inside an experience.</a:t>
            </a:r>
            <a:endParaRPr>
              <a:solidFill>
                <a:srgbClr val="FFFFFF"/>
              </a:solidFill>
              <a:latin typeface="Twentieth Century"/>
              <a:ea typeface="Twentieth Century"/>
              <a:cs typeface="Twentieth Century"/>
              <a:sym typeface="Twentieth Century"/>
            </a:endParaRPr>
          </a:p>
          <a:p>
            <a:pPr indent="-317500" lvl="0" marL="457200" rtl="0" algn="l">
              <a:lnSpc>
                <a:spcPct val="115000"/>
              </a:lnSpc>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Users are immersed and able to interact with 3D worlds .</a:t>
            </a:r>
            <a:endParaRPr b="1" sz="1700">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b="1" lang="en" sz="1800">
                <a:solidFill>
                  <a:srgbClr val="FFFFFF"/>
                </a:solidFill>
                <a:latin typeface="Twentieth Century"/>
                <a:ea typeface="Twentieth Century"/>
                <a:cs typeface="Twentieth Century"/>
                <a:sym typeface="Twentieth Century"/>
              </a:rPr>
              <a:t>Augmented reality (AR):</a:t>
            </a:r>
            <a:endParaRPr b="1" sz="1800">
              <a:solidFill>
                <a:srgbClr val="FFFFFF"/>
              </a:solidFill>
              <a:latin typeface="Twentieth Century"/>
              <a:ea typeface="Twentieth Century"/>
              <a:cs typeface="Twentieth Century"/>
              <a:sym typeface="Twentieth Century"/>
            </a:endParaRPr>
          </a:p>
          <a:p>
            <a:pPr indent="-317500" lvl="0" marL="457200" rtl="0" algn="l">
              <a:lnSpc>
                <a:spcPct val="115000"/>
              </a:lnSpc>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Blends what the User sees in their real surroundings </a:t>
            </a:r>
            <a:endParaRPr>
              <a:solidFill>
                <a:srgbClr val="FFFFFF"/>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rPr lang="en">
                <a:solidFill>
                  <a:srgbClr val="FFFFFF"/>
                </a:solidFill>
                <a:latin typeface="Twentieth Century"/>
                <a:ea typeface="Twentieth Century"/>
                <a:cs typeface="Twentieth Century"/>
                <a:sym typeface="Twentieth Century"/>
              </a:rPr>
              <a:t> with digital content generated by computer software.</a:t>
            </a:r>
            <a:endParaRPr>
              <a:solidFill>
                <a:srgbClr val="FFFFFF"/>
              </a:solidFill>
              <a:latin typeface="Twentieth Century"/>
              <a:ea typeface="Twentieth Century"/>
              <a:cs typeface="Twentieth Century"/>
              <a:sym typeface="Twentieth Century"/>
            </a:endParaRPr>
          </a:p>
          <a:p>
            <a:pPr indent="-317500" lvl="0" marL="457200" rtl="0" algn="l">
              <a:lnSpc>
                <a:spcPct val="115000"/>
              </a:lnSpc>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AR systems layer virtual information over a camera live feed.</a:t>
            </a:r>
            <a:endParaRPr>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b="1" lang="en" sz="1700">
                <a:solidFill>
                  <a:schemeClr val="lt1"/>
                </a:solidFill>
                <a:latin typeface="Twentieth Century"/>
                <a:ea typeface="Twentieth Century"/>
                <a:cs typeface="Twentieth Century"/>
                <a:sym typeface="Twentieth Century"/>
              </a:rPr>
              <a:t>    </a:t>
            </a:r>
            <a:endParaRPr b="1" sz="1700">
              <a:solidFill>
                <a:schemeClr val="lt1"/>
              </a:solidFill>
              <a:latin typeface="Twentieth Century"/>
              <a:ea typeface="Twentieth Century"/>
              <a:cs typeface="Twentieth Century"/>
              <a:sym typeface="Twentieth Century"/>
            </a:endParaRPr>
          </a:p>
          <a:p>
            <a:pPr indent="0" lvl="0" marL="0" rtl="0" algn="l">
              <a:lnSpc>
                <a:spcPct val="115000"/>
              </a:lnSpc>
              <a:spcBef>
                <a:spcPts val="1200"/>
              </a:spcBef>
              <a:spcAft>
                <a:spcPts val="1200"/>
              </a:spcAft>
              <a:buNone/>
            </a:pPr>
            <a:r>
              <a:t/>
            </a:r>
            <a:endParaRPr b="1" sz="1700">
              <a:solidFill>
                <a:schemeClr val="lt1"/>
              </a:solidFill>
              <a:latin typeface="Twentieth Century"/>
              <a:ea typeface="Twentieth Century"/>
              <a:cs typeface="Twentieth Century"/>
              <a:sym typeface="Twentieth Century"/>
            </a:endParaRPr>
          </a:p>
        </p:txBody>
      </p:sp>
      <p:pic>
        <p:nvPicPr>
          <p:cNvPr id="338" name="Google Shape;338;p30"/>
          <p:cNvPicPr preferRelativeResize="0"/>
          <p:nvPr/>
        </p:nvPicPr>
        <p:blipFill>
          <a:blip r:embed="rId3">
            <a:alphaModFix/>
          </a:blip>
          <a:stretch>
            <a:fillRect/>
          </a:stretch>
        </p:blipFill>
        <p:spPr>
          <a:xfrm>
            <a:off x="5977463" y="1156852"/>
            <a:ext cx="3101925" cy="1441048"/>
          </a:xfrm>
          <a:prstGeom prst="rect">
            <a:avLst/>
          </a:prstGeom>
          <a:noFill/>
          <a:ln>
            <a:noFill/>
          </a:ln>
        </p:spPr>
      </p:pic>
      <p:pic>
        <p:nvPicPr>
          <p:cNvPr id="339" name="Google Shape;339;p30"/>
          <p:cNvPicPr preferRelativeResize="0"/>
          <p:nvPr/>
        </p:nvPicPr>
        <p:blipFill>
          <a:blip r:embed="rId4">
            <a:alphaModFix/>
          </a:blip>
          <a:stretch>
            <a:fillRect/>
          </a:stretch>
        </p:blipFill>
        <p:spPr>
          <a:xfrm>
            <a:off x="5979301" y="2727400"/>
            <a:ext cx="3098260" cy="144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1"/>
          <p:cNvSpPr txBox="1"/>
          <p:nvPr/>
        </p:nvSpPr>
        <p:spPr>
          <a:xfrm>
            <a:off x="6449475" y="4706175"/>
            <a:ext cx="21579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Abdullah Alshebly</a:t>
            </a:r>
            <a:endParaRPr sz="1800">
              <a:solidFill>
                <a:schemeClr val="lt1"/>
              </a:solidFill>
              <a:latin typeface="Twentieth Century"/>
              <a:ea typeface="Twentieth Century"/>
              <a:cs typeface="Twentieth Century"/>
              <a:sym typeface="Twentieth Century"/>
            </a:endParaRPr>
          </a:p>
        </p:txBody>
      </p:sp>
      <p:sp>
        <p:nvSpPr>
          <p:cNvPr id="345" name="Google Shape;345;p31"/>
          <p:cNvSpPr txBox="1"/>
          <p:nvPr/>
        </p:nvSpPr>
        <p:spPr>
          <a:xfrm>
            <a:off x="746800" y="736150"/>
            <a:ext cx="6832800" cy="31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600">
                <a:solidFill>
                  <a:srgbClr val="FFFFFF"/>
                </a:solidFill>
                <a:latin typeface="Twentieth Century"/>
                <a:ea typeface="Twentieth Century"/>
                <a:cs typeface="Twentieth Century"/>
                <a:sym typeface="Twentieth Century"/>
              </a:rPr>
              <a:t>       </a:t>
            </a:r>
            <a:endParaRPr sz="1600">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b="1" lang="en" sz="1700">
                <a:solidFill>
                  <a:srgbClr val="FFFFFF"/>
                </a:solidFill>
                <a:latin typeface="Twentieth Century"/>
                <a:ea typeface="Twentieth Century"/>
                <a:cs typeface="Twentieth Century"/>
                <a:sym typeface="Twentieth Century"/>
              </a:rPr>
              <a:t>  </a:t>
            </a:r>
            <a:r>
              <a:rPr b="1" lang="en" sz="1800">
                <a:solidFill>
                  <a:srgbClr val="FFFFFF"/>
                </a:solidFill>
                <a:latin typeface="Twentieth Century"/>
                <a:ea typeface="Twentieth Century"/>
                <a:cs typeface="Twentieth Century"/>
                <a:sym typeface="Twentieth Century"/>
              </a:rPr>
              <a:t>How this is useful for this project ?</a:t>
            </a:r>
            <a:endParaRPr b="1" sz="1800">
              <a:solidFill>
                <a:srgbClr val="FFFFFF"/>
              </a:solidFill>
              <a:latin typeface="Twentieth Century"/>
              <a:ea typeface="Twentieth Century"/>
              <a:cs typeface="Twentieth Century"/>
              <a:sym typeface="Twentieth Century"/>
            </a:endParaRPr>
          </a:p>
          <a:p>
            <a:pPr indent="-323850" lvl="0" marL="457200" rtl="0" algn="l">
              <a:lnSpc>
                <a:spcPct val="115000"/>
              </a:lnSpc>
              <a:spcBef>
                <a:spcPts val="1200"/>
              </a:spcBef>
              <a:spcAft>
                <a:spcPts val="0"/>
              </a:spcAft>
              <a:buClr>
                <a:srgbClr val="FFFFFF"/>
              </a:buClr>
              <a:buSzPts val="1500"/>
              <a:buFont typeface="Twentieth Century"/>
              <a:buChar char="●"/>
            </a:pPr>
            <a:r>
              <a:rPr lang="en" sz="1500">
                <a:solidFill>
                  <a:srgbClr val="FFFFFF"/>
                </a:solidFill>
                <a:latin typeface="Twentieth Century"/>
                <a:ea typeface="Twentieth Century"/>
                <a:cs typeface="Twentieth Century"/>
                <a:sym typeface="Twentieth Century"/>
              </a:rPr>
              <a:t>Collaborative visualization, in (VR) and (AR) can be helpful in generating new insights.</a:t>
            </a:r>
            <a:endParaRPr sz="1500">
              <a:solidFill>
                <a:srgbClr val="FFFFFF"/>
              </a:solidFill>
              <a:latin typeface="Twentieth Century"/>
              <a:ea typeface="Twentieth Century"/>
              <a:cs typeface="Twentieth Century"/>
              <a:sym typeface="Twentieth Century"/>
            </a:endParaRPr>
          </a:p>
          <a:p>
            <a:pPr indent="-323850" lvl="0" marL="457200" rtl="0" algn="l">
              <a:lnSpc>
                <a:spcPct val="115000"/>
              </a:lnSpc>
              <a:spcBef>
                <a:spcPts val="0"/>
              </a:spcBef>
              <a:spcAft>
                <a:spcPts val="0"/>
              </a:spcAft>
              <a:buClr>
                <a:srgbClr val="FFFFFF"/>
              </a:buClr>
              <a:buSzPts val="1500"/>
              <a:buFont typeface="Twentieth Century"/>
              <a:buChar char="●"/>
            </a:pPr>
            <a:r>
              <a:rPr lang="en" sz="1500">
                <a:solidFill>
                  <a:srgbClr val="FFFFFF"/>
                </a:solidFill>
                <a:latin typeface="Twentieth Century"/>
                <a:ea typeface="Twentieth Century"/>
                <a:cs typeface="Twentieth Century"/>
                <a:sym typeface="Twentieth Century"/>
              </a:rPr>
              <a:t>Team of researchers or students can examine the data thoroughly together in simulated environment where they can easily move around and manipulate the environment. </a:t>
            </a:r>
            <a:endParaRPr sz="1500">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500">
              <a:solidFill>
                <a:srgbClr val="FFFFFF"/>
              </a:solidFill>
              <a:latin typeface="Twentieth Century"/>
              <a:ea typeface="Twentieth Century"/>
              <a:cs typeface="Twentieth Century"/>
              <a:sym typeface="Twentieth Century"/>
            </a:endParaRPr>
          </a:p>
          <a:p>
            <a:pPr indent="0" lvl="0" marL="457200" rtl="0" algn="l">
              <a:spcBef>
                <a:spcPts val="1200"/>
              </a:spcBef>
              <a:spcAft>
                <a:spcPts val="0"/>
              </a:spcAft>
              <a:buNone/>
            </a:pPr>
            <a:r>
              <a:t/>
            </a:r>
            <a:endParaRPr sz="1600">
              <a:solidFill>
                <a:srgbClr val="FFFFFF"/>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sz="1600">
              <a:solidFill>
                <a:srgbClr val="FFFFFF"/>
              </a:solidFill>
              <a:latin typeface="Twentieth Century"/>
              <a:ea typeface="Twentieth Century"/>
              <a:cs typeface="Twentieth Century"/>
              <a:sym typeface="Twentieth Century"/>
            </a:endParaRPr>
          </a:p>
        </p:txBody>
      </p:sp>
      <p:sp>
        <p:nvSpPr>
          <p:cNvPr id="346" name="Google Shape;346;p31"/>
          <p:cNvSpPr txBox="1"/>
          <p:nvPr>
            <p:ph type="title"/>
          </p:nvPr>
        </p:nvSpPr>
        <p:spPr>
          <a:xfrm>
            <a:off x="343350" y="26537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VR &amp; 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2"/>
          <p:cNvSpPr txBox="1"/>
          <p:nvPr>
            <p:ph type="title"/>
          </p:nvPr>
        </p:nvSpPr>
        <p:spPr>
          <a:xfrm>
            <a:off x="856050" y="457200"/>
            <a:ext cx="7429500" cy="967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
              <a:t>Feasibility Assessment (Unity)</a:t>
            </a:r>
            <a:endParaRPr/>
          </a:p>
        </p:txBody>
      </p:sp>
      <p:sp>
        <p:nvSpPr>
          <p:cNvPr id="352" name="Google Shape;352;p32"/>
          <p:cNvSpPr txBox="1"/>
          <p:nvPr>
            <p:ph idx="1" type="body"/>
          </p:nvPr>
        </p:nvSpPr>
        <p:spPr>
          <a:xfrm>
            <a:off x="853307" y="1424397"/>
            <a:ext cx="23976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What it is:</a:t>
            </a:r>
            <a:endParaRPr/>
          </a:p>
        </p:txBody>
      </p:sp>
      <p:sp>
        <p:nvSpPr>
          <p:cNvPr id="353" name="Google Shape;353;p32"/>
          <p:cNvSpPr txBox="1"/>
          <p:nvPr>
            <p:ph idx="2" type="body"/>
          </p:nvPr>
        </p:nvSpPr>
        <p:spPr>
          <a:xfrm>
            <a:off x="845950" y="1938600"/>
            <a:ext cx="2406600" cy="24045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400"/>
              <a:t>Real time development platform</a:t>
            </a:r>
            <a:endParaRPr sz="1400"/>
          </a:p>
          <a:p>
            <a:pPr indent="-330200" lvl="0" marL="457200" rtl="0" algn="l">
              <a:spcBef>
                <a:spcPts val="0"/>
              </a:spcBef>
              <a:spcAft>
                <a:spcPts val="0"/>
              </a:spcAft>
              <a:buSzPts val="1600"/>
              <a:buChar char="●"/>
            </a:pPr>
            <a:r>
              <a:rPr lang="en" sz="1400"/>
              <a:t>Video Games</a:t>
            </a:r>
            <a:endParaRPr sz="1400"/>
          </a:p>
          <a:p>
            <a:pPr indent="-330200" lvl="0" marL="457200" rtl="0" algn="l">
              <a:spcBef>
                <a:spcPts val="0"/>
              </a:spcBef>
              <a:spcAft>
                <a:spcPts val="0"/>
              </a:spcAft>
              <a:buSzPts val="1600"/>
              <a:buChar char="●"/>
            </a:pPr>
            <a:r>
              <a:rPr lang="en" sz="1400"/>
              <a:t>Automotive Transportation &amp; Manufacturing</a:t>
            </a:r>
            <a:endParaRPr sz="1400"/>
          </a:p>
          <a:p>
            <a:pPr indent="-330200" lvl="0" marL="457200" rtl="0" algn="l">
              <a:spcBef>
                <a:spcPts val="0"/>
              </a:spcBef>
              <a:spcAft>
                <a:spcPts val="0"/>
              </a:spcAft>
              <a:buSzPts val="1600"/>
              <a:buChar char="●"/>
            </a:pPr>
            <a:r>
              <a:rPr lang="en" sz="1400"/>
              <a:t>Film Animation &amp; Cinematics</a:t>
            </a:r>
            <a:endParaRPr sz="1400"/>
          </a:p>
          <a:p>
            <a:pPr indent="-330200" lvl="0" marL="457200" rtl="0" algn="l">
              <a:spcBef>
                <a:spcPts val="0"/>
              </a:spcBef>
              <a:spcAft>
                <a:spcPts val="0"/>
              </a:spcAft>
              <a:buSzPts val="1600"/>
              <a:buChar char="●"/>
            </a:pPr>
            <a:r>
              <a:rPr lang="en" sz="1400"/>
              <a:t>Architecture, Engineering &amp; Construction</a:t>
            </a:r>
            <a:endParaRPr sz="1400"/>
          </a:p>
        </p:txBody>
      </p:sp>
      <p:sp>
        <p:nvSpPr>
          <p:cNvPr id="354" name="Google Shape;354;p32"/>
          <p:cNvSpPr txBox="1"/>
          <p:nvPr>
            <p:ph idx="5" type="body"/>
          </p:nvPr>
        </p:nvSpPr>
        <p:spPr>
          <a:xfrm>
            <a:off x="5892182" y="1424397"/>
            <a:ext cx="23961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How it helps us:</a:t>
            </a:r>
            <a:endParaRPr/>
          </a:p>
        </p:txBody>
      </p:sp>
      <p:sp>
        <p:nvSpPr>
          <p:cNvPr id="355" name="Google Shape;355;p32"/>
          <p:cNvSpPr txBox="1"/>
          <p:nvPr>
            <p:ph idx="6" type="body"/>
          </p:nvPr>
        </p:nvSpPr>
        <p:spPr>
          <a:xfrm>
            <a:off x="5889327" y="1938600"/>
            <a:ext cx="2396100" cy="24045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400"/>
              <a:t>Powerful platform</a:t>
            </a:r>
            <a:endParaRPr sz="1400"/>
          </a:p>
          <a:p>
            <a:pPr indent="-330200" lvl="0" marL="457200" rtl="0" algn="l">
              <a:spcBef>
                <a:spcPts val="0"/>
              </a:spcBef>
              <a:spcAft>
                <a:spcPts val="0"/>
              </a:spcAft>
              <a:buSzPts val="1600"/>
              <a:buChar char="●"/>
            </a:pPr>
            <a:r>
              <a:rPr lang="en" sz="1400"/>
              <a:t>Ease of manipulation for 3D data</a:t>
            </a:r>
            <a:endParaRPr sz="1400"/>
          </a:p>
          <a:p>
            <a:pPr indent="-330200" lvl="0" marL="457200" rtl="0" algn="l">
              <a:spcBef>
                <a:spcPts val="0"/>
              </a:spcBef>
              <a:spcAft>
                <a:spcPts val="0"/>
              </a:spcAft>
              <a:buSzPts val="1600"/>
              <a:buChar char="●"/>
            </a:pPr>
            <a:r>
              <a:rPr lang="en" sz="1400"/>
              <a:t>VR &amp; AR quality support </a:t>
            </a:r>
            <a:endParaRPr sz="1400"/>
          </a:p>
          <a:p>
            <a:pPr indent="-330200" lvl="0" marL="457200" rtl="0" algn="l">
              <a:spcBef>
                <a:spcPts val="0"/>
              </a:spcBef>
              <a:spcAft>
                <a:spcPts val="0"/>
              </a:spcAft>
              <a:buSzPts val="1600"/>
              <a:buChar char="●"/>
            </a:pPr>
            <a:r>
              <a:rPr lang="en" sz="1400"/>
              <a:t>Takes out the technical work </a:t>
            </a:r>
            <a:endParaRPr sz="1400"/>
          </a:p>
        </p:txBody>
      </p:sp>
      <p:pic>
        <p:nvPicPr>
          <p:cNvPr descr="File:Powered by Unity logo.png - Wikimedia Commons" id="356" name="Google Shape;356;p32"/>
          <p:cNvPicPr preferRelativeResize="0"/>
          <p:nvPr/>
        </p:nvPicPr>
        <p:blipFill>
          <a:blip r:embed="rId3">
            <a:alphaModFix/>
          </a:blip>
          <a:stretch>
            <a:fillRect/>
          </a:stretch>
        </p:blipFill>
        <p:spPr>
          <a:xfrm>
            <a:off x="3254162" y="2297888"/>
            <a:ext cx="2635675" cy="1685925"/>
          </a:xfrm>
          <a:prstGeom prst="rect">
            <a:avLst/>
          </a:prstGeom>
          <a:noFill/>
          <a:ln>
            <a:noFill/>
          </a:ln>
        </p:spPr>
      </p:pic>
      <p:sp>
        <p:nvSpPr>
          <p:cNvPr id="357" name="Google Shape;357;p32"/>
          <p:cNvSpPr txBox="1"/>
          <p:nvPr/>
        </p:nvSpPr>
        <p:spPr>
          <a:xfrm>
            <a:off x="6298775" y="4706175"/>
            <a:ext cx="23085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Montague La France</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3"/>
          <p:cNvSpPr txBox="1"/>
          <p:nvPr>
            <p:ph type="title"/>
          </p:nvPr>
        </p:nvSpPr>
        <p:spPr>
          <a:xfrm>
            <a:off x="857250" y="457200"/>
            <a:ext cx="7429500" cy="967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Feasibility Assessment (Unity - VR Room)</a:t>
            </a:r>
            <a:endParaRPr/>
          </a:p>
        </p:txBody>
      </p:sp>
      <p:sp>
        <p:nvSpPr>
          <p:cNvPr id="363" name="Google Shape;363;p33"/>
          <p:cNvSpPr txBox="1"/>
          <p:nvPr>
            <p:ph idx="1" type="body"/>
          </p:nvPr>
        </p:nvSpPr>
        <p:spPr>
          <a:xfrm>
            <a:off x="7357" y="1424397"/>
            <a:ext cx="23976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What it is:</a:t>
            </a:r>
            <a:endParaRPr/>
          </a:p>
        </p:txBody>
      </p:sp>
      <p:sp>
        <p:nvSpPr>
          <p:cNvPr id="364" name="Google Shape;364;p33"/>
          <p:cNvSpPr txBox="1"/>
          <p:nvPr>
            <p:ph idx="2" type="body"/>
          </p:nvPr>
        </p:nvSpPr>
        <p:spPr>
          <a:xfrm>
            <a:off x="0" y="1938600"/>
            <a:ext cx="2406600" cy="24045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400"/>
              <a:t>Desktop application</a:t>
            </a:r>
            <a:endParaRPr sz="1400"/>
          </a:p>
          <a:p>
            <a:pPr indent="-330200" lvl="0" marL="457200" rtl="0" algn="l">
              <a:spcBef>
                <a:spcPts val="0"/>
              </a:spcBef>
              <a:spcAft>
                <a:spcPts val="0"/>
              </a:spcAft>
              <a:buSzPts val="1600"/>
              <a:buChar char="●"/>
            </a:pPr>
            <a:r>
              <a:rPr lang="en" sz="1400"/>
              <a:t>VR Implementation of SST</a:t>
            </a:r>
            <a:endParaRPr sz="1400"/>
          </a:p>
          <a:p>
            <a:pPr indent="0" lvl="0" marL="457200" rtl="0" algn="l">
              <a:spcBef>
                <a:spcPts val="800"/>
              </a:spcBef>
              <a:spcAft>
                <a:spcPts val="0"/>
              </a:spcAft>
              <a:buNone/>
            </a:pPr>
            <a:r>
              <a:t/>
            </a:r>
            <a:endParaRPr sz="1400"/>
          </a:p>
        </p:txBody>
      </p:sp>
      <p:sp>
        <p:nvSpPr>
          <p:cNvPr id="365" name="Google Shape;365;p33"/>
          <p:cNvSpPr txBox="1"/>
          <p:nvPr>
            <p:ph idx="5" type="body"/>
          </p:nvPr>
        </p:nvSpPr>
        <p:spPr>
          <a:xfrm>
            <a:off x="6747907" y="1424397"/>
            <a:ext cx="23961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How it works:</a:t>
            </a:r>
            <a:endParaRPr/>
          </a:p>
        </p:txBody>
      </p:sp>
      <p:sp>
        <p:nvSpPr>
          <p:cNvPr id="366" name="Google Shape;366;p33"/>
          <p:cNvSpPr txBox="1"/>
          <p:nvPr>
            <p:ph idx="6" type="body"/>
          </p:nvPr>
        </p:nvSpPr>
        <p:spPr>
          <a:xfrm>
            <a:off x="6745052" y="1938600"/>
            <a:ext cx="2396100" cy="24045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400"/>
              <a:t>HTTP &amp; JSON Requests</a:t>
            </a:r>
            <a:endParaRPr sz="1400"/>
          </a:p>
          <a:p>
            <a:pPr indent="-330200" lvl="0" marL="457200" rtl="0" algn="l">
              <a:spcBef>
                <a:spcPts val="0"/>
              </a:spcBef>
              <a:spcAft>
                <a:spcPts val="0"/>
              </a:spcAft>
              <a:buSzPts val="1600"/>
              <a:buChar char="●"/>
            </a:pPr>
            <a:r>
              <a:rPr lang="en" sz="1400"/>
              <a:t>XR Browser</a:t>
            </a:r>
            <a:endParaRPr sz="1400"/>
          </a:p>
          <a:p>
            <a:pPr indent="-330200" lvl="0" marL="457200" rtl="0" algn="l">
              <a:spcBef>
                <a:spcPts val="0"/>
              </a:spcBef>
              <a:spcAft>
                <a:spcPts val="0"/>
              </a:spcAft>
              <a:buSzPts val="1600"/>
              <a:buChar char="●"/>
            </a:pPr>
            <a:r>
              <a:rPr lang="en" sz="1400"/>
              <a:t>HTC Vive (Steam)</a:t>
            </a:r>
            <a:endParaRPr sz="1400"/>
          </a:p>
          <a:p>
            <a:pPr indent="0" lvl="0" marL="457200" rtl="0" algn="l">
              <a:spcBef>
                <a:spcPts val="800"/>
              </a:spcBef>
              <a:spcAft>
                <a:spcPts val="0"/>
              </a:spcAft>
              <a:buNone/>
            </a:pPr>
            <a:r>
              <a:t/>
            </a:r>
            <a:endParaRPr sz="1400"/>
          </a:p>
        </p:txBody>
      </p:sp>
      <p:pic>
        <p:nvPicPr>
          <p:cNvPr id="367" name="Google Shape;367;p33"/>
          <p:cNvPicPr preferRelativeResize="0"/>
          <p:nvPr/>
        </p:nvPicPr>
        <p:blipFill rotWithShape="1">
          <a:blip r:embed="rId3">
            <a:alphaModFix/>
          </a:blip>
          <a:srcRect b="-2754" l="-2764" r="-2754" t="-2764"/>
          <a:stretch/>
        </p:blipFill>
        <p:spPr>
          <a:xfrm>
            <a:off x="2079500" y="1747975"/>
            <a:ext cx="4968726" cy="2785750"/>
          </a:xfrm>
          <a:prstGeom prst="rect">
            <a:avLst/>
          </a:prstGeom>
          <a:noFill/>
          <a:ln>
            <a:noFill/>
          </a:ln>
        </p:spPr>
      </p:pic>
      <p:sp>
        <p:nvSpPr>
          <p:cNvPr id="368" name="Google Shape;368;p33"/>
          <p:cNvSpPr txBox="1"/>
          <p:nvPr/>
        </p:nvSpPr>
        <p:spPr>
          <a:xfrm>
            <a:off x="6298775" y="4706175"/>
            <a:ext cx="23085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Montague La France</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4"/>
          <p:cNvSpPr txBox="1"/>
          <p:nvPr>
            <p:ph type="title"/>
          </p:nvPr>
        </p:nvSpPr>
        <p:spPr>
          <a:xfrm>
            <a:off x="582375" y="167200"/>
            <a:ext cx="7429500" cy="8649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
              <a:t>Feasibility Assessment (Unity - Possible Approach)</a:t>
            </a:r>
            <a:endParaRPr/>
          </a:p>
        </p:txBody>
      </p:sp>
      <p:sp>
        <p:nvSpPr>
          <p:cNvPr id="374" name="Google Shape;374;p34"/>
          <p:cNvSpPr txBox="1"/>
          <p:nvPr>
            <p:ph idx="1" type="body"/>
          </p:nvPr>
        </p:nvSpPr>
        <p:spPr>
          <a:xfrm>
            <a:off x="587495" y="1032097"/>
            <a:ext cx="23976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HTTP/JSON Requests</a:t>
            </a:r>
            <a:endParaRPr/>
          </a:p>
        </p:txBody>
      </p:sp>
      <p:sp>
        <p:nvSpPr>
          <p:cNvPr id="375" name="Google Shape;375;p34"/>
          <p:cNvSpPr txBox="1"/>
          <p:nvPr>
            <p:ph idx="2" type="body"/>
          </p:nvPr>
        </p:nvSpPr>
        <p:spPr>
          <a:xfrm>
            <a:off x="577376" y="1546447"/>
            <a:ext cx="2406600" cy="1823100"/>
          </a:xfrm>
          <a:prstGeom prst="rect">
            <a:avLst/>
          </a:prstGeom>
        </p:spPr>
        <p:txBody>
          <a:bodyPr anchorCtr="0" anchor="t" bIns="34275" lIns="68575" spcFirstLastPara="1" rIns="68575" wrap="square" tIns="34275">
            <a:noAutofit/>
          </a:bodyPr>
          <a:lstStyle/>
          <a:p>
            <a:pPr indent="-311150" lvl="0" marL="457200" rtl="0" algn="l">
              <a:spcBef>
                <a:spcPts val="800"/>
              </a:spcBef>
              <a:spcAft>
                <a:spcPts val="0"/>
              </a:spcAft>
              <a:buSzPts val="1300"/>
              <a:buChar char="●"/>
            </a:pPr>
            <a:r>
              <a:rPr lang="en"/>
              <a:t>Get Requests</a:t>
            </a:r>
            <a:endParaRPr/>
          </a:p>
          <a:p>
            <a:pPr indent="-298450" lvl="1" marL="914400" rtl="0" algn="l">
              <a:spcBef>
                <a:spcPts val="0"/>
              </a:spcBef>
              <a:spcAft>
                <a:spcPts val="0"/>
              </a:spcAft>
              <a:buSzPts val="1100"/>
              <a:buChar char="○"/>
            </a:pPr>
            <a:r>
              <a:rPr lang="en"/>
              <a:t>Using links to NASA SST</a:t>
            </a:r>
            <a:endParaRPr/>
          </a:p>
          <a:p>
            <a:pPr indent="-298450" lvl="1" marL="914400" rtl="0" algn="l">
              <a:spcBef>
                <a:spcPts val="0"/>
              </a:spcBef>
              <a:spcAft>
                <a:spcPts val="0"/>
              </a:spcAft>
              <a:buSzPts val="1100"/>
              <a:buChar char="○"/>
            </a:pPr>
            <a:r>
              <a:rPr lang="en"/>
              <a:t>Pull data</a:t>
            </a:r>
            <a:endParaRPr/>
          </a:p>
          <a:p>
            <a:pPr indent="-298450" lvl="1" marL="914400" rtl="0" algn="l">
              <a:spcBef>
                <a:spcPts val="0"/>
              </a:spcBef>
              <a:spcAft>
                <a:spcPts val="0"/>
              </a:spcAft>
              <a:buSzPts val="1100"/>
              <a:buChar char="○"/>
            </a:pPr>
            <a:r>
              <a:rPr lang="en"/>
              <a:t>Layers &amp; 3D models</a:t>
            </a:r>
            <a:endParaRPr/>
          </a:p>
          <a:p>
            <a:pPr indent="-298450" lvl="1" marL="914400" rtl="0" algn="l">
              <a:spcBef>
                <a:spcPts val="0"/>
              </a:spcBef>
              <a:spcAft>
                <a:spcPts val="0"/>
              </a:spcAft>
              <a:buSzPts val="1100"/>
              <a:buChar char="○"/>
            </a:pPr>
            <a:r>
              <a:rPr lang="en"/>
              <a:t>Implement JPL toolkit for interactions with data</a:t>
            </a:r>
            <a:endParaRPr/>
          </a:p>
        </p:txBody>
      </p:sp>
      <p:sp>
        <p:nvSpPr>
          <p:cNvPr id="376" name="Google Shape;376;p34"/>
          <p:cNvSpPr txBox="1"/>
          <p:nvPr>
            <p:ph idx="3" type="body"/>
          </p:nvPr>
        </p:nvSpPr>
        <p:spPr>
          <a:xfrm>
            <a:off x="3117512" y="1034476"/>
            <a:ext cx="23883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Photon Networking API </a:t>
            </a:r>
            <a:endParaRPr/>
          </a:p>
        </p:txBody>
      </p:sp>
      <p:sp>
        <p:nvSpPr>
          <p:cNvPr id="377" name="Google Shape;377;p34"/>
          <p:cNvSpPr txBox="1"/>
          <p:nvPr>
            <p:ph idx="4" type="body"/>
          </p:nvPr>
        </p:nvSpPr>
        <p:spPr>
          <a:xfrm>
            <a:off x="3109597" y="1548826"/>
            <a:ext cx="2397000" cy="1823100"/>
          </a:xfrm>
          <a:prstGeom prst="rect">
            <a:avLst/>
          </a:prstGeom>
        </p:spPr>
        <p:txBody>
          <a:bodyPr anchorCtr="0" anchor="t" bIns="34275" lIns="68575" spcFirstLastPara="1" rIns="68575" wrap="square" tIns="34275">
            <a:noAutofit/>
          </a:bodyPr>
          <a:lstStyle/>
          <a:p>
            <a:pPr indent="-311150" lvl="0" marL="457200" rtl="0" algn="l">
              <a:spcBef>
                <a:spcPts val="800"/>
              </a:spcBef>
              <a:spcAft>
                <a:spcPts val="0"/>
              </a:spcAft>
              <a:buSzPts val="1300"/>
              <a:buChar char="●"/>
            </a:pPr>
            <a:r>
              <a:rPr lang="en"/>
              <a:t>Bolt Matchmaking</a:t>
            </a:r>
            <a:endParaRPr/>
          </a:p>
          <a:p>
            <a:pPr indent="-298450" lvl="1" marL="914400" rtl="0" algn="l">
              <a:spcBef>
                <a:spcPts val="0"/>
              </a:spcBef>
              <a:spcAft>
                <a:spcPts val="0"/>
              </a:spcAft>
              <a:buSzPts val="1100"/>
              <a:buChar char="○"/>
            </a:pPr>
            <a:r>
              <a:rPr lang="en"/>
              <a:t>Sessions</a:t>
            </a:r>
            <a:endParaRPr/>
          </a:p>
          <a:p>
            <a:pPr indent="-311150" lvl="0" marL="457200" rtl="0" algn="l">
              <a:spcBef>
                <a:spcPts val="0"/>
              </a:spcBef>
              <a:spcAft>
                <a:spcPts val="0"/>
              </a:spcAft>
              <a:buSzPts val="1300"/>
              <a:buChar char="●"/>
            </a:pPr>
            <a:r>
              <a:rPr lang="en"/>
              <a:t>Client Hosted</a:t>
            </a:r>
            <a:endParaRPr/>
          </a:p>
          <a:p>
            <a:pPr indent="-311150" lvl="0" marL="457200" rtl="0" algn="l">
              <a:spcBef>
                <a:spcPts val="0"/>
              </a:spcBef>
              <a:spcAft>
                <a:spcPts val="0"/>
              </a:spcAft>
              <a:buSzPts val="1300"/>
              <a:buChar char="●"/>
            </a:pPr>
            <a:r>
              <a:rPr lang="en"/>
              <a:t>Communication</a:t>
            </a:r>
            <a:endParaRPr/>
          </a:p>
          <a:p>
            <a:pPr indent="-298450" lvl="1" marL="914400" rtl="0" algn="l">
              <a:spcBef>
                <a:spcPts val="0"/>
              </a:spcBef>
              <a:spcAft>
                <a:spcPts val="0"/>
              </a:spcAft>
              <a:buSzPts val="1100"/>
              <a:buChar char="○"/>
            </a:pPr>
            <a:r>
              <a:rPr lang="en"/>
              <a:t>Voice, video, chat</a:t>
            </a:r>
            <a:endParaRPr/>
          </a:p>
        </p:txBody>
      </p:sp>
      <p:sp>
        <p:nvSpPr>
          <p:cNvPr id="378" name="Google Shape;378;p34"/>
          <p:cNvSpPr txBox="1"/>
          <p:nvPr>
            <p:ph idx="5" type="body"/>
          </p:nvPr>
        </p:nvSpPr>
        <p:spPr>
          <a:xfrm>
            <a:off x="5620769" y="1032097"/>
            <a:ext cx="2396100" cy="5142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Web XR</a:t>
            </a:r>
            <a:endParaRPr/>
          </a:p>
        </p:txBody>
      </p:sp>
      <p:sp>
        <p:nvSpPr>
          <p:cNvPr id="379" name="Google Shape;379;p34"/>
          <p:cNvSpPr txBox="1"/>
          <p:nvPr>
            <p:ph idx="6" type="body"/>
          </p:nvPr>
        </p:nvSpPr>
        <p:spPr>
          <a:xfrm>
            <a:off x="5620769" y="1546447"/>
            <a:ext cx="2396100" cy="1823100"/>
          </a:xfrm>
          <a:prstGeom prst="rect">
            <a:avLst/>
          </a:prstGeom>
        </p:spPr>
        <p:txBody>
          <a:bodyPr anchorCtr="0" anchor="t" bIns="34275" lIns="68575" spcFirstLastPara="1" rIns="68575" wrap="square" tIns="34275">
            <a:noAutofit/>
          </a:bodyPr>
          <a:lstStyle/>
          <a:p>
            <a:pPr indent="-311150" lvl="0" marL="457200" rtl="0" algn="l">
              <a:spcBef>
                <a:spcPts val="800"/>
              </a:spcBef>
              <a:spcAft>
                <a:spcPts val="0"/>
              </a:spcAft>
              <a:buSzPts val="1300"/>
              <a:buChar char="●"/>
            </a:pPr>
            <a:r>
              <a:rPr lang="en"/>
              <a:t>Virtual Reality (VR)</a:t>
            </a:r>
            <a:endParaRPr/>
          </a:p>
          <a:p>
            <a:pPr indent="-311150" lvl="0" marL="457200" rtl="0" algn="l">
              <a:spcBef>
                <a:spcPts val="0"/>
              </a:spcBef>
              <a:spcAft>
                <a:spcPts val="0"/>
              </a:spcAft>
              <a:buSzPts val="1300"/>
              <a:buChar char="●"/>
            </a:pPr>
            <a:r>
              <a:rPr lang="en"/>
              <a:t>Augmented Reality (AR)</a:t>
            </a:r>
            <a:endParaRPr/>
          </a:p>
        </p:txBody>
      </p:sp>
      <p:sp>
        <p:nvSpPr>
          <p:cNvPr id="380" name="Google Shape;380;p34"/>
          <p:cNvSpPr txBox="1"/>
          <p:nvPr/>
        </p:nvSpPr>
        <p:spPr>
          <a:xfrm>
            <a:off x="6298775" y="4706175"/>
            <a:ext cx="23085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Montague La France</a:t>
            </a:r>
            <a:endParaRPr sz="1800">
              <a:solidFill>
                <a:schemeClr val="lt1"/>
              </a:solidFill>
              <a:latin typeface="Twentieth Century"/>
              <a:ea typeface="Twentieth Century"/>
              <a:cs typeface="Twentieth Century"/>
              <a:sym typeface="Twentieth Century"/>
            </a:endParaRPr>
          </a:p>
        </p:txBody>
      </p:sp>
      <p:pic>
        <p:nvPicPr>
          <p:cNvPr descr="Photon Cloud or Photon Server? | Photon Engine" id="381" name="Google Shape;381;p34"/>
          <p:cNvPicPr preferRelativeResize="0"/>
          <p:nvPr/>
        </p:nvPicPr>
        <p:blipFill>
          <a:blip r:embed="rId3">
            <a:alphaModFix/>
          </a:blip>
          <a:stretch>
            <a:fillRect/>
          </a:stretch>
        </p:blipFill>
        <p:spPr>
          <a:xfrm>
            <a:off x="3067025" y="2922775"/>
            <a:ext cx="2552608" cy="1874850"/>
          </a:xfrm>
          <a:prstGeom prst="rect">
            <a:avLst/>
          </a:prstGeom>
          <a:noFill/>
          <a:ln>
            <a:noFill/>
          </a:ln>
        </p:spPr>
      </p:pic>
      <p:pic>
        <p:nvPicPr>
          <p:cNvPr descr="What is http? - Computer Business Review" id="382" name="Google Shape;382;p34"/>
          <p:cNvPicPr preferRelativeResize="0"/>
          <p:nvPr/>
        </p:nvPicPr>
        <p:blipFill>
          <a:blip r:embed="rId4">
            <a:alphaModFix/>
          </a:blip>
          <a:stretch>
            <a:fillRect/>
          </a:stretch>
        </p:blipFill>
        <p:spPr>
          <a:xfrm>
            <a:off x="577550" y="2918648"/>
            <a:ext cx="2417875" cy="1934850"/>
          </a:xfrm>
          <a:prstGeom prst="rect">
            <a:avLst/>
          </a:prstGeom>
          <a:noFill/>
          <a:ln>
            <a:noFill/>
          </a:ln>
        </p:spPr>
      </p:pic>
      <p:pic>
        <p:nvPicPr>
          <p:cNvPr descr="WebXR. The New Standard for AR &amp; VR - ARVRtech" id="383" name="Google Shape;383;p34"/>
          <p:cNvPicPr preferRelativeResize="0"/>
          <p:nvPr/>
        </p:nvPicPr>
        <p:blipFill>
          <a:blip r:embed="rId5">
            <a:alphaModFix/>
          </a:blip>
          <a:stretch>
            <a:fillRect/>
          </a:stretch>
        </p:blipFill>
        <p:spPr>
          <a:xfrm>
            <a:off x="5751404" y="2948650"/>
            <a:ext cx="2855875" cy="1874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Decision</a:t>
            </a:r>
            <a:endParaRPr/>
          </a:p>
        </p:txBody>
      </p:sp>
      <p:sp>
        <p:nvSpPr>
          <p:cNvPr id="389" name="Google Shape;389;p35"/>
          <p:cNvSpPr txBox="1"/>
          <p:nvPr>
            <p:ph idx="1" type="body"/>
          </p:nvPr>
        </p:nvSpPr>
        <p:spPr>
          <a:xfrm>
            <a:off x="311700" y="1152475"/>
            <a:ext cx="81270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Presented both components (Web and Unity Components) to the customer</a:t>
            </a:r>
            <a:endParaRPr/>
          </a:p>
          <a:p>
            <a:pPr indent="-374650" lvl="0" marL="457200" rtl="0" algn="l">
              <a:spcBef>
                <a:spcPts val="0"/>
              </a:spcBef>
              <a:spcAft>
                <a:spcPts val="0"/>
              </a:spcAft>
              <a:buSzPts val="2300"/>
              <a:buChar char="●"/>
            </a:pPr>
            <a:r>
              <a:rPr lang="en"/>
              <a:t> Decision: </a:t>
            </a:r>
            <a:endParaRPr/>
          </a:p>
          <a:p>
            <a:pPr indent="-349250" lvl="1" marL="914400" rtl="0" algn="l">
              <a:spcBef>
                <a:spcPts val="0"/>
              </a:spcBef>
              <a:spcAft>
                <a:spcPts val="0"/>
              </a:spcAft>
              <a:buSzPts val="1900"/>
              <a:buChar char="○"/>
            </a:pPr>
            <a:r>
              <a:rPr lang="en"/>
              <a:t>Web Technology Component </a:t>
            </a:r>
            <a:endParaRPr/>
          </a:p>
          <a:p>
            <a:pPr indent="-349250" lvl="1" marL="914400" rtl="0" algn="l">
              <a:spcBef>
                <a:spcPts val="0"/>
              </a:spcBef>
              <a:spcAft>
                <a:spcPts val="0"/>
              </a:spcAft>
              <a:buSzPts val="1900"/>
              <a:buChar char="○"/>
            </a:pPr>
            <a:r>
              <a:rPr lang="en"/>
              <a:t>Focus on Collaborative Sessions</a:t>
            </a:r>
            <a:endParaRPr/>
          </a:p>
          <a:p>
            <a:pPr indent="-349250" lvl="1" marL="914400" rtl="0" algn="l">
              <a:spcBef>
                <a:spcPts val="0"/>
              </a:spcBef>
              <a:spcAft>
                <a:spcPts val="0"/>
              </a:spcAft>
              <a:buSzPts val="1900"/>
              <a:buChar char="○"/>
            </a:pPr>
            <a:r>
              <a:rPr lang="en"/>
              <a:t>Future development: VR and AR capabilities</a:t>
            </a:r>
            <a:endParaRPr/>
          </a:p>
          <a:p>
            <a:pPr indent="-349250" lvl="1" marL="914400" rtl="0" algn="l">
              <a:spcBef>
                <a:spcPts val="0"/>
              </a:spcBef>
              <a:spcAft>
                <a:spcPts val="0"/>
              </a:spcAft>
              <a:buSzPts val="1900"/>
              <a:buChar char="○"/>
            </a:pPr>
            <a:r>
              <a:rPr lang="en"/>
              <a:t>Front-end Frameworks</a:t>
            </a:r>
            <a:endParaRPr/>
          </a:p>
          <a:p>
            <a:pPr indent="-349250" lvl="1" marL="914400" rtl="0" algn="l">
              <a:spcBef>
                <a:spcPts val="0"/>
              </a:spcBef>
              <a:spcAft>
                <a:spcPts val="0"/>
              </a:spcAft>
              <a:buSzPts val="1900"/>
              <a:buChar char="○"/>
            </a:pPr>
            <a:r>
              <a:rPr lang="en"/>
              <a:t>JavaScript libraries (Socket.io and Cesium)</a:t>
            </a:r>
            <a:endParaRPr/>
          </a:p>
          <a:p>
            <a:pPr indent="-349250" lvl="1" marL="914400" rtl="0" algn="l">
              <a:spcBef>
                <a:spcPts val="0"/>
              </a:spcBef>
              <a:spcAft>
                <a:spcPts val="0"/>
              </a:spcAft>
              <a:buSzPts val="1900"/>
              <a:buChar char="○"/>
            </a:pPr>
            <a:r>
              <a:rPr lang="en"/>
              <a:t>Database</a:t>
            </a:r>
            <a:endParaRPr/>
          </a:p>
        </p:txBody>
      </p:sp>
      <p:sp>
        <p:nvSpPr>
          <p:cNvPr id="390" name="Google Shape;390;p35"/>
          <p:cNvSpPr txBox="1"/>
          <p:nvPr/>
        </p:nvSpPr>
        <p:spPr>
          <a:xfrm>
            <a:off x="7002000" y="4706175"/>
            <a:ext cx="16053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Jose Garcia</a:t>
            </a:r>
            <a:endParaRPr sz="1800">
              <a:solidFill>
                <a:schemeClr val="lt1"/>
              </a:solidFill>
              <a:latin typeface="Twentieth Century"/>
              <a:ea typeface="Twentieth Century"/>
              <a:cs typeface="Twentieth Century"/>
              <a:sym typeface="Twentieth Century"/>
            </a:endParaRPr>
          </a:p>
        </p:txBody>
      </p:sp>
      <p:pic>
        <p:nvPicPr>
          <p:cNvPr id="391" name="Google Shape;391;p35"/>
          <p:cNvPicPr preferRelativeResize="0"/>
          <p:nvPr/>
        </p:nvPicPr>
        <p:blipFill>
          <a:blip r:embed="rId3">
            <a:alphaModFix/>
          </a:blip>
          <a:stretch>
            <a:fillRect/>
          </a:stretch>
        </p:blipFill>
        <p:spPr>
          <a:xfrm>
            <a:off x="4822025" y="1711375"/>
            <a:ext cx="3785275" cy="285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Requirements Document</a:t>
            </a:r>
            <a:endParaRPr/>
          </a:p>
        </p:txBody>
      </p:sp>
      <p:sp>
        <p:nvSpPr>
          <p:cNvPr id="397" name="Google Shape;397;p3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Draft requirements from Personas, Use cases, and Scenarios</a:t>
            </a:r>
            <a:endParaRPr/>
          </a:p>
          <a:p>
            <a:pPr indent="-374650" lvl="0" marL="457200" rtl="0" algn="l">
              <a:spcBef>
                <a:spcPts val="0"/>
              </a:spcBef>
              <a:spcAft>
                <a:spcPts val="0"/>
              </a:spcAft>
              <a:buSzPts val="2300"/>
              <a:buChar char="●"/>
            </a:pPr>
            <a:r>
              <a:rPr lang="en"/>
              <a:t>Need more time</a:t>
            </a:r>
            <a:endParaRPr/>
          </a:p>
          <a:p>
            <a:pPr indent="-374650" lvl="0" marL="457200" rtl="0" algn="l">
              <a:spcBef>
                <a:spcPts val="0"/>
              </a:spcBef>
              <a:spcAft>
                <a:spcPts val="0"/>
              </a:spcAft>
              <a:buSzPts val="2300"/>
              <a:buChar char="●"/>
            </a:pPr>
            <a:r>
              <a:rPr lang="en"/>
              <a:t>In Progress:</a:t>
            </a:r>
            <a:endParaRPr/>
          </a:p>
          <a:p>
            <a:pPr indent="-349250" lvl="1" marL="914400" rtl="0" algn="l">
              <a:spcBef>
                <a:spcPts val="0"/>
              </a:spcBef>
              <a:spcAft>
                <a:spcPts val="0"/>
              </a:spcAft>
              <a:buSzPts val="1900"/>
              <a:buChar char="○"/>
            </a:pPr>
            <a:r>
              <a:rPr lang="en"/>
              <a:t>Section 4: Requirements Specification</a:t>
            </a:r>
            <a:endParaRPr/>
          </a:p>
          <a:p>
            <a:pPr indent="-349250" lvl="1" marL="914400" rtl="0" algn="l">
              <a:spcBef>
                <a:spcPts val="0"/>
              </a:spcBef>
              <a:spcAft>
                <a:spcPts val="0"/>
              </a:spcAft>
              <a:buSzPts val="1900"/>
              <a:buChar char="○"/>
            </a:pPr>
            <a:r>
              <a:rPr lang="en"/>
              <a:t>Section 5: Other Nonfunctional Requirements</a:t>
            </a:r>
            <a:endParaRPr/>
          </a:p>
          <a:p>
            <a:pPr indent="-374650" lvl="0" marL="457200" rtl="0" algn="l">
              <a:spcBef>
                <a:spcPts val="0"/>
              </a:spcBef>
              <a:spcAft>
                <a:spcPts val="0"/>
              </a:spcAft>
              <a:buSzPts val="2300"/>
              <a:buChar char="●"/>
            </a:pPr>
            <a:r>
              <a:rPr lang="en"/>
              <a:t>Revise document throughout the project</a:t>
            </a:r>
            <a:endParaRPr/>
          </a:p>
          <a:p>
            <a:pPr indent="0" lvl="0" marL="0" rtl="0" algn="l">
              <a:spcBef>
                <a:spcPts val="800"/>
              </a:spcBef>
              <a:spcAft>
                <a:spcPts val="0"/>
              </a:spcAft>
              <a:buNone/>
            </a:pPr>
            <a:r>
              <a:t/>
            </a:r>
            <a:endParaRPr/>
          </a:p>
        </p:txBody>
      </p:sp>
      <p:sp>
        <p:nvSpPr>
          <p:cNvPr id="398" name="Google Shape;398;p36"/>
          <p:cNvSpPr txBox="1"/>
          <p:nvPr/>
        </p:nvSpPr>
        <p:spPr>
          <a:xfrm>
            <a:off x="6439425" y="4706175"/>
            <a:ext cx="2167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Odasys Soberanes</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Personas, Use Cases, Scenarios</a:t>
            </a:r>
            <a:endParaRPr/>
          </a:p>
        </p:txBody>
      </p:sp>
      <p:sp>
        <p:nvSpPr>
          <p:cNvPr id="404" name="Google Shape;404;p37"/>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Zipeng Guo</a:t>
            </a:r>
            <a:endParaRPr sz="1800">
              <a:solidFill>
                <a:schemeClr val="lt1"/>
              </a:solidFill>
              <a:latin typeface="Twentieth Century"/>
              <a:ea typeface="Twentieth Century"/>
              <a:cs typeface="Twentieth Century"/>
              <a:sym typeface="Twentieth Century"/>
            </a:endParaRPr>
          </a:p>
        </p:txBody>
      </p:sp>
      <p:sp>
        <p:nvSpPr>
          <p:cNvPr id="405" name="Google Shape;405;p37"/>
          <p:cNvSpPr txBox="1"/>
          <p:nvPr/>
        </p:nvSpPr>
        <p:spPr>
          <a:xfrm>
            <a:off x="441150" y="1184950"/>
            <a:ext cx="3958800" cy="3354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Represents different user types.</a:t>
            </a:r>
            <a:endParaRPr sz="1600">
              <a:solidFill>
                <a:schemeClr val="lt1"/>
              </a:solidFill>
              <a:latin typeface="Twentieth Century"/>
              <a:ea typeface="Twentieth Century"/>
              <a:cs typeface="Twentieth Century"/>
              <a:sym typeface="Twentieth Century"/>
            </a:endParaRPr>
          </a:p>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Personas examples:</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John is an ex-military, 35-year-old Mission Planner who works for NASA. </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Nick is a 20-year-old college student with a love for space. </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Tom is a 40-year-old high school teacher who is currently teaching a science class. </a:t>
            </a:r>
            <a:endParaRPr sz="1600">
              <a:solidFill>
                <a:schemeClr val="lt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600">
              <a:solidFill>
                <a:schemeClr val="dk1"/>
              </a:solidFill>
              <a:highlight>
                <a:srgbClr val="FFFFFF"/>
              </a:highlight>
            </a:endParaRPr>
          </a:p>
        </p:txBody>
      </p:sp>
      <p:pic>
        <p:nvPicPr>
          <p:cNvPr id="406" name="Google Shape;406;p37"/>
          <p:cNvPicPr preferRelativeResize="0"/>
          <p:nvPr/>
        </p:nvPicPr>
        <p:blipFill>
          <a:blip r:embed="rId3">
            <a:alphaModFix/>
          </a:blip>
          <a:stretch>
            <a:fillRect/>
          </a:stretch>
        </p:blipFill>
        <p:spPr>
          <a:xfrm>
            <a:off x="4572000" y="1184950"/>
            <a:ext cx="4215050" cy="208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Personas, Use Cases, Scenarios</a:t>
            </a:r>
            <a:endParaRPr/>
          </a:p>
        </p:txBody>
      </p:sp>
      <p:sp>
        <p:nvSpPr>
          <p:cNvPr id="412" name="Google Shape;412;p38"/>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Zipeng Guo</a:t>
            </a:r>
            <a:endParaRPr sz="1800">
              <a:solidFill>
                <a:schemeClr val="lt1"/>
              </a:solidFill>
              <a:latin typeface="Twentieth Century"/>
              <a:ea typeface="Twentieth Century"/>
              <a:cs typeface="Twentieth Century"/>
              <a:sym typeface="Twentieth Century"/>
            </a:endParaRPr>
          </a:p>
        </p:txBody>
      </p:sp>
      <p:sp>
        <p:nvSpPr>
          <p:cNvPr id="413" name="Google Shape;413;p38"/>
          <p:cNvSpPr txBox="1"/>
          <p:nvPr/>
        </p:nvSpPr>
        <p:spPr>
          <a:xfrm>
            <a:off x="441150" y="1184950"/>
            <a:ext cx="7424100" cy="3354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Use Cases and Scenarios</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Provides one or more scenarios.</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Illustrates interaction between end users and the system.</a:t>
            </a:r>
            <a:endParaRPr sz="1600">
              <a:solidFill>
                <a:schemeClr val="lt1"/>
              </a:solidFill>
              <a:latin typeface="Twentieth Century"/>
              <a:ea typeface="Twentieth Century"/>
              <a:cs typeface="Twentieth Century"/>
              <a:sym typeface="Twentieth Century"/>
            </a:endParaRPr>
          </a:p>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Importance:</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Shows how our software might be used.</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Draft requirements.</a:t>
            </a:r>
            <a:endParaRPr sz="1600">
              <a:solidFill>
                <a:schemeClr val="lt1"/>
              </a:solidFill>
              <a:latin typeface="Twentieth Century"/>
              <a:ea typeface="Twentieth Century"/>
              <a:cs typeface="Twentieth Century"/>
              <a:sym typeface="Twentieth Century"/>
            </a:endParaRPr>
          </a:p>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Example:</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Nick is a 20-year-old college student with a love for space. </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Nick and his friends want to be able to collaborate in a smooth way</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We provide: Create a room, share the waypoint location, Real Time Collaboration  (Send Live Chat Messages)</a:t>
            </a:r>
            <a:endParaRPr sz="16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Overview</a:t>
            </a:r>
            <a:endParaRPr/>
          </a:p>
        </p:txBody>
      </p:sp>
      <p:sp>
        <p:nvSpPr>
          <p:cNvPr id="246" name="Google Shape;246;p21"/>
          <p:cNvSpPr txBox="1"/>
          <p:nvPr>
            <p:ph idx="1" type="body"/>
          </p:nvPr>
        </p:nvSpPr>
        <p:spPr>
          <a:xfrm>
            <a:off x="311700" y="1108125"/>
            <a:ext cx="4260300" cy="3416400"/>
          </a:xfrm>
          <a:prstGeom prst="rect">
            <a:avLst/>
          </a:prstGeom>
        </p:spPr>
        <p:txBody>
          <a:bodyPr anchorCtr="0" anchor="t" bIns="34275" lIns="68575" spcFirstLastPara="1" rIns="68575" wrap="square" tIns="34275">
            <a:noAutofit/>
          </a:bodyPr>
          <a:lstStyle/>
          <a:p>
            <a:pPr indent="-323850" lvl="0" marL="457200" rtl="0" algn="l">
              <a:spcBef>
                <a:spcPts val="800"/>
              </a:spcBef>
              <a:spcAft>
                <a:spcPts val="0"/>
              </a:spcAft>
              <a:buSzPts val="1500"/>
              <a:buChar char="●"/>
            </a:pPr>
            <a:r>
              <a:rPr lang="en" sz="1500"/>
              <a:t>Solar System Treks (SST)</a:t>
            </a:r>
            <a:endParaRPr sz="1500"/>
          </a:p>
          <a:p>
            <a:pPr indent="-323850" lvl="1" marL="914400" rtl="0" algn="l">
              <a:spcBef>
                <a:spcPts val="0"/>
              </a:spcBef>
              <a:spcAft>
                <a:spcPts val="0"/>
              </a:spcAft>
              <a:buSzPts val="1500"/>
              <a:buChar char="○"/>
            </a:pPr>
            <a:r>
              <a:rPr lang="en" sz="1500"/>
              <a:t>JPL web portal</a:t>
            </a:r>
            <a:endParaRPr sz="1500"/>
          </a:p>
          <a:p>
            <a:pPr indent="-323850" lvl="1" marL="914400" rtl="0" algn="l">
              <a:spcBef>
                <a:spcPts val="0"/>
              </a:spcBef>
              <a:spcAft>
                <a:spcPts val="0"/>
              </a:spcAft>
              <a:buSzPts val="1500"/>
              <a:buChar char="○"/>
            </a:pPr>
            <a:r>
              <a:rPr lang="en" sz="1500"/>
              <a:t>NASA data of planets, asteroids, and moons</a:t>
            </a:r>
            <a:endParaRPr sz="1500"/>
          </a:p>
          <a:p>
            <a:pPr indent="-323850" lvl="1" marL="914400" rtl="0" algn="l">
              <a:spcBef>
                <a:spcPts val="0"/>
              </a:spcBef>
              <a:spcAft>
                <a:spcPts val="0"/>
              </a:spcAft>
              <a:buSzPts val="1500"/>
              <a:buChar char="○"/>
            </a:pPr>
            <a:r>
              <a:rPr lang="en" sz="1500"/>
              <a:t>Satellite photography and 3D terrain models</a:t>
            </a:r>
            <a:endParaRPr sz="1500"/>
          </a:p>
          <a:p>
            <a:pPr indent="-323850" lvl="0" marL="457200" rtl="0" algn="l">
              <a:spcBef>
                <a:spcPts val="0"/>
              </a:spcBef>
              <a:spcAft>
                <a:spcPts val="0"/>
              </a:spcAft>
              <a:buSzPts val="1500"/>
              <a:buChar char="●"/>
            </a:pPr>
            <a:r>
              <a:rPr lang="en" sz="1500"/>
              <a:t>Collaborative Visualization (CV)</a:t>
            </a:r>
            <a:endParaRPr sz="1500"/>
          </a:p>
          <a:p>
            <a:pPr indent="-323850" lvl="1" marL="914400" rtl="0" algn="l">
              <a:spcBef>
                <a:spcPts val="0"/>
              </a:spcBef>
              <a:spcAft>
                <a:spcPts val="0"/>
              </a:spcAft>
              <a:buSzPts val="1500"/>
              <a:buChar char="○"/>
            </a:pPr>
            <a:r>
              <a:rPr lang="en" sz="1500"/>
              <a:t>Multiple users can examine the data together</a:t>
            </a:r>
            <a:endParaRPr sz="1500"/>
          </a:p>
          <a:p>
            <a:pPr indent="-323850" lvl="1" marL="914400" rtl="0" algn="l">
              <a:spcBef>
                <a:spcPts val="0"/>
              </a:spcBef>
              <a:spcAft>
                <a:spcPts val="0"/>
              </a:spcAft>
              <a:buSzPts val="1500"/>
              <a:buChar char="○"/>
            </a:pPr>
            <a:r>
              <a:rPr lang="en" sz="1500"/>
              <a:t>Collectively work on new ideas and projects in real time</a:t>
            </a:r>
            <a:endParaRPr sz="1400"/>
          </a:p>
        </p:txBody>
      </p:sp>
      <p:pic>
        <p:nvPicPr>
          <p:cNvPr id="247" name="Google Shape;247;p21"/>
          <p:cNvPicPr preferRelativeResize="0"/>
          <p:nvPr/>
        </p:nvPicPr>
        <p:blipFill>
          <a:blip r:embed="rId3">
            <a:alphaModFix/>
          </a:blip>
          <a:stretch>
            <a:fillRect/>
          </a:stretch>
        </p:blipFill>
        <p:spPr>
          <a:xfrm>
            <a:off x="5605625" y="1291450"/>
            <a:ext cx="2913426" cy="3049749"/>
          </a:xfrm>
          <a:prstGeom prst="rect">
            <a:avLst/>
          </a:prstGeom>
          <a:noFill/>
          <a:ln>
            <a:noFill/>
          </a:ln>
        </p:spPr>
      </p:pic>
      <p:sp>
        <p:nvSpPr>
          <p:cNvPr id="248" name="Google Shape;248;p21"/>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Things We Were Not Expecting</a:t>
            </a:r>
            <a:endParaRPr/>
          </a:p>
        </p:txBody>
      </p:sp>
      <p:sp>
        <p:nvSpPr>
          <p:cNvPr id="419" name="Google Shape;419;p39"/>
          <p:cNvSpPr txBox="1"/>
          <p:nvPr>
            <p:ph idx="1" type="body"/>
          </p:nvPr>
        </p:nvSpPr>
        <p:spPr>
          <a:xfrm>
            <a:off x="793900" y="1172550"/>
            <a:ext cx="38373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Decision made at end of October</a:t>
            </a:r>
            <a:endParaRPr/>
          </a:p>
          <a:p>
            <a:pPr indent="-374650" lvl="0" marL="457200" rtl="0" algn="l">
              <a:spcBef>
                <a:spcPts val="0"/>
              </a:spcBef>
              <a:spcAft>
                <a:spcPts val="0"/>
              </a:spcAft>
              <a:buSzPts val="2300"/>
              <a:buChar char="●"/>
            </a:pPr>
            <a:r>
              <a:rPr lang="en"/>
              <a:t>Stronger focus on Use Cases, Personas</a:t>
            </a:r>
            <a:endParaRPr/>
          </a:p>
          <a:p>
            <a:pPr indent="-374650" lvl="0" marL="457200" rtl="0" algn="l">
              <a:spcBef>
                <a:spcPts val="0"/>
              </a:spcBef>
              <a:spcAft>
                <a:spcPts val="0"/>
              </a:spcAft>
              <a:buSzPts val="2300"/>
              <a:buChar char="●"/>
            </a:pPr>
            <a:r>
              <a:rPr lang="en"/>
              <a:t>Avoid</a:t>
            </a:r>
            <a:r>
              <a:rPr lang="en"/>
              <a:t> choosing specific technical solutions (for now)</a:t>
            </a:r>
            <a:endParaRPr/>
          </a:p>
          <a:p>
            <a:pPr indent="-374650" lvl="0" marL="457200" rtl="0" algn="l">
              <a:spcBef>
                <a:spcPts val="0"/>
              </a:spcBef>
              <a:spcAft>
                <a:spcPts val="0"/>
              </a:spcAft>
              <a:buSzPts val="2300"/>
              <a:buChar char="●"/>
            </a:pPr>
            <a:r>
              <a:rPr lang="en"/>
              <a:t>Need more time to draft requirements</a:t>
            </a:r>
            <a:endParaRPr/>
          </a:p>
        </p:txBody>
      </p:sp>
      <p:sp>
        <p:nvSpPr>
          <p:cNvPr id="420" name="Google Shape;420;p39"/>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David Tang</a:t>
            </a:r>
            <a:endParaRPr sz="1800">
              <a:solidFill>
                <a:schemeClr val="lt1"/>
              </a:solidFill>
              <a:latin typeface="Twentieth Century"/>
              <a:ea typeface="Twentieth Century"/>
              <a:cs typeface="Twentieth Century"/>
              <a:sym typeface="Twentieth Century"/>
            </a:endParaRPr>
          </a:p>
        </p:txBody>
      </p:sp>
      <p:pic>
        <p:nvPicPr>
          <p:cNvPr id="421" name="Google Shape;421;p39"/>
          <p:cNvPicPr preferRelativeResize="0"/>
          <p:nvPr/>
        </p:nvPicPr>
        <p:blipFill>
          <a:blip r:embed="rId3">
            <a:alphaModFix/>
          </a:blip>
          <a:stretch>
            <a:fillRect/>
          </a:stretch>
        </p:blipFill>
        <p:spPr>
          <a:xfrm>
            <a:off x="5042736" y="1172550"/>
            <a:ext cx="2496064" cy="1399200"/>
          </a:xfrm>
          <a:prstGeom prst="rect">
            <a:avLst/>
          </a:prstGeom>
          <a:noFill/>
          <a:ln>
            <a:noFill/>
          </a:ln>
        </p:spPr>
      </p:pic>
      <p:pic>
        <p:nvPicPr>
          <p:cNvPr id="422" name="Google Shape;422;p39"/>
          <p:cNvPicPr preferRelativeResize="0"/>
          <p:nvPr/>
        </p:nvPicPr>
        <p:blipFill>
          <a:blip r:embed="rId4">
            <a:alphaModFix/>
          </a:blip>
          <a:stretch>
            <a:fillRect/>
          </a:stretch>
        </p:blipFill>
        <p:spPr>
          <a:xfrm>
            <a:off x="5343213" y="2691413"/>
            <a:ext cx="1895100" cy="1895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Timeline &amp; </a:t>
            </a:r>
            <a:r>
              <a:rPr lang="en"/>
              <a:t>Next Steps</a:t>
            </a:r>
            <a:endParaRPr/>
          </a:p>
        </p:txBody>
      </p:sp>
      <p:sp>
        <p:nvSpPr>
          <p:cNvPr id="428" name="Google Shape;428;p40"/>
          <p:cNvSpPr txBox="1"/>
          <p:nvPr>
            <p:ph idx="1" type="body"/>
          </p:nvPr>
        </p:nvSpPr>
        <p:spPr>
          <a:xfrm>
            <a:off x="457925" y="1152475"/>
            <a:ext cx="82281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Planning (8/28/20 - 10/30/20)</a:t>
            </a:r>
            <a:endParaRPr/>
          </a:p>
          <a:p>
            <a:pPr indent="-374650" lvl="0" marL="457200" rtl="0" algn="l">
              <a:spcBef>
                <a:spcPts val="0"/>
              </a:spcBef>
              <a:spcAft>
                <a:spcPts val="0"/>
              </a:spcAft>
              <a:buSzPts val="2300"/>
              <a:buChar char="●"/>
            </a:pPr>
            <a:r>
              <a:rPr lang="en"/>
              <a:t>Requirements (10/26/20 - 12/11/20) </a:t>
            </a:r>
            <a:endParaRPr/>
          </a:p>
          <a:p>
            <a:pPr indent="-374650" lvl="0" marL="457200" rtl="0" algn="l">
              <a:spcBef>
                <a:spcPts val="0"/>
              </a:spcBef>
              <a:spcAft>
                <a:spcPts val="0"/>
              </a:spcAft>
              <a:buSzPts val="2300"/>
              <a:buChar char="●"/>
            </a:pPr>
            <a:r>
              <a:rPr lang="en"/>
              <a:t>Design (11/27/20 - 1/5/21)</a:t>
            </a:r>
            <a:endParaRPr/>
          </a:p>
          <a:p>
            <a:pPr indent="-374650" lvl="0" marL="457200" rtl="0" algn="l">
              <a:spcBef>
                <a:spcPts val="0"/>
              </a:spcBef>
              <a:spcAft>
                <a:spcPts val="0"/>
              </a:spcAft>
              <a:buSzPts val="2300"/>
              <a:buChar char="●"/>
            </a:pPr>
            <a:r>
              <a:rPr lang="en"/>
              <a:t>Implementation (1/5/21 - 2/26/21)</a:t>
            </a:r>
            <a:endParaRPr/>
          </a:p>
          <a:p>
            <a:pPr indent="-374650" lvl="0" marL="457200" rtl="0" algn="l">
              <a:spcBef>
                <a:spcPts val="0"/>
              </a:spcBef>
              <a:spcAft>
                <a:spcPts val="0"/>
              </a:spcAft>
              <a:buSzPts val="2300"/>
              <a:buChar char="●"/>
            </a:pPr>
            <a:r>
              <a:rPr lang="en"/>
              <a:t>Testing (2/26/21 - 4/30/21)</a:t>
            </a:r>
            <a:endParaRPr/>
          </a:p>
          <a:p>
            <a:pPr indent="-374650" lvl="0" marL="457200" rtl="0" algn="l">
              <a:spcBef>
                <a:spcPts val="0"/>
              </a:spcBef>
              <a:spcAft>
                <a:spcPts val="0"/>
              </a:spcAft>
              <a:buSzPts val="2300"/>
              <a:buChar char="●"/>
            </a:pPr>
            <a:r>
              <a:rPr lang="en"/>
              <a:t>Closure (5/1/21 - 5/14/21)</a:t>
            </a:r>
            <a:endParaRPr/>
          </a:p>
        </p:txBody>
      </p:sp>
      <p:sp>
        <p:nvSpPr>
          <p:cNvPr id="429" name="Google Shape;429;p40"/>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Johnny Lee</a:t>
            </a:r>
            <a:endParaRPr sz="1800">
              <a:solidFill>
                <a:schemeClr val="lt1"/>
              </a:solidFill>
              <a:latin typeface="Twentieth Century"/>
              <a:ea typeface="Twentieth Century"/>
              <a:cs typeface="Twentieth Century"/>
              <a:sym typeface="Twentieth Century"/>
            </a:endParaRPr>
          </a:p>
        </p:txBody>
      </p:sp>
      <p:pic>
        <p:nvPicPr>
          <p:cNvPr id="430" name="Google Shape;430;p40"/>
          <p:cNvPicPr preferRelativeResize="0"/>
          <p:nvPr/>
        </p:nvPicPr>
        <p:blipFill>
          <a:blip r:embed="rId3">
            <a:alphaModFix/>
          </a:blip>
          <a:stretch>
            <a:fillRect/>
          </a:stretch>
        </p:blipFill>
        <p:spPr>
          <a:xfrm>
            <a:off x="5000859" y="1152474"/>
            <a:ext cx="3685165" cy="18935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Conclusion</a:t>
            </a:r>
            <a:endParaRPr/>
          </a:p>
        </p:txBody>
      </p:sp>
      <p:sp>
        <p:nvSpPr>
          <p:cNvPr id="436" name="Google Shape;436;p41"/>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We want to implement Collaboration onto Solar System Treks.</a:t>
            </a:r>
            <a:endParaRPr/>
          </a:p>
          <a:p>
            <a:pPr indent="-374650" lvl="0" marL="457200" rtl="0" algn="l">
              <a:spcBef>
                <a:spcPts val="0"/>
              </a:spcBef>
              <a:spcAft>
                <a:spcPts val="0"/>
              </a:spcAft>
              <a:buSzPts val="2300"/>
              <a:buChar char="•"/>
            </a:pPr>
            <a:r>
              <a:rPr lang="en"/>
              <a:t>Created a project plan following SDLC (Software Development Lifecycle) for the software.</a:t>
            </a:r>
            <a:endParaRPr/>
          </a:p>
          <a:p>
            <a:pPr indent="-374650" lvl="0" marL="457200" rtl="0" algn="l">
              <a:spcBef>
                <a:spcPts val="0"/>
              </a:spcBef>
              <a:spcAft>
                <a:spcPts val="0"/>
              </a:spcAft>
              <a:buSzPts val="2300"/>
              <a:buChar char="•"/>
            </a:pPr>
            <a:r>
              <a:rPr lang="en"/>
              <a:t>Current Path</a:t>
            </a:r>
            <a:endParaRPr/>
          </a:p>
          <a:p>
            <a:pPr indent="-349250" lvl="1" marL="914400" rtl="0" algn="l">
              <a:spcBef>
                <a:spcPts val="0"/>
              </a:spcBef>
              <a:spcAft>
                <a:spcPts val="0"/>
              </a:spcAft>
              <a:buSzPts val="1900"/>
              <a:buChar char="•"/>
            </a:pPr>
            <a:r>
              <a:rPr lang="en"/>
              <a:t>Explored two routes (Unity vs Web).</a:t>
            </a:r>
            <a:endParaRPr/>
          </a:p>
          <a:p>
            <a:pPr indent="-349250" lvl="1" marL="914400" rtl="0" algn="l">
              <a:spcBef>
                <a:spcPts val="0"/>
              </a:spcBef>
              <a:spcAft>
                <a:spcPts val="0"/>
              </a:spcAft>
              <a:buSzPts val="1900"/>
              <a:buChar char="•"/>
            </a:pPr>
            <a:r>
              <a:rPr lang="en"/>
              <a:t>Going forward with design in Web.</a:t>
            </a:r>
            <a:endParaRPr/>
          </a:p>
          <a:p>
            <a:pPr indent="-374650" lvl="0" marL="457200" rtl="0" algn="l">
              <a:spcBef>
                <a:spcPts val="0"/>
              </a:spcBef>
              <a:spcAft>
                <a:spcPts val="0"/>
              </a:spcAft>
              <a:buSzPts val="2300"/>
              <a:buChar char="•"/>
            </a:pPr>
            <a:r>
              <a:rPr lang="en"/>
              <a:t>Now focused on Requirements and early Design document.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2"/>
          <p:cNvSpPr txBox="1"/>
          <p:nvPr>
            <p:ph type="title"/>
          </p:nvPr>
        </p:nvSpPr>
        <p:spPr>
          <a:xfrm>
            <a:off x="311700" y="445025"/>
            <a:ext cx="8520600" cy="4123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t>Questions?</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Outline</a:t>
            </a:r>
            <a:endParaRPr/>
          </a:p>
        </p:txBody>
      </p:sp>
      <p:sp>
        <p:nvSpPr>
          <p:cNvPr id="254" name="Google Shape;254;p22"/>
          <p:cNvSpPr txBox="1"/>
          <p:nvPr>
            <p:ph idx="1" type="body"/>
          </p:nvPr>
        </p:nvSpPr>
        <p:spPr>
          <a:xfrm>
            <a:off x="311700" y="1108125"/>
            <a:ext cx="8520600" cy="3416400"/>
          </a:xfrm>
          <a:prstGeom prst="rect">
            <a:avLst/>
          </a:prstGeom>
        </p:spPr>
        <p:txBody>
          <a:bodyPr anchorCtr="0" anchor="t" bIns="34275" lIns="68575" spcFirstLastPara="1" rIns="68575" wrap="square" tIns="34275">
            <a:noAutofit/>
          </a:bodyPr>
          <a:lstStyle/>
          <a:p>
            <a:pPr indent="-374650" lvl="0" marL="457200" rtl="0" algn="l">
              <a:lnSpc>
                <a:spcPct val="75000"/>
              </a:lnSpc>
              <a:spcBef>
                <a:spcPts val="0"/>
              </a:spcBef>
              <a:spcAft>
                <a:spcPts val="0"/>
              </a:spcAft>
              <a:buSzPts val="2300"/>
              <a:buChar char="●"/>
            </a:pPr>
            <a:r>
              <a:rPr lang="en"/>
              <a:t>Introduction</a:t>
            </a:r>
            <a:endParaRPr/>
          </a:p>
          <a:p>
            <a:pPr indent="-374650" lvl="0" marL="457200" rtl="0" algn="l">
              <a:lnSpc>
                <a:spcPct val="75000"/>
              </a:lnSpc>
              <a:spcBef>
                <a:spcPts val="0"/>
              </a:spcBef>
              <a:spcAft>
                <a:spcPts val="0"/>
              </a:spcAft>
              <a:buSzPts val="2300"/>
              <a:buChar char="●"/>
            </a:pPr>
            <a:r>
              <a:rPr lang="en"/>
              <a:t>Project Planning</a:t>
            </a:r>
            <a:endParaRPr/>
          </a:p>
          <a:p>
            <a:pPr indent="-374650" lvl="0" marL="457200" rtl="0" algn="l">
              <a:lnSpc>
                <a:spcPct val="75000"/>
              </a:lnSpc>
              <a:spcBef>
                <a:spcPts val="0"/>
              </a:spcBef>
              <a:spcAft>
                <a:spcPts val="0"/>
              </a:spcAft>
              <a:buSzPts val="2300"/>
              <a:buChar char="●"/>
            </a:pPr>
            <a:r>
              <a:rPr lang="en"/>
              <a:t>Feasibility Assessment</a:t>
            </a:r>
            <a:endParaRPr/>
          </a:p>
          <a:p>
            <a:pPr indent="-374650" lvl="0" marL="457200" rtl="0" algn="l">
              <a:lnSpc>
                <a:spcPct val="75000"/>
              </a:lnSpc>
              <a:spcBef>
                <a:spcPts val="0"/>
              </a:spcBef>
              <a:spcAft>
                <a:spcPts val="0"/>
              </a:spcAft>
              <a:buSzPts val="2300"/>
              <a:buChar char="●"/>
            </a:pPr>
            <a:r>
              <a:rPr lang="en"/>
              <a:t>Feasibility Assessment (Web)</a:t>
            </a:r>
            <a:endParaRPr/>
          </a:p>
          <a:p>
            <a:pPr indent="-374650" lvl="0" marL="457200" rtl="0" algn="l">
              <a:lnSpc>
                <a:spcPct val="75000"/>
              </a:lnSpc>
              <a:spcBef>
                <a:spcPts val="0"/>
              </a:spcBef>
              <a:spcAft>
                <a:spcPts val="0"/>
              </a:spcAft>
              <a:buSzPts val="2300"/>
              <a:buChar char="●"/>
            </a:pPr>
            <a:r>
              <a:rPr lang="en"/>
              <a:t>VR &amp; AR</a:t>
            </a:r>
            <a:endParaRPr/>
          </a:p>
          <a:p>
            <a:pPr indent="-374650" lvl="0" marL="457200" rtl="0" algn="l">
              <a:lnSpc>
                <a:spcPct val="75000"/>
              </a:lnSpc>
              <a:spcBef>
                <a:spcPts val="0"/>
              </a:spcBef>
              <a:spcAft>
                <a:spcPts val="0"/>
              </a:spcAft>
              <a:buSzPts val="2300"/>
              <a:buChar char="●"/>
            </a:pPr>
            <a:r>
              <a:rPr lang="en"/>
              <a:t>Feasibility Assessment (Unity)</a:t>
            </a:r>
            <a:endParaRPr/>
          </a:p>
          <a:p>
            <a:pPr indent="-374650" lvl="0" marL="457200" rtl="0" algn="l">
              <a:lnSpc>
                <a:spcPct val="75000"/>
              </a:lnSpc>
              <a:spcBef>
                <a:spcPts val="0"/>
              </a:spcBef>
              <a:spcAft>
                <a:spcPts val="0"/>
              </a:spcAft>
              <a:buSzPts val="2300"/>
              <a:buChar char="●"/>
            </a:pPr>
            <a:r>
              <a:rPr lang="en"/>
              <a:t>Decision</a:t>
            </a:r>
            <a:endParaRPr/>
          </a:p>
          <a:p>
            <a:pPr indent="-374650" lvl="0" marL="457200" rtl="0" algn="l">
              <a:lnSpc>
                <a:spcPct val="75000"/>
              </a:lnSpc>
              <a:spcBef>
                <a:spcPts val="0"/>
              </a:spcBef>
              <a:spcAft>
                <a:spcPts val="0"/>
              </a:spcAft>
              <a:buSzPts val="2300"/>
              <a:buChar char="●"/>
            </a:pPr>
            <a:r>
              <a:rPr lang="en"/>
              <a:t>Requirements Document</a:t>
            </a:r>
            <a:endParaRPr/>
          </a:p>
          <a:p>
            <a:pPr indent="-374650" lvl="0" marL="457200" rtl="0" algn="l">
              <a:lnSpc>
                <a:spcPct val="75000"/>
              </a:lnSpc>
              <a:spcBef>
                <a:spcPts val="0"/>
              </a:spcBef>
              <a:spcAft>
                <a:spcPts val="0"/>
              </a:spcAft>
              <a:buSzPts val="2300"/>
              <a:buChar char="●"/>
            </a:pPr>
            <a:r>
              <a:rPr lang="en"/>
              <a:t>Personas, Use Cases, Scenarios</a:t>
            </a:r>
            <a:endParaRPr/>
          </a:p>
          <a:p>
            <a:pPr indent="-374650" lvl="0" marL="457200" rtl="0" algn="l">
              <a:lnSpc>
                <a:spcPct val="75000"/>
              </a:lnSpc>
              <a:spcBef>
                <a:spcPts val="0"/>
              </a:spcBef>
              <a:spcAft>
                <a:spcPts val="0"/>
              </a:spcAft>
              <a:buSzPts val="2300"/>
              <a:buChar char="●"/>
            </a:pPr>
            <a:r>
              <a:rPr lang="en"/>
              <a:t>Things We Were Not Expecting</a:t>
            </a:r>
            <a:endParaRPr/>
          </a:p>
          <a:p>
            <a:pPr indent="-374650" lvl="0" marL="457200" rtl="0" algn="l">
              <a:lnSpc>
                <a:spcPct val="75000"/>
              </a:lnSpc>
              <a:spcBef>
                <a:spcPts val="0"/>
              </a:spcBef>
              <a:spcAft>
                <a:spcPts val="0"/>
              </a:spcAft>
              <a:buSzPts val="2300"/>
              <a:buChar char="●"/>
            </a:pPr>
            <a:r>
              <a:rPr lang="en"/>
              <a:t>Project Timeline &amp; Next Steps</a:t>
            </a:r>
            <a:endParaRPr/>
          </a:p>
          <a:p>
            <a:pPr indent="-374650" lvl="0" marL="457200" rtl="0" algn="l">
              <a:lnSpc>
                <a:spcPct val="75000"/>
              </a:lnSpc>
              <a:spcBef>
                <a:spcPts val="0"/>
              </a:spcBef>
              <a:spcAft>
                <a:spcPts val="0"/>
              </a:spcAft>
              <a:buSzPts val="2300"/>
              <a:buChar char="●"/>
            </a:pPr>
            <a:r>
              <a:rPr lang="en"/>
              <a:t>Conclusion</a:t>
            </a:r>
            <a:endParaRPr/>
          </a:p>
        </p:txBody>
      </p:sp>
      <p:sp>
        <p:nvSpPr>
          <p:cNvPr id="255" name="Google Shape;255;p22"/>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Introduction</a:t>
            </a:r>
            <a:endParaRPr/>
          </a:p>
        </p:txBody>
      </p:sp>
      <p:sp>
        <p:nvSpPr>
          <p:cNvPr id="261" name="Google Shape;261;p23"/>
          <p:cNvSpPr txBox="1"/>
          <p:nvPr>
            <p:ph idx="1" type="body"/>
          </p:nvPr>
        </p:nvSpPr>
        <p:spPr>
          <a:xfrm>
            <a:off x="311700" y="1017725"/>
            <a:ext cx="4260300" cy="34164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Sponsor: JPL</a:t>
            </a:r>
            <a:endParaRPr sz="1600"/>
          </a:p>
          <a:p>
            <a:pPr indent="-330200" lvl="1" marL="914400" rtl="0" algn="l">
              <a:spcBef>
                <a:spcPts val="0"/>
              </a:spcBef>
              <a:spcAft>
                <a:spcPts val="0"/>
              </a:spcAft>
              <a:buSzPts val="1600"/>
              <a:buChar char="○"/>
            </a:pPr>
            <a:r>
              <a:rPr lang="en" sz="1600"/>
              <a:t>Liaison: Emily Law</a:t>
            </a:r>
            <a:endParaRPr sz="1600"/>
          </a:p>
          <a:p>
            <a:pPr indent="-330200" lvl="1" marL="914400" rtl="0" algn="l">
              <a:spcBef>
                <a:spcPts val="0"/>
              </a:spcBef>
              <a:spcAft>
                <a:spcPts val="0"/>
              </a:spcAft>
              <a:buSzPts val="1600"/>
              <a:buChar char="○"/>
            </a:pPr>
            <a:r>
              <a:rPr lang="en" sz="1600"/>
              <a:t>JPL Team: Eddie Arevalo, George Chang, Richard Kim, Shan Malhotra</a:t>
            </a:r>
            <a:endParaRPr sz="1600"/>
          </a:p>
          <a:p>
            <a:pPr indent="-330200" lvl="0" marL="457200" rtl="0" algn="l">
              <a:spcBef>
                <a:spcPts val="0"/>
              </a:spcBef>
              <a:spcAft>
                <a:spcPts val="0"/>
              </a:spcAft>
              <a:buSzPts val="1600"/>
              <a:buChar char="●"/>
            </a:pPr>
            <a:r>
              <a:rPr lang="en" sz="1600"/>
              <a:t>Goal:</a:t>
            </a:r>
            <a:endParaRPr sz="1600"/>
          </a:p>
          <a:p>
            <a:pPr indent="-330200" lvl="1" marL="914400" rtl="0" algn="l">
              <a:spcBef>
                <a:spcPts val="0"/>
              </a:spcBef>
              <a:spcAft>
                <a:spcPts val="0"/>
              </a:spcAft>
              <a:buSzPts val="1600"/>
              <a:buChar char="○"/>
            </a:pPr>
            <a:r>
              <a:rPr lang="en" sz="1600"/>
              <a:t>Develop networked visualization software to support collaborative markup of solar system terrain.</a:t>
            </a:r>
            <a:endParaRPr sz="1600"/>
          </a:p>
        </p:txBody>
      </p:sp>
      <p:pic>
        <p:nvPicPr>
          <p:cNvPr id="262" name="Google Shape;262;p23"/>
          <p:cNvPicPr preferRelativeResize="0"/>
          <p:nvPr/>
        </p:nvPicPr>
        <p:blipFill>
          <a:blip r:embed="rId3">
            <a:alphaModFix/>
          </a:blip>
          <a:stretch>
            <a:fillRect/>
          </a:stretch>
        </p:blipFill>
        <p:spPr>
          <a:xfrm>
            <a:off x="4572000" y="1356693"/>
            <a:ext cx="3691100" cy="2076235"/>
          </a:xfrm>
          <a:prstGeom prst="rect">
            <a:avLst/>
          </a:prstGeom>
          <a:noFill/>
          <a:ln>
            <a:noFill/>
          </a:ln>
        </p:spPr>
      </p:pic>
      <p:sp>
        <p:nvSpPr>
          <p:cNvPr id="263" name="Google Shape;263;p23"/>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4"/>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Introduction: Members and Roles</a:t>
            </a:r>
            <a:endParaRPr/>
          </a:p>
        </p:txBody>
      </p:sp>
      <p:sp>
        <p:nvSpPr>
          <p:cNvPr id="269" name="Google Shape;269;p24"/>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1500"/>
              <a:t>Project advisor: Dr. David Krum</a:t>
            </a:r>
            <a:endParaRPr sz="1500"/>
          </a:p>
          <a:p>
            <a:pPr indent="-355600" lvl="0" marL="457200" rtl="0" algn="l">
              <a:spcBef>
                <a:spcPts val="0"/>
              </a:spcBef>
              <a:spcAft>
                <a:spcPts val="0"/>
              </a:spcAft>
              <a:buSzPts val="2000"/>
              <a:buChar char="●"/>
            </a:pPr>
            <a:r>
              <a:rPr lang="en" sz="1500"/>
              <a:t>Project lead: Montague La France</a:t>
            </a:r>
            <a:endParaRPr sz="1500"/>
          </a:p>
          <a:p>
            <a:pPr indent="-355600" lvl="0" marL="457200" rtl="0" algn="l">
              <a:spcBef>
                <a:spcPts val="0"/>
              </a:spcBef>
              <a:spcAft>
                <a:spcPts val="0"/>
              </a:spcAft>
              <a:buSzPts val="2000"/>
              <a:buChar char="●"/>
            </a:pPr>
            <a:r>
              <a:rPr lang="en" sz="1500"/>
              <a:t>Project co-lead: Stanley Do</a:t>
            </a:r>
            <a:endParaRPr sz="1500"/>
          </a:p>
          <a:p>
            <a:pPr indent="-355600" lvl="0" marL="457200" rtl="0" algn="l">
              <a:spcBef>
                <a:spcPts val="0"/>
              </a:spcBef>
              <a:spcAft>
                <a:spcPts val="0"/>
              </a:spcAft>
              <a:buSzPts val="2000"/>
              <a:buChar char="●"/>
            </a:pPr>
            <a:r>
              <a:rPr lang="en" sz="1500"/>
              <a:t>Customer liaison/requirements lead: Christopher Smallwood</a:t>
            </a:r>
            <a:endParaRPr sz="1500"/>
          </a:p>
          <a:p>
            <a:pPr indent="-355600" lvl="0" marL="457200" rtl="0" algn="l">
              <a:spcBef>
                <a:spcPts val="0"/>
              </a:spcBef>
              <a:spcAft>
                <a:spcPts val="0"/>
              </a:spcAft>
              <a:buSzPts val="2000"/>
              <a:buChar char="●"/>
            </a:pPr>
            <a:r>
              <a:rPr lang="en" sz="1500"/>
              <a:t>Architect lead: Abdullah Alshebly</a:t>
            </a:r>
            <a:endParaRPr sz="1500"/>
          </a:p>
          <a:p>
            <a:pPr indent="-355600" lvl="0" marL="457200" rtl="0" algn="l">
              <a:spcBef>
                <a:spcPts val="0"/>
              </a:spcBef>
              <a:spcAft>
                <a:spcPts val="0"/>
              </a:spcAft>
              <a:buSzPts val="2000"/>
              <a:buChar char="●"/>
            </a:pPr>
            <a:r>
              <a:rPr lang="en" sz="1500"/>
              <a:t>Documentation lead: Zipeng Guo</a:t>
            </a:r>
            <a:endParaRPr sz="1500"/>
          </a:p>
          <a:p>
            <a:pPr indent="-355600" lvl="0" marL="457200" rtl="0" algn="l">
              <a:spcBef>
                <a:spcPts val="0"/>
              </a:spcBef>
              <a:spcAft>
                <a:spcPts val="0"/>
              </a:spcAft>
              <a:buSzPts val="2000"/>
              <a:buChar char="●"/>
            </a:pPr>
            <a:r>
              <a:rPr lang="en" sz="1500"/>
              <a:t>Demo/presentation lead: Miguel Sanchez</a:t>
            </a:r>
            <a:endParaRPr sz="1500"/>
          </a:p>
          <a:p>
            <a:pPr indent="-355600" lvl="0" marL="457200" rtl="0" algn="l">
              <a:spcBef>
                <a:spcPts val="0"/>
              </a:spcBef>
              <a:spcAft>
                <a:spcPts val="0"/>
              </a:spcAft>
              <a:buSzPts val="2000"/>
              <a:buChar char="●"/>
            </a:pPr>
            <a:r>
              <a:rPr lang="en" sz="1500"/>
              <a:t>QA lead: David Tang</a:t>
            </a:r>
            <a:endParaRPr sz="1500"/>
          </a:p>
          <a:p>
            <a:pPr indent="-355600" lvl="0" marL="457200" rtl="0" algn="l">
              <a:spcBef>
                <a:spcPts val="0"/>
              </a:spcBef>
              <a:spcAft>
                <a:spcPts val="0"/>
              </a:spcAft>
              <a:buSzPts val="2000"/>
              <a:buChar char="●"/>
            </a:pPr>
            <a:r>
              <a:rPr lang="en" sz="1500"/>
              <a:t>Components (UI, backend, database): Jose Garcia, Odasys Soberanes, Johnny Lee</a:t>
            </a:r>
            <a:endParaRPr sz="1500"/>
          </a:p>
        </p:txBody>
      </p:sp>
      <p:sp>
        <p:nvSpPr>
          <p:cNvPr id="270" name="Google Shape;270;p24"/>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Planning</a:t>
            </a:r>
            <a:endParaRPr/>
          </a:p>
        </p:txBody>
      </p:sp>
      <p:sp>
        <p:nvSpPr>
          <p:cNvPr id="276" name="Google Shape;276;p25"/>
          <p:cNvSpPr txBox="1"/>
          <p:nvPr/>
        </p:nvSpPr>
        <p:spPr>
          <a:xfrm>
            <a:off x="6208375" y="4706175"/>
            <a:ext cx="2623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Christopher Smallwood</a:t>
            </a:r>
            <a:endParaRPr sz="1800">
              <a:solidFill>
                <a:schemeClr val="lt1"/>
              </a:solidFill>
              <a:latin typeface="Twentieth Century"/>
              <a:ea typeface="Twentieth Century"/>
              <a:cs typeface="Twentieth Century"/>
              <a:sym typeface="Twentieth Century"/>
            </a:endParaRPr>
          </a:p>
        </p:txBody>
      </p:sp>
      <p:sp>
        <p:nvSpPr>
          <p:cNvPr id="277" name="Google Shape;277;p25"/>
          <p:cNvSpPr/>
          <p:nvPr/>
        </p:nvSpPr>
        <p:spPr>
          <a:xfrm>
            <a:off x="958025" y="1642600"/>
            <a:ext cx="1977600" cy="7083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Optimistic Beginnings</a:t>
            </a:r>
            <a:endParaRPr>
              <a:solidFill>
                <a:srgbClr val="FFFFFF"/>
              </a:solidFill>
            </a:endParaRPr>
          </a:p>
        </p:txBody>
      </p:sp>
      <p:sp>
        <p:nvSpPr>
          <p:cNvPr id="278" name="Google Shape;278;p25"/>
          <p:cNvSpPr/>
          <p:nvPr/>
        </p:nvSpPr>
        <p:spPr>
          <a:xfrm>
            <a:off x="3583200" y="1642600"/>
            <a:ext cx="1977600" cy="7083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Rough Middle</a:t>
            </a:r>
            <a:endParaRPr>
              <a:solidFill>
                <a:srgbClr val="FFFFFF"/>
              </a:solidFill>
            </a:endParaRPr>
          </a:p>
        </p:txBody>
      </p:sp>
      <p:sp>
        <p:nvSpPr>
          <p:cNvPr id="279" name="Google Shape;279;p25"/>
          <p:cNvSpPr/>
          <p:nvPr/>
        </p:nvSpPr>
        <p:spPr>
          <a:xfrm>
            <a:off x="6208375" y="1642600"/>
            <a:ext cx="1977600" cy="7083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Streamlined End</a:t>
            </a:r>
            <a:endParaRPr>
              <a:solidFill>
                <a:srgbClr val="FFFFFF"/>
              </a:solidFill>
            </a:endParaRPr>
          </a:p>
        </p:txBody>
      </p:sp>
      <p:sp>
        <p:nvSpPr>
          <p:cNvPr id="280" name="Google Shape;280;p25"/>
          <p:cNvSpPr/>
          <p:nvPr/>
        </p:nvSpPr>
        <p:spPr>
          <a:xfrm>
            <a:off x="3114513" y="1856500"/>
            <a:ext cx="289800" cy="2805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5739675" y="1856500"/>
            <a:ext cx="289800" cy="2805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txBox="1"/>
          <p:nvPr/>
        </p:nvSpPr>
        <p:spPr>
          <a:xfrm>
            <a:off x="994475" y="2601575"/>
            <a:ext cx="1904700" cy="2166900"/>
          </a:xfrm>
          <a:prstGeom prst="rect">
            <a:avLst/>
          </a:prstGeom>
          <a:noFill/>
          <a:ln>
            <a:noFill/>
          </a:ln>
        </p:spPr>
        <p:txBody>
          <a:bodyPr anchorCtr="0" anchor="t" bIns="91425" lIns="91425" spcFirstLastPara="1" rIns="91425" wrap="square" tIns="91425">
            <a:noAutofit/>
          </a:bodyPr>
          <a:lstStyle/>
          <a:p>
            <a:pPr indent="-317500" lvl="0" marL="457200" rtl="0" algn="l">
              <a:lnSpc>
                <a:spcPct val="120000"/>
              </a:lnSpc>
              <a:spcBef>
                <a:spcPts val="800"/>
              </a:spcBef>
              <a:spcAft>
                <a:spcPts val="0"/>
              </a:spcAft>
              <a:buClr>
                <a:schemeClr val="lt1"/>
              </a:buClr>
              <a:buSzPts val="1400"/>
              <a:buChar char="●"/>
            </a:pPr>
            <a:r>
              <a:rPr lang="en">
                <a:solidFill>
                  <a:schemeClr val="lt1"/>
                </a:solidFill>
                <a:latin typeface="Twentieth Century"/>
                <a:ea typeface="Twentieth Century"/>
                <a:cs typeface="Twentieth Century"/>
                <a:sym typeface="Twentieth Century"/>
              </a:rPr>
              <a:t>Discord</a:t>
            </a:r>
            <a:endParaRPr>
              <a:solidFill>
                <a:schemeClr val="lt1"/>
              </a:solidFill>
              <a:latin typeface="Twentieth Century"/>
              <a:ea typeface="Twentieth Century"/>
              <a:cs typeface="Twentieth Century"/>
              <a:sym typeface="Twentieth Century"/>
            </a:endParaRPr>
          </a:p>
          <a:p>
            <a:pPr indent="-317500" lvl="0" marL="457200" rtl="0" algn="l">
              <a:lnSpc>
                <a:spcPct val="120000"/>
              </a:lnSpc>
              <a:spcBef>
                <a:spcPts val="0"/>
              </a:spcBef>
              <a:spcAft>
                <a:spcPts val="0"/>
              </a:spcAft>
              <a:buClr>
                <a:schemeClr val="lt1"/>
              </a:buClr>
              <a:buSzPts val="1400"/>
              <a:buChar char="●"/>
            </a:pPr>
            <a:r>
              <a:rPr lang="en">
                <a:solidFill>
                  <a:schemeClr val="lt1"/>
                </a:solidFill>
                <a:latin typeface="Twentieth Century"/>
                <a:ea typeface="Twentieth Century"/>
                <a:cs typeface="Twentieth Century"/>
                <a:sym typeface="Twentieth Century"/>
              </a:rPr>
              <a:t>Outlook</a:t>
            </a:r>
            <a:endParaRPr>
              <a:solidFill>
                <a:schemeClr val="lt1"/>
              </a:solidFill>
              <a:latin typeface="Twentieth Century"/>
              <a:ea typeface="Twentieth Century"/>
              <a:cs typeface="Twentieth Century"/>
              <a:sym typeface="Twentieth Century"/>
            </a:endParaRPr>
          </a:p>
          <a:p>
            <a:pPr indent="-317500" lvl="0" marL="457200" rtl="0" algn="l">
              <a:lnSpc>
                <a:spcPct val="120000"/>
              </a:lnSpc>
              <a:spcBef>
                <a:spcPts val="0"/>
              </a:spcBef>
              <a:spcAft>
                <a:spcPts val="0"/>
              </a:spcAft>
              <a:buClr>
                <a:schemeClr val="lt1"/>
              </a:buClr>
              <a:buSzPts val="1400"/>
              <a:buChar char="●"/>
            </a:pPr>
            <a:r>
              <a:rPr lang="en">
                <a:solidFill>
                  <a:schemeClr val="lt1"/>
                </a:solidFill>
                <a:latin typeface="Twentieth Century"/>
                <a:ea typeface="Twentieth Century"/>
                <a:cs typeface="Twentieth Century"/>
                <a:sym typeface="Twentieth Century"/>
              </a:rPr>
              <a:t>Zoom</a:t>
            </a:r>
            <a:endParaRPr>
              <a:solidFill>
                <a:schemeClr val="lt1"/>
              </a:solidFill>
              <a:latin typeface="Twentieth Century"/>
              <a:ea typeface="Twentieth Century"/>
              <a:cs typeface="Twentieth Century"/>
              <a:sym typeface="Twentieth Century"/>
            </a:endParaRPr>
          </a:p>
          <a:p>
            <a:pPr indent="-317500" lvl="0" marL="457200" rtl="0" algn="l">
              <a:lnSpc>
                <a:spcPct val="120000"/>
              </a:lnSpc>
              <a:spcBef>
                <a:spcPts val="0"/>
              </a:spcBef>
              <a:spcAft>
                <a:spcPts val="0"/>
              </a:spcAft>
              <a:buClr>
                <a:schemeClr val="lt1"/>
              </a:buClr>
              <a:buSzPts val="1400"/>
              <a:buChar char="●"/>
            </a:pPr>
            <a:r>
              <a:rPr lang="en">
                <a:solidFill>
                  <a:schemeClr val="lt1"/>
                </a:solidFill>
                <a:latin typeface="Twentieth Century"/>
                <a:ea typeface="Twentieth Century"/>
                <a:cs typeface="Twentieth Century"/>
                <a:sym typeface="Twentieth Century"/>
              </a:rPr>
              <a:t>Asana</a:t>
            </a:r>
            <a:endParaRPr>
              <a:solidFill>
                <a:schemeClr val="lt1"/>
              </a:solidFill>
              <a:latin typeface="Twentieth Century"/>
              <a:ea typeface="Twentieth Century"/>
              <a:cs typeface="Twentieth Century"/>
              <a:sym typeface="Twentieth Century"/>
            </a:endParaRPr>
          </a:p>
          <a:p>
            <a:pPr indent="-317500" lvl="0" marL="457200" rtl="0" algn="l">
              <a:lnSpc>
                <a:spcPct val="120000"/>
              </a:lnSpc>
              <a:spcBef>
                <a:spcPts val="0"/>
              </a:spcBef>
              <a:spcAft>
                <a:spcPts val="0"/>
              </a:spcAft>
              <a:buClr>
                <a:schemeClr val="lt1"/>
              </a:buClr>
              <a:buSzPts val="1400"/>
              <a:buChar char="●"/>
            </a:pPr>
            <a:r>
              <a:rPr lang="en">
                <a:solidFill>
                  <a:schemeClr val="lt1"/>
                </a:solidFill>
                <a:latin typeface="Twentieth Century"/>
                <a:ea typeface="Twentieth Century"/>
                <a:cs typeface="Twentieth Century"/>
                <a:sym typeface="Twentieth Century"/>
              </a:rPr>
              <a:t>Sharepoint</a:t>
            </a:r>
            <a:endParaRPr>
              <a:latin typeface="Twentieth Century"/>
              <a:ea typeface="Twentieth Century"/>
              <a:cs typeface="Twentieth Century"/>
              <a:sym typeface="Twentieth Century"/>
            </a:endParaRPr>
          </a:p>
        </p:txBody>
      </p:sp>
      <p:sp>
        <p:nvSpPr>
          <p:cNvPr id="283" name="Google Shape;283;p25"/>
          <p:cNvSpPr txBox="1"/>
          <p:nvPr/>
        </p:nvSpPr>
        <p:spPr>
          <a:xfrm>
            <a:off x="6208375" y="2601575"/>
            <a:ext cx="1977600" cy="1975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Smartsheet</a:t>
            </a:r>
            <a:endParaRPr>
              <a:solidFill>
                <a:srgbClr val="FFFFFF"/>
              </a:solidFill>
              <a:latin typeface="Twentieth Century"/>
              <a:ea typeface="Twentieth Century"/>
              <a:cs typeface="Twentieth Century"/>
              <a:sym typeface="Twentieth Century"/>
            </a:endParaRPr>
          </a:p>
          <a:p>
            <a:pPr indent="-317500" lvl="0" marL="457200" rtl="0" algn="l">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Meeting Template</a:t>
            </a:r>
            <a:endParaRPr>
              <a:solidFill>
                <a:srgbClr val="FFFFFF"/>
              </a:solidFill>
              <a:latin typeface="Twentieth Century"/>
              <a:ea typeface="Twentieth Century"/>
              <a:cs typeface="Twentieth Century"/>
              <a:sym typeface="Twentieth Century"/>
            </a:endParaRPr>
          </a:p>
          <a:p>
            <a:pPr indent="-317500" lvl="0" marL="457200" rtl="0" algn="l">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Email Template</a:t>
            </a:r>
            <a:endParaRPr>
              <a:solidFill>
                <a:srgbClr val="FFFFFF"/>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solidFill>
                <a:srgbClr val="FFFFFF"/>
              </a:solidFill>
              <a:latin typeface="Twentieth Century"/>
              <a:ea typeface="Twentieth Century"/>
              <a:cs typeface="Twentieth Century"/>
              <a:sym typeface="Twentieth Century"/>
            </a:endParaRPr>
          </a:p>
        </p:txBody>
      </p:sp>
      <p:sp>
        <p:nvSpPr>
          <p:cNvPr id="284" name="Google Shape;284;p25"/>
          <p:cNvSpPr txBox="1"/>
          <p:nvPr/>
        </p:nvSpPr>
        <p:spPr>
          <a:xfrm>
            <a:off x="3404325" y="2678675"/>
            <a:ext cx="2156400" cy="1898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Lack of Use/Need of Asana</a:t>
            </a:r>
            <a:endParaRPr>
              <a:solidFill>
                <a:srgbClr val="FFFFFF"/>
              </a:solidFill>
              <a:latin typeface="Twentieth Century"/>
              <a:ea typeface="Twentieth Century"/>
              <a:cs typeface="Twentieth Century"/>
              <a:sym typeface="Twentieth Century"/>
            </a:endParaRPr>
          </a:p>
          <a:p>
            <a:pPr indent="-317500" lvl="0" marL="457200" rtl="0" algn="l">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Disorganized Meeting Agenda</a:t>
            </a:r>
            <a:endParaRPr>
              <a:solidFill>
                <a:srgbClr val="FFFFFF"/>
              </a:solidFill>
              <a:latin typeface="Twentieth Century"/>
              <a:ea typeface="Twentieth Century"/>
              <a:cs typeface="Twentieth Century"/>
              <a:sym typeface="Twentieth Century"/>
            </a:endParaRPr>
          </a:p>
          <a:p>
            <a:pPr indent="-317500" lvl="0" marL="457200" rtl="0" algn="l">
              <a:spcBef>
                <a:spcPts val="0"/>
              </a:spcBef>
              <a:spcAft>
                <a:spcPts val="0"/>
              </a:spcAft>
              <a:buClr>
                <a:srgbClr val="FFFFFF"/>
              </a:buClr>
              <a:buSzPts val="1400"/>
              <a:buFont typeface="Twentieth Century"/>
              <a:buChar char="●"/>
            </a:pPr>
            <a:r>
              <a:rPr lang="en">
                <a:solidFill>
                  <a:srgbClr val="FFFFFF"/>
                </a:solidFill>
                <a:latin typeface="Twentieth Century"/>
                <a:ea typeface="Twentieth Century"/>
                <a:cs typeface="Twentieth Century"/>
                <a:sym typeface="Twentieth Century"/>
              </a:rPr>
              <a:t>Disorganized Email</a:t>
            </a:r>
            <a:endParaRPr>
              <a:solidFill>
                <a:srgbClr val="FFFFFF"/>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Planning: Communication</a:t>
            </a:r>
            <a:endParaRPr/>
          </a:p>
        </p:txBody>
      </p:sp>
      <p:sp>
        <p:nvSpPr>
          <p:cNvPr id="290" name="Google Shape;290;p26"/>
          <p:cNvSpPr txBox="1"/>
          <p:nvPr/>
        </p:nvSpPr>
        <p:spPr>
          <a:xfrm>
            <a:off x="6208375" y="4706175"/>
            <a:ext cx="2623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Christopher Smallwood</a:t>
            </a:r>
            <a:endParaRPr sz="1800">
              <a:solidFill>
                <a:schemeClr val="lt1"/>
              </a:solidFill>
              <a:latin typeface="Twentieth Century"/>
              <a:ea typeface="Twentieth Century"/>
              <a:cs typeface="Twentieth Century"/>
              <a:sym typeface="Twentieth Century"/>
            </a:endParaRPr>
          </a:p>
        </p:txBody>
      </p:sp>
      <p:sp>
        <p:nvSpPr>
          <p:cNvPr id="291" name="Google Shape;291;p26"/>
          <p:cNvSpPr txBox="1"/>
          <p:nvPr/>
        </p:nvSpPr>
        <p:spPr>
          <a:xfrm rot="699521">
            <a:off x="5305574" y="1610984"/>
            <a:ext cx="3064116" cy="129203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999999"/>
                </a:solidFill>
                <a:latin typeface="Lobster"/>
                <a:ea typeface="Lobster"/>
                <a:cs typeface="Lobster"/>
                <a:sym typeface="Lobster"/>
              </a:rPr>
              <a:t>Communication is Key!!!</a:t>
            </a:r>
            <a:endParaRPr sz="3500">
              <a:solidFill>
                <a:srgbClr val="999999"/>
              </a:solidFill>
              <a:latin typeface="Lobster"/>
              <a:ea typeface="Lobster"/>
              <a:cs typeface="Lobster"/>
              <a:sym typeface="Lobster"/>
            </a:endParaRPr>
          </a:p>
        </p:txBody>
      </p:sp>
      <p:pic>
        <p:nvPicPr>
          <p:cNvPr id="292" name="Google Shape;292;p26"/>
          <p:cNvPicPr preferRelativeResize="0"/>
          <p:nvPr/>
        </p:nvPicPr>
        <p:blipFill>
          <a:blip r:embed="rId3">
            <a:alphaModFix/>
          </a:blip>
          <a:stretch>
            <a:fillRect/>
          </a:stretch>
        </p:blipFill>
        <p:spPr>
          <a:xfrm>
            <a:off x="846212" y="1314694"/>
            <a:ext cx="3716674" cy="339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Planning: Software Development Life Cycle</a:t>
            </a:r>
            <a:endParaRPr/>
          </a:p>
        </p:txBody>
      </p:sp>
      <p:sp>
        <p:nvSpPr>
          <p:cNvPr id="298" name="Google Shape;298;p27"/>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Agile Project Management</a:t>
            </a:r>
            <a:endParaRPr/>
          </a:p>
          <a:p>
            <a:pPr indent="-349250" lvl="1" marL="914400" rtl="0" algn="l">
              <a:spcBef>
                <a:spcPts val="0"/>
              </a:spcBef>
              <a:spcAft>
                <a:spcPts val="0"/>
              </a:spcAft>
              <a:buSzPts val="1900"/>
              <a:buChar char="○"/>
            </a:pPr>
            <a:r>
              <a:rPr lang="en"/>
              <a:t>Freedom and Flexibility</a:t>
            </a:r>
            <a:endParaRPr/>
          </a:p>
          <a:p>
            <a:pPr indent="0" lvl="0" marL="0" rtl="0" algn="l">
              <a:spcBef>
                <a:spcPts val="800"/>
              </a:spcBef>
              <a:spcAft>
                <a:spcPts val="0"/>
              </a:spcAft>
              <a:buNone/>
            </a:pPr>
            <a:r>
              <a:t/>
            </a:r>
            <a:endParaRPr/>
          </a:p>
        </p:txBody>
      </p:sp>
      <p:sp>
        <p:nvSpPr>
          <p:cNvPr id="299" name="Google Shape;299;p27"/>
          <p:cNvSpPr txBox="1"/>
          <p:nvPr/>
        </p:nvSpPr>
        <p:spPr>
          <a:xfrm>
            <a:off x="6208375" y="4706175"/>
            <a:ext cx="2623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Christopher Smallwood</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Feasibility Assessment</a:t>
            </a:r>
            <a:endParaRPr/>
          </a:p>
        </p:txBody>
      </p:sp>
      <p:sp>
        <p:nvSpPr>
          <p:cNvPr id="305" name="Google Shape;305;p28"/>
          <p:cNvSpPr txBox="1"/>
          <p:nvPr/>
        </p:nvSpPr>
        <p:spPr>
          <a:xfrm>
            <a:off x="7212950" y="4706175"/>
            <a:ext cx="13944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Stanley Do</a:t>
            </a:r>
            <a:endParaRPr sz="1800">
              <a:solidFill>
                <a:schemeClr val="lt1"/>
              </a:solidFill>
              <a:latin typeface="Twentieth Century"/>
              <a:ea typeface="Twentieth Century"/>
              <a:cs typeface="Twentieth Century"/>
              <a:sym typeface="Twentieth Century"/>
            </a:endParaRPr>
          </a:p>
        </p:txBody>
      </p:sp>
      <p:sp>
        <p:nvSpPr>
          <p:cNvPr id="306" name="Google Shape;306;p28"/>
          <p:cNvSpPr/>
          <p:nvPr/>
        </p:nvSpPr>
        <p:spPr>
          <a:xfrm>
            <a:off x="986888"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Research &amp; Discovery</a:t>
            </a:r>
            <a:endParaRPr>
              <a:latin typeface="Twentieth Century"/>
              <a:ea typeface="Twentieth Century"/>
              <a:cs typeface="Twentieth Century"/>
              <a:sym typeface="Twentieth Century"/>
            </a:endParaRPr>
          </a:p>
        </p:txBody>
      </p:sp>
      <p:sp>
        <p:nvSpPr>
          <p:cNvPr id="307" name="Google Shape;307;p28"/>
          <p:cNvSpPr/>
          <p:nvPr/>
        </p:nvSpPr>
        <p:spPr>
          <a:xfrm>
            <a:off x="2965963"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wentieth Century"/>
                <a:ea typeface="Twentieth Century"/>
                <a:cs typeface="Twentieth Century"/>
                <a:sym typeface="Twentieth Century"/>
              </a:rPr>
              <a:t>Risk Assessment</a:t>
            </a:r>
            <a:endParaRPr sz="1600"/>
          </a:p>
        </p:txBody>
      </p:sp>
      <p:sp>
        <p:nvSpPr>
          <p:cNvPr id="308" name="Google Shape;308;p28"/>
          <p:cNvSpPr/>
          <p:nvPr/>
        </p:nvSpPr>
        <p:spPr>
          <a:xfrm>
            <a:off x="4945038"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wentieth Century"/>
                <a:ea typeface="Twentieth Century"/>
                <a:cs typeface="Twentieth Century"/>
                <a:sym typeface="Twentieth Century"/>
              </a:rPr>
              <a:t>Feasible Development Paths</a:t>
            </a:r>
            <a:endParaRPr sz="1600"/>
          </a:p>
        </p:txBody>
      </p:sp>
      <p:sp>
        <p:nvSpPr>
          <p:cNvPr id="309" name="Google Shape;309;p28"/>
          <p:cNvSpPr/>
          <p:nvPr/>
        </p:nvSpPr>
        <p:spPr>
          <a:xfrm>
            <a:off x="6924113"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wentieth Century"/>
                <a:ea typeface="Twentieth Century"/>
                <a:cs typeface="Twentieth Century"/>
                <a:sym typeface="Twentieth Century"/>
              </a:rPr>
              <a:t>Decision and Requirements</a:t>
            </a:r>
            <a:endParaRPr sz="1600"/>
          </a:p>
        </p:txBody>
      </p:sp>
      <p:cxnSp>
        <p:nvCxnSpPr>
          <p:cNvPr id="310" name="Google Shape;310;p28"/>
          <p:cNvCxnSpPr>
            <a:stCxn id="306" idx="3"/>
            <a:endCxn id="307" idx="1"/>
          </p:cNvCxnSpPr>
          <p:nvPr/>
        </p:nvCxnSpPr>
        <p:spPr>
          <a:xfrm>
            <a:off x="2219888" y="1923488"/>
            <a:ext cx="746100" cy="0"/>
          </a:xfrm>
          <a:prstGeom prst="straightConnector1">
            <a:avLst/>
          </a:prstGeom>
          <a:noFill/>
          <a:ln cap="flat" cmpd="sng" w="28575">
            <a:solidFill>
              <a:srgbClr val="FFFFFF"/>
            </a:solidFill>
            <a:prstDash val="solid"/>
            <a:round/>
            <a:headEnd len="med" w="med" type="none"/>
            <a:tailEnd len="med" w="med" type="triangle"/>
          </a:ln>
        </p:spPr>
      </p:cxnSp>
      <p:cxnSp>
        <p:nvCxnSpPr>
          <p:cNvPr id="311" name="Google Shape;311;p28"/>
          <p:cNvCxnSpPr/>
          <p:nvPr/>
        </p:nvCxnSpPr>
        <p:spPr>
          <a:xfrm>
            <a:off x="4198950" y="1923488"/>
            <a:ext cx="746100" cy="0"/>
          </a:xfrm>
          <a:prstGeom prst="straightConnector1">
            <a:avLst/>
          </a:prstGeom>
          <a:noFill/>
          <a:ln cap="flat" cmpd="sng" w="28575">
            <a:solidFill>
              <a:srgbClr val="FFFFFF"/>
            </a:solidFill>
            <a:prstDash val="solid"/>
            <a:round/>
            <a:headEnd len="med" w="med" type="none"/>
            <a:tailEnd len="med" w="med" type="triangle"/>
          </a:ln>
        </p:spPr>
      </p:cxnSp>
      <p:cxnSp>
        <p:nvCxnSpPr>
          <p:cNvPr id="312" name="Google Shape;312;p28"/>
          <p:cNvCxnSpPr/>
          <p:nvPr/>
        </p:nvCxnSpPr>
        <p:spPr>
          <a:xfrm>
            <a:off x="6178000" y="1923488"/>
            <a:ext cx="746100" cy="0"/>
          </a:xfrm>
          <a:prstGeom prst="straightConnector1">
            <a:avLst/>
          </a:prstGeom>
          <a:noFill/>
          <a:ln cap="flat" cmpd="sng" w="28575">
            <a:solidFill>
              <a:srgbClr val="FFFFFF"/>
            </a:solidFill>
            <a:prstDash val="solid"/>
            <a:round/>
            <a:headEnd len="med" w="med" type="none"/>
            <a:tailEnd len="med" w="med" type="triangle"/>
          </a:ln>
        </p:spPr>
      </p:cxnSp>
      <p:sp>
        <p:nvSpPr>
          <p:cNvPr id="313" name="Google Shape;313;p28"/>
          <p:cNvSpPr txBox="1"/>
          <p:nvPr/>
        </p:nvSpPr>
        <p:spPr>
          <a:xfrm>
            <a:off x="986900" y="2789925"/>
            <a:ext cx="7170300" cy="1916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700">
                <a:solidFill>
                  <a:srgbClr val="FFFFFF"/>
                </a:solidFill>
                <a:latin typeface="Twentieth Century"/>
                <a:ea typeface="Twentieth Century"/>
                <a:cs typeface="Twentieth Century"/>
                <a:sym typeface="Twentieth Century"/>
              </a:rPr>
              <a:t>How does it help us?</a:t>
            </a:r>
            <a:endParaRPr b="1" sz="1700">
              <a:solidFill>
                <a:srgbClr val="FFFFFF"/>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Lets us learn about the current software and technologies in use.</a:t>
            </a:r>
            <a:endParaRPr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Keeps the amount of time, resources, and documentation available in mind.</a:t>
            </a:r>
            <a:endParaRPr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Builds a path towards a more successful project.</a:t>
            </a:r>
            <a:endParaRPr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Helps the customer know our limitations and clarifies requirements.</a:t>
            </a:r>
            <a:endParaRPr sz="1700">
              <a:solidFill>
                <a:srgbClr val="FFFFFF"/>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