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86"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457200" lvl="1" indent="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endParaRPr>
          </a:p>
          <a:p>
            <a:pPr marL="914400" lvl="2" indent="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endParaRPr>
          </a:p>
          <a:p>
            <a:pPr marL="1371600" lvl="3"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1828800" lvl="4" indent="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endParaRPr>
          </a:p>
          <a:p>
            <a:pPr marL="2286000" lvl="5" indent="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endParaRPr>
          </a:p>
          <a:p>
            <a:pPr marL="2743200" lvl="6"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3200400" lvl="7" indent="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endParaRPr>
          </a:p>
          <a:p>
            <a:pPr marL="3657600" lvl="8" indent="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15" name="Shape 315"/>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rtl="0">
              <a:spcBef>
                <a:spcPts val="0"/>
              </a:spcBef>
              <a:buClr>
                <a:srgbClr val="000000"/>
              </a:buClr>
              <a:buFont typeface="Noto Symbo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6" name="Shape 326"/>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39" name="Shape 339"/>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a:solidFill>
                  <a:srgbClr val="FF0000"/>
                </a:solidFill>
              </a:rPr>
              <a:t>Show LROC image(s), what it is about?</a:t>
            </a:r>
          </a:p>
        </p:txBody>
      </p:sp>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7" name="Shape 347"/>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Placeholder</a:t>
            </a:r>
          </a:p>
        </p:txBody>
      </p:sp>
      <p:sp>
        <p:nvSpPr>
          <p:cNvPr id="354" name="Shape 354"/>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Add performance data</a:t>
            </a:r>
          </a:p>
        </p:txBody>
      </p:sp>
      <p:sp>
        <p:nvSpPr>
          <p:cNvPr id="372" name="Shape 372"/>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conclusion</a:t>
            </a:r>
          </a:p>
        </p:txBody>
      </p:sp>
      <p:sp>
        <p:nvSpPr>
          <p:cNvPr id="385" name="Shape 385"/>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a:spcBef>
                <a:spcPts val="0"/>
              </a:spcBef>
              <a:buClr>
                <a:srgbClr val="000000"/>
              </a:buClr>
              <a:buFont typeface="Noto Symbo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a:solidFill>
                  <a:schemeClr val="dk1"/>
                </a:solidFill>
              </a:rPr>
              <a:t>Update to include parallelization</a:t>
            </a:r>
          </a:p>
        </p:txBody>
      </p:sp>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a:solidFill>
                  <a:schemeClr val="dk1"/>
                </a:solidFill>
              </a:rPr>
              <a:t>Add tools</a:t>
            </a: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Format (font and lower/upper case usages, etc) should be uniform.</a:t>
            </a:r>
          </a:p>
        </p:txBody>
      </p:sp>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a:solidFill>
                  <a:schemeClr val="dk1"/>
                </a:solidFill>
              </a:rPr>
              <a:t>Add group pic and image from visiting JPL</a:t>
            </a:r>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86" name="Shape 86"/>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solidFill>
                  <a:srgbClr val="FF9900"/>
                </a:solidFill>
              </a:rPr>
              <a:t>Color coordinate Saman’s work with our work</a:t>
            </a:r>
          </a:p>
          <a:p>
            <a:pPr>
              <a:spcBef>
                <a:spcPts val="0"/>
              </a:spcBef>
              <a:buNone/>
            </a:pPr>
            <a:r>
              <a:rPr lang="en-US">
                <a:solidFill>
                  <a:srgbClr val="FF9900"/>
                </a:solidFill>
              </a:rPr>
              <a:t>Why use three different approaches?</a:t>
            </a:r>
          </a:p>
        </p:txBody>
      </p:sp>
      <p:sp>
        <p:nvSpPr>
          <p:cNvPr id="165" name="Shape 165"/>
          <p:cNvSpPr txBox="1">
            <a:spLocks noGrp="1"/>
          </p:cNvSpPr>
          <p:nvPr>
            <p:ph type="sldNum" idx="12"/>
          </p:nvPr>
        </p:nvSpPr>
        <p:spPr>
          <a:xfrm>
            <a:off x="3884612" y="8685213"/>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Courier New"/>
              <a:buNone/>
            </a:pPr>
            <a:endParaRPr/>
          </a:p>
          <a:p>
            <a:pPr lvl="2" rtl="0">
              <a:spcBef>
                <a:spcPts val="0"/>
              </a:spcBef>
              <a:buClr>
                <a:srgbClr val="000000"/>
              </a:buClr>
              <a:buFont typeface="Noto Symbol"/>
              <a:buNone/>
            </a:pPr>
            <a:endParaRPr/>
          </a:p>
          <a:p>
            <a:pPr lvl="3" rtl="0">
              <a:spcBef>
                <a:spcPts val="0"/>
              </a:spcBef>
              <a:buClr>
                <a:srgbClr val="000000"/>
              </a:buClr>
              <a:buFont typeface="Arial"/>
              <a:buNone/>
            </a:pPr>
            <a:endParaRPr/>
          </a:p>
          <a:p>
            <a:pPr lvl="4" rtl="0">
              <a:spcBef>
                <a:spcPts val="0"/>
              </a:spcBef>
              <a:buClr>
                <a:srgbClr val="000000"/>
              </a:buClr>
              <a:buFont typeface="Courier New"/>
              <a:buNone/>
            </a:pPr>
            <a:endParaRPr/>
          </a:p>
          <a:p>
            <a:pPr lvl="5" rtl="0">
              <a:spcBef>
                <a:spcPts val="0"/>
              </a:spcBef>
              <a:buClr>
                <a:srgbClr val="000000"/>
              </a:buClr>
              <a:buFont typeface="Noto Symbol"/>
              <a:buNone/>
            </a:pPr>
            <a:endParaRPr/>
          </a:p>
          <a:p>
            <a:pPr lvl="6" rtl="0">
              <a:spcBef>
                <a:spcPts val="0"/>
              </a:spcBef>
              <a:buClr>
                <a:srgbClr val="000000"/>
              </a:buClr>
              <a:buFont typeface="Arial"/>
              <a:buNone/>
            </a:pPr>
            <a:endParaRPr/>
          </a:p>
          <a:p>
            <a:pPr lvl="7" rtl="0">
              <a:spcBef>
                <a:spcPts val="0"/>
              </a:spcBef>
              <a:buClr>
                <a:srgbClr val="000000"/>
              </a:buClr>
              <a:buFont typeface="Courier New"/>
              <a:buNone/>
            </a:pPr>
            <a:endParaRPr/>
          </a:p>
          <a:p>
            <a:pPr lvl="8" rtl="0">
              <a:spcBef>
                <a:spcPts val="0"/>
              </a:spcBef>
              <a:buClr>
                <a:srgbClr val="000000"/>
              </a:buClr>
              <a:buFont typeface="Noto Symbo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914400" y="2111123"/>
            <a:ext cx="10363200" cy="1546500"/>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15" name="Shape 15"/>
          <p:cNvSpPr txBox="1">
            <a:spLocks noGrp="1"/>
          </p:cNvSpPr>
          <p:nvPr>
            <p:ph type="subTitle" idx="1"/>
          </p:nvPr>
        </p:nvSpPr>
        <p:spPr>
          <a:xfrm>
            <a:off x="914400" y="3786737"/>
            <a:ext cx="10363200" cy="1046400"/>
          </a:xfrm>
          <a:prstGeom prst="rect">
            <a:avLst/>
          </a:prstGeom>
        </p:spPr>
        <p:txBody>
          <a:bodyPr lIns="91425" tIns="91425" rIns="91425" bIns="91425" anchor="t" anchorCtr="0"/>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a:endParaRPr/>
          </a:p>
        </p:txBody>
      </p:sp>
      <p:sp>
        <p:nvSpPr>
          <p:cNvPr id="16" name="Shape 16"/>
          <p:cNvSpPr txBox="1">
            <a:spLocks noGrp="1"/>
          </p:cNvSpPr>
          <p:nvPr>
            <p:ph type="sldNum" idx="12"/>
          </p:nvPr>
        </p:nvSpPr>
        <p:spPr>
          <a:xfrm>
            <a:off x="11409055" y="6333134"/>
            <a:ext cx="731700" cy="524699"/>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9600" y="274637"/>
            <a:ext cx="10972799" cy="11430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1"/>
          </p:nvPr>
        </p:nvSpPr>
        <p:spPr>
          <a:xfrm>
            <a:off x="609600" y="1600200"/>
            <a:ext cx="10972799" cy="49677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sldNum" idx="12"/>
          </p:nvPr>
        </p:nvSpPr>
        <p:spPr>
          <a:xfrm>
            <a:off x="11409055" y="6333134"/>
            <a:ext cx="731700" cy="524699"/>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7"/>
            <a:ext cx="10972799" cy="11430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609600" y="1600200"/>
            <a:ext cx="5325900" cy="49677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2"/>
          </p:nvPr>
        </p:nvSpPr>
        <p:spPr>
          <a:xfrm>
            <a:off x="6256365" y="1600200"/>
            <a:ext cx="5325900" cy="49677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sldNum" idx="12"/>
          </p:nvPr>
        </p:nvSpPr>
        <p:spPr>
          <a:xfrm>
            <a:off x="11409055" y="6333134"/>
            <a:ext cx="731700" cy="524699"/>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09600" y="274637"/>
            <a:ext cx="10972799" cy="11430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sldNum" idx="12"/>
          </p:nvPr>
        </p:nvSpPr>
        <p:spPr>
          <a:xfrm>
            <a:off x="11409055" y="6333134"/>
            <a:ext cx="731700" cy="524699"/>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609600" y="5875078"/>
            <a:ext cx="10972799" cy="692700"/>
          </a:xfrm>
          <a:prstGeom prst="rect">
            <a:avLst/>
          </a:prstGeom>
        </p:spPr>
        <p:txBody>
          <a:bodyPr lIns="91425" tIns="91425" rIns="91425" bIns="91425" anchor="t" anchorCtr="0"/>
          <a:lstStyle>
            <a:lvl1pPr algn="ctr" rtl="0">
              <a:spcBef>
                <a:spcPts val="360"/>
              </a:spcBef>
              <a:buSzPct val="100000"/>
              <a:buNone/>
              <a:defRPr sz="1800"/>
            </a:lvl1pPr>
          </a:lstStyle>
          <a:p>
            <a:endParaRPr/>
          </a:p>
        </p:txBody>
      </p:sp>
      <p:sp>
        <p:nvSpPr>
          <p:cNvPr id="31" name="Shape 31"/>
          <p:cNvSpPr txBox="1">
            <a:spLocks noGrp="1"/>
          </p:cNvSpPr>
          <p:nvPr>
            <p:ph type="sldNum" idx="12"/>
          </p:nvPr>
        </p:nvSpPr>
        <p:spPr>
          <a:xfrm>
            <a:off x="11409055" y="6333134"/>
            <a:ext cx="731700" cy="524699"/>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sldNum" idx="12"/>
          </p:nvPr>
        </p:nvSpPr>
        <p:spPr>
          <a:xfrm>
            <a:off x="11409055" y="6333134"/>
            <a:ext cx="731700" cy="524699"/>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8200" y="365125"/>
            <a:ext cx="10515599" cy="1325700"/>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838200" y="1825625"/>
            <a:ext cx="10515599" cy="4351199"/>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a:lvl1pPr>
            <a:lvl2pPr marL="685800" indent="101600" algn="l" rtl="0">
              <a:lnSpc>
                <a:spcPct val="90000"/>
              </a:lnSpc>
              <a:spcBef>
                <a:spcPts val="500"/>
              </a:spcBef>
              <a:buClr>
                <a:schemeClr val="dk1"/>
              </a:buClr>
              <a:buFont typeface="Arial"/>
              <a:buChar char="•"/>
              <a:defRPr/>
            </a:lvl2pPr>
            <a:lvl3pPr marL="1143000" indent="76200" algn="l" rtl="0">
              <a:lnSpc>
                <a:spcPct val="90000"/>
              </a:lnSpc>
              <a:spcBef>
                <a:spcPts val="500"/>
              </a:spcBef>
              <a:buClr>
                <a:schemeClr val="dk1"/>
              </a:buClr>
              <a:buFont typeface="Arial"/>
              <a:buChar char="•"/>
              <a:defRPr/>
            </a:lvl3pPr>
            <a:lvl4pPr marL="1600200" indent="63500" algn="l" rtl="0">
              <a:lnSpc>
                <a:spcPct val="90000"/>
              </a:lnSpc>
              <a:spcBef>
                <a:spcPts val="500"/>
              </a:spcBef>
              <a:buClr>
                <a:schemeClr val="dk1"/>
              </a:buClr>
              <a:buFont typeface="Arial"/>
              <a:buChar char="•"/>
              <a:defRPr/>
            </a:lvl4pPr>
            <a:lvl5pPr marL="2057400" indent="63500" algn="l" rtl="0">
              <a:lnSpc>
                <a:spcPct val="90000"/>
              </a:lnSpc>
              <a:spcBef>
                <a:spcPts val="500"/>
              </a:spcBef>
              <a:buClr>
                <a:schemeClr val="dk1"/>
              </a:buClr>
              <a:buFont typeface="Arial"/>
              <a:buChar char="•"/>
              <a:defRPr/>
            </a:lvl5pPr>
            <a:lvl6pPr marL="2514600" indent="63500" algn="l" rtl="0">
              <a:lnSpc>
                <a:spcPct val="90000"/>
              </a:lnSpc>
              <a:spcBef>
                <a:spcPts val="500"/>
              </a:spcBef>
              <a:buClr>
                <a:schemeClr val="dk1"/>
              </a:buClr>
              <a:buFont typeface="Arial"/>
              <a:buChar char="•"/>
              <a:defRPr/>
            </a:lvl6pPr>
            <a:lvl7pPr marL="2971800" indent="63500" algn="l" rtl="0">
              <a:lnSpc>
                <a:spcPct val="90000"/>
              </a:lnSpc>
              <a:spcBef>
                <a:spcPts val="500"/>
              </a:spcBef>
              <a:buClr>
                <a:schemeClr val="dk1"/>
              </a:buClr>
              <a:buFont typeface="Arial"/>
              <a:buChar char="•"/>
              <a:defRPr/>
            </a:lvl7pPr>
            <a:lvl8pPr marL="3429000" indent="63500" algn="l" rtl="0">
              <a:lnSpc>
                <a:spcPct val="90000"/>
              </a:lnSpc>
              <a:spcBef>
                <a:spcPts val="500"/>
              </a:spcBef>
              <a:buClr>
                <a:schemeClr val="dk1"/>
              </a:buClr>
              <a:buFont typeface="Arial"/>
              <a:buChar char="•"/>
              <a:defRPr/>
            </a:lvl8pPr>
            <a:lvl9pPr marL="3886200" indent="63500" algn="l" rtl="0">
              <a:lnSpc>
                <a:spcPct val="90000"/>
              </a:lnSpc>
              <a:spcBef>
                <a:spcPts val="500"/>
              </a:spcBef>
              <a:buClr>
                <a:schemeClr val="dk1"/>
              </a:buClr>
              <a:buFont typeface="Arial"/>
              <a:buChar char="•"/>
              <a:defRPr/>
            </a:lvl9pPr>
          </a:lstStyle>
          <a:p>
            <a:endParaRPr/>
          </a:p>
        </p:txBody>
      </p:sp>
      <p:sp>
        <p:nvSpPr>
          <p:cNvPr id="37" name="Shape 37"/>
          <p:cNvSpPr txBox="1">
            <a:spLocks noGrp="1"/>
          </p:cNvSpPr>
          <p:nvPr>
            <p:ph type="dt" idx="10"/>
          </p:nvPr>
        </p:nvSpPr>
        <p:spPr>
          <a:xfrm>
            <a:off x="838200" y="6356350"/>
            <a:ext cx="27431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ftr" idx="11"/>
          </p:nvPr>
        </p:nvSpPr>
        <p:spPr>
          <a:xfrm>
            <a:off x="4038600" y="6356350"/>
            <a:ext cx="41148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sldNum" idx="12"/>
          </p:nvPr>
        </p:nvSpPr>
        <p:spPr>
          <a:xfrm>
            <a:off x="8610600" y="6356350"/>
            <a:ext cx="2743199" cy="365099"/>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457200" lvl="1" indent="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endParaRPr>
          </a:p>
          <a:p>
            <a:pPr marL="914400" lvl="2" indent="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endParaRPr>
          </a:p>
          <a:p>
            <a:pPr marL="1371600" lvl="3"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1828800" lvl="4" indent="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endParaRPr>
          </a:p>
          <a:p>
            <a:pPr marL="2286000" lvl="5" indent="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endParaRPr>
          </a:p>
          <a:p>
            <a:pPr marL="2743200" lvl="6"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3200400" lvl="7" indent="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endParaRPr>
          </a:p>
          <a:p>
            <a:pPr marL="3657600" lvl="8" indent="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endParaRPr>
          </a:p>
        </p:txBody>
      </p:sp>
      <p:pic>
        <p:nvPicPr>
          <p:cNvPr id="40" name="Shape 40"/>
          <p:cNvPicPr preferRelativeResize="0"/>
          <p:nvPr/>
        </p:nvPicPr>
        <p:blipFill>
          <a:blip r:embed="rId2">
            <a:alphaModFix amt="16000"/>
          </a:blip>
          <a:stretch>
            <a:fillRect/>
          </a:stretch>
        </p:blipFill>
        <p:spPr>
          <a:xfrm>
            <a:off x="0" y="0"/>
            <a:ext cx="12192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8200" y="365125"/>
            <a:ext cx="10515599" cy="1325700"/>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838200" y="1825625"/>
            <a:ext cx="5181600" cy="4351199"/>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a:lvl1pPr>
            <a:lvl2pPr marL="685800" indent="101600" algn="l" rtl="0">
              <a:lnSpc>
                <a:spcPct val="90000"/>
              </a:lnSpc>
              <a:spcBef>
                <a:spcPts val="500"/>
              </a:spcBef>
              <a:buClr>
                <a:schemeClr val="dk1"/>
              </a:buClr>
              <a:buFont typeface="Arial"/>
              <a:buChar char="•"/>
              <a:defRPr/>
            </a:lvl2pPr>
            <a:lvl3pPr marL="1143000" indent="76200" algn="l" rtl="0">
              <a:lnSpc>
                <a:spcPct val="90000"/>
              </a:lnSpc>
              <a:spcBef>
                <a:spcPts val="500"/>
              </a:spcBef>
              <a:buClr>
                <a:schemeClr val="dk1"/>
              </a:buClr>
              <a:buFont typeface="Arial"/>
              <a:buChar char="•"/>
              <a:defRPr/>
            </a:lvl3pPr>
            <a:lvl4pPr marL="1600200" indent="63500" algn="l" rtl="0">
              <a:lnSpc>
                <a:spcPct val="90000"/>
              </a:lnSpc>
              <a:spcBef>
                <a:spcPts val="500"/>
              </a:spcBef>
              <a:buClr>
                <a:schemeClr val="dk1"/>
              </a:buClr>
              <a:buFont typeface="Arial"/>
              <a:buChar char="•"/>
              <a:defRPr/>
            </a:lvl4pPr>
            <a:lvl5pPr marL="2057400" indent="63500" algn="l" rtl="0">
              <a:lnSpc>
                <a:spcPct val="90000"/>
              </a:lnSpc>
              <a:spcBef>
                <a:spcPts val="500"/>
              </a:spcBef>
              <a:buClr>
                <a:schemeClr val="dk1"/>
              </a:buClr>
              <a:buFont typeface="Arial"/>
              <a:buChar char="•"/>
              <a:defRPr/>
            </a:lvl5pPr>
            <a:lvl6pPr marL="2514600" indent="63500" algn="l" rtl="0">
              <a:lnSpc>
                <a:spcPct val="90000"/>
              </a:lnSpc>
              <a:spcBef>
                <a:spcPts val="500"/>
              </a:spcBef>
              <a:buClr>
                <a:schemeClr val="dk1"/>
              </a:buClr>
              <a:buFont typeface="Arial"/>
              <a:buChar char="•"/>
              <a:defRPr/>
            </a:lvl6pPr>
            <a:lvl7pPr marL="2971800" indent="63500" algn="l" rtl="0">
              <a:lnSpc>
                <a:spcPct val="90000"/>
              </a:lnSpc>
              <a:spcBef>
                <a:spcPts val="500"/>
              </a:spcBef>
              <a:buClr>
                <a:schemeClr val="dk1"/>
              </a:buClr>
              <a:buFont typeface="Arial"/>
              <a:buChar char="•"/>
              <a:defRPr/>
            </a:lvl7pPr>
            <a:lvl8pPr marL="3429000" indent="63500" algn="l" rtl="0">
              <a:lnSpc>
                <a:spcPct val="90000"/>
              </a:lnSpc>
              <a:spcBef>
                <a:spcPts val="500"/>
              </a:spcBef>
              <a:buClr>
                <a:schemeClr val="dk1"/>
              </a:buClr>
              <a:buFont typeface="Arial"/>
              <a:buChar char="•"/>
              <a:defRPr/>
            </a:lvl8pPr>
            <a:lvl9pPr marL="3886200" indent="63500" algn="l" rtl="0">
              <a:lnSpc>
                <a:spcPct val="90000"/>
              </a:lnSpc>
              <a:spcBef>
                <a:spcPts val="500"/>
              </a:spcBef>
              <a:buClr>
                <a:schemeClr val="dk1"/>
              </a:buClr>
              <a:buFont typeface="Arial"/>
              <a:buChar char="•"/>
              <a:defRPr/>
            </a:lvl9pPr>
          </a:lstStyle>
          <a:p>
            <a:endParaRPr/>
          </a:p>
        </p:txBody>
      </p:sp>
      <p:sp>
        <p:nvSpPr>
          <p:cNvPr id="44" name="Shape 44"/>
          <p:cNvSpPr txBox="1">
            <a:spLocks noGrp="1"/>
          </p:cNvSpPr>
          <p:nvPr>
            <p:ph type="body" idx="2"/>
          </p:nvPr>
        </p:nvSpPr>
        <p:spPr>
          <a:xfrm>
            <a:off x="6172200" y="1825625"/>
            <a:ext cx="5181600" cy="4351199"/>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a:lvl1pPr>
            <a:lvl2pPr marL="685800" indent="101600" algn="l" rtl="0">
              <a:lnSpc>
                <a:spcPct val="90000"/>
              </a:lnSpc>
              <a:spcBef>
                <a:spcPts val="500"/>
              </a:spcBef>
              <a:buClr>
                <a:schemeClr val="dk1"/>
              </a:buClr>
              <a:buFont typeface="Arial"/>
              <a:buChar char="•"/>
              <a:defRPr/>
            </a:lvl2pPr>
            <a:lvl3pPr marL="1143000" indent="76200" algn="l" rtl="0">
              <a:lnSpc>
                <a:spcPct val="90000"/>
              </a:lnSpc>
              <a:spcBef>
                <a:spcPts val="500"/>
              </a:spcBef>
              <a:buClr>
                <a:schemeClr val="dk1"/>
              </a:buClr>
              <a:buFont typeface="Arial"/>
              <a:buChar char="•"/>
              <a:defRPr/>
            </a:lvl3pPr>
            <a:lvl4pPr marL="1600200" indent="63500" algn="l" rtl="0">
              <a:lnSpc>
                <a:spcPct val="90000"/>
              </a:lnSpc>
              <a:spcBef>
                <a:spcPts val="500"/>
              </a:spcBef>
              <a:buClr>
                <a:schemeClr val="dk1"/>
              </a:buClr>
              <a:buFont typeface="Arial"/>
              <a:buChar char="•"/>
              <a:defRPr/>
            </a:lvl4pPr>
            <a:lvl5pPr marL="2057400" indent="63500" algn="l" rtl="0">
              <a:lnSpc>
                <a:spcPct val="90000"/>
              </a:lnSpc>
              <a:spcBef>
                <a:spcPts val="500"/>
              </a:spcBef>
              <a:buClr>
                <a:schemeClr val="dk1"/>
              </a:buClr>
              <a:buFont typeface="Arial"/>
              <a:buChar char="•"/>
              <a:defRPr/>
            </a:lvl5pPr>
            <a:lvl6pPr marL="2514600" indent="63500" algn="l" rtl="0">
              <a:lnSpc>
                <a:spcPct val="90000"/>
              </a:lnSpc>
              <a:spcBef>
                <a:spcPts val="500"/>
              </a:spcBef>
              <a:buClr>
                <a:schemeClr val="dk1"/>
              </a:buClr>
              <a:buFont typeface="Arial"/>
              <a:buChar char="•"/>
              <a:defRPr/>
            </a:lvl6pPr>
            <a:lvl7pPr marL="2971800" indent="63500" algn="l" rtl="0">
              <a:lnSpc>
                <a:spcPct val="90000"/>
              </a:lnSpc>
              <a:spcBef>
                <a:spcPts val="500"/>
              </a:spcBef>
              <a:buClr>
                <a:schemeClr val="dk1"/>
              </a:buClr>
              <a:buFont typeface="Arial"/>
              <a:buChar char="•"/>
              <a:defRPr/>
            </a:lvl7pPr>
            <a:lvl8pPr marL="3429000" indent="63500" algn="l" rtl="0">
              <a:lnSpc>
                <a:spcPct val="90000"/>
              </a:lnSpc>
              <a:spcBef>
                <a:spcPts val="500"/>
              </a:spcBef>
              <a:buClr>
                <a:schemeClr val="dk1"/>
              </a:buClr>
              <a:buFont typeface="Arial"/>
              <a:buChar char="•"/>
              <a:defRPr/>
            </a:lvl8pPr>
            <a:lvl9pPr marL="3886200" indent="63500" algn="l" rtl="0">
              <a:lnSpc>
                <a:spcPct val="90000"/>
              </a:lnSpc>
              <a:spcBef>
                <a:spcPts val="500"/>
              </a:spcBef>
              <a:buClr>
                <a:schemeClr val="dk1"/>
              </a:buClr>
              <a:buFont typeface="Arial"/>
              <a:buChar char="•"/>
              <a:defRPr/>
            </a:lvl9pPr>
          </a:lstStyle>
          <a:p>
            <a:endParaRPr/>
          </a:p>
        </p:txBody>
      </p:sp>
      <p:sp>
        <p:nvSpPr>
          <p:cNvPr id="45" name="Shape 45"/>
          <p:cNvSpPr txBox="1">
            <a:spLocks noGrp="1"/>
          </p:cNvSpPr>
          <p:nvPr>
            <p:ph type="dt" idx="10"/>
          </p:nvPr>
        </p:nvSpPr>
        <p:spPr>
          <a:xfrm>
            <a:off x="838200" y="6356350"/>
            <a:ext cx="27431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6" name="Shape 46"/>
          <p:cNvSpPr txBox="1">
            <a:spLocks noGrp="1"/>
          </p:cNvSpPr>
          <p:nvPr>
            <p:ph type="ftr" idx="11"/>
          </p:nvPr>
        </p:nvSpPr>
        <p:spPr>
          <a:xfrm>
            <a:off x="4038600" y="6356350"/>
            <a:ext cx="41148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7" name="Shape 47"/>
          <p:cNvSpPr txBox="1">
            <a:spLocks noGrp="1"/>
          </p:cNvSpPr>
          <p:nvPr>
            <p:ph type="sldNum" idx="12"/>
          </p:nvPr>
        </p:nvSpPr>
        <p:spPr>
          <a:xfrm>
            <a:off x="8610600" y="6356350"/>
            <a:ext cx="2743199" cy="365099"/>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457200" lvl="1" indent="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endParaRPr>
          </a:p>
          <a:p>
            <a:pPr marL="914400" lvl="2" indent="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endParaRPr>
          </a:p>
          <a:p>
            <a:pPr marL="1371600" lvl="3"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1828800" lvl="4" indent="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endParaRPr>
          </a:p>
          <a:p>
            <a:pPr marL="2286000" lvl="5" indent="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endParaRPr>
          </a:p>
          <a:p>
            <a:pPr marL="2743200" lvl="6"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endParaRPr>
          </a:p>
          <a:p>
            <a:pPr marL="3200400" lvl="7" indent="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endParaRPr>
          </a:p>
          <a:p>
            <a:pPr marL="3657600" lvl="8" indent="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799" cy="1143000"/>
          </a:xfrm>
          <a:prstGeom prst="rect">
            <a:avLst/>
          </a:prstGeom>
          <a:noFill/>
          <a:ln>
            <a:noFill/>
          </a:ln>
        </p:spPr>
        <p:txBody>
          <a:bodyPr lIns="91425" tIns="91425" rIns="91425" bIns="91425" anchor="b" anchorCtr="0"/>
          <a:lstStyle>
            <a:lvl1pPr rtl="0">
              <a:spcBef>
                <a:spcPts val="0"/>
              </a:spcBef>
              <a:buClr>
                <a:schemeClr val="dk1"/>
              </a:buClr>
              <a:buSzPct val="100000"/>
              <a:buNone/>
              <a:defRPr sz="3600" b="1">
                <a:solidFill>
                  <a:schemeClr val="dk1"/>
                </a:solidFill>
              </a:defRPr>
            </a:lvl1pPr>
            <a:lvl2pPr rtl="0">
              <a:spcBef>
                <a:spcPts val="0"/>
              </a:spcBef>
              <a:buClr>
                <a:schemeClr val="dk1"/>
              </a:buClr>
              <a:buSzPct val="100000"/>
              <a:buNone/>
              <a:defRPr sz="3600" b="1">
                <a:solidFill>
                  <a:schemeClr val="dk1"/>
                </a:solidFill>
              </a:defRPr>
            </a:lvl2pPr>
            <a:lvl3pPr rtl="0">
              <a:spcBef>
                <a:spcPts val="0"/>
              </a:spcBef>
              <a:buClr>
                <a:schemeClr val="dk1"/>
              </a:buClr>
              <a:buSzPct val="100000"/>
              <a:buNone/>
              <a:defRPr sz="3600" b="1">
                <a:solidFill>
                  <a:schemeClr val="dk1"/>
                </a:solidFill>
              </a:defRPr>
            </a:lvl3pPr>
            <a:lvl4pPr rtl="0">
              <a:spcBef>
                <a:spcPts val="0"/>
              </a:spcBef>
              <a:buClr>
                <a:schemeClr val="dk1"/>
              </a:buClr>
              <a:buSzPct val="100000"/>
              <a:buNone/>
              <a:defRPr sz="3600" b="1">
                <a:solidFill>
                  <a:schemeClr val="dk1"/>
                </a:solidFill>
              </a:defRPr>
            </a:lvl4pPr>
            <a:lvl5pPr rtl="0">
              <a:spcBef>
                <a:spcPts val="0"/>
              </a:spcBef>
              <a:buClr>
                <a:schemeClr val="dk1"/>
              </a:buClr>
              <a:buSzPct val="100000"/>
              <a:buNone/>
              <a:defRPr sz="3600" b="1">
                <a:solidFill>
                  <a:schemeClr val="dk1"/>
                </a:solidFill>
              </a:defRPr>
            </a:lvl5pPr>
            <a:lvl6pPr rtl="0">
              <a:spcBef>
                <a:spcPts val="0"/>
              </a:spcBef>
              <a:buClr>
                <a:schemeClr val="dk1"/>
              </a:buClr>
              <a:buSzPct val="100000"/>
              <a:buNone/>
              <a:defRPr sz="3600" b="1">
                <a:solidFill>
                  <a:schemeClr val="dk1"/>
                </a:solidFill>
              </a:defRPr>
            </a:lvl6pPr>
            <a:lvl7pPr rtl="0">
              <a:spcBef>
                <a:spcPts val="0"/>
              </a:spcBef>
              <a:buClr>
                <a:schemeClr val="dk1"/>
              </a:buClr>
              <a:buSzPct val="100000"/>
              <a:buNone/>
              <a:defRPr sz="3600" b="1">
                <a:solidFill>
                  <a:schemeClr val="dk1"/>
                </a:solidFill>
              </a:defRPr>
            </a:lvl7pPr>
            <a:lvl8pPr rtl="0">
              <a:spcBef>
                <a:spcPts val="0"/>
              </a:spcBef>
              <a:buClr>
                <a:schemeClr val="dk1"/>
              </a:buClr>
              <a:buSzPct val="100000"/>
              <a:buNone/>
              <a:defRPr sz="3600" b="1">
                <a:solidFill>
                  <a:schemeClr val="dk1"/>
                </a:solidFill>
              </a:defRPr>
            </a:lvl8pPr>
            <a:lvl9pPr rtl="0">
              <a:spcBef>
                <a:spcPts val="0"/>
              </a:spcBef>
              <a:buClr>
                <a:schemeClr val="dk1"/>
              </a:buClr>
              <a:buSzPct val="100000"/>
              <a:buNone/>
              <a:defRPr sz="3600" b="1">
                <a:solidFill>
                  <a:schemeClr val="dk1"/>
                </a:solidFill>
              </a:defRPr>
            </a:lvl9pPr>
          </a:lstStyle>
          <a:p>
            <a:endParaRPr/>
          </a:p>
        </p:txBody>
      </p:sp>
      <p:sp>
        <p:nvSpPr>
          <p:cNvPr id="10" name="Shape 10"/>
          <p:cNvSpPr txBox="1">
            <a:spLocks noGrp="1"/>
          </p:cNvSpPr>
          <p:nvPr>
            <p:ph type="body" idx="1"/>
          </p:nvPr>
        </p:nvSpPr>
        <p:spPr>
          <a:xfrm>
            <a:off x="609600" y="1600200"/>
            <a:ext cx="10972799" cy="4967700"/>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a:p>
        </p:txBody>
      </p:sp>
      <p:sp>
        <p:nvSpPr>
          <p:cNvPr id="11" name="Shape 11"/>
          <p:cNvSpPr txBox="1">
            <a:spLocks noGrp="1"/>
          </p:cNvSpPr>
          <p:nvPr>
            <p:ph type="sldNum" idx="12"/>
          </p:nvPr>
        </p:nvSpPr>
        <p:spPr>
          <a:xfrm>
            <a:off x="11409055" y="6333134"/>
            <a:ext cx="731700" cy="524699"/>
          </a:xfrm>
          <a:prstGeom prst="rect">
            <a:avLst/>
          </a:prstGeom>
          <a:noFill/>
          <a:ln>
            <a:noFill/>
          </a:ln>
        </p:spPr>
        <p:txBody>
          <a:bodyPr lIns="91425" tIns="91425" rIns="91425" bIns="91425" anchor="ctr" anchorCtr="0">
            <a:noAutofit/>
          </a:bodyPr>
          <a:lstStyle>
            <a:lvl1pPr algn="r" rtl="0">
              <a:spcBef>
                <a:spcPts val="0"/>
              </a:spcBef>
              <a:buNone/>
              <a:defRPr sz="1300">
                <a:solidFill>
                  <a:schemeClr val="dk1"/>
                </a:solidFill>
              </a:defRPr>
            </a:lvl1pPr>
          </a:lstStyle>
          <a:p>
            <a:pPr lvl="0">
              <a:spcBef>
                <a:spcPts val="0"/>
              </a:spcBef>
              <a:buNone/>
            </a:pPr>
            <a:fld id="{00000000-1234-1234-1234-123412341234}" type="slidenum">
              <a:rPr lang="en-US"/>
              <a:pPr lvl="0">
                <a:spcBef>
                  <a:spcPts val="0"/>
                </a:spcBef>
                <a:buNone/>
              </a:pPr>
              <a:t>‹#›</a:t>
            </a:fld>
            <a:endParaRPr lang="en-US"/>
          </a:p>
        </p:txBody>
      </p:sp>
      <p:pic>
        <p:nvPicPr>
          <p:cNvPr id="12" name="Shape 12"/>
          <p:cNvPicPr preferRelativeResize="0"/>
          <p:nvPr/>
        </p:nvPicPr>
        <p:blipFill>
          <a:blip r:embed="rId10">
            <a:alphaModFix amt="17000"/>
          </a:blip>
          <a:stretch>
            <a:fill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www.lpi.usra.edu/exploration/training/resources/measuring_meteor_crat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Shape 49"/>
          <p:cNvPicPr preferRelativeResize="0"/>
          <p:nvPr/>
        </p:nvPicPr>
        <p:blipFill>
          <a:blip r:embed="rId3">
            <a:alphaModFix/>
          </a:blip>
          <a:stretch>
            <a:fillRect/>
          </a:stretch>
        </p:blipFill>
        <p:spPr>
          <a:xfrm>
            <a:off x="0" y="0"/>
            <a:ext cx="12191999" cy="6857999"/>
          </a:xfrm>
          <a:prstGeom prst="rect">
            <a:avLst/>
          </a:prstGeom>
          <a:noFill/>
          <a:ln>
            <a:noFill/>
          </a:ln>
        </p:spPr>
      </p:pic>
      <p:sp>
        <p:nvSpPr>
          <p:cNvPr id="50" name="Shape 50"/>
          <p:cNvSpPr txBox="1"/>
          <p:nvPr/>
        </p:nvSpPr>
        <p:spPr>
          <a:xfrm>
            <a:off x="692725" y="5098475"/>
            <a:ext cx="10751099" cy="1302599"/>
          </a:xfrm>
          <a:prstGeom prst="rect">
            <a:avLst/>
          </a:prstGeom>
          <a:solidFill>
            <a:srgbClr val="000000">
              <a:alpha val="37250"/>
            </a:srgbClr>
          </a:solidFill>
          <a:ln>
            <a:noFill/>
          </a:ln>
        </p:spPr>
        <p:txBody>
          <a:bodyPr lIns="91425" tIns="91425" rIns="91425" bIns="91425" anchor="t" anchorCtr="0">
            <a:noAutofit/>
          </a:bodyPr>
          <a:lstStyle/>
          <a:p>
            <a:pPr lvl="0" algn="ctr" rtl="0">
              <a:spcBef>
                <a:spcPts val="0"/>
              </a:spcBef>
              <a:buNone/>
            </a:pPr>
            <a:r>
              <a:rPr lang="en-US" sz="1800" b="1">
                <a:solidFill>
                  <a:srgbClr val="FF0000"/>
                </a:solidFill>
              </a:rPr>
              <a:t>Natalie Gallegos, Tony Liang, Marvin Mendez, Raul Ornelas, Alberto Serrano</a:t>
            </a:r>
          </a:p>
          <a:p>
            <a:pPr lvl="0" algn="ctr" rtl="0">
              <a:spcBef>
                <a:spcPts val="0"/>
              </a:spcBef>
              <a:buNone/>
            </a:pPr>
            <a:r>
              <a:rPr lang="en-US" sz="1800" b="1">
                <a:solidFill>
                  <a:srgbClr val="FF0000"/>
                </a:solidFill>
              </a:rPr>
              <a:t>Sponsor: Jet Propulsion Laboratory (JPL)</a:t>
            </a:r>
          </a:p>
          <a:p>
            <a:pPr lvl="0" algn="ctr" rtl="0">
              <a:spcBef>
                <a:spcPts val="0"/>
              </a:spcBef>
              <a:buNone/>
            </a:pPr>
            <a:r>
              <a:rPr lang="en-US" sz="1800" b="1">
                <a:solidFill>
                  <a:srgbClr val="FF0000"/>
                </a:solidFill>
              </a:rPr>
              <a:t>Advisors: E. Y. Elaine Kang, Saman Saeedi, Richard K. J. Cross</a:t>
            </a:r>
          </a:p>
          <a:p>
            <a:pPr lvl="0" algn="ctr" rtl="0">
              <a:spcBef>
                <a:spcPts val="0"/>
              </a:spcBef>
              <a:buNone/>
            </a:pPr>
            <a:r>
              <a:rPr lang="en-US" sz="1800" b="1">
                <a:solidFill>
                  <a:srgbClr val="FF0000"/>
                </a:solidFill>
              </a:rPr>
              <a:t>JPL Liaisons: Emily S. Law, Shantanu Malhotra, George W. Chang</a:t>
            </a:r>
          </a:p>
        </p:txBody>
      </p:sp>
      <p:sp>
        <p:nvSpPr>
          <p:cNvPr id="51" name="Shape 51"/>
          <p:cNvSpPr txBox="1"/>
          <p:nvPr/>
        </p:nvSpPr>
        <p:spPr>
          <a:xfrm>
            <a:off x="73375" y="459700"/>
            <a:ext cx="11989799" cy="1040100"/>
          </a:xfrm>
          <a:prstGeom prst="rect">
            <a:avLst/>
          </a:prstGeom>
          <a:noFill/>
          <a:ln>
            <a:noFill/>
          </a:ln>
        </p:spPr>
        <p:txBody>
          <a:bodyPr lIns="91425" tIns="91425" rIns="91425" bIns="91425" anchor="t" anchorCtr="0">
            <a:noAutofit/>
          </a:bodyPr>
          <a:lstStyle/>
          <a:p>
            <a:pPr lvl="0" algn="ctr" rtl="0">
              <a:spcBef>
                <a:spcPts val="0"/>
              </a:spcBef>
              <a:buNone/>
            </a:pPr>
            <a:r>
              <a:rPr lang="en-US" sz="4800">
                <a:solidFill>
                  <a:srgbClr val="FF0000"/>
                </a:solidFill>
                <a:latin typeface="Impact"/>
                <a:ea typeface="Impact"/>
                <a:cs typeface="Impact"/>
                <a:sym typeface="Impact"/>
              </a:rPr>
              <a:t>Lunar Crater Detection and Recognition</a:t>
            </a:r>
          </a:p>
        </p:txBody>
      </p:sp>
      <p:pic>
        <p:nvPicPr>
          <p:cNvPr id="52" name="Shape 52"/>
          <p:cNvPicPr preferRelativeResize="0"/>
          <p:nvPr/>
        </p:nvPicPr>
        <p:blipFill rotWithShape="1">
          <a:blip r:embed="rId4">
            <a:alphaModFix/>
          </a:blip>
          <a:srcRect/>
          <a:stretch/>
        </p:blipFill>
        <p:spPr>
          <a:xfrm>
            <a:off x="9647025" y="3152775"/>
            <a:ext cx="1722300" cy="1722300"/>
          </a:xfrm>
          <a:prstGeom prst="rect">
            <a:avLst/>
          </a:prstGeom>
          <a:noFill/>
          <a:ln>
            <a:noFill/>
          </a:ln>
        </p:spPr>
      </p:pic>
      <p:pic>
        <p:nvPicPr>
          <p:cNvPr id="53" name="Shape 53"/>
          <p:cNvPicPr preferRelativeResize="0"/>
          <p:nvPr/>
        </p:nvPicPr>
        <p:blipFill>
          <a:blip r:embed="rId5">
            <a:alphaModFix/>
          </a:blip>
          <a:stretch>
            <a:fillRect/>
          </a:stretch>
        </p:blipFill>
        <p:spPr>
          <a:xfrm>
            <a:off x="429166" y="3596791"/>
            <a:ext cx="2869817" cy="842949"/>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274325" y="2520425"/>
            <a:ext cx="6104400" cy="2760599"/>
          </a:xfrm>
          <a:prstGeom prst="rect">
            <a:avLst/>
          </a:prstGeom>
          <a:noFill/>
          <a:ln>
            <a:noFill/>
          </a:ln>
        </p:spPr>
        <p:txBody>
          <a:bodyPr lIns="121875" tIns="121875" rIns="121875" bIns="121875" anchor="t" anchorCtr="0">
            <a:noAutofit/>
          </a:bodyPr>
          <a:lstStyle/>
          <a:p>
            <a:pPr marL="457200" marR="0" lvl="0" indent="-381000" algn="l" rtl="0">
              <a:lnSpc>
                <a:spcPct val="90000"/>
              </a:lnSpc>
              <a:spcBef>
                <a:spcPts val="0"/>
              </a:spcBef>
              <a:spcAft>
                <a:spcPts val="0"/>
              </a:spcAft>
              <a:buClr>
                <a:srgbClr val="FFFFFF"/>
              </a:buClr>
              <a:buSzPct val="100000"/>
              <a:buFont typeface="Arial"/>
              <a:buChar char="●"/>
            </a:pPr>
            <a:r>
              <a:rPr lang="en-US" sz="2400">
                <a:solidFill>
                  <a:srgbClr val="FFFFFF"/>
                </a:solidFill>
                <a:latin typeface="Calibri"/>
                <a:ea typeface="Calibri"/>
                <a:cs typeface="Calibri"/>
                <a:sym typeface="Calibri"/>
              </a:rPr>
              <a:t>Matched</a:t>
            </a:r>
            <a:r>
              <a:rPr lang="en-US" sz="2400" b="0" i="0" u="none" strike="noStrike" cap="none" baseline="0">
                <a:solidFill>
                  <a:srgbClr val="FFFFFF"/>
                </a:solidFill>
                <a:latin typeface="Calibri"/>
                <a:ea typeface="Calibri"/>
                <a:cs typeface="Calibri"/>
                <a:sym typeface="Calibri"/>
              </a:rPr>
              <a:t> light and dark patches</a:t>
            </a:r>
            <a:r>
              <a:rPr lang="en-US" sz="2400">
                <a:solidFill>
                  <a:srgbClr val="FFFFFF"/>
                </a:solidFill>
                <a:latin typeface="Calibri"/>
                <a:ea typeface="Calibri"/>
                <a:cs typeface="Calibri"/>
                <a:sym typeface="Calibri"/>
              </a:rPr>
              <a:t> according to distance and angle</a:t>
            </a:r>
          </a:p>
          <a:p>
            <a:pPr marL="457200" marR="0" lvl="0" indent="-381000" algn="l" rtl="0">
              <a:lnSpc>
                <a:spcPct val="90000"/>
              </a:lnSpc>
              <a:spcBef>
                <a:spcPts val="0"/>
              </a:spcBef>
              <a:spcAft>
                <a:spcPts val="0"/>
              </a:spcAft>
              <a:buClr>
                <a:srgbClr val="FFFFFF"/>
              </a:buClr>
              <a:buSzPct val="100000"/>
              <a:buFont typeface="Arial"/>
              <a:buChar char="●"/>
            </a:pPr>
            <a:r>
              <a:rPr lang="en-US" sz="2400">
                <a:solidFill>
                  <a:srgbClr val="FFFFFF"/>
                </a:solidFill>
                <a:latin typeface="Calibri"/>
                <a:ea typeface="Calibri"/>
                <a:cs typeface="Calibri"/>
                <a:sym typeface="Calibri"/>
              </a:rPr>
              <a:t>D</a:t>
            </a:r>
            <a:r>
              <a:rPr lang="en-US" sz="2400" b="0" i="0" u="none" strike="noStrike" cap="none" baseline="0">
                <a:solidFill>
                  <a:srgbClr val="FFFFFF"/>
                </a:solidFill>
                <a:latin typeface="Calibri"/>
                <a:ea typeface="Calibri"/>
                <a:cs typeface="Calibri"/>
                <a:sym typeface="Calibri"/>
              </a:rPr>
              <a:t>raw ellipses around the potential craters</a:t>
            </a:r>
          </a:p>
          <a:p>
            <a:pPr marL="457200" marR="0" lvl="0" indent="-381000" algn="l" rtl="0">
              <a:lnSpc>
                <a:spcPct val="90000"/>
              </a:lnSpc>
              <a:spcBef>
                <a:spcPts val="0"/>
              </a:spcBef>
              <a:spcAft>
                <a:spcPts val="0"/>
              </a:spcAft>
              <a:buClr>
                <a:srgbClr val="FFFFFF"/>
              </a:buClr>
              <a:buSzPct val="100000"/>
              <a:buFont typeface="Arial"/>
              <a:buChar char="●"/>
            </a:pPr>
            <a:r>
              <a:rPr lang="en-US" sz="2400">
                <a:solidFill>
                  <a:srgbClr val="FFFFFF"/>
                </a:solidFill>
                <a:latin typeface="Calibri"/>
                <a:ea typeface="Calibri"/>
                <a:cs typeface="Calibri"/>
                <a:sym typeface="Calibri"/>
              </a:rPr>
              <a:t>We run the algorithm 3 times using parameters ideal for small, medium, and large craters</a:t>
            </a:r>
          </a:p>
          <a:p>
            <a:pPr marL="457200" marR="0" lvl="0" indent="-381000" algn="l" rtl="0">
              <a:lnSpc>
                <a:spcPct val="90000"/>
              </a:lnSpc>
              <a:spcBef>
                <a:spcPts val="0"/>
              </a:spcBef>
              <a:spcAft>
                <a:spcPts val="0"/>
              </a:spcAft>
              <a:buClr>
                <a:srgbClr val="FFFFFF"/>
              </a:buClr>
              <a:buSzPct val="100000"/>
              <a:buFont typeface="Arial"/>
              <a:buChar char="●"/>
            </a:pPr>
            <a:r>
              <a:rPr lang="en-US" sz="2400" b="0" i="0" u="none" strike="noStrike" cap="none" baseline="0">
                <a:solidFill>
                  <a:srgbClr val="FFFFFF"/>
                </a:solidFill>
                <a:latin typeface="Calibri"/>
                <a:ea typeface="Calibri"/>
                <a:cs typeface="Calibri"/>
                <a:sym typeface="Calibri"/>
              </a:rPr>
              <a:t>We save the craters into a list</a:t>
            </a:r>
          </a:p>
          <a:p>
            <a:pPr marL="228600" marR="0" lvl="0" indent="-228600" algn="l" rtl="0">
              <a:lnSpc>
                <a:spcPct val="90000"/>
              </a:lnSpc>
              <a:spcBef>
                <a:spcPts val="0"/>
              </a:spcBef>
              <a:spcAft>
                <a:spcPts val="0"/>
              </a:spcAft>
              <a:buClr>
                <a:schemeClr val="dk1"/>
              </a:buClr>
              <a:buFont typeface="Arial"/>
              <a:buNone/>
            </a:pPr>
            <a:endParaRPr sz="1400" b="0" i="0" u="none" strike="noStrike" cap="none" baseline="0">
              <a:solidFill>
                <a:srgbClr val="FFFFFF"/>
              </a:solidFill>
              <a:latin typeface="Arial"/>
              <a:ea typeface="Arial"/>
              <a:cs typeface="Arial"/>
              <a:sym typeface="Arial"/>
            </a:endParaRPr>
          </a:p>
          <a:p>
            <a:pPr marL="228600" marR="0" lvl="0" indent="-228600" algn="l" rtl="0">
              <a:lnSpc>
                <a:spcPct val="90000"/>
              </a:lnSpc>
              <a:spcBef>
                <a:spcPts val="0"/>
              </a:spcBef>
              <a:spcAft>
                <a:spcPts val="0"/>
              </a:spcAft>
              <a:buClr>
                <a:schemeClr val="dk1"/>
              </a:buClr>
              <a:buFont typeface="Arial"/>
              <a:buNone/>
            </a:pPr>
            <a:endParaRPr sz="2400" b="0" i="0" u="none" strike="noStrike" cap="none" baseline="0">
              <a:solidFill>
                <a:srgbClr val="FFFFFF"/>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Font typeface="Arial"/>
              <a:buNone/>
            </a:pPr>
            <a:endParaRPr sz="1400" b="0" i="0" u="none" strike="noStrike" cap="none" baseline="0">
              <a:solidFill>
                <a:srgbClr val="FFFFFF"/>
              </a:solidFill>
              <a:latin typeface="Arial"/>
              <a:ea typeface="Arial"/>
              <a:cs typeface="Arial"/>
              <a:sym typeface="Arial"/>
            </a:endParaRPr>
          </a:p>
        </p:txBody>
      </p:sp>
      <p:pic>
        <p:nvPicPr>
          <p:cNvPr id="221" name="Shape 221"/>
          <p:cNvPicPr preferRelativeResize="0"/>
          <p:nvPr/>
        </p:nvPicPr>
        <p:blipFill>
          <a:blip r:embed="rId3">
            <a:alphaModFix/>
          </a:blip>
          <a:stretch>
            <a:fillRect/>
          </a:stretch>
        </p:blipFill>
        <p:spPr>
          <a:xfrm>
            <a:off x="6378725" y="1310800"/>
            <a:ext cx="5688449" cy="4650950"/>
          </a:xfrm>
          <a:prstGeom prst="rect">
            <a:avLst/>
          </a:prstGeom>
          <a:noFill/>
          <a:ln>
            <a:noFill/>
          </a:ln>
        </p:spPr>
      </p:pic>
      <p:sp>
        <p:nvSpPr>
          <p:cNvPr id="222" name="Shape 222"/>
          <p:cNvSpPr txBox="1"/>
          <p:nvPr/>
        </p:nvSpPr>
        <p:spPr>
          <a:xfrm>
            <a:off x="6378725" y="5905250"/>
            <a:ext cx="3353399" cy="600899"/>
          </a:xfrm>
          <a:prstGeom prst="rect">
            <a:avLst/>
          </a:prstGeom>
          <a:noFill/>
          <a:ln>
            <a:noFill/>
          </a:ln>
        </p:spPr>
        <p:txBody>
          <a:bodyPr lIns="91425" tIns="91425" rIns="91425" bIns="91425" anchor="t" anchorCtr="0">
            <a:noAutofit/>
          </a:bodyPr>
          <a:lstStyle/>
          <a:p>
            <a:pPr>
              <a:spcBef>
                <a:spcPts val="0"/>
              </a:spcBef>
              <a:buNone/>
            </a:pPr>
            <a:r>
              <a:rPr lang="en-US" sz="1800">
                <a:solidFill>
                  <a:schemeClr val="lt1"/>
                </a:solidFill>
              </a:rPr>
              <a:t>Light and Dark Patch Pairing</a:t>
            </a:r>
          </a:p>
        </p:txBody>
      </p:sp>
      <p:sp>
        <p:nvSpPr>
          <p:cNvPr id="223" name="Shape 223"/>
          <p:cNvSpPr txBox="1">
            <a:spLocks noGrp="1"/>
          </p:cNvSpPr>
          <p:nvPr>
            <p:ph type="title"/>
          </p:nvPr>
        </p:nvSpPr>
        <p:spPr>
          <a:xfrm>
            <a:off x="146706" y="-130692"/>
            <a:ext cx="11543699" cy="1059300"/>
          </a:xfrm>
          <a:prstGeom prst="rect">
            <a:avLst/>
          </a:prstGeom>
          <a:noFill/>
          <a:ln>
            <a:noFill/>
          </a:ln>
        </p:spPr>
        <p:txBody>
          <a:bodyPr lIns="121875" tIns="121875" rIns="121875" bIns="121875" anchor="b"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800" b="0" i="0" u="none" strike="noStrike" cap="none" baseline="0">
                <a:solidFill>
                  <a:srgbClr val="FFFFFF"/>
                </a:solidFill>
                <a:latin typeface="Calibri"/>
                <a:ea typeface="Calibri"/>
                <a:cs typeface="Calibri"/>
                <a:sym typeface="Calibri"/>
              </a:rPr>
              <a:t>Ellipse Bounding Algorithm - Ellipse Fitting</a:t>
            </a:r>
          </a:p>
        </p:txBody>
      </p:sp>
      <p:sp>
        <p:nvSpPr>
          <p:cNvPr id="224" name="Shape 224"/>
          <p:cNvSpPr txBox="1">
            <a:spLocks noGrp="1"/>
          </p:cNvSpPr>
          <p:nvPr>
            <p:ph type="body" idx="2"/>
          </p:nvPr>
        </p:nvSpPr>
        <p:spPr>
          <a:xfrm>
            <a:off x="274325" y="1368050"/>
            <a:ext cx="6104400" cy="1059300"/>
          </a:xfrm>
          <a:prstGeom prst="rect">
            <a:avLst/>
          </a:prstGeom>
          <a:noFill/>
          <a:ln>
            <a:noFill/>
          </a:ln>
        </p:spPr>
        <p:txBody>
          <a:bodyPr lIns="121875" tIns="121875" rIns="121875" bIns="121875" anchor="t" anchorCtr="0">
            <a:noAutofit/>
          </a:bodyPr>
          <a:lstStyle/>
          <a:p>
            <a:pPr marL="228600" marR="0" lvl="0" rtl="0">
              <a:lnSpc>
                <a:spcPct val="90000"/>
              </a:lnSpc>
              <a:spcBef>
                <a:spcPts val="0"/>
              </a:spcBef>
              <a:spcAft>
                <a:spcPts val="0"/>
              </a:spcAft>
              <a:buClr>
                <a:schemeClr val="dk1"/>
              </a:buClr>
              <a:buSzPct val="25000"/>
              <a:buFont typeface="Arial"/>
              <a:buNone/>
            </a:pPr>
            <a:r>
              <a:rPr lang="en-US" sz="2800" b="0" i="0" u="none" strike="noStrike" cap="none" baseline="0">
                <a:solidFill>
                  <a:srgbClr val="FFFFFF"/>
                </a:solidFill>
                <a:latin typeface="Calibri"/>
                <a:ea typeface="Calibri"/>
                <a:cs typeface="Calibri"/>
                <a:sym typeface="Calibri"/>
              </a:rPr>
              <a:t>After image processing, we proceed</a:t>
            </a:r>
            <a:r>
              <a:rPr lang="en-US" sz="2800">
                <a:solidFill>
                  <a:srgbClr val="FFFFFF"/>
                </a:solidFill>
                <a:latin typeface="Calibri"/>
                <a:ea typeface="Calibri"/>
                <a:cs typeface="Calibri"/>
                <a:sym typeface="Calibri"/>
              </a:rPr>
              <a:t> </a:t>
            </a:r>
            <a:r>
              <a:rPr lang="en-US" sz="2800" b="0" i="0" u="none" strike="noStrike" cap="none" baseline="0">
                <a:solidFill>
                  <a:srgbClr val="FFFFFF"/>
                </a:solidFill>
                <a:latin typeface="Calibri"/>
                <a:ea typeface="Calibri"/>
                <a:cs typeface="Calibri"/>
                <a:sym typeface="Calibri"/>
              </a:rPr>
              <a:t>on</a:t>
            </a:r>
          </a:p>
          <a:p>
            <a:pPr marL="228600" marR="0" lvl="0" rtl="0">
              <a:lnSpc>
                <a:spcPct val="90000"/>
              </a:lnSpc>
              <a:spcBef>
                <a:spcPts val="0"/>
              </a:spcBef>
              <a:spcAft>
                <a:spcPts val="0"/>
              </a:spcAft>
              <a:buClr>
                <a:schemeClr val="dk1"/>
              </a:buClr>
              <a:buSzPct val="25000"/>
              <a:buFont typeface="Arial"/>
              <a:buNone/>
            </a:pPr>
            <a:r>
              <a:rPr lang="en-US" sz="2800" b="0" i="0" u="none" strike="noStrike" cap="none" baseline="0">
                <a:solidFill>
                  <a:srgbClr val="FFFFFF"/>
                </a:solidFill>
                <a:latin typeface="Calibri"/>
                <a:ea typeface="Calibri"/>
                <a:cs typeface="Calibri"/>
                <a:sym typeface="Calibri"/>
              </a:rPr>
              <a:t>to the ellipse</a:t>
            </a:r>
            <a:r>
              <a:rPr lang="en-US" sz="2800">
                <a:solidFill>
                  <a:srgbClr val="FFFFFF"/>
                </a:solidFill>
                <a:latin typeface="Calibri"/>
                <a:ea typeface="Calibri"/>
                <a:cs typeface="Calibri"/>
                <a:sym typeface="Calibri"/>
              </a:rPr>
              <a:t> fitting</a:t>
            </a:r>
          </a:p>
          <a:p>
            <a:pPr marL="228600" marR="0" lvl="0" indent="-228600" algn="l" rtl="0">
              <a:lnSpc>
                <a:spcPct val="90000"/>
              </a:lnSpc>
              <a:spcBef>
                <a:spcPts val="0"/>
              </a:spcBef>
              <a:spcAft>
                <a:spcPts val="0"/>
              </a:spcAft>
              <a:buClr>
                <a:schemeClr val="dk1"/>
              </a:buClr>
              <a:buFont typeface="Arial"/>
              <a:buNone/>
            </a:pPr>
            <a:endParaRPr sz="2400" b="0" i="0" u="none" strike="noStrike" cap="none" baseline="0">
              <a:solidFill>
                <a:srgbClr val="FFFFFF"/>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Font typeface="Arial"/>
              <a:buNone/>
            </a:pPr>
            <a:endParaRPr sz="1400" b="0" i="0" u="none" strike="noStrike" cap="none" baseline="0">
              <a:solidFill>
                <a:srgbClr val="FFFFFF"/>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fade">
                                      <p:cBhvr>
                                        <p:cTn id="7" dur="1000"/>
                                        <p:tgtEl>
                                          <p:spTgt spid="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xEl>
                                              <p:pRg st="1" end="1"/>
                                            </p:txEl>
                                          </p:spTgt>
                                        </p:tgtEl>
                                        <p:attrNameLst>
                                          <p:attrName>style.visibility</p:attrName>
                                        </p:attrNameLst>
                                      </p:cBhvr>
                                      <p:to>
                                        <p:strVal val="visible"/>
                                      </p:to>
                                    </p:set>
                                    <p:animEffect transition="in" filter="fade">
                                      <p:cBhvr>
                                        <p:cTn id="12" dur="1000"/>
                                        <p:tgtEl>
                                          <p:spTgt spid="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xEl>
                                              <p:pRg st="2" end="2"/>
                                            </p:txEl>
                                          </p:spTgt>
                                        </p:tgtEl>
                                        <p:attrNameLst>
                                          <p:attrName>style.visibility</p:attrName>
                                        </p:attrNameLst>
                                      </p:cBhvr>
                                      <p:to>
                                        <p:strVal val="visible"/>
                                      </p:to>
                                    </p:set>
                                    <p:animEffect transition="in" filter="fade">
                                      <p:cBhvr>
                                        <p:cTn id="17" dur="1000"/>
                                        <p:tgtEl>
                                          <p:spTgt spid="2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0">
                                            <p:txEl>
                                              <p:pRg st="3" end="3"/>
                                            </p:txEl>
                                          </p:spTgt>
                                        </p:tgtEl>
                                        <p:attrNameLst>
                                          <p:attrName>style.visibility</p:attrName>
                                        </p:attrNameLst>
                                      </p:cBhvr>
                                      <p:to>
                                        <p:strVal val="visible"/>
                                      </p:to>
                                    </p:set>
                                    <p:animEffect transition="in" filter="fade">
                                      <p:cBhvr>
                                        <p:cTn id="22" dur="1000"/>
                                        <p:tgtEl>
                                          <p:spTgt spid="2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0">
                                            <p:txEl>
                                              <p:pRg st="4" end="4"/>
                                            </p:txEl>
                                          </p:spTgt>
                                        </p:tgtEl>
                                        <p:attrNameLst>
                                          <p:attrName>style.visibility</p:attrName>
                                        </p:attrNameLst>
                                      </p:cBhvr>
                                      <p:to>
                                        <p:strVal val="visible"/>
                                      </p:to>
                                    </p:set>
                                    <p:animEffect transition="in" filter="fade">
                                      <p:cBhvr>
                                        <p:cTn id="27" dur="1000"/>
                                        <p:tgtEl>
                                          <p:spTgt spid="2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0">
                                            <p:txEl>
                                              <p:pRg st="5" end="5"/>
                                            </p:txEl>
                                          </p:spTgt>
                                        </p:tgtEl>
                                        <p:attrNameLst>
                                          <p:attrName>style.visibility</p:attrName>
                                        </p:attrNameLst>
                                      </p:cBhvr>
                                      <p:to>
                                        <p:strVal val="visible"/>
                                      </p:to>
                                    </p:set>
                                    <p:animEffect transition="in" filter="fade">
                                      <p:cBhvr>
                                        <p:cTn id="32" dur="1000"/>
                                        <p:tgtEl>
                                          <p:spTgt spid="2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0">
                                            <p:txEl>
                                              <p:pRg st="6" end="6"/>
                                            </p:txEl>
                                          </p:spTgt>
                                        </p:tgtEl>
                                        <p:attrNameLst>
                                          <p:attrName>style.visibility</p:attrName>
                                        </p:attrNameLst>
                                      </p:cBhvr>
                                      <p:to>
                                        <p:strVal val="visible"/>
                                      </p:to>
                                    </p:set>
                                    <p:animEffect transition="in" filter="fade">
                                      <p:cBhvr>
                                        <p:cTn id="37" dur="1000"/>
                                        <p:tgtEl>
                                          <p:spTgt spid="2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40199" y="152400"/>
            <a:ext cx="11664899" cy="710099"/>
          </a:xfrm>
          <a:prstGeom prst="rect">
            <a:avLst/>
          </a:prstGeom>
          <a:noFill/>
          <a:ln>
            <a:noFill/>
          </a:ln>
        </p:spPr>
        <p:txBody>
          <a:bodyPr lIns="121875" tIns="121875" rIns="121875" bIns="121875" anchor="b"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000" b="0" i="0" u="none" strike="noStrike" cap="none" baseline="0">
                <a:solidFill>
                  <a:srgbClr val="FFFFFF"/>
                </a:solidFill>
                <a:latin typeface="Calibri"/>
                <a:ea typeface="Calibri"/>
                <a:cs typeface="Calibri"/>
                <a:sym typeface="Calibri"/>
              </a:rPr>
              <a:t>Ellipse Bounding Algorithm - Results</a:t>
            </a:r>
          </a:p>
        </p:txBody>
      </p:sp>
      <p:pic>
        <p:nvPicPr>
          <p:cNvPr id="230" name="Shape 230"/>
          <p:cNvPicPr preferRelativeResize="0"/>
          <p:nvPr/>
        </p:nvPicPr>
        <p:blipFill>
          <a:blip r:embed="rId3">
            <a:alphaModFix/>
          </a:blip>
          <a:stretch>
            <a:fillRect/>
          </a:stretch>
        </p:blipFill>
        <p:spPr>
          <a:xfrm>
            <a:off x="3022550" y="862500"/>
            <a:ext cx="5974125" cy="51601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838200" y="936700"/>
            <a:ext cx="10515599" cy="13257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6000" b="0" i="0" u="none" strike="noStrike" cap="none" baseline="0">
                <a:solidFill>
                  <a:srgbClr val="FFFFFF"/>
                </a:solidFill>
                <a:latin typeface="Calibri"/>
                <a:ea typeface="Calibri"/>
                <a:cs typeface="Calibri"/>
                <a:sym typeface="Calibri"/>
              </a:rPr>
              <a:t>Crater Detection</a:t>
            </a:r>
          </a:p>
        </p:txBody>
      </p:sp>
      <p:sp>
        <p:nvSpPr>
          <p:cNvPr id="236" name="Shape 236"/>
          <p:cNvSpPr txBox="1">
            <a:spLocks noGrp="1"/>
          </p:cNvSpPr>
          <p:nvPr>
            <p:ph type="body" idx="1"/>
          </p:nvPr>
        </p:nvSpPr>
        <p:spPr>
          <a:xfrm>
            <a:off x="838200" y="1957600"/>
            <a:ext cx="10515599" cy="23181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endParaRPr sz="240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baseline="0">
                <a:solidFill>
                  <a:srgbClr val="FFFFFF"/>
                </a:solidFill>
                <a:latin typeface="Calibri"/>
                <a:ea typeface="Calibri"/>
                <a:cs typeface="Calibri"/>
                <a:sym typeface="Calibri"/>
              </a:rPr>
              <a:t>Circular Hough Transform</a:t>
            </a:r>
          </a:p>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baseline="0">
                <a:solidFill>
                  <a:srgbClr val="FFFFFF"/>
                </a:solidFill>
                <a:latin typeface="Calibri"/>
                <a:ea typeface="Calibri"/>
                <a:cs typeface="Calibri"/>
                <a:sym typeface="Calibri"/>
              </a:rPr>
              <a:t>Marvin Mendez</a:t>
            </a:r>
          </a:p>
        </p:txBody>
      </p:sp>
      <p:pic>
        <p:nvPicPr>
          <p:cNvPr id="237" name="Shape 237"/>
          <p:cNvPicPr preferRelativeResize="0"/>
          <p:nvPr/>
        </p:nvPicPr>
        <p:blipFill>
          <a:blip r:embed="rId3">
            <a:alphaModFix/>
          </a:blip>
          <a:stretch>
            <a:fillRect/>
          </a:stretch>
        </p:blipFill>
        <p:spPr>
          <a:xfrm>
            <a:off x="1598312" y="3387300"/>
            <a:ext cx="8995374" cy="2664224"/>
          </a:xfrm>
          <a:prstGeom prst="rect">
            <a:avLst/>
          </a:prstGeom>
          <a:noFill/>
          <a:ln>
            <a:noFill/>
          </a:ln>
        </p:spPr>
      </p:pic>
      <p:pic>
        <p:nvPicPr>
          <p:cNvPr id="238" name="Shape 238"/>
          <p:cNvPicPr preferRelativeResize="0"/>
          <p:nvPr/>
        </p:nvPicPr>
        <p:blipFill>
          <a:blip r:embed="rId4">
            <a:alphaModFix/>
          </a:blip>
          <a:stretch>
            <a:fillRect/>
          </a:stretch>
        </p:blipFill>
        <p:spPr>
          <a:xfrm>
            <a:off x="2614800" y="4238475"/>
            <a:ext cx="696800" cy="696824"/>
          </a:xfrm>
          <a:prstGeom prst="rect">
            <a:avLst/>
          </a:prstGeom>
          <a:noFill/>
          <a:ln>
            <a:noFill/>
          </a:ln>
        </p:spPr>
      </p:pic>
      <p:sp>
        <p:nvSpPr>
          <p:cNvPr id="239" name="Shape 239"/>
          <p:cNvSpPr/>
          <p:nvPr/>
        </p:nvSpPr>
        <p:spPr>
          <a:xfrm>
            <a:off x="3890775" y="4521875"/>
            <a:ext cx="1620000" cy="461099"/>
          </a:xfrm>
          <a:prstGeom prst="roundRect">
            <a:avLst>
              <a:gd name="adj" fmla="val 16667"/>
            </a:avLst>
          </a:prstGeom>
          <a:solidFill>
            <a:srgbClr val="30CC02">
              <a:alpha val="15470"/>
            </a:srgbClr>
          </a:solidFill>
          <a:ln w="19050" cap="flat" cmpd="sng">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p:nvPr/>
        </p:nvSpPr>
        <p:spPr>
          <a:xfrm>
            <a:off x="7610350" y="2467375"/>
            <a:ext cx="2185800" cy="2197500"/>
          </a:xfrm>
          <a:prstGeom prst="roundRect">
            <a:avLst>
              <a:gd name="adj" fmla="val 16667"/>
            </a:avLst>
          </a:pr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5" name="Shape 245"/>
          <p:cNvSpPr/>
          <p:nvPr/>
        </p:nvSpPr>
        <p:spPr>
          <a:xfrm>
            <a:off x="5366200" y="2467375"/>
            <a:ext cx="1971000" cy="2197500"/>
          </a:xfrm>
          <a:prstGeom prst="roundRect">
            <a:avLst>
              <a:gd name="adj" fmla="val 16667"/>
            </a:avLst>
          </a:pr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6" name="Shape 246"/>
          <p:cNvSpPr/>
          <p:nvPr/>
        </p:nvSpPr>
        <p:spPr>
          <a:xfrm>
            <a:off x="1364075" y="2437975"/>
            <a:ext cx="3756299" cy="2197500"/>
          </a:xfrm>
          <a:prstGeom prst="roundRect">
            <a:avLst>
              <a:gd name="adj" fmla="val 16667"/>
            </a:avLst>
          </a:pr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7" name="Shape 247"/>
          <p:cNvSpPr txBox="1">
            <a:spLocks noGrp="1"/>
          </p:cNvSpPr>
          <p:nvPr>
            <p:ph type="title"/>
          </p:nvPr>
        </p:nvSpPr>
        <p:spPr>
          <a:xfrm>
            <a:off x="838200" y="365125"/>
            <a:ext cx="10515599"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0" i="0" u="none" strike="noStrike" cap="none" baseline="0">
                <a:solidFill>
                  <a:srgbClr val="FFFFFF"/>
                </a:solidFill>
                <a:latin typeface="Calibri"/>
                <a:ea typeface="Calibri"/>
                <a:cs typeface="Calibri"/>
                <a:sym typeface="Calibri"/>
              </a:rPr>
              <a:t>Circular Hough - Pipeline</a:t>
            </a:r>
          </a:p>
        </p:txBody>
      </p:sp>
      <p:sp>
        <p:nvSpPr>
          <p:cNvPr id="248" name="Shape 248"/>
          <p:cNvSpPr/>
          <p:nvPr/>
        </p:nvSpPr>
        <p:spPr>
          <a:xfrm>
            <a:off x="1613004" y="3171175"/>
            <a:ext cx="1487100" cy="706499"/>
          </a:xfrm>
          <a:prstGeom prst="rect">
            <a:avLst/>
          </a:prstGeom>
          <a:gradFill>
            <a:gsLst>
              <a:gs pos="0">
                <a:srgbClr val="8AB8E2"/>
              </a:gs>
              <a:gs pos="50000">
                <a:srgbClr val="539BDC"/>
              </a:gs>
              <a:gs pos="100000">
                <a:srgbClr val="4389C9"/>
              </a:gs>
            </a:gsLst>
            <a:lin ang="5400012"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249" name="Shape 249"/>
          <p:cNvSpPr txBox="1"/>
          <p:nvPr/>
        </p:nvSpPr>
        <p:spPr>
          <a:xfrm>
            <a:off x="305249" y="3201325"/>
            <a:ext cx="828599" cy="646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rgbClr val="FFFFFF"/>
                </a:solidFill>
                <a:latin typeface="Calibri"/>
                <a:ea typeface="Calibri"/>
                <a:cs typeface="Calibri"/>
                <a:sym typeface="Calibri"/>
              </a:rPr>
              <a:t>Lunar Image</a:t>
            </a:r>
          </a:p>
        </p:txBody>
      </p:sp>
      <p:sp>
        <p:nvSpPr>
          <p:cNvPr id="250" name="Shape 250"/>
          <p:cNvSpPr txBox="1"/>
          <p:nvPr/>
        </p:nvSpPr>
        <p:spPr>
          <a:xfrm>
            <a:off x="1789067" y="3339814"/>
            <a:ext cx="1134900" cy="369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Retinex</a:t>
            </a:r>
          </a:p>
        </p:txBody>
      </p:sp>
      <p:sp>
        <p:nvSpPr>
          <p:cNvPr id="251" name="Shape 251"/>
          <p:cNvSpPr/>
          <p:nvPr/>
        </p:nvSpPr>
        <p:spPr>
          <a:xfrm>
            <a:off x="3510675" y="2882174"/>
            <a:ext cx="1366199" cy="1284600"/>
          </a:xfrm>
          <a:prstGeom prst="rect">
            <a:avLst/>
          </a:prstGeom>
          <a:gradFill>
            <a:gsLst>
              <a:gs pos="0">
                <a:srgbClr val="8AB8E2"/>
              </a:gs>
              <a:gs pos="50000">
                <a:srgbClr val="539BDC"/>
              </a:gs>
              <a:gs pos="100000">
                <a:srgbClr val="4389C9"/>
              </a:gs>
            </a:gsLst>
            <a:lin ang="5400012"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252" name="Shape 252"/>
          <p:cNvSpPr txBox="1"/>
          <p:nvPr/>
        </p:nvSpPr>
        <p:spPr>
          <a:xfrm>
            <a:off x="3626337" y="2924317"/>
            <a:ext cx="1134900" cy="1200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Median and Gaussian Filters</a:t>
            </a:r>
          </a:p>
        </p:txBody>
      </p:sp>
      <p:sp>
        <p:nvSpPr>
          <p:cNvPr id="253" name="Shape 253"/>
          <p:cNvSpPr/>
          <p:nvPr/>
        </p:nvSpPr>
        <p:spPr>
          <a:xfrm>
            <a:off x="5705487" y="2996725"/>
            <a:ext cx="1366199" cy="1055399"/>
          </a:xfrm>
          <a:prstGeom prst="rect">
            <a:avLst/>
          </a:prstGeom>
          <a:gradFill>
            <a:gsLst>
              <a:gs pos="0">
                <a:srgbClr val="8AB8E2"/>
              </a:gs>
              <a:gs pos="50000">
                <a:srgbClr val="539BDC"/>
              </a:gs>
              <a:gs pos="100000">
                <a:srgbClr val="4389C9"/>
              </a:gs>
            </a:gsLst>
            <a:lin ang="5400012"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254" name="Shape 254"/>
          <p:cNvSpPr txBox="1"/>
          <p:nvPr/>
        </p:nvSpPr>
        <p:spPr>
          <a:xfrm>
            <a:off x="5755589" y="3040975"/>
            <a:ext cx="1265999" cy="834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Canny </a:t>
            </a:r>
          </a:p>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Edge Detector</a:t>
            </a:r>
          </a:p>
        </p:txBody>
      </p:sp>
      <p:sp>
        <p:nvSpPr>
          <p:cNvPr id="255" name="Shape 255"/>
          <p:cNvSpPr/>
          <p:nvPr/>
        </p:nvSpPr>
        <p:spPr>
          <a:xfrm>
            <a:off x="8015970" y="2839971"/>
            <a:ext cx="1487100" cy="1368899"/>
          </a:xfrm>
          <a:prstGeom prst="rect">
            <a:avLst/>
          </a:prstGeom>
          <a:gradFill>
            <a:gsLst>
              <a:gs pos="0">
                <a:srgbClr val="8AB8E2"/>
              </a:gs>
              <a:gs pos="50000">
                <a:srgbClr val="539BDC"/>
              </a:gs>
              <a:gs pos="100000">
                <a:srgbClr val="4389C9"/>
              </a:gs>
            </a:gsLst>
            <a:lin ang="5400012"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256" name="Shape 256"/>
          <p:cNvSpPr txBox="1"/>
          <p:nvPr/>
        </p:nvSpPr>
        <p:spPr>
          <a:xfrm>
            <a:off x="8135335" y="3094157"/>
            <a:ext cx="1225499" cy="923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Circular</a:t>
            </a:r>
          </a:p>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Hough</a:t>
            </a:r>
          </a:p>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Transform</a:t>
            </a:r>
          </a:p>
        </p:txBody>
      </p:sp>
      <p:sp>
        <p:nvSpPr>
          <p:cNvPr id="257" name="Shape 257"/>
          <p:cNvSpPr txBox="1"/>
          <p:nvPr/>
        </p:nvSpPr>
        <p:spPr>
          <a:xfrm>
            <a:off x="10352125" y="2514172"/>
            <a:ext cx="1490699" cy="2020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rgbClr val="FFFFFF"/>
                </a:solidFill>
                <a:latin typeface="Calibri"/>
                <a:ea typeface="Calibri"/>
                <a:cs typeface="Calibri"/>
                <a:sym typeface="Calibri"/>
              </a:rPr>
              <a:t>Lunar Image</a:t>
            </a:r>
          </a:p>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rgbClr val="FFFFFF"/>
                </a:solidFill>
                <a:latin typeface="Calibri"/>
                <a:ea typeface="Calibri"/>
                <a:cs typeface="Calibri"/>
                <a:sym typeface="Calibri"/>
              </a:rPr>
              <a:t>With Detected Craters</a:t>
            </a:r>
          </a:p>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rgbClr val="FFFFFF"/>
                </a:solidFill>
                <a:latin typeface="Calibri"/>
                <a:ea typeface="Calibri"/>
                <a:cs typeface="Calibri"/>
                <a:sym typeface="Calibri"/>
              </a:rPr>
              <a:t>and list of Crater information</a:t>
            </a:r>
          </a:p>
        </p:txBody>
      </p:sp>
      <p:sp>
        <p:nvSpPr>
          <p:cNvPr id="258" name="Shape 258"/>
          <p:cNvSpPr txBox="1"/>
          <p:nvPr/>
        </p:nvSpPr>
        <p:spPr>
          <a:xfrm>
            <a:off x="2060450" y="4884725"/>
            <a:ext cx="2489999" cy="369299"/>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rgbClr val="FFFFFF"/>
                </a:solidFill>
              </a:rPr>
              <a:t>Preprocessing</a:t>
            </a:r>
          </a:p>
        </p:txBody>
      </p:sp>
      <p:cxnSp>
        <p:nvCxnSpPr>
          <p:cNvPr id="259" name="Shape 259"/>
          <p:cNvCxnSpPr>
            <a:stCxn id="249" idx="3"/>
            <a:endCxn id="248" idx="1"/>
          </p:cNvCxnSpPr>
          <p:nvPr/>
        </p:nvCxnSpPr>
        <p:spPr>
          <a:xfrm>
            <a:off x="1133849" y="3524424"/>
            <a:ext cx="479100" cy="0"/>
          </a:xfrm>
          <a:prstGeom prst="straightConnector1">
            <a:avLst/>
          </a:prstGeom>
          <a:noFill/>
          <a:ln w="19050" cap="flat" cmpd="sng">
            <a:solidFill>
              <a:srgbClr val="FFFFFF"/>
            </a:solidFill>
            <a:prstDash val="solid"/>
            <a:round/>
            <a:headEnd type="none" w="lg" len="lg"/>
            <a:tailEnd type="triangle" w="lg" len="lg"/>
          </a:ln>
        </p:spPr>
      </p:cxnSp>
      <p:cxnSp>
        <p:nvCxnSpPr>
          <p:cNvPr id="260" name="Shape 260"/>
          <p:cNvCxnSpPr>
            <a:stCxn id="248" idx="3"/>
            <a:endCxn id="251" idx="1"/>
          </p:cNvCxnSpPr>
          <p:nvPr/>
        </p:nvCxnSpPr>
        <p:spPr>
          <a:xfrm>
            <a:off x="3100104" y="3524424"/>
            <a:ext cx="410699" cy="0"/>
          </a:xfrm>
          <a:prstGeom prst="straightConnector1">
            <a:avLst/>
          </a:prstGeom>
          <a:noFill/>
          <a:ln w="19050" cap="flat" cmpd="sng">
            <a:solidFill>
              <a:schemeClr val="dk2"/>
            </a:solidFill>
            <a:prstDash val="solid"/>
            <a:round/>
            <a:headEnd type="none" w="lg" len="lg"/>
            <a:tailEnd type="triangle" w="lg" len="lg"/>
          </a:ln>
        </p:spPr>
      </p:cxnSp>
      <p:cxnSp>
        <p:nvCxnSpPr>
          <p:cNvPr id="261" name="Shape 261"/>
          <p:cNvCxnSpPr>
            <a:stCxn id="251" idx="3"/>
            <a:endCxn id="253" idx="1"/>
          </p:cNvCxnSpPr>
          <p:nvPr/>
        </p:nvCxnSpPr>
        <p:spPr>
          <a:xfrm>
            <a:off x="4876874" y="3524474"/>
            <a:ext cx="828600" cy="0"/>
          </a:xfrm>
          <a:prstGeom prst="straightConnector1">
            <a:avLst/>
          </a:prstGeom>
          <a:noFill/>
          <a:ln w="19050" cap="flat" cmpd="sng">
            <a:solidFill>
              <a:srgbClr val="FFFFFF"/>
            </a:solidFill>
            <a:prstDash val="solid"/>
            <a:round/>
            <a:headEnd type="none" w="lg" len="lg"/>
            <a:tailEnd type="triangle" w="lg" len="lg"/>
          </a:ln>
        </p:spPr>
      </p:cxnSp>
      <p:cxnSp>
        <p:nvCxnSpPr>
          <p:cNvPr id="262" name="Shape 262"/>
          <p:cNvCxnSpPr>
            <a:endCxn id="255" idx="1"/>
          </p:cNvCxnSpPr>
          <p:nvPr/>
        </p:nvCxnSpPr>
        <p:spPr>
          <a:xfrm>
            <a:off x="7071570" y="3524421"/>
            <a:ext cx="944400" cy="0"/>
          </a:xfrm>
          <a:prstGeom prst="straightConnector1">
            <a:avLst/>
          </a:prstGeom>
          <a:noFill/>
          <a:ln w="19050" cap="flat" cmpd="sng">
            <a:solidFill>
              <a:srgbClr val="FFFFFF"/>
            </a:solidFill>
            <a:prstDash val="solid"/>
            <a:round/>
            <a:headEnd type="none" w="lg" len="lg"/>
            <a:tailEnd type="triangle" w="lg" len="lg"/>
          </a:ln>
        </p:spPr>
      </p:cxnSp>
      <p:cxnSp>
        <p:nvCxnSpPr>
          <p:cNvPr id="263" name="Shape 263"/>
          <p:cNvCxnSpPr>
            <a:stCxn id="255" idx="3"/>
            <a:endCxn id="257" idx="1"/>
          </p:cNvCxnSpPr>
          <p:nvPr/>
        </p:nvCxnSpPr>
        <p:spPr>
          <a:xfrm>
            <a:off x="9503070" y="3524421"/>
            <a:ext cx="849000" cy="0"/>
          </a:xfrm>
          <a:prstGeom prst="straightConnector1">
            <a:avLst/>
          </a:prstGeom>
          <a:noFill/>
          <a:ln w="19050" cap="flat" cmpd="sng">
            <a:solidFill>
              <a:srgbClr val="FFFFFF"/>
            </a:solidFill>
            <a:prstDash val="solid"/>
            <a:round/>
            <a:headEnd type="none" w="lg" len="lg"/>
            <a:tailEnd type="triangle" w="lg" len="lg"/>
          </a:ln>
        </p:spPr>
      </p:cxnSp>
      <p:sp>
        <p:nvSpPr>
          <p:cNvPr id="264" name="Shape 264"/>
          <p:cNvSpPr txBox="1"/>
          <p:nvPr/>
        </p:nvSpPr>
        <p:spPr>
          <a:xfrm>
            <a:off x="5106700" y="4884725"/>
            <a:ext cx="2489999" cy="369299"/>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rgbClr val="FFFFFF"/>
                </a:solidFill>
              </a:rPr>
              <a:t>Edge Detection</a:t>
            </a:r>
          </a:p>
        </p:txBody>
      </p:sp>
      <p:sp>
        <p:nvSpPr>
          <p:cNvPr id="265" name="Shape 265"/>
          <p:cNvSpPr txBox="1"/>
          <p:nvPr/>
        </p:nvSpPr>
        <p:spPr>
          <a:xfrm>
            <a:off x="7503075" y="4884725"/>
            <a:ext cx="2489999" cy="369299"/>
          </a:xfrm>
          <a:prstGeom prst="rect">
            <a:avLst/>
          </a:prstGeom>
          <a:noFill/>
          <a:ln>
            <a:noFill/>
          </a:ln>
        </p:spPr>
        <p:txBody>
          <a:bodyPr lIns="91425" tIns="91425" rIns="91425" bIns="91425" anchor="t" anchorCtr="0">
            <a:noAutofit/>
          </a:bodyPr>
          <a:lstStyle/>
          <a:p>
            <a:pPr lvl="0" algn="ctr" rtl="0">
              <a:spcBef>
                <a:spcPts val="0"/>
              </a:spcBef>
              <a:buNone/>
            </a:pPr>
            <a:r>
              <a:rPr lang="en-US" sz="1800">
                <a:solidFill>
                  <a:srgbClr val="FFFFFF"/>
                </a:solidFill>
              </a:rPr>
              <a:t>Circle Detection</a:t>
            </a:r>
          </a:p>
        </p:txBody>
      </p:sp>
      <p:sp>
        <p:nvSpPr>
          <p:cNvPr id="266" name="Shape 266"/>
          <p:cNvSpPr txBox="1">
            <a:spLocks noGrp="1"/>
          </p:cNvSpPr>
          <p:nvPr>
            <p:ph type="body" idx="1"/>
          </p:nvPr>
        </p:nvSpPr>
        <p:spPr>
          <a:xfrm>
            <a:off x="3219000" y="5441425"/>
            <a:ext cx="5753999" cy="1117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a:solidFill>
                  <a:srgbClr val="FFFFFF"/>
                </a:solidFill>
                <a:latin typeface="Times New Roman"/>
                <a:ea typeface="Times New Roman"/>
                <a:cs typeface="Times New Roman"/>
                <a:sym typeface="Times New Roman"/>
              </a:rPr>
              <a:t>Proposed methodology in “Linear and Non-Linear Feature Extraction Algorithms for Lunar Images” by Tamililakkiya V, Vani K, Lavanya A, and Anto Michael</a:t>
            </a:r>
          </a:p>
          <a:p>
            <a:pPr marL="228600" marR="0" lvl="0" indent="-50800" algn="l" rtl="0">
              <a:lnSpc>
                <a:spcPct val="90000"/>
              </a:lnSpc>
              <a:spcBef>
                <a:spcPts val="1000"/>
              </a:spcBef>
              <a:spcAft>
                <a:spcPts val="0"/>
              </a:spcAft>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267" name="Shape 267"/>
          <p:cNvPicPr preferRelativeResize="0"/>
          <p:nvPr/>
        </p:nvPicPr>
        <p:blipFill>
          <a:blip r:embed="rId3">
            <a:alphaModFix/>
          </a:blip>
          <a:stretch>
            <a:fillRect/>
          </a:stretch>
        </p:blipFill>
        <p:spPr>
          <a:xfrm>
            <a:off x="1885525" y="2236525"/>
            <a:ext cx="2575799" cy="2575799"/>
          </a:xfrm>
          <a:prstGeom prst="rect">
            <a:avLst/>
          </a:prstGeom>
          <a:noFill/>
          <a:ln>
            <a:noFill/>
          </a:ln>
        </p:spPr>
      </p:pic>
      <p:pic>
        <p:nvPicPr>
          <p:cNvPr id="268" name="Shape 268"/>
          <p:cNvPicPr preferRelativeResize="0"/>
          <p:nvPr/>
        </p:nvPicPr>
        <p:blipFill>
          <a:blip r:embed="rId4">
            <a:alphaModFix/>
          </a:blip>
          <a:stretch>
            <a:fillRect/>
          </a:stretch>
        </p:blipFill>
        <p:spPr>
          <a:xfrm>
            <a:off x="6023812" y="2236523"/>
            <a:ext cx="2575799" cy="2575799"/>
          </a:xfrm>
          <a:prstGeom prst="rect">
            <a:avLst/>
          </a:prstGeom>
          <a:noFill/>
          <a:ln>
            <a:noFill/>
          </a:ln>
        </p:spPr>
      </p:pic>
      <p:pic>
        <p:nvPicPr>
          <p:cNvPr id="269" name="Shape 269"/>
          <p:cNvPicPr preferRelativeResize="0"/>
          <p:nvPr/>
        </p:nvPicPr>
        <p:blipFill>
          <a:blip r:embed="rId5">
            <a:alphaModFix/>
          </a:blip>
          <a:stretch>
            <a:fillRect/>
          </a:stretch>
        </p:blipFill>
        <p:spPr>
          <a:xfrm>
            <a:off x="8242075" y="2236524"/>
            <a:ext cx="2575799" cy="2575799"/>
          </a:xfrm>
          <a:prstGeom prst="rect">
            <a:avLst/>
          </a:prstGeom>
          <a:noFill/>
          <a:ln>
            <a:noFill/>
          </a:ln>
        </p:spPr>
      </p:pic>
      <p:pic>
        <p:nvPicPr>
          <p:cNvPr id="270" name="Shape 270"/>
          <p:cNvPicPr preferRelativeResize="0"/>
          <p:nvPr/>
        </p:nvPicPr>
        <p:blipFill>
          <a:blip r:embed="rId6">
            <a:alphaModFix/>
          </a:blip>
          <a:stretch>
            <a:fillRect/>
          </a:stretch>
        </p:blipFill>
        <p:spPr>
          <a:xfrm>
            <a:off x="7556775" y="2236537"/>
            <a:ext cx="2575776" cy="2575773"/>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par>
                                <p:cTn id="8" presetID="10" presetClass="entr" presetSubtype="0" fill="hold" nodeType="withEffect">
                                  <p:stCondLst>
                                    <p:cond delay="0"/>
                                  </p:stCondLst>
                                  <p:childTnLst>
                                    <p:set>
                                      <p:cBhvr>
                                        <p:cTn id="9" dur="1" fill="hold">
                                          <p:stCondLst>
                                            <p:cond delay="0"/>
                                          </p:stCondLst>
                                        </p:cTn>
                                        <p:tgtEl>
                                          <p:spTgt spid="267"/>
                                        </p:tgtEl>
                                        <p:attrNameLst>
                                          <p:attrName>style.visibility</p:attrName>
                                        </p:attrNameLst>
                                      </p:cBhvr>
                                      <p:to>
                                        <p:strVal val="visible"/>
                                      </p:to>
                                    </p:set>
                                    <p:animEffect transition="in" filter="fade">
                                      <p:cBhvr>
                                        <p:cTn id="10" dur="1000"/>
                                        <p:tgtEl>
                                          <p:spTgt spid="2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6"/>
                                        </p:tgtEl>
                                        <p:attrNameLst>
                                          <p:attrName>style.visibility</p:attrName>
                                        </p:attrNameLst>
                                      </p:cBhvr>
                                      <p:to>
                                        <p:strVal val="visible"/>
                                      </p:to>
                                    </p:set>
                                    <p:animEffect transition="in" filter="fade">
                                      <p:cBhvr>
                                        <p:cTn id="15" dur="1000"/>
                                        <p:tgtEl>
                                          <p:spTgt spid="246"/>
                                        </p:tgtEl>
                                      </p:cBhvr>
                                    </p:animEffect>
                                  </p:childTnLst>
                                </p:cTn>
                              </p:par>
                              <p:par>
                                <p:cTn id="16" presetID="10" presetClass="entr" presetSubtype="0" fill="hold" nodeType="withEffect">
                                  <p:stCondLst>
                                    <p:cond delay="0"/>
                                  </p:stCondLst>
                                  <p:childTnLst>
                                    <p:set>
                                      <p:cBhvr>
                                        <p:cTn id="17" dur="1" fill="hold">
                                          <p:stCondLst>
                                            <p:cond delay="0"/>
                                          </p:stCondLst>
                                        </p:cTn>
                                        <p:tgtEl>
                                          <p:spTgt spid="248"/>
                                        </p:tgtEl>
                                        <p:attrNameLst>
                                          <p:attrName>style.visibility</p:attrName>
                                        </p:attrNameLst>
                                      </p:cBhvr>
                                      <p:to>
                                        <p:strVal val="visible"/>
                                      </p:to>
                                    </p:set>
                                    <p:animEffect transition="in" filter="fade">
                                      <p:cBhvr>
                                        <p:cTn id="18" dur="1000"/>
                                        <p:tgtEl>
                                          <p:spTgt spid="248"/>
                                        </p:tgtEl>
                                      </p:cBhvr>
                                    </p:animEffect>
                                  </p:childTnLst>
                                </p:cTn>
                              </p:par>
                              <p:par>
                                <p:cTn id="19" presetID="10" presetClass="entr" presetSubtype="0" fill="hold" nodeType="withEffect">
                                  <p:stCondLst>
                                    <p:cond delay="0"/>
                                  </p:stCondLst>
                                  <p:childTnLst>
                                    <p:set>
                                      <p:cBhvr>
                                        <p:cTn id="20" dur="1" fill="hold">
                                          <p:stCondLst>
                                            <p:cond delay="0"/>
                                          </p:stCondLst>
                                        </p:cTn>
                                        <p:tgtEl>
                                          <p:spTgt spid="250"/>
                                        </p:tgtEl>
                                        <p:attrNameLst>
                                          <p:attrName>style.visibility</p:attrName>
                                        </p:attrNameLst>
                                      </p:cBhvr>
                                      <p:to>
                                        <p:strVal val="visible"/>
                                      </p:to>
                                    </p:set>
                                    <p:animEffect transition="in" filter="fade">
                                      <p:cBhvr>
                                        <p:cTn id="21" dur="1000"/>
                                        <p:tgtEl>
                                          <p:spTgt spid="250"/>
                                        </p:tgtEl>
                                      </p:cBhvr>
                                    </p:animEffect>
                                  </p:childTnLst>
                                </p:cTn>
                              </p:par>
                              <p:par>
                                <p:cTn id="22" presetID="10" presetClass="entr" presetSubtype="0" fill="hold" nodeType="withEffect">
                                  <p:stCondLst>
                                    <p:cond delay="0"/>
                                  </p:stCondLst>
                                  <p:childTnLst>
                                    <p:set>
                                      <p:cBhvr>
                                        <p:cTn id="23" dur="1" fill="hold">
                                          <p:stCondLst>
                                            <p:cond delay="0"/>
                                          </p:stCondLst>
                                        </p:cTn>
                                        <p:tgtEl>
                                          <p:spTgt spid="251"/>
                                        </p:tgtEl>
                                        <p:attrNameLst>
                                          <p:attrName>style.visibility</p:attrName>
                                        </p:attrNameLst>
                                      </p:cBhvr>
                                      <p:to>
                                        <p:strVal val="visible"/>
                                      </p:to>
                                    </p:set>
                                    <p:animEffect transition="in" filter="fade">
                                      <p:cBhvr>
                                        <p:cTn id="24" dur="1000"/>
                                        <p:tgtEl>
                                          <p:spTgt spid="251"/>
                                        </p:tgtEl>
                                      </p:cBhvr>
                                    </p:animEffect>
                                  </p:childTnLst>
                                </p:cTn>
                              </p:par>
                              <p:par>
                                <p:cTn id="25" presetID="10" presetClass="entr" presetSubtype="0" fill="hold" nodeType="withEffect">
                                  <p:stCondLst>
                                    <p:cond delay="0"/>
                                  </p:stCondLst>
                                  <p:childTnLst>
                                    <p:set>
                                      <p:cBhvr>
                                        <p:cTn id="26" dur="1" fill="hold">
                                          <p:stCondLst>
                                            <p:cond delay="0"/>
                                          </p:stCondLst>
                                        </p:cTn>
                                        <p:tgtEl>
                                          <p:spTgt spid="252"/>
                                        </p:tgtEl>
                                        <p:attrNameLst>
                                          <p:attrName>style.visibility</p:attrName>
                                        </p:attrNameLst>
                                      </p:cBhvr>
                                      <p:to>
                                        <p:strVal val="visible"/>
                                      </p:to>
                                    </p:set>
                                    <p:animEffect transition="in" filter="fade">
                                      <p:cBhvr>
                                        <p:cTn id="27" dur="1000"/>
                                        <p:tgtEl>
                                          <p:spTgt spid="252"/>
                                        </p:tgtEl>
                                      </p:cBhvr>
                                    </p:animEffect>
                                  </p:childTnLst>
                                </p:cTn>
                              </p:par>
                              <p:par>
                                <p:cTn id="28" presetID="10" presetClass="entr" presetSubtype="0" fill="hold" nodeType="withEffect">
                                  <p:stCondLst>
                                    <p:cond delay="0"/>
                                  </p:stCondLst>
                                  <p:childTnLst>
                                    <p:set>
                                      <p:cBhvr>
                                        <p:cTn id="29" dur="1" fill="hold">
                                          <p:stCondLst>
                                            <p:cond delay="0"/>
                                          </p:stCondLst>
                                        </p:cTn>
                                        <p:tgtEl>
                                          <p:spTgt spid="259"/>
                                        </p:tgtEl>
                                        <p:attrNameLst>
                                          <p:attrName>style.visibility</p:attrName>
                                        </p:attrNameLst>
                                      </p:cBhvr>
                                      <p:to>
                                        <p:strVal val="visible"/>
                                      </p:to>
                                    </p:set>
                                    <p:animEffect transition="in" filter="fade">
                                      <p:cBhvr>
                                        <p:cTn id="30" dur="1000"/>
                                        <p:tgtEl>
                                          <p:spTgt spid="259"/>
                                        </p:tgtEl>
                                      </p:cBhvr>
                                    </p:animEffect>
                                  </p:childTnLst>
                                </p:cTn>
                              </p:par>
                              <p:par>
                                <p:cTn id="31" presetID="10" presetClass="entr" presetSubtype="0" fill="hold" nodeType="withEffect">
                                  <p:stCondLst>
                                    <p:cond delay="0"/>
                                  </p:stCondLst>
                                  <p:childTnLst>
                                    <p:set>
                                      <p:cBhvr>
                                        <p:cTn id="32" dur="1" fill="hold">
                                          <p:stCondLst>
                                            <p:cond delay="0"/>
                                          </p:stCondLst>
                                        </p:cTn>
                                        <p:tgtEl>
                                          <p:spTgt spid="260"/>
                                        </p:tgtEl>
                                        <p:attrNameLst>
                                          <p:attrName>style.visibility</p:attrName>
                                        </p:attrNameLst>
                                      </p:cBhvr>
                                      <p:to>
                                        <p:strVal val="visible"/>
                                      </p:to>
                                    </p:set>
                                    <p:animEffect transition="in" filter="fade">
                                      <p:cBhvr>
                                        <p:cTn id="33" dur="1000"/>
                                        <p:tgtEl>
                                          <p:spTgt spid="260"/>
                                        </p:tgtEl>
                                      </p:cBhvr>
                                    </p:animEffect>
                                  </p:childTnLst>
                                </p:cTn>
                              </p:par>
                              <p:par>
                                <p:cTn id="34" presetID="10" presetClass="entr" presetSubtype="0" fill="hold" nodeType="withEffect">
                                  <p:stCondLst>
                                    <p:cond delay="0"/>
                                  </p:stCondLst>
                                  <p:childTnLst>
                                    <p:set>
                                      <p:cBhvr>
                                        <p:cTn id="35" dur="1" fill="hold">
                                          <p:stCondLst>
                                            <p:cond delay="0"/>
                                          </p:stCondLst>
                                        </p:cTn>
                                        <p:tgtEl>
                                          <p:spTgt spid="258"/>
                                        </p:tgtEl>
                                        <p:attrNameLst>
                                          <p:attrName>style.visibility</p:attrName>
                                        </p:attrNameLst>
                                      </p:cBhvr>
                                      <p:to>
                                        <p:strVal val="visible"/>
                                      </p:to>
                                    </p:set>
                                    <p:animEffect transition="in" filter="fade">
                                      <p:cBhvr>
                                        <p:cTn id="36" dur="1000"/>
                                        <p:tgtEl>
                                          <p:spTgt spid="258"/>
                                        </p:tgtEl>
                                      </p:cBhvr>
                                    </p:animEffect>
                                  </p:childTnLst>
                                </p:cTn>
                              </p:par>
                              <p:par>
                                <p:cTn id="37" presetID="10" presetClass="exit" presetSubtype="0" fill="hold" nodeType="withEffect">
                                  <p:stCondLst>
                                    <p:cond delay="0"/>
                                  </p:stCondLst>
                                  <p:childTnLst>
                                    <p:animEffect transition="out" filter="fade">
                                      <p:cBhvr>
                                        <p:cTn id="38" dur="1000"/>
                                        <p:tgtEl>
                                          <p:spTgt spid="267"/>
                                        </p:tgtEl>
                                      </p:cBhvr>
                                    </p:animEffect>
                                    <p:set>
                                      <p:cBhvr>
                                        <p:cTn id="39" dur="1" fill="hold">
                                          <p:stCondLst>
                                            <p:cond delay="1000"/>
                                          </p:stCondLst>
                                        </p:cTn>
                                        <p:tgtEl>
                                          <p:spTgt spid="267"/>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68"/>
                                        </p:tgtEl>
                                        <p:attrNameLst>
                                          <p:attrName>style.visibility</p:attrName>
                                        </p:attrNameLst>
                                      </p:cBhvr>
                                      <p:to>
                                        <p:strVal val="visible"/>
                                      </p:to>
                                    </p:set>
                                    <p:animEffect transition="in" filter="fade">
                                      <p:cBhvr>
                                        <p:cTn id="42" dur="1000"/>
                                        <p:tgtEl>
                                          <p:spTgt spid="26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5"/>
                                        </p:tgtEl>
                                        <p:attrNameLst>
                                          <p:attrName>style.visibility</p:attrName>
                                        </p:attrNameLst>
                                      </p:cBhvr>
                                      <p:to>
                                        <p:strVal val="visible"/>
                                      </p:to>
                                    </p:set>
                                    <p:animEffect transition="in" filter="fade">
                                      <p:cBhvr>
                                        <p:cTn id="47" dur="1000"/>
                                        <p:tgtEl>
                                          <p:spTgt spid="245"/>
                                        </p:tgtEl>
                                      </p:cBhvr>
                                    </p:animEffect>
                                  </p:childTnLst>
                                </p:cTn>
                              </p:par>
                              <p:par>
                                <p:cTn id="48" presetID="10" presetClass="entr" presetSubtype="0" fill="hold" nodeType="withEffect">
                                  <p:stCondLst>
                                    <p:cond delay="0"/>
                                  </p:stCondLst>
                                  <p:childTnLst>
                                    <p:set>
                                      <p:cBhvr>
                                        <p:cTn id="49" dur="1" fill="hold">
                                          <p:stCondLst>
                                            <p:cond delay="0"/>
                                          </p:stCondLst>
                                        </p:cTn>
                                        <p:tgtEl>
                                          <p:spTgt spid="253"/>
                                        </p:tgtEl>
                                        <p:attrNameLst>
                                          <p:attrName>style.visibility</p:attrName>
                                        </p:attrNameLst>
                                      </p:cBhvr>
                                      <p:to>
                                        <p:strVal val="visible"/>
                                      </p:to>
                                    </p:set>
                                    <p:animEffect transition="in" filter="fade">
                                      <p:cBhvr>
                                        <p:cTn id="50" dur="1000"/>
                                        <p:tgtEl>
                                          <p:spTgt spid="253"/>
                                        </p:tgtEl>
                                      </p:cBhvr>
                                    </p:animEffect>
                                  </p:childTnLst>
                                </p:cTn>
                              </p:par>
                              <p:par>
                                <p:cTn id="51" presetID="10" presetClass="entr" presetSubtype="0" fill="hold" nodeType="withEffect">
                                  <p:stCondLst>
                                    <p:cond delay="0"/>
                                  </p:stCondLst>
                                  <p:childTnLst>
                                    <p:set>
                                      <p:cBhvr>
                                        <p:cTn id="52" dur="1" fill="hold">
                                          <p:stCondLst>
                                            <p:cond delay="0"/>
                                          </p:stCondLst>
                                        </p:cTn>
                                        <p:tgtEl>
                                          <p:spTgt spid="254"/>
                                        </p:tgtEl>
                                        <p:attrNameLst>
                                          <p:attrName>style.visibility</p:attrName>
                                        </p:attrNameLst>
                                      </p:cBhvr>
                                      <p:to>
                                        <p:strVal val="visible"/>
                                      </p:to>
                                    </p:set>
                                    <p:animEffect transition="in" filter="fade">
                                      <p:cBhvr>
                                        <p:cTn id="53" dur="1000"/>
                                        <p:tgtEl>
                                          <p:spTgt spid="254"/>
                                        </p:tgtEl>
                                      </p:cBhvr>
                                    </p:animEffect>
                                  </p:childTnLst>
                                </p:cTn>
                              </p:par>
                              <p:par>
                                <p:cTn id="54" presetID="10" presetClass="entr" presetSubtype="0" fill="hold" nodeType="withEffect">
                                  <p:stCondLst>
                                    <p:cond delay="0"/>
                                  </p:stCondLst>
                                  <p:childTnLst>
                                    <p:set>
                                      <p:cBhvr>
                                        <p:cTn id="55" dur="1" fill="hold">
                                          <p:stCondLst>
                                            <p:cond delay="0"/>
                                          </p:stCondLst>
                                        </p:cTn>
                                        <p:tgtEl>
                                          <p:spTgt spid="261"/>
                                        </p:tgtEl>
                                        <p:attrNameLst>
                                          <p:attrName>style.visibility</p:attrName>
                                        </p:attrNameLst>
                                      </p:cBhvr>
                                      <p:to>
                                        <p:strVal val="visible"/>
                                      </p:to>
                                    </p:set>
                                    <p:animEffect transition="in" filter="fade">
                                      <p:cBhvr>
                                        <p:cTn id="56" dur="1000"/>
                                        <p:tgtEl>
                                          <p:spTgt spid="261"/>
                                        </p:tgtEl>
                                      </p:cBhvr>
                                    </p:animEffect>
                                  </p:childTnLst>
                                </p:cTn>
                              </p:par>
                              <p:par>
                                <p:cTn id="57" presetID="10" presetClass="entr" presetSubtype="0" fill="hold" nodeType="withEffect">
                                  <p:stCondLst>
                                    <p:cond delay="0"/>
                                  </p:stCondLst>
                                  <p:childTnLst>
                                    <p:set>
                                      <p:cBhvr>
                                        <p:cTn id="58" dur="1" fill="hold">
                                          <p:stCondLst>
                                            <p:cond delay="0"/>
                                          </p:stCondLst>
                                        </p:cTn>
                                        <p:tgtEl>
                                          <p:spTgt spid="264"/>
                                        </p:tgtEl>
                                        <p:attrNameLst>
                                          <p:attrName>style.visibility</p:attrName>
                                        </p:attrNameLst>
                                      </p:cBhvr>
                                      <p:to>
                                        <p:strVal val="visible"/>
                                      </p:to>
                                    </p:set>
                                    <p:animEffect transition="in" filter="fade">
                                      <p:cBhvr>
                                        <p:cTn id="59" dur="1000"/>
                                        <p:tgtEl>
                                          <p:spTgt spid="264"/>
                                        </p:tgtEl>
                                      </p:cBhvr>
                                    </p:animEffect>
                                  </p:childTnLst>
                                </p:cTn>
                              </p:par>
                              <p:par>
                                <p:cTn id="60" presetID="10" presetClass="exit" presetSubtype="0" fill="hold" nodeType="withEffect">
                                  <p:stCondLst>
                                    <p:cond delay="0"/>
                                  </p:stCondLst>
                                  <p:childTnLst>
                                    <p:animEffect transition="out" filter="fade">
                                      <p:cBhvr>
                                        <p:cTn id="61" dur="1000"/>
                                        <p:tgtEl>
                                          <p:spTgt spid="268"/>
                                        </p:tgtEl>
                                      </p:cBhvr>
                                    </p:animEffect>
                                    <p:set>
                                      <p:cBhvr>
                                        <p:cTn id="62" dur="1" fill="hold">
                                          <p:stCondLst>
                                            <p:cond delay="1000"/>
                                          </p:stCondLst>
                                        </p:cTn>
                                        <p:tgtEl>
                                          <p:spTgt spid="268"/>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269"/>
                                        </p:tgtEl>
                                        <p:attrNameLst>
                                          <p:attrName>style.visibility</p:attrName>
                                        </p:attrNameLst>
                                      </p:cBhvr>
                                      <p:to>
                                        <p:strVal val="visible"/>
                                      </p:to>
                                    </p:set>
                                    <p:animEffect transition="in" filter="fade">
                                      <p:cBhvr>
                                        <p:cTn id="65" dur="1000"/>
                                        <p:tgtEl>
                                          <p:spTgt spid="26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4"/>
                                        </p:tgtEl>
                                        <p:attrNameLst>
                                          <p:attrName>style.visibility</p:attrName>
                                        </p:attrNameLst>
                                      </p:cBhvr>
                                      <p:to>
                                        <p:strVal val="visible"/>
                                      </p:to>
                                    </p:set>
                                    <p:animEffect transition="in" filter="fade">
                                      <p:cBhvr>
                                        <p:cTn id="70" dur="1000"/>
                                        <p:tgtEl>
                                          <p:spTgt spid="244"/>
                                        </p:tgtEl>
                                      </p:cBhvr>
                                    </p:animEffect>
                                  </p:childTnLst>
                                </p:cTn>
                              </p:par>
                              <p:par>
                                <p:cTn id="71" presetID="10" presetClass="entr" presetSubtype="0" fill="hold" nodeType="withEffect">
                                  <p:stCondLst>
                                    <p:cond delay="0"/>
                                  </p:stCondLst>
                                  <p:childTnLst>
                                    <p:set>
                                      <p:cBhvr>
                                        <p:cTn id="72" dur="1" fill="hold">
                                          <p:stCondLst>
                                            <p:cond delay="0"/>
                                          </p:stCondLst>
                                        </p:cTn>
                                        <p:tgtEl>
                                          <p:spTgt spid="255"/>
                                        </p:tgtEl>
                                        <p:attrNameLst>
                                          <p:attrName>style.visibility</p:attrName>
                                        </p:attrNameLst>
                                      </p:cBhvr>
                                      <p:to>
                                        <p:strVal val="visible"/>
                                      </p:to>
                                    </p:set>
                                    <p:animEffect transition="in" filter="fade">
                                      <p:cBhvr>
                                        <p:cTn id="73" dur="1000"/>
                                        <p:tgtEl>
                                          <p:spTgt spid="255"/>
                                        </p:tgtEl>
                                      </p:cBhvr>
                                    </p:animEffect>
                                  </p:childTnLst>
                                </p:cTn>
                              </p:par>
                              <p:par>
                                <p:cTn id="74" presetID="10" presetClass="entr" presetSubtype="0" fill="hold" nodeType="withEffect">
                                  <p:stCondLst>
                                    <p:cond delay="0"/>
                                  </p:stCondLst>
                                  <p:childTnLst>
                                    <p:set>
                                      <p:cBhvr>
                                        <p:cTn id="75" dur="1" fill="hold">
                                          <p:stCondLst>
                                            <p:cond delay="0"/>
                                          </p:stCondLst>
                                        </p:cTn>
                                        <p:tgtEl>
                                          <p:spTgt spid="256"/>
                                        </p:tgtEl>
                                        <p:attrNameLst>
                                          <p:attrName>style.visibility</p:attrName>
                                        </p:attrNameLst>
                                      </p:cBhvr>
                                      <p:to>
                                        <p:strVal val="visible"/>
                                      </p:to>
                                    </p:set>
                                    <p:animEffect transition="in" filter="fade">
                                      <p:cBhvr>
                                        <p:cTn id="76" dur="1000"/>
                                        <p:tgtEl>
                                          <p:spTgt spid="256"/>
                                        </p:tgtEl>
                                      </p:cBhvr>
                                    </p:animEffect>
                                  </p:childTnLst>
                                </p:cTn>
                              </p:par>
                              <p:par>
                                <p:cTn id="77" presetID="10" presetClass="entr" presetSubtype="0" fill="hold" nodeType="withEffect">
                                  <p:stCondLst>
                                    <p:cond delay="0"/>
                                  </p:stCondLst>
                                  <p:childTnLst>
                                    <p:set>
                                      <p:cBhvr>
                                        <p:cTn id="78" dur="1" fill="hold">
                                          <p:stCondLst>
                                            <p:cond delay="0"/>
                                          </p:stCondLst>
                                        </p:cTn>
                                        <p:tgtEl>
                                          <p:spTgt spid="262"/>
                                        </p:tgtEl>
                                        <p:attrNameLst>
                                          <p:attrName>style.visibility</p:attrName>
                                        </p:attrNameLst>
                                      </p:cBhvr>
                                      <p:to>
                                        <p:strVal val="visible"/>
                                      </p:to>
                                    </p:set>
                                    <p:animEffect transition="in" filter="fade">
                                      <p:cBhvr>
                                        <p:cTn id="79" dur="1000"/>
                                        <p:tgtEl>
                                          <p:spTgt spid="262"/>
                                        </p:tgtEl>
                                      </p:cBhvr>
                                    </p:animEffect>
                                  </p:childTnLst>
                                </p:cTn>
                              </p:par>
                              <p:par>
                                <p:cTn id="80" presetID="10" presetClass="entr" presetSubtype="0" fill="hold" nodeType="withEffect">
                                  <p:stCondLst>
                                    <p:cond delay="0"/>
                                  </p:stCondLst>
                                  <p:childTnLst>
                                    <p:set>
                                      <p:cBhvr>
                                        <p:cTn id="81" dur="1" fill="hold">
                                          <p:stCondLst>
                                            <p:cond delay="0"/>
                                          </p:stCondLst>
                                        </p:cTn>
                                        <p:tgtEl>
                                          <p:spTgt spid="265"/>
                                        </p:tgtEl>
                                        <p:attrNameLst>
                                          <p:attrName>style.visibility</p:attrName>
                                        </p:attrNameLst>
                                      </p:cBhvr>
                                      <p:to>
                                        <p:strVal val="visible"/>
                                      </p:to>
                                    </p:set>
                                    <p:animEffect transition="in" filter="fade">
                                      <p:cBhvr>
                                        <p:cTn id="82" dur="1000"/>
                                        <p:tgtEl>
                                          <p:spTgt spid="265"/>
                                        </p:tgtEl>
                                      </p:cBhvr>
                                    </p:animEffect>
                                  </p:childTnLst>
                                </p:cTn>
                              </p:par>
                              <p:par>
                                <p:cTn id="83" presetID="10" presetClass="exit" presetSubtype="0" fill="hold" nodeType="withEffect">
                                  <p:stCondLst>
                                    <p:cond delay="0"/>
                                  </p:stCondLst>
                                  <p:childTnLst>
                                    <p:animEffect transition="out" filter="fade">
                                      <p:cBhvr>
                                        <p:cTn id="84" dur="1000"/>
                                        <p:tgtEl>
                                          <p:spTgt spid="269"/>
                                        </p:tgtEl>
                                      </p:cBhvr>
                                    </p:animEffect>
                                    <p:set>
                                      <p:cBhvr>
                                        <p:cTn id="85" dur="1" fill="hold">
                                          <p:stCondLst>
                                            <p:cond delay="1000"/>
                                          </p:stCondLst>
                                        </p:cTn>
                                        <p:tgtEl>
                                          <p:spTgt spid="26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63"/>
                                        </p:tgtEl>
                                        <p:attrNameLst>
                                          <p:attrName>style.visibility</p:attrName>
                                        </p:attrNameLst>
                                      </p:cBhvr>
                                      <p:to>
                                        <p:strVal val="visible"/>
                                      </p:to>
                                    </p:set>
                                    <p:animEffect transition="in" filter="fade">
                                      <p:cBhvr>
                                        <p:cTn id="90" dur="1000"/>
                                        <p:tgtEl>
                                          <p:spTgt spid="263"/>
                                        </p:tgtEl>
                                      </p:cBhvr>
                                    </p:animEffect>
                                  </p:childTnLst>
                                </p:cTn>
                              </p:par>
                              <p:par>
                                <p:cTn id="91" presetID="10" presetClass="entr" presetSubtype="0" fill="hold" nodeType="withEffect">
                                  <p:stCondLst>
                                    <p:cond delay="0"/>
                                  </p:stCondLst>
                                  <p:childTnLst>
                                    <p:set>
                                      <p:cBhvr>
                                        <p:cTn id="92" dur="1" fill="hold">
                                          <p:stCondLst>
                                            <p:cond delay="0"/>
                                          </p:stCondLst>
                                        </p:cTn>
                                        <p:tgtEl>
                                          <p:spTgt spid="257"/>
                                        </p:tgtEl>
                                        <p:attrNameLst>
                                          <p:attrName>style.visibility</p:attrName>
                                        </p:attrNameLst>
                                      </p:cBhvr>
                                      <p:to>
                                        <p:strVal val="visible"/>
                                      </p:to>
                                    </p:set>
                                    <p:animEffect transition="in" filter="fade">
                                      <p:cBhvr>
                                        <p:cTn id="93" dur="1000"/>
                                        <p:tgtEl>
                                          <p:spTgt spid="257"/>
                                        </p:tgtEl>
                                      </p:cBhvr>
                                    </p:animEffect>
                                  </p:childTnLst>
                                </p:cTn>
                              </p:par>
                              <p:par>
                                <p:cTn id="94" presetID="10" presetClass="entr" presetSubtype="0" fill="hold" nodeType="withEffect">
                                  <p:stCondLst>
                                    <p:cond delay="0"/>
                                  </p:stCondLst>
                                  <p:childTnLst>
                                    <p:set>
                                      <p:cBhvr>
                                        <p:cTn id="95" dur="1" fill="hold">
                                          <p:stCondLst>
                                            <p:cond delay="0"/>
                                          </p:stCondLst>
                                        </p:cTn>
                                        <p:tgtEl>
                                          <p:spTgt spid="270"/>
                                        </p:tgtEl>
                                        <p:attrNameLst>
                                          <p:attrName>style.visibility</p:attrName>
                                        </p:attrNameLst>
                                      </p:cBhvr>
                                      <p:to>
                                        <p:strVal val="visible"/>
                                      </p:to>
                                    </p:set>
                                    <p:animEffect transition="in" filter="fade">
                                      <p:cBhvr>
                                        <p:cTn id="96" dur="1000"/>
                                        <p:tgtEl>
                                          <p:spTgt spid="27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66"/>
                                        </p:tgtEl>
                                        <p:attrNameLst>
                                          <p:attrName>style.visibility</p:attrName>
                                        </p:attrNameLst>
                                      </p:cBhvr>
                                      <p:to>
                                        <p:strVal val="visible"/>
                                      </p:to>
                                    </p:set>
                                    <p:animEffect transition="in" filter="fade">
                                      <p:cBhvr>
                                        <p:cTn id="101" dur="1000"/>
                                        <p:tgtEl>
                                          <p:spTgt spid="266"/>
                                        </p:tgtEl>
                                      </p:cBhvr>
                                    </p:animEffect>
                                  </p:childTnLst>
                                </p:cTn>
                              </p:par>
                              <p:par>
                                <p:cTn id="102" presetID="10" presetClass="exit" presetSubtype="0" fill="hold" nodeType="withEffect">
                                  <p:stCondLst>
                                    <p:cond delay="0"/>
                                  </p:stCondLst>
                                  <p:childTnLst>
                                    <p:animEffect transition="out" filter="fade">
                                      <p:cBhvr>
                                        <p:cTn id="103" dur="1000"/>
                                        <p:tgtEl>
                                          <p:spTgt spid="270"/>
                                        </p:tgtEl>
                                      </p:cBhvr>
                                    </p:animEffect>
                                    <p:set>
                                      <p:cBhvr>
                                        <p:cTn id="104" dur="1" fill="hold">
                                          <p:stCondLst>
                                            <p:cond delay="1000"/>
                                          </p:stCondLst>
                                        </p:cTn>
                                        <p:tgtEl>
                                          <p:spTgt spid="2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796175" y="829183"/>
            <a:ext cx="10515599"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1" i="0" u="none" strike="noStrike" cap="none" baseline="0">
                <a:solidFill>
                  <a:srgbClr val="FFFFFF"/>
                </a:solidFill>
                <a:latin typeface="Calibri"/>
                <a:ea typeface="Calibri"/>
                <a:cs typeface="Calibri"/>
                <a:sym typeface="Calibri"/>
              </a:rPr>
              <a:t>Crater Depth and Diameter</a:t>
            </a:r>
          </a:p>
        </p:txBody>
      </p:sp>
      <p:sp>
        <p:nvSpPr>
          <p:cNvPr id="276" name="Shape 276"/>
          <p:cNvSpPr txBox="1">
            <a:spLocks noGrp="1"/>
          </p:cNvSpPr>
          <p:nvPr>
            <p:ph type="body" idx="1"/>
          </p:nvPr>
        </p:nvSpPr>
        <p:spPr>
          <a:xfrm>
            <a:off x="838200" y="2027133"/>
            <a:ext cx="10515599" cy="1740600"/>
          </a:xfrm>
          <a:prstGeom prst="rect">
            <a:avLst/>
          </a:prstGeom>
          <a:noFill/>
          <a:ln>
            <a:noFill/>
          </a:ln>
        </p:spPr>
        <p:txBody>
          <a:bodyPr lIns="91425" tIns="45700" rIns="91425" bIns="45700" anchor="t" anchorCtr="0">
            <a:noAutofit/>
          </a:bodyPr>
          <a:lstStyle/>
          <a:p>
            <a:pPr marL="228600" marR="0" lvl="0" indent="-228600" algn="ctr" rtl="0">
              <a:lnSpc>
                <a:spcPct val="90000"/>
              </a:lnSpc>
              <a:spcBef>
                <a:spcPts val="0"/>
              </a:spcBef>
              <a:spcAft>
                <a:spcPts val="0"/>
              </a:spcAft>
              <a:buClr>
                <a:schemeClr val="dk1"/>
              </a:buClr>
              <a:buSzPct val="25000"/>
              <a:buFont typeface="Arial"/>
              <a:buNone/>
            </a:pPr>
            <a:r>
              <a:rPr lang="en-US" sz="2800" b="0" i="0" u="none" strike="noStrike" cap="none" baseline="0">
                <a:solidFill>
                  <a:srgbClr val="FFFFFF"/>
                </a:solidFill>
                <a:latin typeface="Calibri"/>
                <a:ea typeface="Calibri"/>
                <a:cs typeface="Calibri"/>
                <a:sym typeface="Calibri"/>
              </a:rPr>
              <a:t>Natalie Gallegos</a:t>
            </a:r>
          </a:p>
          <a:p>
            <a:pPr marL="228600" marR="0" lvl="0" indent="-228600" algn="ctr" rtl="0">
              <a:lnSpc>
                <a:spcPct val="90000"/>
              </a:lnSpc>
              <a:spcBef>
                <a:spcPts val="1000"/>
              </a:spcBef>
              <a:spcAft>
                <a:spcPts val="0"/>
              </a:spcAft>
              <a:buClr>
                <a:schemeClr val="dk1"/>
              </a:buClr>
              <a:buSzPct val="25000"/>
              <a:buFont typeface="Arial"/>
              <a:buNone/>
            </a:pPr>
            <a:r>
              <a:rPr lang="en-US" sz="2800" b="0" i="0" u="none" strike="noStrike" cap="none" baseline="0">
                <a:solidFill>
                  <a:srgbClr val="FFFFFF"/>
                </a:solidFill>
                <a:latin typeface="Calibri"/>
                <a:ea typeface="Calibri"/>
                <a:cs typeface="Calibri"/>
                <a:sym typeface="Calibri"/>
              </a:rPr>
              <a:t>Tony Liang</a:t>
            </a:r>
          </a:p>
        </p:txBody>
      </p:sp>
      <p:pic>
        <p:nvPicPr>
          <p:cNvPr id="277" name="Shape 277"/>
          <p:cNvPicPr preferRelativeResize="0"/>
          <p:nvPr/>
        </p:nvPicPr>
        <p:blipFill>
          <a:blip r:embed="rId3">
            <a:alphaModFix/>
          </a:blip>
          <a:stretch>
            <a:fillRect/>
          </a:stretch>
        </p:blipFill>
        <p:spPr>
          <a:xfrm>
            <a:off x="1361825" y="3303450"/>
            <a:ext cx="9468349" cy="2804299"/>
          </a:xfrm>
          <a:prstGeom prst="rect">
            <a:avLst/>
          </a:prstGeom>
          <a:noFill/>
          <a:ln>
            <a:noFill/>
          </a:ln>
        </p:spPr>
      </p:pic>
      <p:sp>
        <p:nvSpPr>
          <p:cNvPr id="278" name="Shape 278"/>
          <p:cNvSpPr/>
          <p:nvPr/>
        </p:nvSpPr>
        <p:spPr>
          <a:xfrm>
            <a:off x="6026025" y="4911075"/>
            <a:ext cx="2335200" cy="894000"/>
          </a:xfrm>
          <a:prstGeom prst="roundRect">
            <a:avLst>
              <a:gd name="adj" fmla="val 16667"/>
            </a:avLst>
          </a:prstGeom>
          <a:solidFill>
            <a:srgbClr val="30CC02">
              <a:alpha val="27780"/>
            </a:srgbClr>
          </a:solidFill>
          <a:ln w="19050" cap="flat" cmpd="sng">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838200" y="365125"/>
            <a:ext cx="10515599"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baseline="0">
                <a:solidFill>
                  <a:srgbClr val="FFFFFF"/>
                </a:solidFill>
                <a:latin typeface="Calibri"/>
                <a:ea typeface="Calibri"/>
                <a:cs typeface="Calibri"/>
                <a:sym typeface="Calibri"/>
              </a:rPr>
              <a:t>Crater Data Extraction</a:t>
            </a:r>
          </a:p>
        </p:txBody>
      </p:sp>
      <p:sp>
        <p:nvSpPr>
          <p:cNvPr id="284" name="Shape 284"/>
          <p:cNvSpPr txBox="1">
            <a:spLocks noGrp="1"/>
          </p:cNvSpPr>
          <p:nvPr>
            <p:ph type="body" idx="1"/>
          </p:nvPr>
        </p:nvSpPr>
        <p:spPr>
          <a:xfrm>
            <a:off x="838200" y="1825625"/>
            <a:ext cx="5181600" cy="43511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rgbClr val="FFFFFF"/>
              </a:buClr>
              <a:buSzPct val="100000"/>
              <a:buFont typeface="Arial"/>
              <a:buChar char="•"/>
            </a:pPr>
            <a:r>
              <a:rPr lang="en-US" sz="2800">
                <a:solidFill>
                  <a:srgbClr val="FFFFFF"/>
                </a:solidFill>
                <a:latin typeface="Calibri"/>
                <a:ea typeface="Calibri"/>
                <a:cs typeface="Calibri"/>
                <a:sym typeface="Calibri"/>
              </a:rPr>
              <a:t>Our goal was to calculate the diameter and depth of a crater using illumination techniques. </a:t>
            </a:r>
          </a:p>
          <a:p>
            <a:pPr marL="228600" marR="0" lvl="0" indent="-228600" algn="l" rtl="0">
              <a:lnSpc>
                <a:spcPct val="90000"/>
              </a:lnSpc>
              <a:spcBef>
                <a:spcPts val="1000"/>
              </a:spcBef>
              <a:spcAft>
                <a:spcPts val="0"/>
              </a:spcAft>
              <a:buClr>
                <a:srgbClr val="FFFFFF"/>
              </a:buClr>
              <a:buSzPct val="100000"/>
              <a:buFont typeface="Arial"/>
              <a:buChar char="•"/>
            </a:pPr>
            <a:r>
              <a:rPr lang="en-US" sz="2800">
                <a:solidFill>
                  <a:srgbClr val="FFFFFF"/>
                </a:solidFill>
                <a:latin typeface="Calibri"/>
                <a:ea typeface="Calibri"/>
                <a:cs typeface="Calibri"/>
                <a:sym typeface="Calibri"/>
              </a:rPr>
              <a:t>Our approach was adapted by a paper, “Diameter and Depth of Lunar Craters”, by Andre James Clayden.</a:t>
            </a:r>
          </a:p>
        </p:txBody>
      </p:sp>
      <p:sp>
        <p:nvSpPr>
          <p:cNvPr id="285" name="Shape 285"/>
          <p:cNvSpPr txBox="1">
            <a:spLocks noGrp="1"/>
          </p:cNvSpPr>
          <p:nvPr>
            <p:ph type="body" idx="2"/>
          </p:nvPr>
        </p:nvSpPr>
        <p:spPr>
          <a:xfrm>
            <a:off x="6571400" y="5208400"/>
            <a:ext cx="4691699" cy="653699"/>
          </a:xfrm>
          <a:prstGeom prst="rect">
            <a:avLst/>
          </a:prstGeom>
        </p:spPr>
        <p:txBody>
          <a:bodyPr lIns="91425" tIns="91425" rIns="91425" bIns="91425" anchor="t" anchorCtr="0">
            <a:noAutofit/>
          </a:bodyPr>
          <a:lstStyle/>
          <a:p>
            <a:pPr marL="228600" lvl="0" indent="0" rtl="0">
              <a:spcBef>
                <a:spcPts val="0"/>
              </a:spcBef>
              <a:buNone/>
            </a:pPr>
            <a:r>
              <a:rPr lang="en-US" sz="1400">
                <a:solidFill>
                  <a:srgbClr val="F3F3F3"/>
                </a:solidFill>
              </a:rPr>
              <a:t>Image used by Clayden for measuring crater diameters and shadows.</a:t>
            </a:r>
          </a:p>
        </p:txBody>
      </p:sp>
      <p:pic>
        <p:nvPicPr>
          <p:cNvPr id="286" name="Shape 286"/>
          <p:cNvPicPr preferRelativeResize="0"/>
          <p:nvPr/>
        </p:nvPicPr>
        <p:blipFill>
          <a:blip r:embed="rId3">
            <a:alphaModFix/>
          </a:blip>
          <a:stretch>
            <a:fillRect/>
          </a:stretch>
        </p:blipFill>
        <p:spPr>
          <a:xfrm>
            <a:off x="6610425" y="1543001"/>
            <a:ext cx="4041449" cy="3771999"/>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0" i="0" u="none" strike="noStrike" cap="none" baseline="0">
                <a:solidFill>
                  <a:srgbClr val="FFFFFF"/>
                </a:solidFill>
                <a:latin typeface="Calibri"/>
                <a:ea typeface="Calibri"/>
                <a:cs typeface="Calibri"/>
                <a:sym typeface="Calibri"/>
              </a:rPr>
              <a:t>Crater Data Extraction </a:t>
            </a:r>
            <a:r>
              <a:rPr lang="en-US" sz="4400" b="1" i="0" u="none" strike="noStrike" cap="none" baseline="0">
                <a:solidFill>
                  <a:srgbClr val="FFFFFF"/>
                </a:solidFill>
                <a:latin typeface="Calibri"/>
                <a:ea typeface="Calibri"/>
                <a:cs typeface="Calibri"/>
                <a:sym typeface="Calibri"/>
              </a:rPr>
              <a:t>- </a:t>
            </a:r>
            <a:r>
              <a:rPr lang="en-US" sz="4400" b="0" i="0" u="none" strike="noStrike" cap="none" baseline="0">
                <a:solidFill>
                  <a:srgbClr val="FFFFFF"/>
                </a:solidFill>
                <a:latin typeface="Calibri"/>
                <a:ea typeface="Calibri"/>
                <a:cs typeface="Calibri"/>
                <a:sym typeface="Calibri"/>
              </a:rPr>
              <a:t>Measuring Diameter</a:t>
            </a:r>
          </a:p>
        </p:txBody>
      </p:sp>
      <p:sp>
        <p:nvSpPr>
          <p:cNvPr id="292" name="Shape 292"/>
          <p:cNvSpPr txBox="1">
            <a:spLocks noGrp="1"/>
          </p:cNvSpPr>
          <p:nvPr>
            <p:ph type="body" idx="1"/>
          </p:nvPr>
        </p:nvSpPr>
        <p:spPr>
          <a:xfrm>
            <a:off x="838200" y="1690675"/>
            <a:ext cx="5181600" cy="4351199"/>
          </a:xfrm>
          <a:prstGeom prst="rect">
            <a:avLst/>
          </a:prstGeom>
          <a:noFill/>
          <a:ln>
            <a:noFill/>
          </a:ln>
        </p:spPr>
        <p:txBody>
          <a:bodyPr lIns="91425" tIns="45700" rIns="91425" bIns="45700" anchor="t" anchorCtr="0">
            <a:noAutofit/>
          </a:bodyPr>
          <a:lstStyle/>
          <a:p>
            <a:pPr marL="457200" marR="0" lvl="0" indent="-381000" algn="l" rtl="0">
              <a:lnSpc>
                <a:spcPct val="90000"/>
              </a:lnSpc>
              <a:spcBef>
                <a:spcPts val="1000"/>
              </a:spcBef>
              <a:spcAft>
                <a:spcPts val="0"/>
              </a:spcAft>
              <a:buClr>
                <a:srgbClr val="FFFFFF"/>
              </a:buClr>
              <a:buSzPct val="100000"/>
              <a:buFont typeface="Calibri"/>
              <a:buChar char="•"/>
            </a:pPr>
            <a:r>
              <a:rPr lang="en-US" sz="2400">
                <a:solidFill>
                  <a:srgbClr val="FFFFFF"/>
                </a:solidFill>
                <a:latin typeface="Calibri"/>
                <a:ea typeface="Calibri"/>
                <a:cs typeface="Calibri"/>
                <a:sym typeface="Calibri"/>
              </a:rPr>
              <a:t>According to Clayden, </a:t>
            </a:r>
            <a:r>
              <a:rPr lang="en-US" sz="2400" b="0" i="0" u="none" strike="noStrike" cap="none" baseline="0">
                <a:solidFill>
                  <a:srgbClr val="FFFFFF"/>
                </a:solidFill>
                <a:latin typeface="Calibri"/>
                <a:ea typeface="Calibri"/>
                <a:cs typeface="Calibri"/>
                <a:sym typeface="Calibri"/>
              </a:rPr>
              <a:t> the diameter of the crater can be calculated using the following data: the exact time the image was taken, longitude and latitude of crater’s location, distance from the moon to the earth.</a:t>
            </a:r>
          </a:p>
          <a:p>
            <a:pPr marL="457200" marR="0" lvl="0" indent="-381000" algn="l" rtl="0">
              <a:lnSpc>
                <a:spcPct val="90000"/>
              </a:lnSpc>
              <a:spcBef>
                <a:spcPts val="1000"/>
              </a:spcBef>
              <a:spcAft>
                <a:spcPts val="0"/>
              </a:spcAft>
              <a:buClr>
                <a:srgbClr val="FFFFFF"/>
              </a:buClr>
              <a:buSzPct val="100000"/>
              <a:buFont typeface="Calibri"/>
              <a:buChar char="•"/>
            </a:pPr>
            <a:r>
              <a:rPr lang="en-US" sz="2400">
                <a:solidFill>
                  <a:srgbClr val="FFFFFF"/>
                </a:solidFill>
                <a:latin typeface="Calibri"/>
                <a:ea typeface="Calibri"/>
                <a:cs typeface="Calibri"/>
                <a:sym typeface="Calibri"/>
              </a:rPr>
              <a:t>Challenge: How to scale the images and calculate measurements in relevant units for LRO images . </a:t>
            </a:r>
            <a:r>
              <a:rPr lang="en-US" sz="2400" b="0" i="0" u="none" strike="noStrike" cap="none" baseline="0">
                <a:solidFill>
                  <a:schemeClr val="dk1"/>
                </a:solidFill>
                <a:latin typeface="Calibri"/>
                <a:ea typeface="Calibri"/>
                <a:cs typeface="Calibri"/>
                <a:sym typeface="Calibri"/>
              </a:rPr>
              <a:t> </a:t>
            </a:r>
          </a:p>
        </p:txBody>
      </p:sp>
      <p:sp>
        <p:nvSpPr>
          <p:cNvPr id="293" name="Shape 293"/>
          <p:cNvSpPr txBox="1">
            <a:spLocks noGrp="1"/>
          </p:cNvSpPr>
          <p:nvPr>
            <p:ph type="body" idx="2"/>
          </p:nvPr>
        </p:nvSpPr>
        <p:spPr>
          <a:xfrm>
            <a:off x="6510275" y="5546675"/>
            <a:ext cx="4770000" cy="401700"/>
          </a:xfrm>
          <a:prstGeom prst="rect">
            <a:avLst/>
          </a:prstGeom>
        </p:spPr>
        <p:txBody>
          <a:bodyPr lIns="91425" tIns="91425" rIns="91425" bIns="91425" anchor="t" anchorCtr="0">
            <a:noAutofit/>
          </a:bodyPr>
          <a:lstStyle/>
          <a:p>
            <a:pPr marL="0" indent="0">
              <a:spcBef>
                <a:spcPts val="0"/>
              </a:spcBef>
              <a:buNone/>
            </a:pPr>
            <a:r>
              <a:rPr lang="en-US" sz="1200">
                <a:solidFill>
                  <a:srgbClr val="FFFFFF"/>
                </a:solidFill>
              </a:rPr>
              <a:t>The Yoshi Crater, cited to be 500 meters in diameter</a:t>
            </a:r>
          </a:p>
        </p:txBody>
      </p:sp>
      <p:pic>
        <p:nvPicPr>
          <p:cNvPr id="294" name="Shape 294"/>
          <p:cNvPicPr preferRelativeResize="0"/>
          <p:nvPr/>
        </p:nvPicPr>
        <p:blipFill>
          <a:blip r:embed="rId3">
            <a:alphaModFix/>
          </a:blip>
          <a:stretch>
            <a:fillRect/>
          </a:stretch>
        </p:blipFill>
        <p:spPr>
          <a:xfrm>
            <a:off x="6372050" y="1690675"/>
            <a:ext cx="4369049" cy="3989149"/>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Shape 299"/>
          <p:cNvPicPr preferRelativeResize="0"/>
          <p:nvPr/>
        </p:nvPicPr>
        <p:blipFill>
          <a:blip r:embed="rId3">
            <a:alphaModFix/>
          </a:blip>
          <a:stretch>
            <a:fillRect/>
          </a:stretch>
        </p:blipFill>
        <p:spPr>
          <a:xfrm>
            <a:off x="5896850" y="1900925"/>
            <a:ext cx="5981700" cy="3571875"/>
          </a:xfrm>
          <a:prstGeom prst="rect">
            <a:avLst/>
          </a:prstGeom>
          <a:noFill/>
          <a:ln>
            <a:noFill/>
          </a:ln>
        </p:spPr>
      </p:pic>
      <p:sp>
        <p:nvSpPr>
          <p:cNvPr id="300" name="Shape 300"/>
          <p:cNvSpPr txBox="1">
            <a:spLocks noGrp="1"/>
          </p:cNvSpPr>
          <p:nvPr>
            <p:ph type="title"/>
          </p:nvPr>
        </p:nvSpPr>
        <p:spPr>
          <a:xfrm>
            <a:off x="838200" y="365125"/>
            <a:ext cx="10515599" cy="1325700"/>
          </a:xfrm>
          <a:prstGeom prst="rect">
            <a:avLst/>
          </a:prstGeom>
        </p:spPr>
        <p:txBody>
          <a:bodyPr lIns="91425" tIns="91425" rIns="91425" bIns="91425" anchor="ctr" anchorCtr="0">
            <a:noAutofit/>
          </a:bodyPr>
          <a:lstStyle/>
          <a:p>
            <a:pPr lvl="0" rtl="0">
              <a:spcBef>
                <a:spcPts val="0"/>
              </a:spcBef>
              <a:buNone/>
            </a:pPr>
            <a:r>
              <a:rPr lang="en-US" sz="4400">
                <a:solidFill>
                  <a:srgbClr val="FFFFFF"/>
                </a:solidFill>
                <a:latin typeface="Calibri"/>
                <a:ea typeface="Calibri"/>
                <a:cs typeface="Calibri"/>
                <a:sym typeface="Calibri"/>
              </a:rPr>
              <a:t>Crater Data Extraction </a:t>
            </a:r>
            <a:r>
              <a:rPr lang="en-US" sz="4400" b="1">
                <a:solidFill>
                  <a:srgbClr val="FFFFFF"/>
                </a:solidFill>
                <a:latin typeface="Calibri"/>
                <a:ea typeface="Calibri"/>
                <a:cs typeface="Calibri"/>
                <a:sym typeface="Calibri"/>
              </a:rPr>
              <a:t>- </a:t>
            </a:r>
            <a:r>
              <a:rPr lang="en-US" sz="4400">
                <a:solidFill>
                  <a:srgbClr val="FFFFFF"/>
                </a:solidFill>
                <a:latin typeface="Calibri"/>
                <a:ea typeface="Calibri"/>
                <a:cs typeface="Calibri"/>
                <a:sym typeface="Calibri"/>
              </a:rPr>
              <a:t>Measuring Depth</a:t>
            </a:r>
          </a:p>
        </p:txBody>
      </p:sp>
      <p:sp>
        <p:nvSpPr>
          <p:cNvPr id="301" name="Shape 301"/>
          <p:cNvSpPr txBox="1">
            <a:spLocks noGrp="1"/>
          </p:cNvSpPr>
          <p:nvPr>
            <p:ph type="body" idx="1"/>
          </p:nvPr>
        </p:nvSpPr>
        <p:spPr>
          <a:xfrm>
            <a:off x="715250" y="1825625"/>
            <a:ext cx="5181600" cy="4351199"/>
          </a:xfrm>
          <a:prstGeom prst="rect">
            <a:avLst/>
          </a:prstGeom>
        </p:spPr>
        <p:txBody>
          <a:bodyPr lIns="91425" tIns="91425" rIns="91425" bIns="91425" anchor="t" anchorCtr="0">
            <a:noAutofit/>
          </a:bodyPr>
          <a:lstStyle/>
          <a:p>
            <a:pPr marL="457200" lvl="0" indent="-381000" rtl="0">
              <a:spcBef>
                <a:spcPts val="0"/>
              </a:spcBef>
              <a:buClr>
                <a:srgbClr val="FFFFFF"/>
              </a:buClr>
              <a:buSzPct val="100000"/>
              <a:buFont typeface="Arial"/>
              <a:buChar char="•"/>
            </a:pPr>
            <a:r>
              <a:rPr lang="en-US" sz="2400">
                <a:solidFill>
                  <a:srgbClr val="FFFFFF"/>
                </a:solidFill>
              </a:rPr>
              <a:t>Depth can be calculated by measuring the length of the shadow in the direction along the sun angle, and use the elevation angle to compute the depth. [Clayden]</a:t>
            </a:r>
          </a:p>
          <a:p>
            <a:pPr marL="457200" lvl="0" indent="-381000" rtl="0">
              <a:spcBef>
                <a:spcPts val="0"/>
              </a:spcBef>
              <a:buClr>
                <a:srgbClr val="FFFFFF"/>
              </a:buClr>
              <a:buSzPct val="100000"/>
              <a:buFont typeface="Arial"/>
              <a:buChar char="•"/>
            </a:pPr>
            <a:r>
              <a:rPr lang="en-US" sz="2400">
                <a:solidFill>
                  <a:srgbClr val="FFFFFF"/>
                </a:solidFill>
              </a:rPr>
              <a:t>Challenge: Extract shadows for each crater, and compute depth using sun angles with crater shadows. </a:t>
            </a:r>
          </a:p>
        </p:txBody>
      </p:sp>
      <p:sp>
        <p:nvSpPr>
          <p:cNvPr id="302" name="Shape 302"/>
          <p:cNvSpPr txBox="1">
            <a:spLocks noGrp="1"/>
          </p:cNvSpPr>
          <p:nvPr>
            <p:ph type="body" idx="2"/>
          </p:nvPr>
        </p:nvSpPr>
        <p:spPr>
          <a:xfrm>
            <a:off x="6139875" y="5431475"/>
            <a:ext cx="5181600" cy="671400"/>
          </a:xfrm>
          <a:prstGeom prst="rect">
            <a:avLst/>
          </a:prstGeom>
        </p:spPr>
        <p:txBody>
          <a:bodyPr lIns="91425" tIns="91425" rIns="91425" bIns="91425" anchor="t" anchorCtr="0">
            <a:noAutofit/>
          </a:bodyPr>
          <a:lstStyle/>
          <a:p>
            <a:pPr marL="0" lvl="0" indent="0" rtl="0">
              <a:spcBef>
                <a:spcPts val="0"/>
              </a:spcBef>
              <a:buNone/>
            </a:pPr>
            <a:r>
              <a:rPr lang="en-US" sz="1400">
                <a:solidFill>
                  <a:srgbClr val="FFFFFF"/>
                </a:solidFill>
              </a:rPr>
              <a:t>Image from</a:t>
            </a:r>
            <a:r>
              <a:rPr lang="en-US" sz="1400"/>
              <a:t> </a:t>
            </a:r>
            <a:r>
              <a:rPr lang="en-US" sz="1400" u="sng">
                <a:solidFill>
                  <a:srgbClr val="FFFFFF"/>
                </a:solidFill>
                <a:hlinkClick r:id="rId4"/>
              </a:rPr>
              <a:t>Lunar and Planetary Institute</a:t>
            </a:r>
          </a:p>
        </p:txBody>
      </p:sp>
      <p:cxnSp>
        <p:nvCxnSpPr>
          <p:cNvPr id="303" name="Shape 303"/>
          <p:cNvCxnSpPr/>
          <p:nvPr/>
        </p:nvCxnSpPr>
        <p:spPr>
          <a:xfrm flipH="1">
            <a:off x="10052875" y="2975350"/>
            <a:ext cx="408899" cy="244199"/>
          </a:xfrm>
          <a:prstGeom prst="straightConnector1">
            <a:avLst/>
          </a:prstGeom>
          <a:noFill/>
          <a:ln w="28575" cap="flat" cmpd="sng">
            <a:solidFill>
              <a:srgbClr val="FF0000"/>
            </a:solidFill>
            <a:prstDash val="solid"/>
            <a:round/>
            <a:headEnd type="none" w="lg" len="lg"/>
            <a:tailEnd type="none" w="lg" len="lg"/>
          </a:ln>
        </p:spPr>
      </p:cxnSp>
      <p:cxnSp>
        <p:nvCxnSpPr>
          <p:cNvPr id="304" name="Shape 304"/>
          <p:cNvCxnSpPr/>
          <p:nvPr/>
        </p:nvCxnSpPr>
        <p:spPr>
          <a:xfrm flipH="1">
            <a:off x="10032024" y="3211675"/>
            <a:ext cx="396300" cy="7800"/>
          </a:xfrm>
          <a:prstGeom prst="straightConnector1">
            <a:avLst/>
          </a:prstGeom>
          <a:noFill/>
          <a:ln w="28575" cap="flat" cmpd="sng">
            <a:solidFill>
              <a:srgbClr val="FF0000"/>
            </a:solidFill>
            <a:prstDash val="solid"/>
            <a:round/>
            <a:headEnd type="none" w="lg" len="lg"/>
            <a:tailEnd type="none" w="lg" len="lg"/>
          </a:ln>
        </p:spPr>
      </p:cxnSp>
      <p:cxnSp>
        <p:nvCxnSpPr>
          <p:cNvPr id="305" name="Shape 305"/>
          <p:cNvCxnSpPr/>
          <p:nvPr/>
        </p:nvCxnSpPr>
        <p:spPr>
          <a:xfrm>
            <a:off x="10051675" y="3270375"/>
            <a:ext cx="1076100" cy="0"/>
          </a:xfrm>
          <a:prstGeom prst="straightConnector1">
            <a:avLst/>
          </a:prstGeom>
          <a:noFill/>
          <a:ln w="28575" cap="flat" cmpd="sng">
            <a:solidFill>
              <a:srgbClr val="00FF00"/>
            </a:solidFill>
            <a:prstDash val="solid"/>
            <a:round/>
            <a:headEnd type="none" w="lg" len="lg"/>
            <a:tailEnd type="none" w="lg" len="lg"/>
          </a:ln>
        </p:spPr>
      </p:cxnSp>
      <p:cxnSp>
        <p:nvCxnSpPr>
          <p:cNvPr id="306" name="Shape 306"/>
          <p:cNvCxnSpPr/>
          <p:nvPr/>
        </p:nvCxnSpPr>
        <p:spPr>
          <a:xfrm>
            <a:off x="10056575" y="3216550"/>
            <a:ext cx="1199" cy="98700"/>
          </a:xfrm>
          <a:prstGeom prst="straightConnector1">
            <a:avLst/>
          </a:prstGeom>
          <a:noFill/>
          <a:ln w="28575" cap="flat" cmpd="sng">
            <a:solidFill>
              <a:srgbClr val="00FF00"/>
            </a:solidFill>
            <a:prstDash val="solid"/>
            <a:round/>
            <a:headEnd type="none" w="lg" len="lg"/>
            <a:tailEnd type="none" w="lg" len="lg"/>
          </a:ln>
        </p:spPr>
      </p:cxnSp>
      <p:cxnSp>
        <p:nvCxnSpPr>
          <p:cNvPr id="307" name="Shape 307"/>
          <p:cNvCxnSpPr/>
          <p:nvPr/>
        </p:nvCxnSpPr>
        <p:spPr>
          <a:xfrm>
            <a:off x="11127825" y="3231225"/>
            <a:ext cx="2399" cy="81900"/>
          </a:xfrm>
          <a:prstGeom prst="straightConnector1">
            <a:avLst/>
          </a:prstGeom>
          <a:noFill/>
          <a:ln w="28575" cap="flat" cmpd="sng">
            <a:solidFill>
              <a:srgbClr val="00FF00"/>
            </a:solidFill>
            <a:prstDash val="solid"/>
            <a:round/>
            <a:headEnd type="none" w="lg" len="lg"/>
            <a:tailEnd type="none" w="lg" len="lg"/>
          </a:ln>
        </p:spPr>
      </p:cxnSp>
      <p:cxnSp>
        <p:nvCxnSpPr>
          <p:cNvPr id="308" name="Shape 308"/>
          <p:cNvCxnSpPr/>
          <p:nvPr/>
        </p:nvCxnSpPr>
        <p:spPr>
          <a:xfrm>
            <a:off x="11180925" y="2560150"/>
            <a:ext cx="141600" cy="2399"/>
          </a:xfrm>
          <a:prstGeom prst="straightConnector1">
            <a:avLst/>
          </a:prstGeom>
          <a:noFill/>
          <a:ln w="19050" cap="flat" cmpd="sng">
            <a:solidFill>
              <a:srgbClr val="0000FF"/>
            </a:solidFill>
            <a:prstDash val="solid"/>
            <a:round/>
            <a:headEnd type="none" w="lg" len="lg"/>
            <a:tailEnd type="none" w="lg" len="lg"/>
          </a:ln>
        </p:spPr>
      </p:cxnSp>
      <p:cxnSp>
        <p:nvCxnSpPr>
          <p:cNvPr id="309" name="Shape 309"/>
          <p:cNvCxnSpPr/>
          <p:nvPr/>
        </p:nvCxnSpPr>
        <p:spPr>
          <a:xfrm>
            <a:off x="11321475" y="2560150"/>
            <a:ext cx="0" cy="659399"/>
          </a:xfrm>
          <a:prstGeom prst="straightConnector1">
            <a:avLst/>
          </a:prstGeom>
          <a:noFill/>
          <a:ln w="19050" cap="flat" cmpd="sng">
            <a:solidFill>
              <a:srgbClr val="0000FF"/>
            </a:solidFill>
            <a:prstDash val="solid"/>
            <a:round/>
            <a:headEnd type="none" w="lg" len="lg"/>
            <a:tailEnd type="none" w="lg" len="lg"/>
          </a:ln>
        </p:spPr>
      </p:cxnSp>
      <p:cxnSp>
        <p:nvCxnSpPr>
          <p:cNvPr id="310" name="Shape 310"/>
          <p:cNvCxnSpPr/>
          <p:nvPr/>
        </p:nvCxnSpPr>
        <p:spPr>
          <a:xfrm rot="10800000" flipH="1">
            <a:off x="11191875" y="3214650"/>
            <a:ext cx="124800" cy="4799"/>
          </a:xfrm>
          <a:prstGeom prst="straightConnector1">
            <a:avLst/>
          </a:prstGeom>
          <a:noFill/>
          <a:ln w="19050" cap="flat" cmpd="sng">
            <a:solidFill>
              <a:srgbClr val="0000FF"/>
            </a:solidFill>
            <a:prstDash val="solid"/>
            <a:round/>
            <a:headEnd type="none" w="lg" len="lg"/>
            <a:tailEnd type="none" w="lg" len="lg"/>
          </a:ln>
        </p:spPr>
      </p:cxnSp>
      <p:sp>
        <p:nvSpPr>
          <p:cNvPr id="311" name="Shape 311"/>
          <p:cNvSpPr/>
          <p:nvPr/>
        </p:nvSpPr>
        <p:spPr>
          <a:xfrm>
            <a:off x="10266075" y="3044625"/>
            <a:ext cx="62550" cy="201775"/>
          </a:xfrm>
          <a:custGeom>
            <a:avLst/>
            <a:gdLst/>
            <a:ahLst/>
            <a:cxnLst/>
            <a:rect l="0" t="0" r="0" b="0"/>
            <a:pathLst>
              <a:path w="2502" h="8071" extrusionOk="0">
                <a:moveTo>
                  <a:pt x="0" y="0"/>
                </a:moveTo>
                <a:cubicBezTo>
                  <a:pt x="277" y="309"/>
                  <a:pt x="1271" y="1353"/>
                  <a:pt x="1663" y="1859"/>
                </a:cubicBezTo>
                <a:cubicBezTo>
                  <a:pt x="2054" y="2364"/>
                  <a:pt x="2209" y="2576"/>
                  <a:pt x="2348" y="3033"/>
                </a:cubicBezTo>
                <a:cubicBezTo>
                  <a:pt x="2486" y="3489"/>
                  <a:pt x="2519" y="4149"/>
                  <a:pt x="2495" y="4598"/>
                </a:cubicBezTo>
                <a:cubicBezTo>
                  <a:pt x="2470" y="5046"/>
                  <a:pt x="2461" y="5144"/>
                  <a:pt x="2201" y="5723"/>
                </a:cubicBezTo>
                <a:cubicBezTo>
                  <a:pt x="1940" y="6301"/>
                  <a:pt x="1141" y="7679"/>
                  <a:pt x="930" y="8071"/>
                </a:cubicBezTo>
              </a:path>
            </a:pathLst>
          </a:custGeom>
          <a:noFill/>
          <a:ln w="28575" cap="flat" cmpd="sng">
            <a:solidFill>
              <a:srgbClr val="FF0000"/>
            </a:solidFill>
            <a:prstDash val="solid"/>
            <a:round/>
            <a:headEnd type="none" w="lg" len="lg"/>
            <a:tailEnd type="none" w="lg" len="lg"/>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2500"/>
                                        <p:tgtEl>
                                          <p:spTgt spid="301"/>
                                        </p:tgtEl>
                                      </p:cBhvr>
                                    </p:animEffect>
                                  </p:childTnLst>
                                </p:cTn>
                              </p:par>
                              <p:par>
                                <p:cTn id="8" presetID="10" presetClass="entr" presetSubtype="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fade">
                                      <p:cBhvr>
                                        <p:cTn id="10" dur="2500"/>
                                        <p:tgtEl>
                                          <p:spTgt spid="299"/>
                                        </p:tgtEl>
                                      </p:cBhvr>
                                    </p:animEffect>
                                  </p:childTnLst>
                                </p:cTn>
                              </p:par>
                              <p:par>
                                <p:cTn id="11" presetID="10" presetClass="entr" presetSubtype="0" fill="hold" nodeType="withEffect">
                                  <p:stCondLst>
                                    <p:cond delay="0"/>
                                  </p:stCondLst>
                                  <p:childTnLst>
                                    <p:set>
                                      <p:cBhvr>
                                        <p:cTn id="12" dur="1" fill="hold">
                                          <p:stCondLst>
                                            <p:cond delay="0"/>
                                          </p:stCondLst>
                                        </p:cTn>
                                        <p:tgtEl>
                                          <p:spTgt spid="302"/>
                                        </p:tgtEl>
                                        <p:attrNameLst>
                                          <p:attrName>style.visibility</p:attrName>
                                        </p:attrNameLst>
                                      </p:cBhvr>
                                      <p:to>
                                        <p:strVal val="visible"/>
                                      </p:to>
                                    </p:set>
                                    <p:animEffect transition="in" filter="fade">
                                      <p:cBhvr>
                                        <p:cTn id="13" dur="2500"/>
                                        <p:tgtEl>
                                          <p:spTgt spid="30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3"/>
                                        </p:tgtEl>
                                        <p:attrNameLst>
                                          <p:attrName>style.visibility</p:attrName>
                                        </p:attrNameLst>
                                      </p:cBhvr>
                                      <p:to>
                                        <p:strVal val="visible"/>
                                      </p:to>
                                    </p:set>
                                    <p:animEffect transition="in" filter="fade">
                                      <p:cBhvr>
                                        <p:cTn id="18" dur="1400"/>
                                        <p:tgtEl>
                                          <p:spTgt spid="303"/>
                                        </p:tgtEl>
                                      </p:cBhvr>
                                    </p:animEffect>
                                  </p:childTnLst>
                                </p:cTn>
                              </p:par>
                              <p:par>
                                <p:cTn id="19" presetID="10" presetClass="entr" presetSubtype="0" fill="hold" nodeType="withEffect">
                                  <p:stCondLst>
                                    <p:cond delay="0"/>
                                  </p:stCondLst>
                                  <p:childTnLst>
                                    <p:set>
                                      <p:cBhvr>
                                        <p:cTn id="20" dur="1" fill="hold">
                                          <p:stCondLst>
                                            <p:cond delay="0"/>
                                          </p:stCondLst>
                                        </p:cTn>
                                        <p:tgtEl>
                                          <p:spTgt spid="304"/>
                                        </p:tgtEl>
                                        <p:attrNameLst>
                                          <p:attrName>style.visibility</p:attrName>
                                        </p:attrNameLst>
                                      </p:cBhvr>
                                      <p:to>
                                        <p:strVal val="visible"/>
                                      </p:to>
                                    </p:set>
                                    <p:animEffect transition="in" filter="fade">
                                      <p:cBhvr>
                                        <p:cTn id="21" dur="1400"/>
                                        <p:tgtEl>
                                          <p:spTgt spid="304"/>
                                        </p:tgtEl>
                                      </p:cBhvr>
                                    </p:animEffect>
                                  </p:childTnLst>
                                </p:cTn>
                              </p:par>
                              <p:par>
                                <p:cTn id="22" presetID="10" presetClass="entr" presetSubtype="0" fill="hold" nodeType="withEffect">
                                  <p:stCondLst>
                                    <p:cond delay="0"/>
                                  </p:stCondLst>
                                  <p:childTnLst>
                                    <p:set>
                                      <p:cBhvr>
                                        <p:cTn id="23" dur="1" fill="hold">
                                          <p:stCondLst>
                                            <p:cond delay="0"/>
                                          </p:stCondLst>
                                        </p:cTn>
                                        <p:tgtEl>
                                          <p:spTgt spid="311"/>
                                        </p:tgtEl>
                                        <p:attrNameLst>
                                          <p:attrName>style.visibility</p:attrName>
                                        </p:attrNameLst>
                                      </p:cBhvr>
                                      <p:to>
                                        <p:strVal val="visible"/>
                                      </p:to>
                                    </p:set>
                                    <p:animEffect transition="in" filter="fade">
                                      <p:cBhvr>
                                        <p:cTn id="24" dur="1400"/>
                                        <p:tgtEl>
                                          <p:spTgt spid="3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5"/>
                                        </p:tgtEl>
                                        <p:attrNameLst>
                                          <p:attrName>style.visibility</p:attrName>
                                        </p:attrNameLst>
                                      </p:cBhvr>
                                      <p:to>
                                        <p:strVal val="visible"/>
                                      </p:to>
                                    </p:set>
                                    <p:animEffect transition="in" filter="fade">
                                      <p:cBhvr>
                                        <p:cTn id="29" dur="1300"/>
                                        <p:tgtEl>
                                          <p:spTgt spid="305"/>
                                        </p:tgtEl>
                                      </p:cBhvr>
                                    </p:animEffect>
                                  </p:childTnLst>
                                </p:cTn>
                              </p:par>
                              <p:par>
                                <p:cTn id="30" presetID="10" presetClass="entr" presetSubtype="0" fill="hold" nodeType="withEffect">
                                  <p:stCondLst>
                                    <p:cond delay="0"/>
                                  </p:stCondLst>
                                  <p:childTnLst>
                                    <p:set>
                                      <p:cBhvr>
                                        <p:cTn id="31" dur="1" fill="hold">
                                          <p:stCondLst>
                                            <p:cond delay="0"/>
                                          </p:stCondLst>
                                        </p:cTn>
                                        <p:tgtEl>
                                          <p:spTgt spid="306"/>
                                        </p:tgtEl>
                                        <p:attrNameLst>
                                          <p:attrName>style.visibility</p:attrName>
                                        </p:attrNameLst>
                                      </p:cBhvr>
                                      <p:to>
                                        <p:strVal val="visible"/>
                                      </p:to>
                                    </p:set>
                                    <p:animEffect transition="in" filter="fade">
                                      <p:cBhvr>
                                        <p:cTn id="32" dur="1300"/>
                                        <p:tgtEl>
                                          <p:spTgt spid="306"/>
                                        </p:tgtEl>
                                      </p:cBhvr>
                                    </p:animEffect>
                                  </p:childTnLst>
                                </p:cTn>
                              </p:par>
                              <p:par>
                                <p:cTn id="33" presetID="10" presetClass="entr" presetSubtype="0" fill="hold" nodeType="withEffect">
                                  <p:stCondLst>
                                    <p:cond delay="0"/>
                                  </p:stCondLst>
                                  <p:childTnLst>
                                    <p:set>
                                      <p:cBhvr>
                                        <p:cTn id="34" dur="1" fill="hold">
                                          <p:stCondLst>
                                            <p:cond delay="0"/>
                                          </p:stCondLst>
                                        </p:cTn>
                                        <p:tgtEl>
                                          <p:spTgt spid="307"/>
                                        </p:tgtEl>
                                        <p:attrNameLst>
                                          <p:attrName>style.visibility</p:attrName>
                                        </p:attrNameLst>
                                      </p:cBhvr>
                                      <p:to>
                                        <p:strVal val="visible"/>
                                      </p:to>
                                    </p:set>
                                    <p:animEffect transition="in" filter="fade">
                                      <p:cBhvr>
                                        <p:cTn id="35" dur="1300"/>
                                        <p:tgtEl>
                                          <p:spTgt spid="30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9"/>
                                        </p:tgtEl>
                                        <p:attrNameLst>
                                          <p:attrName>style.visibility</p:attrName>
                                        </p:attrNameLst>
                                      </p:cBhvr>
                                      <p:to>
                                        <p:strVal val="visible"/>
                                      </p:to>
                                    </p:set>
                                    <p:animEffect transition="in" filter="fade">
                                      <p:cBhvr>
                                        <p:cTn id="40" dur="1300"/>
                                        <p:tgtEl>
                                          <p:spTgt spid="309"/>
                                        </p:tgtEl>
                                      </p:cBhvr>
                                    </p:animEffect>
                                  </p:childTnLst>
                                </p:cTn>
                              </p:par>
                              <p:par>
                                <p:cTn id="41" presetID="10" presetClass="entr" presetSubtype="0" fill="hold" nodeType="withEffect">
                                  <p:stCondLst>
                                    <p:cond delay="0"/>
                                  </p:stCondLst>
                                  <p:childTnLst>
                                    <p:set>
                                      <p:cBhvr>
                                        <p:cTn id="42" dur="1" fill="hold">
                                          <p:stCondLst>
                                            <p:cond delay="0"/>
                                          </p:stCondLst>
                                        </p:cTn>
                                        <p:tgtEl>
                                          <p:spTgt spid="308"/>
                                        </p:tgtEl>
                                        <p:attrNameLst>
                                          <p:attrName>style.visibility</p:attrName>
                                        </p:attrNameLst>
                                      </p:cBhvr>
                                      <p:to>
                                        <p:strVal val="visible"/>
                                      </p:to>
                                    </p:set>
                                    <p:animEffect transition="in" filter="fade">
                                      <p:cBhvr>
                                        <p:cTn id="43" dur="1300"/>
                                        <p:tgtEl>
                                          <p:spTgt spid="308"/>
                                        </p:tgtEl>
                                      </p:cBhvr>
                                    </p:animEffect>
                                  </p:childTnLst>
                                </p:cTn>
                              </p:par>
                              <p:par>
                                <p:cTn id="44" presetID="10" presetClass="entr" presetSubtype="0" fill="hold" nodeType="withEffect">
                                  <p:stCondLst>
                                    <p:cond delay="0"/>
                                  </p:stCondLst>
                                  <p:childTnLst>
                                    <p:set>
                                      <p:cBhvr>
                                        <p:cTn id="45" dur="1" fill="hold">
                                          <p:stCondLst>
                                            <p:cond delay="0"/>
                                          </p:stCondLst>
                                        </p:cTn>
                                        <p:tgtEl>
                                          <p:spTgt spid="310"/>
                                        </p:tgtEl>
                                        <p:attrNameLst>
                                          <p:attrName>style.visibility</p:attrName>
                                        </p:attrNameLst>
                                      </p:cBhvr>
                                      <p:to>
                                        <p:strVal val="visible"/>
                                      </p:to>
                                    </p:set>
                                    <p:animEffect transition="in" filter="fade">
                                      <p:cBhvr>
                                        <p:cTn id="46" dur="13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609600" y="274637"/>
            <a:ext cx="10972799" cy="1143000"/>
          </a:xfrm>
          <a:prstGeom prst="rect">
            <a:avLst/>
          </a:prstGeom>
        </p:spPr>
        <p:txBody>
          <a:bodyPr lIns="91425" tIns="91425" rIns="91425" bIns="91425" anchor="b" anchorCtr="0">
            <a:noAutofit/>
          </a:bodyPr>
          <a:lstStyle/>
          <a:p>
            <a:pPr>
              <a:spcBef>
                <a:spcPts val="0"/>
              </a:spcBef>
              <a:buNone/>
            </a:pPr>
            <a:r>
              <a:rPr lang="en-US" sz="4400">
                <a:solidFill>
                  <a:srgbClr val="FFFFFF"/>
                </a:solidFill>
                <a:latin typeface="Calibri"/>
                <a:ea typeface="Calibri"/>
                <a:cs typeface="Calibri"/>
                <a:sym typeface="Calibri"/>
              </a:rPr>
              <a:t>Crater Data Extraction </a:t>
            </a:r>
            <a:r>
              <a:rPr lang="en-US" sz="4400" b="1">
                <a:solidFill>
                  <a:srgbClr val="FFFFFF"/>
                </a:solidFill>
                <a:latin typeface="Calibri"/>
                <a:ea typeface="Calibri"/>
                <a:cs typeface="Calibri"/>
                <a:sym typeface="Calibri"/>
              </a:rPr>
              <a:t>- </a:t>
            </a:r>
            <a:r>
              <a:rPr lang="en-US" sz="4400">
                <a:solidFill>
                  <a:srgbClr val="FFFFFF"/>
                </a:solidFill>
                <a:latin typeface="Calibri"/>
                <a:ea typeface="Calibri"/>
                <a:cs typeface="Calibri"/>
                <a:sym typeface="Calibri"/>
              </a:rPr>
              <a:t>Angles</a:t>
            </a:r>
          </a:p>
        </p:txBody>
      </p:sp>
      <p:pic>
        <p:nvPicPr>
          <p:cNvPr id="318" name="Shape 318"/>
          <p:cNvPicPr preferRelativeResize="0"/>
          <p:nvPr/>
        </p:nvPicPr>
        <p:blipFill>
          <a:blip r:embed="rId3">
            <a:alphaModFix/>
          </a:blip>
          <a:stretch>
            <a:fillRect/>
          </a:stretch>
        </p:blipFill>
        <p:spPr>
          <a:xfrm>
            <a:off x="2329925" y="2357229"/>
            <a:ext cx="6189349" cy="2911849"/>
          </a:xfrm>
          <a:prstGeom prst="rect">
            <a:avLst/>
          </a:prstGeom>
          <a:noFill/>
          <a:ln w="9525" cap="flat" cmpd="sng">
            <a:solidFill>
              <a:srgbClr val="000000"/>
            </a:solidFill>
            <a:prstDash val="solid"/>
            <a:round/>
            <a:headEnd type="none" w="med" len="med"/>
            <a:tailEnd type="none" w="med" len="med"/>
          </a:ln>
        </p:spPr>
      </p:pic>
      <p:sp>
        <p:nvSpPr>
          <p:cNvPr id="319" name="Shape 319"/>
          <p:cNvSpPr txBox="1"/>
          <p:nvPr/>
        </p:nvSpPr>
        <p:spPr>
          <a:xfrm>
            <a:off x="2329925" y="5269075"/>
            <a:ext cx="5755799" cy="497400"/>
          </a:xfrm>
          <a:prstGeom prst="rect">
            <a:avLst/>
          </a:prstGeom>
          <a:noFill/>
          <a:ln>
            <a:noFill/>
          </a:ln>
        </p:spPr>
        <p:txBody>
          <a:bodyPr lIns="91425" tIns="91425" rIns="91425" bIns="91425" anchor="t" anchorCtr="0">
            <a:noAutofit/>
          </a:bodyPr>
          <a:lstStyle/>
          <a:p>
            <a:pPr>
              <a:spcBef>
                <a:spcPts val="0"/>
              </a:spcBef>
              <a:buNone/>
            </a:pPr>
            <a:r>
              <a:rPr lang="en-US" sz="1200">
                <a:solidFill>
                  <a:srgbClr val="FFFFFF"/>
                </a:solidFill>
              </a:rPr>
              <a:t>Image of different sun angles from www.volker-quaschning.de</a:t>
            </a:r>
          </a:p>
        </p:txBody>
      </p:sp>
      <p:sp>
        <p:nvSpPr>
          <p:cNvPr id="320" name="Shape 320"/>
          <p:cNvSpPr/>
          <p:nvPr/>
        </p:nvSpPr>
        <p:spPr>
          <a:xfrm>
            <a:off x="4724900" y="4598975"/>
            <a:ext cx="1423950" cy="609150"/>
          </a:xfrm>
          <a:custGeom>
            <a:avLst/>
            <a:gdLst/>
            <a:ahLst/>
            <a:cxnLst/>
            <a:rect l="0" t="0" r="0" b="0"/>
            <a:pathLst>
              <a:path w="56958" h="24366" extrusionOk="0">
                <a:moveTo>
                  <a:pt x="50831" y="0"/>
                </a:moveTo>
                <a:cubicBezTo>
                  <a:pt x="51601" y="840"/>
                  <a:pt x="54471" y="3361"/>
                  <a:pt x="55452" y="5042"/>
                </a:cubicBezTo>
                <a:cubicBezTo>
                  <a:pt x="56432" y="6722"/>
                  <a:pt x="57203" y="8122"/>
                  <a:pt x="56713" y="10083"/>
                </a:cubicBezTo>
                <a:cubicBezTo>
                  <a:pt x="56223" y="12043"/>
                  <a:pt x="54192" y="15053"/>
                  <a:pt x="52512" y="16804"/>
                </a:cubicBezTo>
                <a:cubicBezTo>
                  <a:pt x="50831" y="18554"/>
                  <a:pt x="48870" y="19674"/>
                  <a:pt x="46630" y="20585"/>
                </a:cubicBezTo>
                <a:cubicBezTo>
                  <a:pt x="44389" y="21495"/>
                  <a:pt x="41659" y="21774"/>
                  <a:pt x="39069" y="22265"/>
                </a:cubicBezTo>
                <a:cubicBezTo>
                  <a:pt x="36478" y="22755"/>
                  <a:pt x="33817" y="23175"/>
                  <a:pt x="31087" y="23526"/>
                </a:cubicBezTo>
                <a:cubicBezTo>
                  <a:pt x="28356" y="23876"/>
                  <a:pt x="25485" y="24366"/>
                  <a:pt x="22685" y="24366"/>
                </a:cubicBezTo>
                <a:cubicBezTo>
                  <a:pt x="19884" y="24366"/>
                  <a:pt x="17083" y="24086"/>
                  <a:pt x="14283" y="23526"/>
                </a:cubicBezTo>
                <a:cubicBezTo>
                  <a:pt x="11482" y="22965"/>
                  <a:pt x="8261" y="21775"/>
                  <a:pt x="5881" y="21005"/>
                </a:cubicBezTo>
                <a:cubicBezTo>
                  <a:pt x="3500" y="20234"/>
                  <a:pt x="980" y="19255"/>
                  <a:pt x="0" y="18905"/>
                </a:cubicBezTo>
              </a:path>
            </a:pathLst>
          </a:custGeom>
          <a:noFill/>
          <a:ln w="28575" cap="flat" cmpd="sng">
            <a:solidFill>
              <a:srgbClr val="FF0000"/>
            </a:solidFill>
            <a:prstDash val="solid"/>
            <a:round/>
            <a:headEnd type="none" w="lg" len="lg"/>
            <a:tailEnd type="none" w="lg" len="lg"/>
          </a:ln>
        </p:spPr>
      </p:sp>
      <p:sp>
        <p:nvSpPr>
          <p:cNvPr id="321" name="Shape 321"/>
          <p:cNvSpPr/>
          <p:nvPr/>
        </p:nvSpPr>
        <p:spPr>
          <a:xfrm>
            <a:off x="3825195" y="3905825"/>
            <a:ext cx="164550" cy="1144750"/>
          </a:xfrm>
          <a:custGeom>
            <a:avLst/>
            <a:gdLst/>
            <a:ahLst/>
            <a:cxnLst/>
            <a:rect l="0" t="0" r="0" b="0"/>
            <a:pathLst>
              <a:path w="6582" h="45790" extrusionOk="0">
                <a:moveTo>
                  <a:pt x="6582" y="45790"/>
                </a:moveTo>
                <a:cubicBezTo>
                  <a:pt x="6231" y="44879"/>
                  <a:pt x="5321" y="42499"/>
                  <a:pt x="4481" y="40329"/>
                </a:cubicBezTo>
                <a:cubicBezTo>
                  <a:pt x="3640" y="38158"/>
                  <a:pt x="2241" y="35918"/>
                  <a:pt x="1541" y="32768"/>
                </a:cubicBezTo>
                <a:cubicBezTo>
                  <a:pt x="840" y="29617"/>
                  <a:pt x="490" y="24365"/>
                  <a:pt x="280" y="21425"/>
                </a:cubicBezTo>
                <a:cubicBezTo>
                  <a:pt x="69" y="18484"/>
                  <a:pt x="0" y="17294"/>
                  <a:pt x="280" y="15124"/>
                </a:cubicBezTo>
                <a:cubicBezTo>
                  <a:pt x="560" y="12953"/>
                  <a:pt x="1470" y="10222"/>
                  <a:pt x="1961" y="8402"/>
                </a:cubicBezTo>
                <a:cubicBezTo>
                  <a:pt x="2451" y="6581"/>
                  <a:pt x="2520" y="5601"/>
                  <a:pt x="3221" y="4201"/>
                </a:cubicBezTo>
                <a:cubicBezTo>
                  <a:pt x="3921" y="2800"/>
                  <a:pt x="5671" y="700"/>
                  <a:pt x="6162" y="0"/>
                </a:cubicBezTo>
              </a:path>
            </a:pathLst>
          </a:custGeom>
          <a:noFill/>
          <a:ln w="28575" cap="flat" cmpd="sng">
            <a:solidFill>
              <a:srgbClr val="FF0000"/>
            </a:solidFill>
            <a:prstDash val="solid"/>
            <a:round/>
            <a:headEnd type="none" w="lg" len="lg"/>
            <a:tailEnd type="none" w="lg" len="lg"/>
          </a:ln>
        </p:spPr>
      </p:sp>
      <p:sp>
        <p:nvSpPr>
          <p:cNvPr id="322" name="Shape 322"/>
          <p:cNvSpPr txBox="1">
            <a:spLocks noGrp="1"/>
          </p:cNvSpPr>
          <p:nvPr>
            <p:ph type="body" idx="1"/>
          </p:nvPr>
        </p:nvSpPr>
        <p:spPr>
          <a:xfrm>
            <a:off x="609600" y="1600200"/>
            <a:ext cx="10972799" cy="756899"/>
          </a:xfrm>
          <a:prstGeom prst="rect">
            <a:avLst/>
          </a:prstGeom>
        </p:spPr>
        <p:txBody>
          <a:bodyPr lIns="91425" tIns="91425" rIns="91425" bIns="91425" anchor="t" anchorCtr="0">
            <a:noAutofit/>
          </a:bodyPr>
          <a:lstStyle/>
          <a:p>
            <a:pPr marL="228600" lvl="0" indent="0" rtl="0">
              <a:spcBef>
                <a:spcPts val="0"/>
              </a:spcBef>
              <a:buNone/>
            </a:pPr>
            <a:r>
              <a:rPr lang="en-US" sz="3000">
                <a:solidFill>
                  <a:srgbClr val="FFFFFF"/>
                </a:solidFill>
              </a:rPr>
              <a:t>Which angle is the right sun angle? How do we get it?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2500"/>
                                        <p:tgtEl>
                                          <p:spTgt spid="322"/>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318"/>
                                        </p:tgtEl>
                                        <p:attrNameLst>
                                          <p:attrName>style.visibility</p:attrName>
                                        </p:attrNameLst>
                                      </p:cBhvr>
                                      <p:to>
                                        <p:strVal val="visible"/>
                                      </p:to>
                                    </p:set>
                                    <p:animEffect transition="in" filter="fade">
                                      <p:cBhvr>
                                        <p:cTn id="11" dur="2600"/>
                                        <p:tgtEl>
                                          <p:spTgt spid="318"/>
                                        </p:tgtEl>
                                      </p:cBhvr>
                                    </p:animEffect>
                                  </p:childTnLst>
                                </p:cTn>
                              </p:par>
                              <p:par>
                                <p:cTn id="12" presetID="10" presetClass="entr" presetSubtype="0" fill="hold" nodeType="withEffect">
                                  <p:stCondLst>
                                    <p:cond delay="0"/>
                                  </p:stCondLst>
                                  <p:childTnLst>
                                    <p:set>
                                      <p:cBhvr>
                                        <p:cTn id="13" dur="1" fill="hold">
                                          <p:stCondLst>
                                            <p:cond delay="0"/>
                                          </p:stCondLst>
                                        </p:cTn>
                                        <p:tgtEl>
                                          <p:spTgt spid="319"/>
                                        </p:tgtEl>
                                        <p:attrNameLst>
                                          <p:attrName>style.visibility</p:attrName>
                                        </p:attrNameLst>
                                      </p:cBhvr>
                                      <p:to>
                                        <p:strVal val="visible"/>
                                      </p:to>
                                    </p:set>
                                    <p:animEffect transition="in" filter="fade">
                                      <p:cBhvr>
                                        <p:cTn id="14" dur="2500"/>
                                        <p:tgtEl>
                                          <p:spTgt spid="3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1"/>
                                        </p:tgtEl>
                                        <p:attrNameLst>
                                          <p:attrName>style.visibility</p:attrName>
                                        </p:attrNameLst>
                                      </p:cBhvr>
                                      <p:to>
                                        <p:strVal val="visible"/>
                                      </p:to>
                                    </p:set>
                                    <p:animEffect transition="in" filter="fade">
                                      <p:cBhvr>
                                        <p:cTn id="19" dur="2500"/>
                                        <p:tgtEl>
                                          <p:spTgt spid="3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0"/>
                                        </p:tgtEl>
                                        <p:attrNameLst>
                                          <p:attrName>style.visibility</p:attrName>
                                        </p:attrNameLst>
                                      </p:cBhvr>
                                      <p:to>
                                        <p:strVal val="visible"/>
                                      </p:to>
                                    </p:set>
                                    <p:animEffect transition="in" filter="fade">
                                      <p:cBhvr>
                                        <p:cTn id="24" dur="26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619350" y="326925"/>
            <a:ext cx="10972799" cy="1143000"/>
          </a:xfrm>
          <a:prstGeom prst="rect">
            <a:avLst/>
          </a:prstGeom>
        </p:spPr>
        <p:txBody>
          <a:bodyPr lIns="91425" tIns="91425" rIns="91425" bIns="91425" anchor="b" anchorCtr="0">
            <a:noAutofit/>
          </a:bodyPr>
          <a:lstStyle/>
          <a:p>
            <a:pPr>
              <a:spcBef>
                <a:spcPts val="0"/>
              </a:spcBef>
              <a:buNone/>
            </a:pPr>
            <a:r>
              <a:rPr lang="en-US" sz="4400">
                <a:solidFill>
                  <a:srgbClr val="FFFFFF"/>
                </a:solidFill>
                <a:latin typeface="Calibri"/>
                <a:ea typeface="Calibri"/>
                <a:cs typeface="Calibri"/>
                <a:sym typeface="Calibri"/>
              </a:rPr>
              <a:t>Crater Data Extraction </a:t>
            </a:r>
            <a:r>
              <a:rPr lang="en-US" sz="4400" b="1">
                <a:solidFill>
                  <a:srgbClr val="FFFFFF"/>
                </a:solidFill>
                <a:latin typeface="Calibri"/>
                <a:ea typeface="Calibri"/>
                <a:cs typeface="Calibri"/>
                <a:sym typeface="Calibri"/>
              </a:rPr>
              <a:t>- </a:t>
            </a:r>
            <a:r>
              <a:rPr lang="en-US" sz="4400">
                <a:solidFill>
                  <a:srgbClr val="FFFFFF"/>
                </a:solidFill>
                <a:latin typeface="Calibri"/>
                <a:ea typeface="Calibri"/>
                <a:cs typeface="Calibri"/>
                <a:sym typeface="Calibri"/>
              </a:rPr>
              <a:t>Depth Calculations</a:t>
            </a:r>
          </a:p>
        </p:txBody>
      </p:sp>
      <p:sp>
        <p:nvSpPr>
          <p:cNvPr id="329" name="Shape 329"/>
          <p:cNvSpPr txBox="1">
            <a:spLocks noGrp="1"/>
          </p:cNvSpPr>
          <p:nvPr>
            <p:ph type="body" idx="1"/>
          </p:nvPr>
        </p:nvSpPr>
        <p:spPr>
          <a:xfrm>
            <a:off x="7005475" y="6082637"/>
            <a:ext cx="5112900" cy="360299"/>
          </a:xfrm>
          <a:prstGeom prst="rect">
            <a:avLst/>
          </a:prstGeom>
        </p:spPr>
        <p:txBody>
          <a:bodyPr lIns="91425" tIns="91425" rIns="91425" bIns="91425" anchor="t" anchorCtr="0">
            <a:noAutofit/>
          </a:bodyPr>
          <a:lstStyle/>
          <a:p>
            <a:pPr marL="0" indent="0">
              <a:spcBef>
                <a:spcPts val="0"/>
              </a:spcBef>
              <a:buNone/>
            </a:pPr>
            <a:r>
              <a:rPr lang="en-US" sz="1400">
                <a:solidFill>
                  <a:srgbClr val="FFFFFF"/>
                </a:solidFill>
              </a:rPr>
              <a:t>Depth for yoshi crater cited to be 70m. </a:t>
            </a:r>
          </a:p>
        </p:txBody>
      </p:sp>
      <p:pic>
        <p:nvPicPr>
          <p:cNvPr id="330" name="Shape 330"/>
          <p:cNvPicPr preferRelativeResize="0"/>
          <p:nvPr/>
        </p:nvPicPr>
        <p:blipFill>
          <a:blip r:embed="rId3">
            <a:alphaModFix/>
          </a:blip>
          <a:stretch>
            <a:fillRect/>
          </a:stretch>
        </p:blipFill>
        <p:spPr>
          <a:xfrm>
            <a:off x="376974" y="1736512"/>
            <a:ext cx="3298600" cy="3008051"/>
          </a:xfrm>
          <a:prstGeom prst="rect">
            <a:avLst/>
          </a:prstGeom>
          <a:noFill/>
          <a:ln w="9525" cap="flat" cmpd="sng">
            <a:solidFill>
              <a:srgbClr val="FFFFFF"/>
            </a:solidFill>
            <a:prstDash val="solid"/>
            <a:round/>
            <a:headEnd type="none" w="med" len="med"/>
            <a:tailEnd type="none" w="med" len="med"/>
          </a:ln>
        </p:spPr>
      </p:pic>
      <p:pic>
        <p:nvPicPr>
          <p:cNvPr id="331" name="Shape 331"/>
          <p:cNvPicPr preferRelativeResize="0"/>
          <p:nvPr/>
        </p:nvPicPr>
        <p:blipFill>
          <a:blip r:embed="rId4">
            <a:alphaModFix/>
          </a:blip>
          <a:stretch>
            <a:fillRect/>
          </a:stretch>
        </p:blipFill>
        <p:spPr>
          <a:xfrm>
            <a:off x="2688875" y="2926112"/>
            <a:ext cx="3298593" cy="3001300"/>
          </a:xfrm>
          <a:prstGeom prst="rect">
            <a:avLst/>
          </a:prstGeom>
          <a:noFill/>
          <a:ln w="9525" cap="flat" cmpd="sng">
            <a:solidFill>
              <a:srgbClr val="FFFFFF"/>
            </a:solidFill>
            <a:prstDash val="solid"/>
            <a:round/>
            <a:headEnd type="none" w="med" len="med"/>
            <a:tailEnd type="none" w="med" len="med"/>
          </a:ln>
        </p:spPr>
      </p:pic>
      <p:sp>
        <p:nvSpPr>
          <p:cNvPr id="332" name="Shape 332"/>
          <p:cNvSpPr txBox="1"/>
          <p:nvPr/>
        </p:nvSpPr>
        <p:spPr>
          <a:xfrm>
            <a:off x="3940300" y="1626512"/>
            <a:ext cx="2225700" cy="1143000"/>
          </a:xfrm>
          <a:prstGeom prst="rect">
            <a:avLst/>
          </a:prstGeom>
          <a:noFill/>
          <a:ln>
            <a:noFill/>
          </a:ln>
        </p:spPr>
        <p:txBody>
          <a:bodyPr lIns="91425" tIns="91425" rIns="91425" bIns="91425" anchor="t" anchorCtr="0">
            <a:noAutofit/>
          </a:bodyPr>
          <a:lstStyle/>
          <a:p>
            <a:pPr>
              <a:spcBef>
                <a:spcPts val="0"/>
              </a:spcBef>
              <a:buNone/>
            </a:pPr>
            <a:r>
              <a:rPr lang="en-US">
                <a:solidFill>
                  <a:srgbClr val="FFFFFF"/>
                </a:solidFill>
              </a:rPr>
              <a:t>Extract shadows with some image processing, and find the shadow length along the sun angle.</a:t>
            </a:r>
          </a:p>
        </p:txBody>
      </p:sp>
      <p:sp>
        <p:nvSpPr>
          <p:cNvPr id="333" name="Shape 333"/>
          <p:cNvSpPr txBox="1"/>
          <p:nvPr/>
        </p:nvSpPr>
        <p:spPr>
          <a:xfrm>
            <a:off x="356125" y="4808812"/>
            <a:ext cx="2225700" cy="360299"/>
          </a:xfrm>
          <a:prstGeom prst="rect">
            <a:avLst/>
          </a:prstGeom>
          <a:noFill/>
          <a:ln>
            <a:noFill/>
          </a:ln>
        </p:spPr>
        <p:txBody>
          <a:bodyPr lIns="91425" tIns="91425" rIns="91425" bIns="91425" anchor="t" anchorCtr="0">
            <a:noAutofit/>
          </a:bodyPr>
          <a:lstStyle/>
          <a:p>
            <a:pPr>
              <a:spcBef>
                <a:spcPts val="0"/>
              </a:spcBef>
              <a:buNone/>
            </a:pPr>
            <a:r>
              <a:rPr lang="en-US">
                <a:solidFill>
                  <a:srgbClr val="FFFFFF"/>
                </a:solidFill>
              </a:rPr>
              <a:t>Original crater image</a:t>
            </a:r>
          </a:p>
        </p:txBody>
      </p:sp>
      <p:sp>
        <p:nvSpPr>
          <p:cNvPr id="334" name="Shape 334"/>
          <p:cNvSpPr txBox="1"/>
          <p:nvPr/>
        </p:nvSpPr>
        <p:spPr>
          <a:xfrm>
            <a:off x="2688925" y="5868562"/>
            <a:ext cx="3298499" cy="524999"/>
          </a:xfrm>
          <a:prstGeom prst="rect">
            <a:avLst/>
          </a:prstGeom>
          <a:noFill/>
          <a:ln>
            <a:noFill/>
          </a:ln>
        </p:spPr>
        <p:txBody>
          <a:bodyPr lIns="91425" tIns="91425" rIns="91425" bIns="91425" anchor="t" anchorCtr="0">
            <a:noAutofit/>
          </a:bodyPr>
          <a:lstStyle/>
          <a:p>
            <a:pPr>
              <a:spcBef>
                <a:spcPts val="0"/>
              </a:spcBef>
              <a:buNone/>
            </a:pPr>
            <a:r>
              <a:rPr lang="en-US">
                <a:solidFill>
                  <a:srgbClr val="FFFFFF"/>
                </a:solidFill>
              </a:rPr>
              <a:t>Image of shadow and red shadow line </a:t>
            </a:r>
          </a:p>
        </p:txBody>
      </p:sp>
      <p:pic>
        <p:nvPicPr>
          <p:cNvPr id="335" name="Shape 335"/>
          <p:cNvPicPr preferRelativeResize="0"/>
          <p:nvPr/>
        </p:nvPicPr>
        <p:blipFill>
          <a:blip r:embed="rId5">
            <a:alphaModFix/>
          </a:blip>
          <a:stretch>
            <a:fillRect/>
          </a:stretch>
        </p:blipFill>
        <p:spPr>
          <a:xfrm>
            <a:off x="6795875" y="1736500"/>
            <a:ext cx="4704724" cy="4287450"/>
          </a:xfrm>
          <a:prstGeom prst="rect">
            <a:avLst/>
          </a:prstGeom>
          <a:noFill/>
          <a:ln w="9525" cap="flat" cmpd="sng">
            <a:solidFill>
              <a:srgbClr val="FFFFFF"/>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33"/>
                                        </p:tgtEl>
                                        <p:attrNameLst>
                                          <p:attrName>style.visibility</p:attrName>
                                        </p:attrNameLst>
                                      </p:cBhvr>
                                      <p:to>
                                        <p:strVal val="visible"/>
                                      </p:to>
                                    </p:set>
                                    <p:animEffect transition="in" filter="fade">
                                      <p:cBhvr>
                                        <p:cTn id="11" dur="1000"/>
                                        <p:tgtEl>
                                          <p:spTgt spid="33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2"/>
                                        </p:tgtEl>
                                        <p:attrNameLst>
                                          <p:attrName>style.visibility</p:attrName>
                                        </p:attrNameLst>
                                      </p:cBhvr>
                                      <p:to>
                                        <p:strVal val="visible"/>
                                      </p:to>
                                    </p:set>
                                    <p:animEffect transition="in" filter="fade">
                                      <p:cBhvr>
                                        <p:cTn id="15" dur="1000"/>
                                        <p:tgtEl>
                                          <p:spTgt spid="33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31"/>
                                        </p:tgtEl>
                                        <p:attrNameLst>
                                          <p:attrName>style.visibility</p:attrName>
                                        </p:attrNameLst>
                                      </p:cBhvr>
                                      <p:to>
                                        <p:strVal val="visible"/>
                                      </p:to>
                                    </p:set>
                                    <p:animEffect transition="in" filter="fade">
                                      <p:cBhvr>
                                        <p:cTn id="19" dur="1000"/>
                                        <p:tgtEl>
                                          <p:spTgt spid="33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34"/>
                                        </p:tgtEl>
                                        <p:attrNameLst>
                                          <p:attrName>style.visibility</p:attrName>
                                        </p:attrNameLst>
                                      </p:cBhvr>
                                      <p:to>
                                        <p:strVal val="visible"/>
                                      </p:to>
                                    </p:set>
                                    <p:animEffect transition="in" filter="fade">
                                      <p:cBhvr>
                                        <p:cTn id="23" dur="1000"/>
                                        <p:tgtEl>
                                          <p:spTgt spid="334"/>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fade">
                                      <p:cBhvr>
                                        <p:cTn id="27" dur="1000"/>
                                        <p:tgtEl>
                                          <p:spTgt spid="335"/>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29"/>
                                        </p:tgtEl>
                                        <p:attrNameLst>
                                          <p:attrName>style.visibility</p:attrName>
                                        </p:attrNameLst>
                                      </p:cBhvr>
                                      <p:to>
                                        <p:strVal val="visible"/>
                                      </p:to>
                                    </p:set>
                                    <p:animEffect transition="in" filter="fade">
                                      <p:cBhvr>
                                        <p:cTn id="31"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838200" y="365125"/>
            <a:ext cx="10515599"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dirty="0">
                <a:solidFill>
                  <a:srgbClr val="FFFFFF"/>
                </a:solidFill>
                <a:latin typeface="Calibri"/>
                <a:ea typeface="Calibri"/>
                <a:cs typeface="Calibri"/>
                <a:sym typeface="Calibri"/>
              </a:rPr>
              <a:t>Objective</a:t>
            </a:r>
          </a:p>
        </p:txBody>
      </p:sp>
      <p:sp>
        <p:nvSpPr>
          <p:cNvPr id="59" name="Shape 59"/>
          <p:cNvSpPr txBox="1">
            <a:spLocks noGrp="1"/>
          </p:cNvSpPr>
          <p:nvPr>
            <p:ph type="body" idx="1"/>
          </p:nvPr>
        </p:nvSpPr>
        <p:spPr>
          <a:xfrm>
            <a:off x="838200" y="1825625"/>
            <a:ext cx="6749399" cy="4351199"/>
          </a:xfrm>
          <a:prstGeom prst="rect">
            <a:avLst/>
          </a:prstGeom>
          <a:noFill/>
          <a:ln>
            <a:noFill/>
          </a:ln>
        </p:spPr>
        <p:txBody>
          <a:bodyPr lIns="91425" tIns="45700" rIns="91425" bIns="45700" anchor="t" anchorCtr="0">
            <a:noAutofit/>
          </a:bodyPr>
          <a:lstStyle/>
          <a:p>
            <a:pPr marL="228600" lvl="0" indent="-279401" algn="just" rtl="0">
              <a:lnSpc>
                <a:spcPct val="90000"/>
              </a:lnSpc>
              <a:spcBef>
                <a:spcPts val="0"/>
              </a:spcBef>
              <a:buClr>
                <a:srgbClr val="FFFFFF"/>
              </a:buClr>
              <a:buSzPct val="100000"/>
              <a:buFont typeface="Calibri"/>
              <a:buChar char="•"/>
            </a:pPr>
            <a:r>
              <a:rPr lang="en-US" sz="3200" dirty="0">
                <a:solidFill>
                  <a:srgbClr val="F3F3F3"/>
                </a:solidFill>
                <a:latin typeface="Calibri"/>
                <a:ea typeface="Calibri"/>
                <a:cs typeface="Calibri"/>
                <a:sym typeface="Calibri"/>
              </a:rPr>
              <a:t>The Lunar Mapping and Modeling Portal (LMMP) team at JPL tasked our LCDR team to develop an algorithm that will automatically detect lunar craters using images from the Lunar Reconnaissance Orbiter Camera (LROC). Final program should estimate the shape of the crater, as well as the crater’s approximate depth and diameter. </a:t>
            </a:r>
          </a:p>
        </p:txBody>
      </p:sp>
      <p:pic>
        <p:nvPicPr>
          <p:cNvPr id="60" name="Shape 60"/>
          <p:cNvPicPr preferRelativeResize="0"/>
          <p:nvPr/>
        </p:nvPicPr>
        <p:blipFill>
          <a:blip r:embed="rId3">
            <a:alphaModFix/>
          </a:blip>
          <a:stretch>
            <a:fillRect/>
          </a:stretch>
        </p:blipFill>
        <p:spPr>
          <a:xfrm>
            <a:off x="10654025" y="203250"/>
            <a:ext cx="813475" cy="5973574"/>
          </a:xfrm>
          <a:prstGeom prst="rect">
            <a:avLst/>
          </a:prstGeom>
          <a:noFill/>
          <a:ln w="28575" cap="flat" cmpd="sng">
            <a:solidFill>
              <a:schemeClr val="lt1"/>
            </a:solidFill>
            <a:prstDash val="solid"/>
            <a:round/>
            <a:headEnd type="none" w="med" len="med"/>
            <a:tailEnd type="none" w="med" len="med"/>
          </a:ln>
        </p:spPr>
      </p:pic>
      <p:sp>
        <p:nvSpPr>
          <p:cNvPr id="61" name="Shape 61"/>
          <p:cNvSpPr txBox="1"/>
          <p:nvPr/>
        </p:nvSpPr>
        <p:spPr>
          <a:xfrm>
            <a:off x="10023062" y="6176825"/>
            <a:ext cx="2075399" cy="554099"/>
          </a:xfrm>
          <a:prstGeom prst="rect">
            <a:avLst/>
          </a:prstGeom>
          <a:noFill/>
          <a:ln>
            <a:noFill/>
          </a:ln>
        </p:spPr>
        <p:txBody>
          <a:bodyPr lIns="91425" tIns="91425" rIns="91425" bIns="91425" anchor="t" anchorCtr="0">
            <a:noAutofit/>
          </a:bodyPr>
          <a:lstStyle/>
          <a:p>
            <a:pPr marL="50800" marR="50800" lvl="0" indent="0" rtl="0">
              <a:lnSpc>
                <a:spcPct val="130434"/>
              </a:lnSpc>
              <a:spcBef>
                <a:spcPts val="500"/>
              </a:spcBef>
              <a:spcAft>
                <a:spcPts val="400"/>
              </a:spcAft>
              <a:buNone/>
            </a:pPr>
            <a:r>
              <a:rPr lang="en-US" sz="1800">
                <a:solidFill>
                  <a:srgbClr val="FFFFFF"/>
                </a:solidFill>
              </a:rPr>
              <a:t>M1150763131RC</a:t>
            </a:r>
          </a:p>
          <a:p>
            <a:pPr lvl="0" rtl="0">
              <a:spcBef>
                <a:spcPts val="0"/>
              </a:spcBef>
              <a:buNone/>
            </a:pPr>
            <a:endParaRPr/>
          </a:p>
        </p:txBody>
      </p:sp>
      <p:pic>
        <p:nvPicPr>
          <p:cNvPr id="62" name="Shape 62"/>
          <p:cNvPicPr preferRelativeResize="0"/>
          <p:nvPr/>
        </p:nvPicPr>
        <p:blipFill>
          <a:blip r:embed="rId4">
            <a:alphaModFix/>
          </a:blip>
          <a:stretch>
            <a:fillRect/>
          </a:stretch>
        </p:blipFill>
        <p:spPr>
          <a:xfrm>
            <a:off x="7843025" y="1781724"/>
            <a:ext cx="2175000" cy="2816625"/>
          </a:xfrm>
          <a:prstGeom prst="rect">
            <a:avLst/>
          </a:prstGeom>
          <a:noFill/>
          <a:ln>
            <a:noFill/>
          </a:ln>
        </p:spPr>
      </p:pic>
      <p:cxnSp>
        <p:nvCxnSpPr>
          <p:cNvPr id="63" name="Shape 63"/>
          <p:cNvCxnSpPr/>
          <p:nvPr/>
        </p:nvCxnSpPr>
        <p:spPr>
          <a:xfrm rot="10800000" flipH="1">
            <a:off x="10023025" y="219900"/>
            <a:ext cx="652199" cy="1556699"/>
          </a:xfrm>
          <a:prstGeom prst="straightConnector1">
            <a:avLst/>
          </a:prstGeom>
          <a:noFill/>
          <a:ln w="19050" cap="flat" cmpd="sng">
            <a:solidFill>
              <a:srgbClr val="FFFFFF"/>
            </a:solidFill>
            <a:prstDash val="dot"/>
            <a:round/>
            <a:headEnd type="none" w="lg" len="lg"/>
            <a:tailEnd type="none" w="lg" len="lg"/>
          </a:ln>
        </p:spPr>
      </p:cxnSp>
      <p:cxnSp>
        <p:nvCxnSpPr>
          <p:cNvPr id="64" name="Shape 64"/>
          <p:cNvCxnSpPr/>
          <p:nvPr/>
        </p:nvCxnSpPr>
        <p:spPr>
          <a:xfrm>
            <a:off x="10023025" y="4595525"/>
            <a:ext cx="620700" cy="1588199"/>
          </a:xfrm>
          <a:prstGeom prst="straightConnector1">
            <a:avLst/>
          </a:prstGeom>
          <a:noFill/>
          <a:ln w="19050" cap="flat" cmpd="sng">
            <a:solidFill>
              <a:srgbClr val="FFFFFF"/>
            </a:solidFill>
            <a:prstDash val="dot"/>
            <a:round/>
            <a:headEnd type="none" w="lg" len="lg"/>
            <a:tailEnd type="none" w="lg" len="lg"/>
          </a:ln>
        </p:spPr>
      </p:cxnSp>
      <p:pic>
        <p:nvPicPr>
          <p:cNvPr id="65" name="Shape 65"/>
          <p:cNvPicPr preferRelativeResize="0"/>
          <p:nvPr/>
        </p:nvPicPr>
        <p:blipFill>
          <a:blip r:embed="rId5">
            <a:alphaModFix/>
          </a:blip>
          <a:stretch>
            <a:fillRect/>
          </a:stretch>
        </p:blipFill>
        <p:spPr>
          <a:xfrm>
            <a:off x="7811325" y="4689237"/>
            <a:ext cx="2238375" cy="2047875"/>
          </a:xfrm>
          <a:prstGeom prst="rect">
            <a:avLst/>
          </a:prstGeom>
          <a:noFill/>
          <a:ln>
            <a:noFill/>
          </a:ln>
        </p:spPr>
      </p:pic>
      <p:pic>
        <p:nvPicPr>
          <p:cNvPr id="66" name="Shape 66"/>
          <p:cNvPicPr preferRelativeResize="0"/>
          <p:nvPr/>
        </p:nvPicPr>
        <p:blipFill rotWithShape="1">
          <a:blip r:embed="rId6">
            <a:alphaModFix/>
          </a:blip>
          <a:srcRect/>
          <a:stretch/>
        </p:blipFill>
        <p:spPr>
          <a:xfrm>
            <a:off x="7961167" y="822600"/>
            <a:ext cx="1718100" cy="5540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609600" y="274637"/>
            <a:ext cx="10972799" cy="1143000"/>
          </a:xfrm>
          <a:prstGeom prst="rect">
            <a:avLst/>
          </a:prstGeom>
        </p:spPr>
        <p:txBody>
          <a:bodyPr lIns="91425" tIns="91425" rIns="91425" bIns="91425" anchor="b" anchorCtr="0">
            <a:noAutofit/>
          </a:bodyPr>
          <a:lstStyle/>
          <a:p>
            <a:pPr>
              <a:spcBef>
                <a:spcPts val="0"/>
              </a:spcBef>
              <a:buNone/>
            </a:pPr>
            <a:r>
              <a:rPr lang="en-US" sz="4400">
                <a:solidFill>
                  <a:srgbClr val="FFFFFF"/>
                </a:solidFill>
              </a:rPr>
              <a:t>Ringtoss - Results </a:t>
            </a:r>
          </a:p>
        </p:txBody>
      </p:sp>
      <p:pic>
        <p:nvPicPr>
          <p:cNvPr id="342" name="Shape 342"/>
          <p:cNvPicPr preferRelativeResize="0"/>
          <p:nvPr/>
        </p:nvPicPr>
        <p:blipFill>
          <a:blip r:embed="rId3">
            <a:alphaModFix/>
          </a:blip>
          <a:stretch>
            <a:fillRect/>
          </a:stretch>
        </p:blipFill>
        <p:spPr>
          <a:xfrm>
            <a:off x="886850" y="2412975"/>
            <a:ext cx="10418275" cy="3085649"/>
          </a:xfrm>
          <a:prstGeom prst="rect">
            <a:avLst/>
          </a:prstGeom>
          <a:noFill/>
          <a:ln>
            <a:noFill/>
          </a:ln>
        </p:spPr>
      </p:pic>
      <p:sp>
        <p:nvSpPr>
          <p:cNvPr id="343" name="Shape 343"/>
          <p:cNvSpPr/>
          <p:nvPr/>
        </p:nvSpPr>
        <p:spPr>
          <a:xfrm>
            <a:off x="9055425" y="4069625"/>
            <a:ext cx="2166599" cy="1367399"/>
          </a:xfrm>
          <a:prstGeom prst="roundRect">
            <a:avLst>
              <a:gd name="adj" fmla="val 16667"/>
            </a:avLst>
          </a:prstGeom>
          <a:solidFill>
            <a:srgbClr val="30CC02">
              <a:alpha val="27780"/>
            </a:srgbClr>
          </a:solidFill>
          <a:ln w="19050" cap="flat" cmpd="sng">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609600" y="274637"/>
            <a:ext cx="10972799" cy="1143000"/>
          </a:xfrm>
          <a:prstGeom prst="rect">
            <a:avLst/>
          </a:prstGeom>
        </p:spPr>
        <p:txBody>
          <a:bodyPr lIns="91425" tIns="91425" rIns="91425" bIns="91425" anchor="b" anchorCtr="0">
            <a:noAutofit/>
          </a:bodyPr>
          <a:lstStyle/>
          <a:p>
            <a:pPr>
              <a:spcBef>
                <a:spcPts val="0"/>
              </a:spcBef>
              <a:buNone/>
            </a:pPr>
            <a:r>
              <a:rPr lang="en-US">
                <a:solidFill>
                  <a:srgbClr val="FFFFFF"/>
                </a:solidFill>
              </a:rPr>
              <a:t>Output File</a:t>
            </a:r>
          </a:p>
        </p:txBody>
      </p:sp>
      <p:pic>
        <p:nvPicPr>
          <p:cNvPr id="350" name="Shape 350"/>
          <p:cNvPicPr preferRelativeResize="0"/>
          <p:nvPr/>
        </p:nvPicPr>
        <p:blipFill>
          <a:blip r:embed="rId3">
            <a:alphaModFix/>
          </a:blip>
          <a:stretch>
            <a:fillRect/>
          </a:stretch>
        </p:blipFill>
        <p:spPr>
          <a:xfrm>
            <a:off x="1672475" y="1573599"/>
            <a:ext cx="8553174" cy="448972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Shape 356"/>
          <p:cNvPicPr preferRelativeResize="0"/>
          <p:nvPr/>
        </p:nvPicPr>
        <p:blipFill>
          <a:blip r:embed="rId3">
            <a:alphaModFix/>
          </a:blip>
          <a:stretch>
            <a:fillRect/>
          </a:stretch>
        </p:blipFill>
        <p:spPr>
          <a:xfrm>
            <a:off x="6745412" y="1765392"/>
            <a:ext cx="4339474" cy="4350345"/>
          </a:xfrm>
          <a:prstGeom prst="rect">
            <a:avLst/>
          </a:prstGeom>
          <a:noFill/>
          <a:ln w="9525" cap="flat" cmpd="sng">
            <a:solidFill>
              <a:srgbClr val="000000"/>
            </a:solidFill>
            <a:prstDash val="solid"/>
            <a:round/>
            <a:headEnd type="none" w="med" len="med"/>
            <a:tailEnd type="none" w="med" len="med"/>
          </a:ln>
        </p:spPr>
      </p:pic>
      <p:pic>
        <p:nvPicPr>
          <p:cNvPr id="357" name="Shape 357"/>
          <p:cNvPicPr preferRelativeResize="0"/>
          <p:nvPr/>
        </p:nvPicPr>
        <p:blipFill>
          <a:blip r:embed="rId4">
            <a:alphaModFix/>
          </a:blip>
          <a:stretch>
            <a:fillRect/>
          </a:stretch>
        </p:blipFill>
        <p:spPr>
          <a:xfrm>
            <a:off x="1103400" y="1770837"/>
            <a:ext cx="4339474" cy="4339474"/>
          </a:xfrm>
          <a:prstGeom prst="rect">
            <a:avLst/>
          </a:prstGeom>
          <a:noFill/>
          <a:ln w="9525" cap="flat" cmpd="sng">
            <a:solidFill>
              <a:srgbClr val="000000"/>
            </a:solidFill>
            <a:prstDash val="solid"/>
            <a:round/>
            <a:headEnd type="none" w="med" len="med"/>
            <a:tailEnd type="none" w="med" len="med"/>
          </a:ln>
        </p:spPr>
      </p:pic>
      <p:sp>
        <p:nvSpPr>
          <p:cNvPr id="358" name="Shape 358"/>
          <p:cNvSpPr txBox="1">
            <a:spLocks noGrp="1"/>
          </p:cNvSpPr>
          <p:nvPr>
            <p:ph type="title"/>
          </p:nvPr>
        </p:nvSpPr>
        <p:spPr>
          <a:xfrm>
            <a:off x="838200" y="365125"/>
            <a:ext cx="10515599" cy="1325700"/>
          </a:xfrm>
          <a:prstGeom prst="rect">
            <a:avLst/>
          </a:prstGeom>
        </p:spPr>
        <p:txBody>
          <a:bodyPr lIns="91425" tIns="91425" rIns="91425" bIns="91425" anchor="ctr" anchorCtr="0">
            <a:noAutofit/>
          </a:bodyPr>
          <a:lstStyle/>
          <a:p>
            <a:pPr>
              <a:spcBef>
                <a:spcPts val="0"/>
              </a:spcBef>
              <a:buNone/>
            </a:pPr>
            <a:r>
              <a:rPr lang="en-US" sz="4400">
                <a:solidFill>
                  <a:srgbClr val="FFFFFF"/>
                </a:solidFill>
              </a:rPr>
              <a:t>Ringtoss - Results</a:t>
            </a:r>
          </a:p>
        </p:txBody>
      </p:sp>
      <p:sp>
        <p:nvSpPr>
          <p:cNvPr id="359" name="Shape 359"/>
          <p:cNvSpPr txBox="1">
            <a:spLocks noGrp="1"/>
          </p:cNvSpPr>
          <p:nvPr>
            <p:ph type="body" idx="1"/>
          </p:nvPr>
        </p:nvSpPr>
        <p:spPr>
          <a:xfrm>
            <a:off x="3366350" y="3406650"/>
            <a:ext cx="2306699" cy="486900"/>
          </a:xfrm>
          <a:prstGeom prst="rect">
            <a:avLst/>
          </a:prstGeom>
        </p:spPr>
        <p:txBody>
          <a:bodyPr lIns="91425" tIns="91425" rIns="91425" bIns="91425" anchor="t" anchorCtr="0">
            <a:noAutofit/>
          </a:bodyPr>
          <a:lstStyle/>
          <a:p>
            <a:pPr marL="0" indent="0">
              <a:spcBef>
                <a:spcPts val="0"/>
              </a:spcBef>
              <a:buNone/>
            </a:pPr>
            <a:r>
              <a:rPr lang="en-US">
                <a:solidFill>
                  <a:srgbClr val="FFFFFF"/>
                </a:solidFill>
              </a:rPr>
              <a:t>RINGTOSS</a:t>
            </a:r>
          </a:p>
        </p:txBody>
      </p:sp>
      <p:sp>
        <p:nvSpPr>
          <p:cNvPr id="360" name="Shape 360"/>
          <p:cNvSpPr txBox="1">
            <a:spLocks noGrp="1"/>
          </p:cNvSpPr>
          <p:nvPr>
            <p:ph type="body" idx="2"/>
          </p:nvPr>
        </p:nvSpPr>
        <p:spPr>
          <a:xfrm>
            <a:off x="9030200" y="3406650"/>
            <a:ext cx="952499" cy="486900"/>
          </a:xfrm>
          <a:prstGeom prst="rect">
            <a:avLst/>
          </a:prstGeom>
        </p:spPr>
        <p:txBody>
          <a:bodyPr lIns="91425" tIns="91425" rIns="91425" bIns="91425" anchor="t" anchorCtr="0">
            <a:noAutofit/>
          </a:bodyPr>
          <a:lstStyle/>
          <a:p>
            <a:pPr marL="0" indent="0">
              <a:spcBef>
                <a:spcPts val="0"/>
              </a:spcBef>
              <a:buNone/>
            </a:pPr>
            <a:r>
              <a:rPr lang="en-US">
                <a:solidFill>
                  <a:srgbClr val="FFFFFF"/>
                </a:solidFill>
              </a:rPr>
              <a:t>JPL</a:t>
            </a:r>
          </a:p>
        </p:txBody>
      </p:sp>
      <p:pic>
        <p:nvPicPr>
          <p:cNvPr id="361" name="Shape 361"/>
          <p:cNvPicPr preferRelativeResize="0"/>
          <p:nvPr/>
        </p:nvPicPr>
        <p:blipFill>
          <a:blip r:embed="rId5">
            <a:alphaModFix/>
          </a:blip>
          <a:stretch>
            <a:fillRect/>
          </a:stretch>
        </p:blipFill>
        <p:spPr>
          <a:xfrm>
            <a:off x="3366350" y="3879300"/>
            <a:ext cx="2962199" cy="2666999"/>
          </a:xfrm>
          <a:prstGeom prst="snip1Rect">
            <a:avLst>
              <a:gd name="adj" fmla="val 16667"/>
            </a:avLst>
          </a:prstGeom>
          <a:noFill/>
          <a:ln w="9525" cap="flat" cmpd="sng">
            <a:solidFill>
              <a:srgbClr val="000000"/>
            </a:solidFill>
            <a:prstDash val="solid"/>
            <a:round/>
            <a:headEnd type="none" w="med" len="med"/>
            <a:tailEnd type="none" w="med" len="med"/>
          </a:ln>
        </p:spPr>
      </p:pic>
      <p:pic>
        <p:nvPicPr>
          <p:cNvPr id="362" name="Shape 362"/>
          <p:cNvPicPr preferRelativeResize="0"/>
          <p:nvPr/>
        </p:nvPicPr>
        <p:blipFill>
          <a:blip r:embed="rId6">
            <a:alphaModFix/>
          </a:blip>
          <a:stretch>
            <a:fillRect/>
          </a:stretch>
        </p:blipFill>
        <p:spPr>
          <a:xfrm>
            <a:off x="9030200" y="3893550"/>
            <a:ext cx="2886000" cy="2638499"/>
          </a:xfrm>
          <a:prstGeom prst="snip1Rect">
            <a:avLst>
              <a:gd name="adj" fmla="val 16667"/>
            </a:avLst>
          </a:prstGeom>
          <a:noFill/>
          <a:ln w="9525" cap="flat" cmpd="sng">
            <a:solidFill>
              <a:srgbClr val="000000"/>
            </a:solidFill>
            <a:prstDash val="solid"/>
            <a:round/>
            <a:headEnd type="none" w="med" len="med"/>
            <a:tailEnd type="none" w="med" len="med"/>
          </a:ln>
        </p:spPr>
      </p:pic>
      <p:sp>
        <p:nvSpPr>
          <p:cNvPr id="363" name="Shape 363"/>
          <p:cNvSpPr/>
          <p:nvPr/>
        </p:nvSpPr>
        <p:spPr>
          <a:xfrm>
            <a:off x="3449025" y="4227375"/>
            <a:ext cx="2450700" cy="189300"/>
          </a:xfrm>
          <a:prstGeom prst="roundRect">
            <a:avLst>
              <a:gd name="adj" fmla="val 16667"/>
            </a:avLst>
          </a:prstGeom>
          <a:solidFill>
            <a:srgbClr val="03FF0F">
              <a:alpha val="27010"/>
            </a:srgbClr>
          </a:solidFill>
          <a:ln w="19050" cap="flat" cmpd="sng">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4" name="Shape 364"/>
          <p:cNvSpPr/>
          <p:nvPr/>
        </p:nvSpPr>
        <p:spPr>
          <a:xfrm>
            <a:off x="3449025" y="5932275"/>
            <a:ext cx="2450700" cy="189300"/>
          </a:xfrm>
          <a:prstGeom prst="roundRect">
            <a:avLst>
              <a:gd name="adj" fmla="val 16667"/>
            </a:avLst>
          </a:prstGeom>
          <a:solidFill>
            <a:srgbClr val="03FF0F">
              <a:alpha val="27010"/>
            </a:srgbClr>
          </a:solidFill>
          <a:ln w="19050" cap="flat" cmpd="sng">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5" name="Shape 365"/>
          <p:cNvSpPr/>
          <p:nvPr/>
        </p:nvSpPr>
        <p:spPr>
          <a:xfrm>
            <a:off x="9118225" y="4227375"/>
            <a:ext cx="2450700" cy="189300"/>
          </a:xfrm>
          <a:prstGeom prst="roundRect">
            <a:avLst>
              <a:gd name="adj" fmla="val 16667"/>
            </a:avLst>
          </a:prstGeom>
          <a:solidFill>
            <a:srgbClr val="03FF0F">
              <a:alpha val="27010"/>
            </a:srgbClr>
          </a:solidFill>
          <a:ln w="19050" cap="flat" cmpd="sng">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6" name="Shape 366"/>
          <p:cNvSpPr/>
          <p:nvPr/>
        </p:nvSpPr>
        <p:spPr>
          <a:xfrm>
            <a:off x="9118225" y="5932275"/>
            <a:ext cx="2450700" cy="189300"/>
          </a:xfrm>
          <a:prstGeom prst="roundRect">
            <a:avLst>
              <a:gd name="adj" fmla="val 16667"/>
            </a:avLst>
          </a:prstGeom>
          <a:solidFill>
            <a:srgbClr val="03FF0F">
              <a:alpha val="27010"/>
            </a:srgbClr>
          </a:solidFill>
          <a:ln w="19050" cap="flat" cmpd="sng">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7" name="Shape 367"/>
          <p:cNvSpPr txBox="1">
            <a:spLocks noGrp="1"/>
          </p:cNvSpPr>
          <p:nvPr>
            <p:ph type="body" idx="3"/>
          </p:nvPr>
        </p:nvSpPr>
        <p:spPr>
          <a:xfrm>
            <a:off x="1929900" y="5848575"/>
            <a:ext cx="2306699" cy="486900"/>
          </a:xfrm>
          <a:prstGeom prst="rect">
            <a:avLst/>
          </a:prstGeom>
        </p:spPr>
        <p:txBody>
          <a:bodyPr lIns="91425" tIns="91425" rIns="91425" bIns="91425" anchor="t" anchorCtr="0">
            <a:noAutofit/>
          </a:bodyPr>
          <a:lstStyle/>
          <a:p>
            <a:pPr marL="0" lvl="0" indent="0" rtl="0">
              <a:spcBef>
                <a:spcPts val="0"/>
              </a:spcBef>
              <a:buNone/>
            </a:pPr>
            <a:r>
              <a:rPr lang="en-US">
                <a:solidFill>
                  <a:srgbClr val="FFFFFF"/>
                </a:solidFill>
              </a:rPr>
              <a:t>RINGTOSS</a:t>
            </a:r>
          </a:p>
        </p:txBody>
      </p:sp>
      <p:sp>
        <p:nvSpPr>
          <p:cNvPr id="368" name="Shape 368"/>
          <p:cNvSpPr txBox="1">
            <a:spLocks noGrp="1"/>
          </p:cNvSpPr>
          <p:nvPr>
            <p:ph type="body" idx="4"/>
          </p:nvPr>
        </p:nvSpPr>
        <p:spPr>
          <a:xfrm>
            <a:off x="8523025" y="5848575"/>
            <a:ext cx="952499" cy="486900"/>
          </a:xfrm>
          <a:prstGeom prst="rect">
            <a:avLst/>
          </a:prstGeom>
        </p:spPr>
        <p:txBody>
          <a:bodyPr lIns="91425" tIns="91425" rIns="91425" bIns="91425" anchor="t" anchorCtr="0">
            <a:noAutofit/>
          </a:bodyPr>
          <a:lstStyle/>
          <a:p>
            <a:pPr marL="0" lvl="0" indent="0" rtl="0">
              <a:spcBef>
                <a:spcPts val="0"/>
              </a:spcBef>
              <a:buNone/>
            </a:pPr>
            <a:r>
              <a:rPr lang="en-US">
                <a:solidFill>
                  <a:srgbClr val="FFFFFF"/>
                </a:solidFill>
              </a:rPr>
              <a:t>JPL</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 calcmode="lin" valueType="num">
                                      <p:cBhvr additive="base">
                                        <p:cTn id="7" dur="1300"/>
                                        <p:tgtEl>
                                          <p:spTgt spid="357"/>
                                        </p:tgtEl>
                                        <p:attrNameLst>
                                          <p:attrName>ppt_w</p:attrName>
                                        </p:attrNameLst>
                                      </p:cBhvr>
                                      <p:tavLst>
                                        <p:tav tm="0">
                                          <p:val>
                                            <p:strVal val="0"/>
                                          </p:val>
                                        </p:tav>
                                        <p:tav tm="100000">
                                          <p:val>
                                            <p:strVal val="#ppt_w"/>
                                          </p:val>
                                        </p:tav>
                                      </p:tavLst>
                                    </p:anim>
                                    <p:anim calcmode="lin" valueType="num">
                                      <p:cBhvr additive="base">
                                        <p:cTn id="8" dur="1300"/>
                                        <p:tgtEl>
                                          <p:spTgt spid="35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56"/>
                                        </p:tgtEl>
                                        <p:attrNameLst>
                                          <p:attrName>style.visibility</p:attrName>
                                        </p:attrNameLst>
                                      </p:cBhvr>
                                      <p:to>
                                        <p:strVal val="visible"/>
                                      </p:to>
                                    </p:set>
                                    <p:anim calcmode="lin" valueType="num">
                                      <p:cBhvr additive="base">
                                        <p:cTn id="11" dur="1300"/>
                                        <p:tgtEl>
                                          <p:spTgt spid="356"/>
                                        </p:tgtEl>
                                        <p:attrNameLst>
                                          <p:attrName>ppt_w</p:attrName>
                                        </p:attrNameLst>
                                      </p:cBhvr>
                                      <p:tavLst>
                                        <p:tav tm="0">
                                          <p:val>
                                            <p:strVal val="0"/>
                                          </p:val>
                                        </p:tav>
                                        <p:tav tm="100000">
                                          <p:val>
                                            <p:strVal val="#ppt_w"/>
                                          </p:val>
                                        </p:tav>
                                      </p:tavLst>
                                    </p:anim>
                                    <p:anim calcmode="lin" valueType="num">
                                      <p:cBhvr additive="base">
                                        <p:cTn id="12" dur="1300"/>
                                        <p:tgtEl>
                                          <p:spTgt spid="356"/>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367"/>
                                        </p:tgtEl>
                                        <p:attrNameLst>
                                          <p:attrName>style.visibility</p:attrName>
                                        </p:attrNameLst>
                                      </p:cBhvr>
                                      <p:to>
                                        <p:strVal val="visible"/>
                                      </p:to>
                                    </p:set>
                                    <p:animEffect transition="in" filter="fade">
                                      <p:cBhvr>
                                        <p:cTn id="15" dur="2000"/>
                                        <p:tgtEl>
                                          <p:spTgt spid="367"/>
                                        </p:tgtEl>
                                      </p:cBhvr>
                                    </p:animEffect>
                                  </p:childTnLst>
                                </p:cTn>
                              </p:par>
                              <p:par>
                                <p:cTn id="16" presetID="10" presetClass="entr" presetSubtype="0" fill="hold" nodeType="withEffect">
                                  <p:stCondLst>
                                    <p:cond delay="0"/>
                                  </p:stCondLst>
                                  <p:childTnLst>
                                    <p:set>
                                      <p:cBhvr>
                                        <p:cTn id="17" dur="1" fill="hold">
                                          <p:stCondLst>
                                            <p:cond delay="0"/>
                                          </p:stCondLst>
                                        </p:cTn>
                                        <p:tgtEl>
                                          <p:spTgt spid="368"/>
                                        </p:tgtEl>
                                        <p:attrNameLst>
                                          <p:attrName>style.visibility</p:attrName>
                                        </p:attrNameLst>
                                      </p:cBhvr>
                                      <p:to>
                                        <p:strVal val="visible"/>
                                      </p:to>
                                    </p:set>
                                    <p:animEffect transition="in" filter="fade">
                                      <p:cBhvr>
                                        <p:cTn id="18" dur="2000"/>
                                        <p:tgtEl>
                                          <p:spTgt spid="36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61"/>
                                        </p:tgtEl>
                                        <p:attrNameLst>
                                          <p:attrName>style.visibility</p:attrName>
                                        </p:attrNameLst>
                                      </p:cBhvr>
                                      <p:to>
                                        <p:strVal val="visible"/>
                                      </p:to>
                                    </p:set>
                                    <p:anim calcmode="lin" valueType="num">
                                      <p:cBhvr additive="base">
                                        <p:cTn id="23" dur="1000"/>
                                        <p:tgtEl>
                                          <p:spTgt spid="361"/>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362"/>
                                        </p:tgtEl>
                                        <p:attrNameLst>
                                          <p:attrName>style.visibility</p:attrName>
                                        </p:attrNameLst>
                                      </p:cBhvr>
                                      <p:to>
                                        <p:strVal val="visible"/>
                                      </p:to>
                                    </p:set>
                                    <p:anim calcmode="lin" valueType="num">
                                      <p:cBhvr additive="base">
                                        <p:cTn id="26" dur="1000"/>
                                        <p:tgtEl>
                                          <p:spTgt spid="362"/>
                                        </p:tgtEl>
                                        <p:attrNameLst>
                                          <p:attrName>ppt_x</p:attrName>
                                        </p:attrNameLst>
                                      </p:cBhvr>
                                      <p:tavLst>
                                        <p:tav tm="0">
                                          <p:val>
                                            <p:strVal val="#ppt_x-1"/>
                                          </p:val>
                                        </p:tav>
                                        <p:tav tm="100000">
                                          <p:val>
                                            <p:strVal val="#ppt_x"/>
                                          </p:val>
                                        </p:tav>
                                      </p:tavLst>
                                    </p:anim>
                                  </p:childTnLst>
                                </p:cTn>
                              </p:par>
                              <p:par>
                                <p:cTn id="27" presetID="10" presetClass="exit" presetSubtype="0" fill="hold" nodeType="withEffect">
                                  <p:stCondLst>
                                    <p:cond delay="0"/>
                                  </p:stCondLst>
                                  <p:childTnLst>
                                    <p:animEffect transition="out" filter="fade">
                                      <p:cBhvr>
                                        <p:cTn id="28" dur="1000"/>
                                        <p:tgtEl>
                                          <p:spTgt spid="367"/>
                                        </p:tgtEl>
                                      </p:cBhvr>
                                    </p:animEffect>
                                    <p:set>
                                      <p:cBhvr>
                                        <p:cTn id="29" dur="1" fill="hold">
                                          <p:stCondLst>
                                            <p:cond delay="1000"/>
                                          </p:stCondLst>
                                        </p:cTn>
                                        <p:tgtEl>
                                          <p:spTgt spid="36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368"/>
                                        </p:tgtEl>
                                      </p:cBhvr>
                                    </p:animEffect>
                                    <p:set>
                                      <p:cBhvr>
                                        <p:cTn id="32" dur="1" fill="hold">
                                          <p:stCondLst>
                                            <p:cond delay="1000"/>
                                          </p:stCondLst>
                                        </p:cTn>
                                        <p:tgtEl>
                                          <p:spTgt spid="368"/>
                                        </p:tgtEl>
                                        <p:attrNameLst>
                                          <p:attrName>style.visibility</p:attrName>
                                        </p:attrNameLst>
                                      </p:cBhvr>
                                      <p:to>
                                        <p:strVal val="hidden"/>
                                      </p:to>
                                    </p:se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59"/>
                                        </p:tgtEl>
                                        <p:attrNameLst>
                                          <p:attrName>style.visibility</p:attrName>
                                        </p:attrNameLst>
                                      </p:cBhvr>
                                      <p:to>
                                        <p:strVal val="visible"/>
                                      </p:to>
                                    </p:set>
                                    <p:animEffect transition="in" filter="fade">
                                      <p:cBhvr>
                                        <p:cTn id="36" dur="1300"/>
                                        <p:tgtEl>
                                          <p:spTgt spid="359"/>
                                        </p:tgtEl>
                                      </p:cBhvr>
                                    </p:animEffect>
                                  </p:childTnLst>
                                </p:cTn>
                              </p:par>
                              <p:par>
                                <p:cTn id="37" presetID="10" presetClass="entr" presetSubtype="0" fill="hold" nodeType="withEffect">
                                  <p:stCondLst>
                                    <p:cond delay="0"/>
                                  </p:stCondLst>
                                  <p:childTnLst>
                                    <p:set>
                                      <p:cBhvr>
                                        <p:cTn id="38" dur="1" fill="hold">
                                          <p:stCondLst>
                                            <p:cond delay="0"/>
                                          </p:stCondLst>
                                        </p:cTn>
                                        <p:tgtEl>
                                          <p:spTgt spid="360"/>
                                        </p:tgtEl>
                                        <p:attrNameLst>
                                          <p:attrName>style.visibility</p:attrName>
                                        </p:attrNameLst>
                                      </p:cBhvr>
                                      <p:to>
                                        <p:strVal val="visible"/>
                                      </p:to>
                                    </p:set>
                                    <p:animEffect transition="in" filter="fade">
                                      <p:cBhvr>
                                        <p:cTn id="39" dur="1300"/>
                                        <p:tgtEl>
                                          <p:spTgt spid="360"/>
                                        </p:tgtEl>
                                      </p:cBhvr>
                                    </p:animEffect>
                                  </p:childTnLst>
                                </p:cTn>
                              </p:par>
                              <p:par>
                                <p:cTn id="40" presetID="10" presetClass="entr" presetSubtype="0" fill="hold" nodeType="withEffect">
                                  <p:stCondLst>
                                    <p:cond delay="0"/>
                                  </p:stCondLst>
                                  <p:childTnLst>
                                    <p:set>
                                      <p:cBhvr>
                                        <p:cTn id="41" dur="1" fill="hold">
                                          <p:stCondLst>
                                            <p:cond delay="0"/>
                                          </p:stCondLst>
                                        </p:cTn>
                                        <p:tgtEl>
                                          <p:spTgt spid="363"/>
                                        </p:tgtEl>
                                        <p:attrNameLst>
                                          <p:attrName>style.visibility</p:attrName>
                                        </p:attrNameLst>
                                      </p:cBhvr>
                                      <p:to>
                                        <p:strVal val="visible"/>
                                      </p:to>
                                    </p:set>
                                    <p:animEffect transition="in" filter="fade">
                                      <p:cBhvr>
                                        <p:cTn id="42" dur="3000"/>
                                        <p:tgtEl>
                                          <p:spTgt spid="363"/>
                                        </p:tgtEl>
                                      </p:cBhvr>
                                    </p:animEffect>
                                  </p:childTnLst>
                                </p:cTn>
                              </p:par>
                              <p:par>
                                <p:cTn id="43" presetID="10" presetClass="entr" presetSubtype="0" fill="hold" nodeType="withEffect">
                                  <p:stCondLst>
                                    <p:cond delay="0"/>
                                  </p:stCondLst>
                                  <p:childTnLst>
                                    <p:set>
                                      <p:cBhvr>
                                        <p:cTn id="44" dur="1" fill="hold">
                                          <p:stCondLst>
                                            <p:cond delay="0"/>
                                          </p:stCondLst>
                                        </p:cTn>
                                        <p:tgtEl>
                                          <p:spTgt spid="364"/>
                                        </p:tgtEl>
                                        <p:attrNameLst>
                                          <p:attrName>style.visibility</p:attrName>
                                        </p:attrNameLst>
                                      </p:cBhvr>
                                      <p:to>
                                        <p:strVal val="visible"/>
                                      </p:to>
                                    </p:set>
                                    <p:animEffect transition="in" filter="fade">
                                      <p:cBhvr>
                                        <p:cTn id="45" dur="3000"/>
                                        <p:tgtEl>
                                          <p:spTgt spid="364"/>
                                        </p:tgtEl>
                                      </p:cBhvr>
                                    </p:animEffect>
                                  </p:childTnLst>
                                </p:cTn>
                              </p:par>
                              <p:par>
                                <p:cTn id="46" presetID="10" presetClass="entr" presetSubtype="0" fill="hold" nodeType="withEffect">
                                  <p:stCondLst>
                                    <p:cond delay="0"/>
                                  </p:stCondLst>
                                  <p:childTnLst>
                                    <p:set>
                                      <p:cBhvr>
                                        <p:cTn id="47" dur="1" fill="hold">
                                          <p:stCondLst>
                                            <p:cond delay="0"/>
                                          </p:stCondLst>
                                        </p:cTn>
                                        <p:tgtEl>
                                          <p:spTgt spid="365"/>
                                        </p:tgtEl>
                                        <p:attrNameLst>
                                          <p:attrName>style.visibility</p:attrName>
                                        </p:attrNameLst>
                                      </p:cBhvr>
                                      <p:to>
                                        <p:strVal val="visible"/>
                                      </p:to>
                                    </p:set>
                                    <p:animEffect transition="in" filter="fade">
                                      <p:cBhvr>
                                        <p:cTn id="48" dur="3000"/>
                                        <p:tgtEl>
                                          <p:spTgt spid="365"/>
                                        </p:tgtEl>
                                      </p:cBhvr>
                                    </p:animEffect>
                                  </p:childTnLst>
                                </p:cTn>
                              </p:par>
                              <p:par>
                                <p:cTn id="49" presetID="10" presetClass="entr" presetSubtype="0" fill="hold" nodeType="withEffect">
                                  <p:stCondLst>
                                    <p:cond delay="0"/>
                                  </p:stCondLst>
                                  <p:childTnLst>
                                    <p:set>
                                      <p:cBhvr>
                                        <p:cTn id="50" dur="1" fill="hold">
                                          <p:stCondLst>
                                            <p:cond delay="0"/>
                                          </p:stCondLst>
                                        </p:cTn>
                                        <p:tgtEl>
                                          <p:spTgt spid="366"/>
                                        </p:tgtEl>
                                        <p:attrNameLst>
                                          <p:attrName>style.visibility</p:attrName>
                                        </p:attrNameLst>
                                      </p:cBhvr>
                                      <p:to>
                                        <p:strVal val="visible"/>
                                      </p:to>
                                    </p:set>
                                    <p:animEffect transition="in" filter="fade">
                                      <p:cBhvr>
                                        <p:cTn id="51" dur="3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Shape 374"/>
          <p:cNvPicPr preferRelativeResize="0"/>
          <p:nvPr/>
        </p:nvPicPr>
        <p:blipFill>
          <a:blip r:embed="rId3">
            <a:alphaModFix amt="5000"/>
          </a:blip>
          <a:stretch>
            <a:fillRect/>
          </a:stretch>
        </p:blipFill>
        <p:spPr>
          <a:xfrm>
            <a:off x="0" y="0"/>
            <a:ext cx="12192000" cy="6858000"/>
          </a:xfrm>
          <a:prstGeom prst="rect">
            <a:avLst/>
          </a:prstGeom>
          <a:noFill/>
          <a:ln>
            <a:noFill/>
          </a:ln>
        </p:spPr>
      </p:pic>
      <p:sp>
        <p:nvSpPr>
          <p:cNvPr id="375" name="Shape 375"/>
          <p:cNvSpPr txBox="1">
            <a:spLocks noGrp="1"/>
          </p:cNvSpPr>
          <p:nvPr>
            <p:ph type="body" idx="1"/>
          </p:nvPr>
        </p:nvSpPr>
        <p:spPr>
          <a:xfrm>
            <a:off x="789350" y="734300"/>
            <a:ext cx="10515599" cy="5442600"/>
          </a:xfrm>
          <a:prstGeom prst="rect">
            <a:avLst/>
          </a:prstGeom>
          <a:noFill/>
          <a:ln>
            <a:noFill/>
          </a:ln>
        </p:spPr>
        <p:txBody>
          <a:bodyPr lIns="91425" tIns="45700" rIns="91425" bIns="45700" anchor="ctr" anchorCtr="0">
            <a:noAutofit/>
          </a:bodyPr>
          <a:lstStyle/>
          <a:p>
            <a:pPr marR="0" lvl="0" algn="ctr" rtl="0">
              <a:lnSpc>
                <a:spcPct val="90000"/>
              </a:lnSpc>
              <a:spcBef>
                <a:spcPts val="0"/>
              </a:spcBef>
              <a:spcAft>
                <a:spcPts val="0"/>
              </a:spcAft>
              <a:buNone/>
            </a:pPr>
            <a:r>
              <a:rPr lang="en-US">
                <a:solidFill>
                  <a:srgbClr val="FFFFFF"/>
                </a:solidFill>
              </a:rPr>
              <a:t>LIVE DEMO</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609600" y="274637"/>
            <a:ext cx="10972799" cy="1143000"/>
          </a:xfrm>
          <a:prstGeom prst="rect">
            <a:avLst/>
          </a:prstGeom>
        </p:spPr>
        <p:txBody>
          <a:bodyPr lIns="91425" tIns="91425" rIns="91425" bIns="91425" anchor="b" anchorCtr="0">
            <a:noAutofit/>
          </a:bodyPr>
          <a:lstStyle/>
          <a:p>
            <a:pPr>
              <a:spcBef>
                <a:spcPts val="0"/>
              </a:spcBef>
              <a:buNone/>
            </a:pPr>
            <a:r>
              <a:rPr lang="en-US">
                <a:solidFill>
                  <a:srgbClr val="FFFFFF"/>
                </a:solidFill>
              </a:rPr>
              <a:t>Conclusion</a:t>
            </a:r>
          </a:p>
        </p:txBody>
      </p:sp>
      <p:sp>
        <p:nvSpPr>
          <p:cNvPr id="381" name="Shape 381"/>
          <p:cNvSpPr txBox="1">
            <a:spLocks noGrp="1"/>
          </p:cNvSpPr>
          <p:nvPr>
            <p:ph type="body" idx="1"/>
          </p:nvPr>
        </p:nvSpPr>
        <p:spPr>
          <a:xfrm>
            <a:off x="609600" y="1600200"/>
            <a:ext cx="10972799" cy="4967700"/>
          </a:xfrm>
          <a:prstGeom prst="rect">
            <a:avLst/>
          </a:prstGeom>
        </p:spPr>
        <p:txBody>
          <a:bodyPr lIns="91425" tIns="91425" rIns="91425" bIns="91425" anchor="t" anchorCtr="0">
            <a:noAutofit/>
          </a:bodyPr>
          <a:lstStyle/>
          <a:p>
            <a:pPr rtl="0">
              <a:spcBef>
                <a:spcPts val="0"/>
              </a:spcBef>
              <a:buNone/>
            </a:pPr>
            <a:r>
              <a:rPr lang="en-US">
                <a:solidFill>
                  <a:srgbClr val="FFFFFF"/>
                </a:solidFill>
              </a:rPr>
              <a:t>Ringtoss - hybrid approach to crater detection</a:t>
            </a:r>
          </a:p>
          <a:p>
            <a:pPr rtl="0">
              <a:spcBef>
                <a:spcPts val="0"/>
              </a:spcBef>
              <a:buNone/>
            </a:pPr>
            <a:endParaRPr>
              <a:solidFill>
                <a:srgbClr val="FFFFFF"/>
              </a:solidFill>
            </a:endParaRPr>
          </a:p>
          <a:p>
            <a:pPr rtl="0">
              <a:spcBef>
                <a:spcPts val="0"/>
              </a:spcBef>
              <a:buNone/>
            </a:pPr>
            <a:r>
              <a:rPr lang="en-US">
                <a:solidFill>
                  <a:srgbClr val="FFFFFF"/>
                </a:solidFill>
              </a:rPr>
              <a:t>Advantages:</a:t>
            </a:r>
          </a:p>
          <a:p>
            <a:pPr marL="457200" lvl="0" indent="-419100" rtl="0">
              <a:spcBef>
                <a:spcPts val="0"/>
              </a:spcBef>
              <a:buClr>
                <a:srgbClr val="FFFFFF"/>
              </a:buClr>
              <a:buSzPct val="100000"/>
              <a:buFont typeface="Arial"/>
              <a:buChar char="●"/>
            </a:pPr>
            <a:r>
              <a:rPr lang="en-US">
                <a:solidFill>
                  <a:srgbClr val="FFFFFF"/>
                </a:solidFill>
              </a:rPr>
              <a:t>Uses different methodologies to try and detect various craters, (crisp, old, distinguishing shadows, etc)</a:t>
            </a:r>
          </a:p>
          <a:p>
            <a:pPr lvl="0" rtl="0">
              <a:spcBef>
                <a:spcPts val="0"/>
              </a:spcBef>
              <a:buNone/>
            </a:pPr>
            <a:endParaRPr>
              <a:solidFill>
                <a:srgbClr val="FFFFFF"/>
              </a:solidFill>
            </a:endParaRPr>
          </a:p>
          <a:p>
            <a:pPr rtl="0">
              <a:spcBef>
                <a:spcPts val="0"/>
              </a:spcBef>
              <a:buNone/>
            </a:pPr>
            <a:r>
              <a:rPr lang="en-US">
                <a:solidFill>
                  <a:srgbClr val="FFFFFF"/>
                </a:solidFill>
              </a:rPr>
              <a:t>Disadvantages:</a:t>
            </a:r>
          </a:p>
          <a:p>
            <a:pPr marL="457200" lvl="0" indent="-419100">
              <a:spcBef>
                <a:spcPts val="0"/>
              </a:spcBef>
              <a:buClr>
                <a:srgbClr val="FFFFFF"/>
              </a:buClr>
              <a:buSzPct val="100000"/>
              <a:buFont typeface="Arial"/>
              <a:buChar char="●"/>
            </a:pPr>
            <a:r>
              <a:rPr lang="en-US">
                <a:solidFill>
                  <a:srgbClr val="FFFFFF"/>
                </a:solidFill>
              </a:rPr>
              <a:t>Over detection of craters and other features.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1">
                                            <p:txEl>
                                              <p:pRg st="0" end="0"/>
                                            </p:txEl>
                                          </p:spTgt>
                                        </p:tgtEl>
                                        <p:attrNameLst>
                                          <p:attrName>style.visibility</p:attrName>
                                        </p:attrNameLst>
                                      </p:cBhvr>
                                      <p:to>
                                        <p:strVal val="visible"/>
                                      </p:to>
                                    </p:set>
                                    <p:animEffect transition="in" filter="fade">
                                      <p:cBhvr>
                                        <p:cTn id="12" dur="1000"/>
                                        <p:tgtEl>
                                          <p:spTgt spid="3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1">
                                            <p:txEl>
                                              <p:pRg st="1" end="1"/>
                                            </p:txEl>
                                          </p:spTgt>
                                        </p:tgtEl>
                                        <p:attrNameLst>
                                          <p:attrName>style.visibility</p:attrName>
                                        </p:attrNameLst>
                                      </p:cBhvr>
                                      <p:to>
                                        <p:strVal val="visible"/>
                                      </p:to>
                                    </p:set>
                                    <p:animEffect transition="in" filter="fade">
                                      <p:cBhvr>
                                        <p:cTn id="17" dur="1000"/>
                                        <p:tgtEl>
                                          <p:spTgt spid="38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1">
                                            <p:txEl>
                                              <p:pRg st="2" end="2"/>
                                            </p:txEl>
                                          </p:spTgt>
                                        </p:tgtEl>
                                        <p:attrNameLst>
                                          <p:attrName>style.visibility</p:attrName>
                                        </p:attrNameLst>
                                      </p:cBhvr>
                                      <p:to>
                                        <p:strVal val="visible"/>
                                      </p:to>
                                    </p:set>
                                    <p:animEffect transition="in" filter="fade">
                                      <p:cBhvr>
                                        <p:cTn id="22" dur="1000"/>
                                        <p:tgtEl>
                                          <p:spTgt spid="38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1">
                                            <p:txEl>
                                              <p:pRg st="3" end="3"/>
                                            </p:txEl>
                                          </p:spTgt>
                                        </p:tgtEl>
                                        <p:attrNameLst>
                                          <p:attrName>style.visibility</p:attrName>
                                        </p:attrNameLst>
                                      </p:cBhvr>
                                      <p:to>
                                        <p:strVal val="visible"/>
                                      </p:to>
                                    </p:set>
                                    <p:animEffect transition="in" filter="fade">
                                      <p:cBhvr>
                                        <p:cTn id="27" dur="1000"/>
                                        <p:tgtEl>
                                          <p:spTgt spid="38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1">
                                            <p:txEl>
                                              <p:pRg st="4" end="4"/>
                                            </p:txEl>
                                          </p:spTgt>
                                        </p:tgtEl>
                                        <p:attrNameLst>
                                          <p:attrName>style.visibility</p:attrName>
                                        </p:attrNameLst>
                                      </p:cBhvr>
                                      <p:to>
                                        <p:strVal val="visible"/>
                                      </p:to>
                                    </p:set>
                                    <p:animEffect transition="in" filter="fade">
                                      <p:cBhvr>
                                        <p:cTn id="32" dur="1000"/>
                                        <p:tgtEl>
                                          <p:spTgt spid="38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1">
                                            <p:txEl>
                                              <p:pRg st="5" end="5"/>
                                            </p:txEl>
                                          </p:spTgt>
                                        </p:tgtEl>
                                        <p:attrNameLst>
                                          <p:attrName>style.visibility</p:attrName>
                                        </p:attrNameLst>
                                      </p:cBhvr>
                                      <p:to>
                                        <p:strVal val="visible"/>
                                      </p:to>
                                    </p:set>
                                    <p:animEffect transition="in" filter="fade">
                                      <p:cBhvr>
                                        <p:cTn id="37" dur="1000"/>
                                        <p:tgtEl>
                                          <p:spTgt spid="38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1">
                                            <p:txEl>
                                              <p:pRg st="6" end="6"/>
                                            </p:txEl>
                                          </p:spTgt>
                                        </p:tgtEl>
                                        <p:attrNameLst>
                                          <p:attrName>style.visibility</p:attrName>
                                        </p:attrNameLst>
                                      </p:cBhvr>
                                      <p:to>
                                        <p:strVal val="visible"/>
                                      </p:to>
                                    </p:set>
                                    <p:animEffect transition="in" filter="fade">
                                      <p:cBhvr>
                                        <p:cTn id="42" dur="1000"/>
                                        <p:tgtEl>
                                          <p:spTgt spid="3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0" i="0" u="none" strike="noStrike" cap="none" baseline="0">
                <a:solidFill>
                  <a:srgbClr val="FFFFFF"/>
                </a:solidFill>
                <a:latin typeface="Calibri"/>
                <a:ea typeface="Calibri"/>
                <a:cs typeface="Calibri"/>
                <a:sym typeface="Calibri"/>
              </a:rPr>
              <a:t>Future </a:t>
            </a:r>
            <a:r>
              <a:rPr lang="en-US" sz="4400" b="0">
                <a:solidFill>
                  <a:srgbClr val="FFFFFF"/>
                </a:solidFill>
                <a:latin typeface="Calibri"/>
                <a:ea typeface="Calibri"/>
                <a:cs typeface="Calibri"/>
                <a:sym typeface="Calibri"/>
              </a:rPr>
              <a:t>Work </a:t>
            </a:r>
            <a:r>
              <a:rPr lang="en-US" sz="4400">
                <a:solidFill>
                  <a:srgbClr val="FFFFFF"/>
                </a:solidFill>
                <a:latin typeface="Calibri"/>
                <a:ea typeface="Calibri"/>
                <a:cs typeface="Calibri"/>
                <a:sym typeface="Calibri"/>
              </a:rPr>
              <a:t>?</a:t>
            </a:r>
          </a:p>
        </p:txBody>
      </p:sp>
      <p:sp>
        <p:nvSpPr>
          <p:cNvPr id="388" name="Shape 388"/>
          <p:cNvSpPr txBox="1">
            <a:spLocks noGrp="1"/>
          </p:cNvSpPr>
          <p:nvPr>
            <p:ph type="body" idx="1"/>
          </p:nvPr>
        </p:nvSpPr>
        <p:spPr>
          <a:xfrm>
            <a:off x="838200" y="1520825"/>
            <a:ext cx="10515599" cy="4856400"/>
          </a:xfrm>
          <a:prstGeom prst="rect">
            <a:avLst/>
          </a:prstGeom>
          <a:noFill/>
          <a:ln>
            <a:noFill/>
          </a:ln>
        </p:spPr>
        <p:txBody>
          <a:bodyPr lIns="91425" tIns="45700" rIns="91425" bIns="45700" anchor="t" anchorCtr="0">
            <a:noAutofit/>
          </a:bodyPr>
          <a:lstStyle/>
          <a:p>
            <a:pPr marL="457200" marR="0" lvl="0" indent="-355600" algn="l" rtl="0">
              <a:lnSpc>
                <a:spcPct val="90000"/>
              </a:lnSpc>
              <a:spcBef>
                <a:spcPts val="1000"/>
              </a:spcBef>
              <a:spcAft>
                <a:spcPts val="0"/>
              </a:spcAft>
              <a:buClr>
                <a:srgbClr val="FFFFFF"/>
              </a:buClr>
              <a:buSzPct val="100000"/>
              <a:buFont typeface="Arial"/>
              <a:buChar char="●"/>
            </a:pPr>
            <a:r>
              <a:rPr lang="en-US" sz="2000">
                <a:solidFill>
                  <a:srgbClr val="FFFFFF"/>
                </a:solidFill>
              </a:rPr>
              <a:t>Incorporate </a:t>
            </a:r>
            <a:r>
              <a:rPr lang="en-US" sz="2000" b="1">
                <a:solidFill>
                  <a:srgbClr val="FFFFFF"/>
                </a:solidFill>
              </a:rPr>
              <a:t>RINGTOSS</a:t>
            </a:r>
            <a:r>
              <a:rPr lang="en-US" sz="2000">
                <a:solidFill>
                  <a:srgbClr val="FFFFFF"/>
                </a:solidFill>
              </a:rPr>
              <a:t> into LMMP website. (http://lmmp.nasa.gov)</a:t>
            </a:r>
          </a:p>
          <a:p>
            <a:pPr marL="0" marR="0" lvl="0" indent="0" algn="l" rtl="0">
              <a:lnSpc>
                <a:spcPct val="90000"/>
              </a:lnSpc>
              <a:spcBef>
                <a:spcPts val="1000"/>
              </a:spcBef>
              <a:spcAft>
                <a:spcPts val="0"/>
              </a:spcAft>
              <a:buNone/>
            </a:pPr>
            <a:endParaRPr sz="2000">
              <a:solidFill>
                <a:srgbClr val="FFFFFF"/>
              </a:solidFill>
            </a:endParaRPr>
          </a:p>
          <a:p>
            <a:pPr marL="457200" marR="0" lvl="0" indent="-355600" algn="l" rtl="0">
              <a:lnSpc>
                <a:spcPct val="90000"/>
              </a:lnSpc>
              <a:spcBef>
                <a:spcPts val="1000"/>
              </a:spcBef>
              <a:spcAft>
                <a:spcPts val="0"/>
              </a:spcAft>
              <a:buClr>
                <a:srgbClr val="FFFFFF"/>
              </a:buClr>
              <a:buSzPct val="100000"/>
              <a:buFont typeface="Arial"/>
              <a:buChar char="●"/>
            </a:pPr>
            <a:r>
              <a:rPr lang="en-US" sz="2000">
                <a:solidFill>
                  <a:srgbClr val="FFFFFF"/>
                </a:solidFill>
              </a:rPr>
              <a:t>Improve latitude and longitude interpolation.</a:t>
            </a:r>
          </a:p>
          <a:p>
            <a:pPr marL="0" marR="0" lvl="0" indent="0" algn="l" rtl="0">
              <a:lnSpc>
                <a:spcPct val="90000"/>
              </a:lnSpc>
              <a:spcBef>
                <a:spcPts val="1000"/>
              </a:spcBef>
              <a:spcAft>
                <a:spcPts val="0"/>
              </a:spcAft>
              <a:buNone/>
            </a:pPr>
            <a:endParaRPr sz="2000">
              <a:solidFill>
                <a:srgbClr val="FFFFFF"/>
              </a:solidFill>
            </a:endParaRPr>
          </a:p>
          <a:p>
            <a:pPr marL="457200" marR="0" lvl="0" indent="-355600" algn="l" rtl="0">
              <a:lnSpc>
                <a:spcPct val="90000"/>
              </a:lnSpc>
              <a:spcBef>
                <a:spcPts val="1000"/>
              </a:spcBef>
              <a:spcAft>
                <a:spcPts val="0"/>
              </a:spcAft>
              <a:buClr>
                <a:srgbClr val="FFFFFF"/>
              </a:buClr>
              <a:buSzPct val="100000"/>
              <a:buFont typeface="Arial"/>
              <a:buChar char="●"/>
            </a:pPr>
            <a:r>
              <a:rPr lang="en-US" sz="2000">
                <a:solidFill>
                  <a:srgbClr val="FFFFFF"/>
                </a:solidFill>
              </a:rPr>
              <a:t>Multiple image processing.</a:t>
            </a:r>
          </a:p>
          <a:p>
            <a:pPr marL="0" marR="0" lvl="0" indent="0" algn="l" rtl="0">
              <a:lnSpc>
                <a:spcPct val="90000"/>
              </a:lnSpc>
              <a:spcBef>
                <a:spcPts val="1000"/>
              </a:spcBef>
              <a:spcAft>
                <a:spcPts val="0"/>
              </a:spcAft>
              <a:buNone/>
            </a:pPr>
            <a:endParaRPr sz="2000">
              <a:solidFill>
                <a:srgbClr val="FFFFFF"/>
              </a:solidFill>
            </a:endParaRPr>
          </a:p>
          <a:p>
            <a:pPr marL="457200" marR="0" lvl="0" indent="-355600" algn="l" rtl="0">
              <a:lnSpc>
                <a:spcPct val="90000"/>
              </a:lnSpc>
              <a:spcBef>
                <a:spcPts val="1000"/>
              </a:spcBef>
              <a:spcAft>
                <a:spcPts val="0"/>
              </a:spcAft>
              <a:buClr>
                <a:srgbClr val="FFFFFF"/>
              </a:buClr>
              <a:buSzPct val="100000"/>
              <a:buFont typeface="Arial"/>
              <a:buChar char="●"/>
            </a:pPr>
            <a:r>
              <a:rPr lang="en-US" sz="2000">
                <a:solidFill>
                  <a:srgbClr val="FFFFFF"/>
                </a:solidFill>
              </a:rPr>
              <a:t>Employ unsupervised learning techniques to improve machine learning.</a:t>
            </a:r>
          </a:p>
          <a:p>
            <a:pPr marL="0" marR="0" lvl="0" indent="0" algn="l" rtl="0">
              <a:lnSpc>
                <a:spcPct val="90000"/>
              </a:lnSpc>
              <a:spcBef>
                <a:spcPts val="1000"/>
              </a:spcBef>
              <a:spcAft>
                <a:spcPts val="0"/>
              </a:spcAft>
              <a:buNone/>
            </a:pPr>
            <a:endParaRPr sz="2000">
              <a:solidFill>
                <a:srgbClr val="FFFFFF"/>
              </a:solidFill>
            </a:endParaRPr>
          </a:p>
          <a:p>
            <a:pPr marL="457200" marR="0" lvl="0" indent="-355600" algn="l" rtl="0">
              <a:lnSpc>
                <a:spcPct val="90000"/>
              </a:lnSpc>
              <a:spcBef>
                <a:spcPts val="1000"/>
              </a:spcBef>
              <a:spcAft>
                <a:spcPts val="0"/>
              </a:spcAft>
              <a:buClr>
                <a:srgbClr val="FFFFFF"/>
              </a:buClr>
              <a:buSzPct val="100000"/>
              <a:buFont typeface="Arial"/>
              <a:buChar char="●"/>
            </a:pPr>
            <a:r>
              <a:rPr lang="en-US" sz="2000">
                <a:solidFill>
                  <a:srgbClr val="FFFFFF"/>
                </a:solidFill>
              </a:rPr>
              <a:t>Distinguish craters from boulders using sun angles and crater shadows.</a:t>
            </a:r>
          </a:p>
          <a:p>
            <a:pPr marR="0" lvl="0" algn="l" rtl="0">
              <a:lnSpc>
                <a:spcPct val="90000"/>
              </a:lnSpc>
              <a:spcBef>
                <a:spcPts val="1000"/>
              </a:spcBef>
              <a:spcAft>
                <a:spcPts val="0"/>
              </a:spcAft>
              <a:buNone/>
            </a:pPr>
            <a:endParaRPr sz="2000">
              <a:solidFill>
                <a:srgbClr val="FFFFFF"/>
              </a:solidFill>
            </a:endParaRPr>
          </a:p>
          <a:p>
            <a:pPr marL="457200" marR="0" lvl="0" indent="-355600" algn="l" rtl="0">
              <a:lnSpc>
                <a:spcPct val="90000"/>
              </a:lnSpc>
              <a:spcBef>
                <a:spcPts val="1000"/>
              </a:spcBef>
              <a:spcAft>
                <a:spcPts val="0"/>
              </a:spcAft>
              <a:buClr>
                <a:srgbClr val="FFFFFF"/>
              </a:buClr>
              <a:buSzPct val="100000"/>
              <a:buFont typeface="Arial"/>
              <a:buChar char="●"/>
            </a:pPr>
            <a:r>
              <a:rPr lang="en-US" sz="2000">
                <a:solidFill>
                  <a:srgbClr val="FFFFFF"/>
                </a:solidFill>
              </a:rPr>
              <a:t>Parallelization of crater detection algorithms.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532500" y="129100"/>
            <a:ext cx="10821300" cy="109739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baseline="0">
                <a:solidFill>
                  <a:srgbClr val="FFFFFF"/>
                </a:solidFill>
                <a:latin typeface="Calibri"/>
                <a:ea typeface="Calibri"/>
                <a:cs typeface="Calibri"/>
                <a:sym typeface="Calibri"/>
              </a:rPr>
              <a:t>References and Sources</a:t>
            </a:r>
          </a:p>
        </p:txBody>
      </p:sp>
      <p:sp>
        <p:nvSpPr>
          <p:cNvPr id="394" name="Shape 394"/>
          <p:cNvSpPr txBox="1">
            <a:spLocks noGrp="1"/>
          </p:cNvSpPr>
          <p:nvPr>
            <p:ph type="body" idx="1"/>
          </p:nvPr>
        </p:nvSpPr>
        <p:spPr>
          <a:xfrm>
            <a:off x="838200" y="1065000"/>
            <a:ext cx="10515599" cy="5502600"/>
          </a:xfrm>
          <a:prstGeom prst="rect">
            <a:avLst/>
          </a:prstGeom>
          <a:noFill/>
          <a:ln>
            <a:noFill/>
          </a:ln>
        </p:spPr>
        <p:txBody>
          <a:bodyPr lIns="91425" tIns="45700" rIns="91425" bIns="45700" anchor="t" anchorCtr="0">
            <a:noAutofit/>
          </a:bodyPr>
          <a:lstStyle/>
          <a:p>
            <a:pPr marL="457200" marR="0" lvl="0" indent="-584200" algn="l" rtl="0">
              <a:lnSpc>
                <a:spcPct val="90000"/>
              </a:lnSpc>
              <a:spcBef>
                <a:spcPts val="0"/>
              </a:spcBef>
              <a:spcAft>
                <a:spcPts val="0"/>
              </a:spcAft>
              <a:buClr>
                <a:srgbClr val="FFFFFF"/>
              </a:buClr>
              <a:buSzPct val="100000"/>
              <a:buFont typeface="Noto Symbol"/>
              <a:buChar char="▪"/>
            </a:pPr>
            <a:r>
              <a:rPr lang="en-US" sz="2600" b="0" i="0" u="none" strike="noStrike" cap="none" baseline="0">
                <a:solidFill>
                  <a:srgbClr val="FFFFFF"/>
                </a:solidFill>
                <a:latin typeface="Calibri"/>
                <a:ea typeface="Calibri"/>
                <a:cs typeface="Calibri"/>
                <a:sym typeface="Calibri"/>
              </a:rPr>
              <a:t>[Tamililakkiya 2011] </a:t>
            </a:r>
            <a:r>
              <a:rPr lang="en-US" sz="2600">
                <a:solidFill>
                  <a:srgbClr val="FFFFFF"/>
                </a:solidFill>
                <a:latin typeface="Calibri"/>
                <a:ea typeface="Calibri"/>
                <a:cs typeface="Calibri"/>
                <a:sym typeface="Calibri"/>
              </a:rPr>
              <a:t>“</a:t>
            </a:r>
            <a:r>
              <a:rPr lang="en-US" sz="2600" b="0" i="0" u="none" strike="noStrike" cap="none" baseline="0">
                <a:solidFill>
                  <a:srgbClr val="FFFFFF"/>
                </a:solidFill>
                <a:latin typeface="Calibri"/>
                <a:ea typeface="Calibri"/>
                <a:cs typeface="Calibri"/>
                <a:sym typeface="Calibri"/>
              </a:rPr>
              <a:t>Linear and Non-Linear Feature Extraction Algorithms for Lunar Images” by Tamililakkiya V, Vani K, Lavanya A, and Anto Michael</a:t>
            </a:r>
          </a:p>
          <a:p>
            <a:pPr marL="457200" marR="0" lvl="0" indent="-584200" algn="l" rtl="0">
              <a:lnSpc>
                <a:spcPct val="90000"/>
              </a:lnSpc>
              <a:spcBef>
                <a:spcPts val="1000"/>
              </a:spcBef>
              <a:spcAft>
                <a:spcPts val="0"/>
              </a:spcAft>
              <a:buClr>
                <a:srgbClr val="FFFFFF"/>
              </a:buClr>
              <a:buSzPct val="100000"/>
              <a:buFont typeface="Noto Symbol"/>
              <a:buChar char="▪"/>
            </a:pPr>
            <a:r>
              <a:rPr lang="en-US" sz="2600" b="0" i="0" u="none" strike="noStrike" cap="none" baseline="0">
                <a:solidFill>
                  <a:srgbClr val="FFFFFF"/>
                </a:solidFill>
                <a:latin typeface="Calibri"/>
                <a:ea typeface="Calibri"/>
                <a:cs typeface="Calibri"/>
                <a:sym typeface="Calibri"/>
              </a:rPr>
              <a:t>[Clayden] DIAMETER &amp; DEPTH OF LUNAR CRATERS by Andre James Clayden</a:t>
            </a:r>
          </a:p>
          <a:p>
            <a:pPr marL="457200" marR="0" lvl="0" indent="-584200" algn="l" rtl="0">
              <a:lnSpc>
                <a:spcPct val="100000"/>
              </a:lnSpc>
              <a:spcBef>
                <a:spcPts val="0"/>
              </a:spcBef>
              <a:spcAft>
                <a:spcPts val="0"/>
              </a:spcAft>
              <a:buClr>
                <a:srgbClr val="FFFFFF"/>
              </a:buClr>
              <a:buSzPct val="100000"/>
              <a:buFont typeface="Noto Symbol"/>
              <a:buChar char="▪"/>
            </a:pPr>
            <a:r>
              <a:rPr lang="en-US" sz="2600" b="0" i="0" u="none" strike="noStrike" cap="none" baseline="0">
                <a:solidFill>
                  <a:srgbClr val="FFFFFF"/>
                </a:solidFill>
                <a:latin typeface="Calibri"/>
                <a:ea typeface="Calibri"/>
                <a:cs typeface="Calibri"/>
                <a:sym typeface="Calibri"/>
              </a:rPr>
              <a:t>[Kamarudin 2012] ”Detection of Craters and Its Orientation on Lunar” by Nur Diyana Kamarudin, Kamaruddin Abd. Ghani, Siti Noormiza Makhtar,</a:t>
            </a:r>
            <a:r>
              <a:rPr lang="en-US" sz="2600">
                <a:solidFill>
                  <a:srgbClr val="FFFFFF"/>
                </a:solidFill>
              </a:rPr>
              <a:t> </a:t>
            </a:r>
            <a:r>
              <a:rPr lang="en-US" sz="2600" b="0" i="0" u="none" strike="noStrike" cap="none" baseline="0">
                <a:solidFill>
                  <a:srgbClr val="FFFFFF"/>
                </a:solidFill>
                <a:latin typeface="Calibri"/>
                <a:ea typeface="Calibri"/>
                <a:cs typeface="Calibri"/>
                <a:sym typeface="Calibri"/>
              </a:rPr>
              <a:t>Baizura Bohari and Noorlina Zainuddin</a:t>
            </a:r>
          </a:p>
          <a:p>
            <a:pPr marR="0" lvl="0" algn="l" rtl="0">
              <a:lnSpc>
                <a:spcPct val="100000"/>
              </a:lnSpc>
              <a:spcBef>
                <a:spcPts val="0"/>
              </a:spcBef>
              <a:spcAft>
                <a:spcPts val="0"/>
              </a:spcAft>
              <a:buNone/>
            </a:pPr>
            <a:endParaRPr sz="1800">
              <a:solidFill>
                <a:srgbClr val="FFFFFF"/>
              </a:solidFill>
              <a:latin typeface="Calibri"/>
              <a:ea typeface="Calibri"/>
              <a:cs typeface="Calibri"/>
              <a:sym typeface="Calibri"/>
            </a:endParaRPr>
          </a:p>
          <a:p>
            <a:pPr marL="228600" marR="0" lvl="0" indent="-165100" algn="l" rtl="0">
              <a:lnSpc>
                <a:spcPct val="90000"/>
              </a:lnSpc>
              <a:spcBef>
                <a:spcPts val="1000"/>
              </a:spcBef>
              <a:spcAft>
                <a:spcPts val="0"/>
              </a:spcAft>
              <a:buClr>
                <a:schemeClr val="dk1"/>
              </a:buClr>
              <a:buFont typeface="Noto Symbol"/>
              <a:buNone/>
            </a:pPr>
            <a:endParaRPr sz="1000" b="0" i="0" u="none" strike="noStrike" cap="none" baseline="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endParaRPr sz="2800" b="0" i="0" u="none" strike="noStrike" cap="none" baseline="0">
              <a:solidFill>
                <a:srgbClr val="FFFFFF"/>
              </a:solidFill>
              <a:latin typeface="Calibri"/>
              <a:ea typeface="Calibri"/>
              <a:cs typeface="Calibri"/>
              <a:sym typeface="Calibri"/>
            </a:endParaRPr>
          </a:p>
        </p:txBody>
      </p:sp>
      <p:pic>
        <p:nvPicPr>
          <p:cNvPr id="395" name="Shape 395"/>
          <p:cNvPicPr preferRelativeResize="0"/>
          <p:nvPr/>
        </p:nvPicPr>
        <p:blipFill>
          <a:blip r:embed="rId3">
            <a:alphaModFix/>
          </a:blip>
          <a:stretch>
            <a:fillRect/>
          </a:stretch>
        </p:blipFill>
        <p:spPr>
          <a:xfrm>
            <a:off x="852475" y="4549600"/>
            <a:ext cx="10487099" cy="2076600"/>
          </a:xfrm>
          <a:prstGeom prst="roundRect">
            <a:avLst>
              <a:gd name="adj" fmla="val 16667"/>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Shape 400"/>
          <p:cNvPicPr preferRelativeResize="0"/>
          <p:nvPr/>
        </p:nvPicPr>
        <p:blipFill rotWithShape="1">
          <a:blip r:embed="rId3">
            <a:alphaModFix/>
          </a:blip>
          <a:srcRect t="15789"/>
          <a:stretch/>
        </p:blipFill>
        <p:spPr>
          <a:xfrm rot="488277">
            <a:off x="6340175" y="834213"/>
            <a:ext cx="5255518" cy="3319152"/>
          </a:xfrm>
          <a:prstGeom prst="rect">
            <a:avLst/>
          </a:prstGeom>
          <a:noFill/>
          <a:ln>
            <a:noFill/>
          </a:ln>
        </p:spPr>
      </p:pic>
      <p:pic>
        <p:nvPicPr>
          <p:cNvPr id="401" name="Shape 401"/>
          <p:cNvPicPr preferRelativeResize="0"/>
          <p:nvPr/>
        </p:nvPicPr>
        <p:blipFill rotWithShape="1">
          <a:blip r:embed="rId4">
            <a:alphaModFix/>
          </a:blip>
          <a:srcRect t="21562"/>
          <a:stretch/>
        </p:blipFill>
        <p:spPr>
          <a:xfrm rot="-785543">
            <a:off x="315544" y="763009"/>
            <a:ext cx="5886860" cy="3461556"/>
          </a:xfrm>
          <a:prstGeom prst="rect">
            <a:avLst/>
          </a:prstGeom>
          <a:noFill/>
          <a:ln>
            <a:noFill/>
          </a:ln>
        </p:spPr>
      </p:pic>
      <p:sp>
        <p:nvSpPr>
          <p:cNvPr id="402" name="Shape 402"/>
          <p:cNvSpPr txBox="1">
            <a:spLocks noGrp="1"/>
          </p:cNvSpPr>
          <p:nvPr>
            <p:ph type="body" idx="1"/>
          </p:nvPr>
        </p:nvSpPr>
        <p:spPr>
          <a:xfrm>
            <a:off x="696975" y="293650"/>
            <a:ext cx="10515599" cy="957299"/>
          </a:xfrm>
          <a:prstGeom prst="rect">
            <a:avLst/>
          </a:prstGeom>
          <a:noFill/>
          <a:ln w="9525" cap="flat" cmpd="sng">
            <a:solidFill>
              <a:srgbClr val="FF0000">
                <a:alpha val="0"/>
              </a:srgbClr>
            </a:solidFill>
            <a:prstDash val="solid"/>
            <a:round/>
            <a:headEnd type="none" w="med" len="med"/>
            <a:tailEnd type="none" w="med" len="med"/>
          </a:ln>
        </p:spPr>
        <p:txBody>
          <a:bodyPr lIns="91425" tIns="45700" rIns="91425" bIns="45700" anchor="ctr" anchorCtr="0">
            <a:noAutofit/>
          </a:bodyPr>
          <a:lstStyle/>
          <a:p>
            <a:pPr marR="0" lvl="0" algn="ctr" rtl="0">
              <a:lnSpc>
                <a:spcPct val="90000"/>
              </a:lnSpc>
              <a:spcBef>
                <a:spcPts val="0"/>
              </a:spcBef>
              <a:spcAft>
                <a:spcPts val="0"/>
              </a:spcAft>
              <a:buNone/>
            </a:pPr>
            <a:r>
              <a:rPr lang="en-US" b="1">
                <a:solidFill>
                  <a:srgbClr val="CC0000"/>
                </a:solidFill>
              </a:rPr>
              <a:t>Questions and Answers</a:t>
            </a:r>
          </a:p>
        </p:txBody>
      </p:sp>
      <p:pic>
        <p:nvPicPr>
          <p:cNvPr id="403" name="Shape 403"/>
          <p:cNvPicPr preferRelativeResize="0"/>
          <p:nvPr/>
        </p:nvPicPr>
        <p:blipFill rotWithShape="1">
          <a:blip r:embed="rId5">
            <a:alphaModFix/>
          </a:blip>
          <a:srcRect t="18447"/>
          <a:stretch/>
        </p:blipFill>
        <p:spPr>
          <a:xfrm rot="257131">
            <a:off x="3825724" y="3154398"/>
            <a:ext cx="5606000" cy="3428972"/>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38200" y="365125"/>
            <a:ext cx="10515599"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baseline="0">
                <a:solidFill>
                  <a:srgbClr val="FFFFFF"/>
                </a:solidFill>
                <a:latin typeface="Calibri"/>
                <a:ea typeface="Calibri"/>
                <a:cs typeface="Calibri"/>
                <a:sym typeface="Calibri"/>
              </a:rPr>
              <a:t>Motivation</a:t>
            </a:r>
          </a:p>
        </p:txBody>
      </p:sp>
      <p:sp>
        <p:nvSpPr>
          <p:cNvPr id="72" name="Shape 72"/>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457200" lvl="0" indent="-406400" algn="just" rtl="0">
              <a:spcBef>
                <a:spcPts val="0"/>
              </a:spcBef>
              <a:buClr>
                <a:srgbClr val="FFFFFF"/>
              </a:buClr>
              <a:buSzPct val="100000"/>
              <a:buFont typeface="Arial"/>
              <a:buChar char="●"/>
            </a:pPr>
            <a:r>
              <a:rPr lang="en-US" sz="2800">
                <a:solidFill>
                  <a:srgbClr val="FFFFFF"/>
                </a:solidFill>
                <a:latin typeface="Calibri"/>
                <a:ea typeface="Calibri"/>
                <a:cs typeface="Calibri"/>
                <a:sym typeface="Calibri"/>
              </a:rPr>
              <a:t>Why detect craters?</a:t>
            </a:r>
          </a:p>
          <a:p>
            <a:pPr marL="457200" lvl="0" indent="0" algn="just" rtl="0">
              <a:spcBef>
                <a:spcPts val="0"/>
              </a:spcBef>
              <a:buClr>
                <a:srgbClr val="000000"/>
              </a:buClr>
              <a:buSzPct val="39285"/>
              <a:buNone/>
            </a:pPr>
            <a:r>
              <a:rPr lang="en-US" sz="2800">
                <a:solidFill>
                  <a:srgbClr val="FFFFFF"/>
                </a:solidFill>
                <a:latin typeface="Calibri"/>
                <a:ea typeface="Calibri"/>
                <a:cs typeface="Calibri"/>
                <a:sym typeface="Calibri"/>
              </a:rPr>
              <a:t>Crater detection and avoidance is critical for spacecraft landings</a:t>
            </a:r>
          </a:p>
          <a:p>
            <a:pPr marL="457200" lvl="0" indent="0" algn="just" rtl="0">
              <a:spcBef>
                <a:spcPts val="0"/>
              </a:spcBef>
              <a:buClr>
                <a:srgbClr val="000000"/>
              </a:buClr>
              <a:buSzPct val="39285"/>
              <a:buNone/>
            </a:pPr>
            <a:r>
              <a:rPr lang="en-US" sz="2800">
                <a:solidFill>
                  <a:srgbClr val="FFFFFF"/>
                </a:solidFill>
                <a:latin typeface="Calibri"/>
                <a:ea typeface="Calibri"/>
                <a:cs typeface="Calibri"/>
                <a:sym typeface="Calibri"/>
              </a:rPr>
              <a:t>and mapping of lunar terrain.</a:t>
            </a:r>
          </a:p>
          <a:p>
            <a:pPr lvl="0" algn="just" rtl="0">
              <a:spcBef>
                <a:spcPts val="0"/>
              </a:spcBef>
              <a:buNone/>
            </a:pPr>
            <a:endParaRPr sz="2800">
              <a:solidFill>
                <a:srgbClr val="F3F3F3"/>
              </a:solidFill>
              <a:latin typeface="Calibri"/>
              <a:ea typeface="Calibri"/>
              <a:cs typeface="Calibri"/>
              <a:sym typeface="Calibri"/>
            </a:endParaRPr>
          </a:p>
          <a:p>
            <a:pPr marL="457200" lvl="0" indent="-406400" algn="just" rtl="0">
              <a:spcBef>
                <a:spcPts val="0"/>
              </a:spcBef>
              <a:buClr>
                <a:srgbClr val="F3F3F3"/>
              </a:buClr>
              <a:buSzPct val="100000"/>
              <a:buFont typeface="Arial"/>
              <a:buChar char="●"/>
            </a:pPr>
            <a:r>
              <a:rPr lang="en-US" sz="2800">
                <a:solidFill>
                  <a:srgbClr val="F3F3F3"/>
                </a:solidFill>
                <a:latin typeface="Calibri"/>
                <a:ea typeface="Calibri"/>
                <a:cs typeface="Calibri"/>
                <a:sym typeface="Calibri"/>
              </a:rPr>
              <a:t>Crater detection is an important task for many space exploration missions. Crater detection is used for a number of applications, including mapping celestial bodies, hazard detection, and updating spatial and temporal stratigraphy and topography of the body in question. Resources for crater detection are proprietary, and new approaches or methods are always welcome.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p:cNvPicPr preferRelativeResize="0"/>
          <p:nvPr/>
        </p:nvPicPr>
        <p:blipFill rotWithShape="1">
          <a:blip r:embed="rId3">
            <a:alphaModFix/>
          </a:blip>
          <a:srcRect/>
          <a:stretch/>
        </p:blipFill>
        <p:spPr>
          <a:xfrm>
            <a:off x="1784150" y="1747625"/>
            <a:ext cx="3393000" cy="2967299"/>
          </a:xfrm>
          <a:prstGeom prst="rect">
            <a:avLst/>
          </a:prstGeom>
          <a:noFill/>
          <a:ln w="9525" cap="flat" cmpd="sng">
            <a:solidFill>
              <a:srgbClr val="000000">
                <a:alpha val="0"/>
              </a:srgbClr>
            </a:solidFill>
            <a:prstDash val="solid"/>
            <a:round/>
            <a:headEnd type="none" w="med" len="med"/>
            <a:tailEnd type="none" w="med" len="med"/>
          </a:ln>
        </p:spPr>
      </p:pic>
      <p:pic>
        <p:nvPicPr>
          <p:cNvPr id="78" name="Shape 78"/>
          <p:cNvPicPr preferRelativeResize="0"/>
          <p:nvPr/>
        </p:nvPicPr>
        <p:blipFill rotWithShape="1">
          <a:blip r:embed="rId4">
            <a:alphaModFix/>
          </a:blip>
          <a:srcRect/>
          <a:stretch/>
        </p:blipFill>
        <p:spPr>
          <a:xfrm>
            <a:off x="6749400" y="1747625"/>
            <a:ext cx="3393300" cy="2967299"/>
          </a:xfrm>
          <a:prstGeom prst="rect">
            <a:avLst/>
          </a:prstGeom>
          <a:noFill/>
          <a:ln>
            <a:noFill/>
          </a:ln>
        </p:spPr>
      </p:pic>
      <p:sp>
        <p:nvSpPr>
          <p:cNvPr id="79" name="Shape 79"/>
          <p:cNvSpPr txBox="1"/>
          <p:nvPr/>
        </p:nvSpPr>
        <p:spPr>
          <a:xfrm>
            <a:off x="1905000" y="1154025"/>
            <a:ext cx="3157500" cy="597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FFFFFF"/>
                </a:solidFill>
                <a:latin typeface="Arial"/>
                <a:ea typeface="Arial"/>
                <a:cs typeface="Arial"/>
                <a:sym typeface="Arial"/>
              </a:rPr>
              <a:t>Crater side view</a:t>
            </a:r>
          </a:p>
        </p:txBody>
      </p:sp>
      <p:sp>
        <p:nvSpPr>
          <p:cNvPr id="80" name="Shape 80"/>
          <p:cNvSpPr txBox="1"/>
          <p:nvPr/>
        </p:nvSpPr>
        <p:spPr>
          <a:xfrm>
            <a:off x="6901800" y="1128675"/>
            <a:ext cx="3049800" cy="647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FFFFFF"/>
                </a:solidFill>
                <a:latin typeface="Arial"/>
                <a:ea typeface="Arial"/>
                <a:cs typeface="Arial"/>
                <a:sym typeface="Arial"/>
              </a:rPr>
              <a:t>Crater top view</a:t>
            </a:r>
          </a:p>
        </p:txBody>
      </p:sp>
      <p:sp>
        <p:nvSpPr>
          <p:cNvPr id="81" name="Shape 81"/>
          <p:cNvSpPr txBox="1">
            <a:spLocks noGrp="1"/>
          </p:cNvSpPr>
          <p:nvPr>
            <p:ph type="title"/>
          </p:nvPr>
        </p:nvSpPr>
        <p:spPr>
          <a:xfrm>
            <a:off x="838200" y="-15875"/>
            <a:ext cx="10515599" cy="894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a:solidFill>
                  <a:srgbClr val="FFFFFF"/>
                </a:solidFill>
                <a:latin typeface="Calibri"/>
                <a:ea typeface="Calibri"/>
                <a:cs typeface="Calibri"/>
                <a:sym typeface="Calibri"/>
              </a:rPr>
              <a:t>What is a crater?</a:t>
            </a:r>
          </a:p>
        </p:txBody>
      </p:sp>
      <p:sp>
        <p:nvSpPr>
          <p:cNvPr id="82" name="Shape 82"/>
          <p:cNvSpPr txBox="1"/>
          <p:nvPr/>
        </p:nvSpPr>
        <p:spPr>
          <a:xfrm>
            <a:off x="1463850" y="5028600"/>
            <a:ext cx="9039299" cy="1600799"/>
          </a:xfrm>
          <a:prstGeom prst="rect">
            <a:avLst/>
          </a:prstGeom>
          <a:noFill/>
          <a:ln>
            <a:noFill/>
          </a:ln>
        </p:spPr>
        <p:txBody>
          <a:bodyPr lIns="91425" tIns="91425" rIns="91425" bIns="91425" anchor="t" anchorCtr="0">
            <a:noAutofit/>
          </a:bodyPr>
          <a:lstStyle/>
          <a:p>
            <a:pPr lvl="0" algn="just" rtl="0">
              <a:spcBef>
                <a:spcPts val="0"/>
              </a:spcBef>
              <a:buClr>
                <a:schemeClr val="dk1"/>
              </a:buClr>
              <a:buSzPct val="25000"/>
              <a:buFont typeface="Arial"/>
              <a:buNone/>
            </a:pPr>
            <a:r>
              <a:rPr lang="en-US" sz="2400">
                <a:solidFill>
                  <a:srgbClr val="FFFFFF"/>
                </a:solidFill>
              </a:rPr>
              <a:t>Craters are physical depressions in the surface of a planetary body. These depressions are characterized by circular and elliptical shapes and their images are comprised of light &amp; dark patches, outlining the shape.</a:t>
            </a:r>
            <a:r>
              <a:rPr lang="en-US" sz="2400">
                <a:solidFill>
                  <a:schemeClr val="dk1"/>
                </a:solidFill>
              </a:rPr>
              <a:t>  </a:t>
            </a:r>
          </a:p>
          <a:p>
            <a:pPr lvl="0" rtl="0">
              <a:spcBef>
                <a:spcPts val="0"/>
              </a:spcBef>
              <a:buClr>
                <a:schemeClr val="dk1"/>
              </a:buClr>
              <a:buFont typeface="Arial"/>
              <a:buNone/>
            </a:pPr>
            <a:endParaRPr sz="2800">
              <a:solidFill>
                <a:schemeClr val="dk1"/>
              </a:solidFill>
            </a:endParaRPr>
          </a:p>
          <a:p>
            <a:pPr>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838200" y="2766158"/>
            <a:ext cx="10515599"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1">
                <a:solidFill>
                  <a:srgbClr val="FFFFFF"/>
                </a:solidFill>
                <a:latin typeface="Calibri"/>
                <a:ea typeface="Calibri"/>
                <a:cs typeface="Calibri"/>
                <a:sym typeface="Calibri"/>
              </a:rPr>
              <a:t>RINGTOSS</a:t>
            </a:r>
          </a:p>
          <a:p>
            <a:pPr marL="0" marR="0" lvl="0" indent="0" algn="ctr" rtl="0">
              <a:lnSpc>
                <a:spcPct val="90000"/>
              </a:lnSpc>
              <a:spcBef>
                <a:spcPts val="0"/>
              </a:spcBef>
              <a:spcAft>
                <a:spcPts val="0"/>
              </a:spcAft>
              <a:buClr>
                <a:schemeClr val="dk1"/>
              </a:buClr>
              <a:buSzPct val="25000"/>
              <a:buFont typeface="Calibri"/>
              <a:buNone/>
            </a:pPr>
            <a:r>
              <a:rPr lang="en-US" sz="2800" b="0">
                <a:solidFill>
                  <a:schemeClr val="lt1"/>
                </a:solidFill>
                <a:latin typeface="Calibri"/>
                <a:ea typeface="Calibri"/>
                <a:cs typeface="Calibri"/>
                <a:sym typeface="Calibri"/>
              </a:rPr>
              <a:t>The culmination of our work</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838200" y="365125"/>
            <a:ext cx="10515599" cy="1325700"/>
          </a:xfrm>
          <a:prstGeom prst="rect">
            <a:avLst/>
          </a:prstGeom>
          <a:noFill/>
          <a:ln>
            <a:noFill/>
          </a:ln>
        </p:spPr>
        <p:txBody>
          <a:bodyPr lIns="91425" tIns="91425" rIns="91425" bIns="91425" anchor="b" anchorCtr="0">
            <a:noAutofit/>
          </a:bodyPr>
          <a:lstStyle/>
          <a:p>
            <a:pPr lvl="0" rtl="0">
              <a:spcBef>
                <a:spcPts val="0"/>
              </a:spcBef>
              <a:buNone/>
            </a:pPr>
            <a:r>
              <a:rPr lang="en-US" sz="4400">
                <a:solidFill>
                  <a:srgbClr val="FFFFFF"/>
                </a:solidFill>
              </a:rPr>
              <a:t>Ringtoss - Pipeline</a:t>
            </a:r>
          </a:p>
        </p:txBody>
      </p:sp>
      <p:pic>
        <p:nvPicPr>
          <p:cNvPr id="94" name="Shape 94"/>
          <p:cNvPicPr preferRelativeResize="0"/>
          <p:nvPr/>
        </p:nvPicPr>
        <p:blipFill>
          <a:blip r:embed="rId3">
            <a:alphaModFix/>
          </a:blip>
          <a:stretch>
            <a:fillRect/>
          </a:stretch>
        </p:blipFill>
        <p:spPr>
          <a:xfrm>
            <a:off x="886850" y="2412975"/>
            <a:ext cx="10418275" cy="3085649"/>
          </a:xfrm>
          <a:prstGeom prst="rect">
            <a:avLst/>
          </a:prstGeom>
          <a:noFill/>
          <a:ln>
            <a:noFill/>
          </a:ln>
        </p:spPr>
      </p:pic>
      <p:sp>
        <p:nvSpPr>
          <p:cNvPr id="95" name="Shape 95"/>
          <p:cNvSpPr/>
          <p:nvPr/>
        </p:nvSpPr>
        <p:spPr>
          <a:xfrm>
            <a:off x="5269030" y="18478375"/>
            <a:ext cx="4145100" cy="4618800"/>
          </a:xfrm>
          <a:prstGeom prst="roundRect">
            <a:avLst>
              <a:gd name="adj" fmla="val 16667"/>
            </a:avLst>
          </a:prstGeom>
          <a:gradFill>
            <a:gsLst>
              <a:gs pos="0">
                <a:srgbClr val="000000"/>
              </a:gs>
              <a:gs pos="100000">
                <a:srgbClr val="8585E0"/>
              </a:gs>
            </a:gsLst>
            <a:lin ang="16200037" scaled="0"/>
          </a:gradFill>
          <a:ln w="9525"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Crater Detection</a:t>
            </a:r>
          </a:p>
        </p:txBody>
      </p:sp>
      <p:sp>
        <p:nvSpPr>
          <p:cNvPr id="96" name="Shape 96"/>
          <p:cNvSpPr/>
          <p:nvPr/>
        </p:nvSpPr>
        <p:spPr>
          <a:xfrm>
            <a:off x="772637" y="18494401"/>
            <a:ext cx="3567000" cy="4602899"/>
          </a:xfrm>
          <a:prstGeom prst="roundRect">
            <a:avLst>
              <a:gd name="adj" fmla="val 16667"/>
            </a:avLst>
          </a:prstGeom>
          <a:gradFill>
            <a:gsLst>
              <a:gs pos="0">
                <a:srgbClr val="E6DCAC"/>
              </a:gs>
              <a:gs pos="12000">
                <a:srgbClr val="E6D78A"/>
              </a:gs>
              <a:gs pos="30000">
                <a:srgbClr val="C7AC4C"/>
              </a:gs>
              <a:gs pos="45000">
                <a:srgbClr val="E6D78A"/>
              </a:gs>
              <a:gs pos="77000">
                <a:srgbClr val="C7AC4C"/>
              </a:gs>
              <a:gs pos="100000">
                <a:srgbClr val="E6DCAC"/>
              </a:gs>
            </a:gsLst>
            <a:lin ang="16200037" scaled="0"/>
          </a:grad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800" b="1" i="0" u="none" strike="noStrike" cap="none" baseline="0">
                <a:solidFill>
                  <a:srgbClr val="000000"/>
                </a:solidFill>
                <a:latin typeface="Arial"/>
                <a:ea typeface="Arial"/>
                <a:cs typeface="Arial"/>
                <a:sym typeface="Arial"/>
              </a:rPr>
              <a:t>Input Image</a:t>
            </a:r>
          </a:p>
        </p:txBody>
      </p:sp>
      <p:pic>
        <p:nvPicPr>
          <p:cNvPr id="97" name="Shape 97"/>
          <p:cNvPicPr preferRelativeResize="0"/>
          <p:nvPr/>
        </p:nvPicPr>
        <p:blipFill rotWithShape="1">
          <a:blip r:embed="rId4">
            <a:alphaModFix/>
          </a:blip>
          <a:srcRect/>
          <a:stretch/>
        </p:blipFill>
        <p:spPr>
          <a:xfrm>
            <a:off x="943837" y="20831381"/>
            <a:ext cx="1935600" cy="1904100"/>
          </a:xfrm>
          <a:prstGeom prst="rect">
            <a:avLst/>
          </a:prstGeom>
          <a:noFill/>
          <a:ln>
            <a:noFill/>
          </a:ln>
        </p:spPr>
      </p:pic>
      <p:sp>
        <p:nvSpPr>
          <p:cNvPr id="98" name="Shape 98"/>
          <p:cNvSpPr/>
          <p:nvPr/>
        </p:nvSpPr>
        <p:spPr>
          <a:xfrm>
            <a:off x="5668069" y="19555348"/>
            <a:ext cx="3385199" cy="731399"/>
          </a:xfrm>
          <a:prstGeom prst="roundRect">
            <a:avLst>
              <a:gd name="adj" fmla="val 16667"/>
            </a:avLst>
          </a:prstGeom>
          <a:solidFill>
            <a:srgbClr val="404040"/>
          </a:soli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400" b="0" i="0" u="none" strike="noStrike" cap="none" baseline="0">
                <a:solidFill>
                  <a:srgbClr val="FFFFFF"/>
                </a:solidFill>
                <a:latin typeface="Arial"/>
                <a:ea typeface="Arial"/>
                <a:cs typeface="Arial"/>
                <a:sym typeface="Arial"/>
              </a:rPr>
              <a:t>Dark &amp; Light Pairing</a:t>
            </a:r>
          </a:p>
        </p:txBody>
      </p:sp>
      <p:sp>
        <p:nvSpPr>
          <p:cNvPr id="99" name="Shape 99"/>
          <p:cNvSpPr/>
          <p:nvPr/>
        </p:nvSpPr>
        <p:spPr>
          <a:xfrm>
            <a:off x="5692091" y="20556364"/>
            <a:ext cx="3383399" cy="731399"/>
          </a:xfrm>
          <a:prstGeom prst="roundRect">
            <a:avLst>
              <a:gd name="adj" fmla="val 16667"/>
            </a:avLst>
          </a:prstGeom>
          <a:solidFill>
            <a:srgbClr val="404040"/>
          </a:soli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400" b="0" i="0" u="none" strike="noStrike" cap="none" baseline="0">
                <a:solidFill>
                  <a:srgbClr val="FFFFFF"/>
                </a:solidFill>
                <a:latin typeface="Arial"/>
                <a:ea typeface="Arial"/>
                <a:cs typeface="Arial"/>
                <a:sym typeface="Arial"/>
              </a:rPr>
              <a:t>Circular Hough</a:t>
            </a:r>
          </a:p>
        </p:txBody>
      </p:sp>
      <p:sp>
        <p:nvSpPr>
          <p:cNvPr id="100" name="Shape 100"/>
          <p:cNvSpPr/>
          <p:nvPr/>
        </p:nvSpPr>
        <p:spPr>
          <a:xfrm>
            <a:off x="10428817" y="18460850"/>
            <a:ext cx="2047800" cy="1826099"/>
          </a:xfrm>
          <a:prstGeom prst="roundRect">
            <a:avLst>
              <a:gd name="adj" fmla="val 16667"/>
            </a:avLst>
          </a:prstGeom>
          <a:gradFill>
            <a:gsLst>
              <a:gs pos="0">
                <a:srgbClr val="000000"/>
              </a:gs>
              <a:gs pos="100000">
                <a:srgbClr val="8585E0"/>
              </a:gs>
            </a:gsLst>
            <a:lin ang="16200037" scaled="0"/>
          </a:gra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Duplicate Removal</a:t>
            </a:r>
          </a:p>
        </p:txBody>
      </p:sp>
      <p:sp>
        <p:nvSpPr>
          <p:cNvPr id="101" name="Shape 101"/>
          <p:cNvSpPr/>
          <p:nvPr/>
        </p:nvSpPr>
        <p:spPr>
          <a:xfrm>
            <a:off x="16998028" y="18460850"/>
            <a:ext cx="3110700" cy="1826099"/>
          </a:xfrm>
          <a:prstGeom prst="roundRect">
            <a:avLst>
              <a:gd name="adj" fmla="val 16667"/>
            </a:avLst>
          </a:prstGeom>
          <a:gradFill>
            <a:gsLst>
              <a:gs pos="0">
                <a:srgbClr val="000000"/>
              </a:gs>
              <a:gs pos="100000">
                <a:srgbClr val="8585E0"/>
              </a:gs>
            </a:gsLst>
            <a:lin ang="16200037" scaled="0"/>
          </a:gra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Crater Recognition using Neural Network</a:t>
            </a:r>
          </a:p>
        </p:txBody>
      </p:sp>
      <p:cxnSp>
        <p:nvCxnSpPr>
          <p:cNvPr id="102" name="Shape 102"/>
          <p:cNvCxnSpPr>
            <a:stCxn id="100" idx="3"/>
          </p:cNvCxnSpPr>
          <p:nvPr/>
        </p:nvCxnSpPr>
        <p:spPr>
          <a:xfrm rot="10800000" flipH="1">
            <a:off x="12476618" y="19367299"/>
            <a:ext cx="965100" cy="6600"/>
          </a:xfrm>
          <a:prstGeom prst="straightConnector1">
            <a:avLst/>
          </a:prstGeom>
          <a:noFill/>
          <a:ln w="76200" cap="flat" cmpd="sng">
            <a:solidFill>
              <a:srgbClr val="F1C232"/>
            </a:solidFill>
            <a:prstDash val="solid"/>
            <a:miter/>
            <a:headEnd type="none" w="med" len="med"/>
            <a:tailEnd type="stealth" w="lg" len="lg"/>
          </a:ln>
        </p:spPr>
      </p:cxnSp>
      <p:sp>
        <p:nvSpPr>
          <p:cNvPr id="103" name="Shape 103"/>
          <p:cNvSpPr/>
          <p:nvPr/>
        </p:nvSpPr>
        <p:spPr>
          <a:xfrm>
            <a:off x="13441870" y="18447854"/>
            <a:ext cx="2682300" cy="1838999"/>
          </a:xfrm>
          <a:prstGeom prst="roundRect">
            <a:avLst>
              <a:gd name="adj" fmla="val 16667"/>
            </a:avLst>
          </a:prstGeom>
          <a:gradFill>
            <a:gsLst>
              <a:gs pos="0">
                <a:srgbClr val="000000"/>
              </a:gs>
              <a:gs pos="100000">
                <a:srgbClr val="8585E0"/>
              </a:gs>
            </a:gsLst>
            <a:lin ang="16200037" scaled="0"/>
          </a:gra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Ellipse Fitted Candidate Craters </a:t>
            </a:r>
          </a:p>
        </p:txBody>
      </p:sp>
      <p:cxnSp>
        <p:nvCxnSpPr>
          <p:cNvPr id="104" name="Shape 104"/>
          <p:cNvCxnSpPr>
            <a:stCxn id="103" idx="3"/>
            <a:endCxn id="101" idx="1"/>
          </p:cNvCxnSpPr>
          <p:nvPr/>
        </p:nvCxnSpPr>
        <p:spPr>
          <a:xfrm>
            <a:off x="16124170" y="19367354"/>
            <a:ext cx="873900" cy="6600"/>
          </a:xfrm>
          <a:prstGeom prst="straightConnector1">
            <a:avLst/>
          </a:prstGeom>
          <a:noFill/>
          <a:ln w="76200" cap="flat" cmpd="sng">
            <a:solidFill>
              <a:srgbClr val="F1C232"/>
            </a:solidFill>
            <a:prstDash val="solid"/>
            <a:miter/>
            <a:headEnd type="none" w="med" len="med"/>
            <a:tailEnd type="stealth" w="lg" len="lg"/>
          </a:ln>
        </p:spPr>
      </p:cxnSp>
      <p:sp>
        <p:nvSpPr>
          <p:cNvPr id="105" name="Shape 105"/>
          <p:cNvSpPr/>
          <p:nvPr/>
        </p:nvSpPr>
        <p:spPr>
          <a:xfrm>
            <a:off x="10428817" y="21407950"/>
            <a:ext cx="4700399" cy="1618800"/>
          </a:xfrm>
          <a:prstGeom prst="roundRect">
            <a:avLst>
              <a:gd name="adj" fmla="val 16667"/>
            </a:avLst>
          </a:prstGeom>
          <a:gradFill>
            <a:gsLst>
              <a:gs pos="0">
                <a:srgbClr val="000000"/>
              </a:gs>
              <a:gs pos="100000">
                <a:srgbClr val="8585E0"/>
              </a:gs>
            </a:gsLst>
            <a:lin ang="16200037" scaled="0"/>
          </a:gra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Shadow Extraction,</a:t>
            </a:r>
          </a:p>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Depth &amp; Diameter</a:t>
            </a:r>
          </a:p>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 Calculation</a:t>
            </a:r>
          </a:p>
        </p:txBody>
      </p:sp>
      <p:sp>
        <p:nvSpPr>
          <p:cNvPr id="106" name="Shape 106"/>
          <p:cNvSpPr/>
          <p:nvPr/>
        </p:nvSpPr>
        <p:spPr>
          <a:xfrm>
            <a:off x="16275132" y="21422795"/>
            <a:ext cx="2791799" cy="1604099"/>
          </a:xfrm>
          <a:prstGeom prst="roundRect">
            <a:avLst>
              <a:gd name="adj" fmla="val 16667"/>
            </a:avLst>
          </a:prstGeom>
          <a:gradFill>
            <a:gsLst>
              <a:gs pos="0">
                <a:srgbClr val="E6DCAC"/>
              </a:gs>
              <a:gs pos="12000">
                <a:srgbClr val="E6D78A"/>
              </a:gs>
              <a:gs pos="30000">
                <a:srgbClr val="C7AC4C"/>
              </a:gs>
              <a:gs pos="45000">
                <a:srgbClr val="E6D78A"/>
              </a:gs>
              <a:gs pos="77000">
                <a:srgbClr val="C7AC4C"/>
              </a:gs>
              <a:gs pos="100000">
                <a:srgbClr val="E6DCAC"/>
              </a:gs>
            </a:gsLst>
            <a:lin ang="16200037" scaled="0"/>
          </a:gra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200" b="1" i="0" u="none" strike="noStrike" cap="none" baseline="0">
                <a:solidFill>
                  <a:srgbClr val="000000"/>
                </a:solidFill>
                <a:latin typeface="Arial"/>
                <a:ea typeface="Arial"/>
                <a:cs typeface="Arial"/>
                <a:sym typeface="Arial"/>
              </a:rPr>
              <a:t>Crater Description</a:t>
            </a:r>
          </a:p>
        </p:txBody>
      </p:sp>
      <p:cxnSp>
        <p:nvCxnSpPr>
          <p:cNvPr id="107" name="Shape 107"/>
          <p:cNvCxnSpPr>
            <a:stCxn id="105" idx="3"/>
            <a:endCxn id="106" idx="1"/>
          </p:cNvCxnSpPr>
          <p:nvPr/>
        </p:nvCxnSpPr>
        <p:spPr>
          <a:xfrm>
            <a:off x="15129217" y="22217350"/>
            <a:ext cx="1146000" cy="7500"/>
          </a:xfrm>
          <a:prstGeom prst="straightConnector1">
            <a:avLst/>
          </a:prstGeom>
          <a:noFill/>
          <a:ln w="76200" cap="flat" cmpd="sng">
            <a:solidFill>
              <a:srgbClr val="F1C232"/>
            </a:solidFill>
            <a:prstDash val="solid"/>
            <a:miter/>
            <a:headEnd type="none" w="med" len="med"/>
            <a:tailEnd type="stealth" w="lg" len="lg"/>
          </a:ln>
        </p:spPr>
      </p:cxnSp>
      <p:grpSp>
        <p:nvGrpSpPr>
          <p:cNvPr id="108" name="Shape 108"/>
          <p:cNvGrpSpPr/>
          <p:nvPr/>
        </p:nvGrpSpPr>
        <p:grpSpPr>
          <a:xfrm>
            <a:off x="18824728" y="21800435"/>
            <a:ext cx="1577143" cy="1493289"/>
            <a:chOff x="18111198" y="22152098"/>
            <a:chExt cx="1807200" cy="1807200"/>
          </a:xfrm>
        </p:grpSpPr>
        <p:pic>
          <p:nvPicPr>
            <p:cNvPr id="109" name="Shape 109"/>
            <p:cNvPicPr preferRelativeResize="0"/>
            <p:nvPr/>
          </p:nvPicPr>
          <p:blipFill rotWithShape="1">
            <a:blip r:embed="rId5">
              <a:alphaModFix/>
            </a:blip>
            <a:srcRect/>
            <a:stretch/>
          </p:blipFill>
          <p:spPr>
            <a:xfrm>
              <a:off x="18111198" y="22152098"/>
              <a:ext cx="1807200" cy="1807200"/>
            </a:xfrm>
            <a:prstGeom prst="rect">
              <a:avLst/>
            </a:prstGeom>
            <a:noFill/>
            <a:ln>
              <a:noFill/>
            </a:ln>
          </p:spPr>
        </p:pic>
        <p:sp>
          <p:nvSpPr>
            <p:cNvPr id="110" name="Shape 110"/>
            <p:cNvSpPr txBox="1"/>
            <p:nvPr/>
          </p:nvSpPr>
          <p:spPr>
            <a:xfrm>
              <a:off x="18406998" y="22833153"/>
              <a:ext cx="1235100" cy="5744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en-US" sz="2800" b="1" i="0" u="none" strike="noStrike" cap="none" baseline="0">
                  <a:solidFill>
                    <a:srgbClr val="FF0000"/>
                  </a:solidFill>
                  <a:latin typeface="Arial"/>
                  <a:ea typeface="Arial"/>
                  <a:cs typeface="Arial"/>
                  <a:sym typeface="Arial"/>
                </a:rPr>
                <a:t>DB</a:t>
              </a:r>
            </a:p>
          </p:txBody>
        </p:sp>
      </p:grpSp>
      <p:pic>
        <p:nvPicPr>
          <p:cNvPr id="111" name="Shape 111"/>
          <p:cNvPicPr preferRelativeResize="0"/>
          <p:nvPr/>
        </p:nvPicPr>
        <p:blipFill rotWithShape="1">
          <a:blip r:embed="rId6">
            <a:alphaModFix/>
          </a:blip>
          <a:srcRect/>
          <a:stretch/>
        </p:blipFill>
        <p:spPr>
          <a:xfrm>
            <a:off x="1001287" y="19854718"/>
            <a:ext cx="1028100" cy="1028100"/>
          </a:xfrm>
          <a:prstGeom prst="rect">
            <a:avLst/>
          </a:prstGeom>
          <a:noFill/>
          <a:ln>
            <a:noFill/>
          </a:ln>
        </p:spPr>
      </p:pic>
      <p:sp>
        <p:nvSpPr>
          <p:cNvPr id="112" name="Shape 112"/>
          <p:cNvSpPr/>
          <p:nvPr/>
        </p:nvSpPr>
        <p:spPr>
          <a:xfrm>
            <a:off x="1689736" y="21555681"/>
            <a:ext cx="226200" cy="210000"/>
          </a:xfrm>
          <a:prstGeom prst="rect">
            <a:avLst/>
          </a:prstGeom>
          <a:solidFill>
            <a:srgbClr val="D10000">
              <a:alpha val="27060"/>
            </a:srgbClr>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cxnSp>
        <p:nvCxnSpPr>
          <p:cNvPr id="113" name="Shape 113"/>
          <p:cNvCxnSpPr/>
          <p:nvPr/>
        </p:nvCxnSpPr>
        <p:spPr>
          <a:xfrm rot="10800000" flipH="1">
            <a:off x="1701261" y="19770979"/>
            <a:ext cx="962099" cy="1771800"/>
          </a:xfrm>
          <a:prstGeom prst="straightConnector1">
            <a:avLst/>
          </a:prstGeom>
          <a:noFill/>
          <a:ln w="19050" cap="flat" cmpd="sng">
            <a:solidFill>
              <a:srgbClr val="FF0000"/>
            </a:solidFill>
            <a:prstDash val="solid"/>
            <a:round/>
            <a:headEnd type="none" w="med" len="med"/>
            <a:tailEnd type="none" w="med" len="med"/>
          </a:ln>
        </p:spPr>
      </p:cxnSp>
      <p:cxnSp>
        <p:nvCxnSpPr>
          <p:cNvPr id="114" name="Shape 114"/>
          <p:cNvCxnSpPr/>
          <p:nvPr/>
        </p:nvCxnSpPr>
        <p:spPr>
          <a:xfrm rot="10800000" flipH="1">
            <a:off x="1929861" y="21294679"/>
            <a:ext cx="2263200" cy="476699"/>
          </a:xfrm>
          <a:prstGeom prst="straightConnector1">
            <a:avLst/>
          </a:prstGeom>
          <a:noFill/>
          <a:ln w="19050" cap="flat" cmpd="sng">
            <a:solidFill>
              <a:srgbClr val="FF0000"/>
            </a:solidFill>
            <a:prstDash val="solid"/>
            <a:round/>
            <a:headEnd type="none" w="med" len="med"/>
            <a:tailEnd type="none" w="med" len="med"/>
          </a:ln>
        </p:spPr>
      </p:cxnSp>
      <p:sp>
        <p:nvSpPr>
          <p:cNvPr id="115" name="Shape 115"/>
          <p:cNvSpPr/>
          <p:nvPr/>
        </p:nvSpPr>
        <p:spPr>
          <a:xfrm rot="-7144496">
            <a:off x="1945969" y="20568472"/>
            <a:ext cx="650173" cy="1138582"/>
          </a:xfrm>
          <a:prstGeom prst="lightningBolt">
            <a:avLst/>
          </a:prstGeom>
          <a:solidFill>
            <a:srgbClr val="FFD966"/>
          </a:solidFill>
          <a:ln w="19050" cap="flat" cmpd="sng">
            <a:solidFill>
              <a:srgbClr val="4A86E8"/>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16" name="Shape 116"/>
          <p:cNvSpPr txBox="1"/>
          <p:nvPr/>
        </p:nvSpPr>
        <p:spPr>
          <a:xfrm rot="-3315951">
            <a:off x="1665217" y="20974054"/>
            <a:ext cx="1059375" cy="17784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900" b="0" i="0" u="none" strike="noStrike" cap="none" baseline="0">
                <a:solidFill>
                  <a:srgbClr val="000000"/>
                </a:solidFill>
                <a:latin typeface="Arial"/>
                <a:ea typeface="Arial"/>
                <a:cs typeface="Arial"/>
                <a:sym typeface="Arial"/>
              </a:rPr>
              <a:t>Download</a:t>
            </a:r>
          </a:p>
        </p:txBody>
      </p:sp>
      <p:sp>
        <p:nvSpPr>
          <p:cNvPr id="117" name="Shape 117"/>
          <p:cNvSpPr/>
          <p:nvPr/>
        </p:nvSpPr>
        <p:spPr>
          <a:xfrm>
            <a:off x="1156037" y="20900856"/>
            <a:ext cx="509150" cy="808175"/>
          </a:xfrm>
          <a:custGeom>
            <a:avLst/>
            <a:gdLst/>
            <a:ahLst/>
            <a:cxnLst/>
            <a:rect l="0" t="0" r="0" b="0"/>
            <a:pathLst>
              <a:path w="20366" h="32327" extrusionOk="0">
                <a:moveTo>
                  <a:pt x="0" y="0"/>
                </a:moveTo>
                <a:cubicBezTo>
                  <a:pt x="2579" y="12471"/>
                  <a:pt x="9444" y="25775"/>
                  <a:pt x="20366" y="32327"/>
                </a:cubicBezTo>
              </a:path>
            </a:pathLst>
          </a:cu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8" name="Shape 118"/>
          <p:cNvSpPr txBox="1"/>
          <p:nvPr/>
        </p:nvSpPr>
        <p:spPr>
          <a:xfrm rot="2864044">
            <a:off x="919352" y="21494622"/>
            <a:ext cx="1191841" cy="20983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900" b="0" i="0" u="none" strike="noStrike" cap="none" baseline="0">
                <a:solidFill>
                  <a:srgbClr val="000000"/>
                </a:solidFill>
                <a:latin typeface="Arial"/>
                <a:ea typeface="Arial"/>
                <a:cs typeface="Arial"/>
                <a:sym typeface="Arial"/>
              </a:rPr>
              <a:t>Select Area</a:t>
            </a:r>
          </a:p>
        </p:txBody>
      </p:sp>
      <p:cxnSp>
        <p:nvCxnSpPr>
          <p:cNvPr id="119" name="Shape 119"/>
          <p:cNvCxnSpPr>
            <a:endCxn id="95" idx="1"/>
          </p:cNvCxnSpPr>
          <p:nvPr/>
        </p:nvCxnSpPr>
        <p:spPr>
          <a:xfrm rot="10800000" flipH="1">
            <a:off x="4118830" y="20787775"/>
            <a:ext cx="1150200" cy="8100"/>
          </a:xfrm>
          <a:prstGeom prst="straightConnector1">
            <a:avLst/>
          </a:prstGeom>
          <a:noFill/>
          <a:ln w="76200" cap="flat" cmpd="sng">
            <a:solidFill>
              <a:srgbClr val="F1C232"/>
            </a:solidFill>
            <a:prstDash val="solid"/>
            <a:miter/>
            <a:headEnd type="none" w="med" len="med"/>
            <a:tailEnd type="stealth" w="lg" len="lg"/>
          </a:ln>
        </p:spPr>
      </p:cxnSp>
      <p:pic>
        <p:nvPicPr>
          <p:cNvPr id="120" name="Shape 120"/>
          <p:cNvPicPr preferRelativeResize="0"/>
          <p:nvPr/>
        </p:nvPicPr>
        <p:blipFill rotWithShape="1">
          <a:blip r:embed="rId7">
            <a:alphaModFix/>
          </a:blip>
          <a:srcRect/>
          <a:stretch/>
        </p:blipFill>
        <p:spPr>
          <a:xfrm>
            <a:off x="18662070" y="21031370"/>
            <a:ext cx="782699" cy="782699"/>
          </a:xfrm>
          <a:prstGeom prst="rect">
            <a:avLst/>
          </a:prstGeom>
          <a:noFill/>
          <a:ln>
            <a:noFill/>
          </a:ln>
        </p:spPr>
      </p:pic>
      <p:cxnSp>
        <p:nvCxnSpPr>
          <p:cNvPr id="121" name="Shape 121"/>
          <p:cNvCxnSpPr>
            <a:endCxn id="100" idx="1"/>
          </p:cNvCxnSpPr>
          <p:nvPr/>
        </p:nvCxnSpPr>
        <p:spPr>
          <a:xfrm rot="10800000" flipH="1">
            <a:off x="9075517" y="19373899"/>
            <a:ext cx="1353300" cy="549600"/>
          </a:xfrm>
          <a:prstGeom prst="bentConnector3">
            <a:avLst>
              <a:gd name="adj1" fmla="val 50000"/>
            </a:avLst>
          </a:prstGeom>
          <a:noFill/>
          <a:ln w="76200" cap="flat" cmpd="sng">
            <a:solidFill>
              <a:srgbClr val="FFC000"/>
            </a:solidFill>
            <a:prstDash val="solid"/>
            <a:round/>
            <a:headEnd type="none" w="med" len="med"/>
            <a:tailEnd type="stealth" w="lg" len="lg"/>
          </a:ln>
        </p:spPr>
      </p:cxnSp>
      <p:cxnSp>
        <p:nvCxnSpPr>
          <p:cNvPr id="122" name="Shape 122"/>
          <p:cNvCxnSpPr>
            <a:stCxn id="99" idx="3"/>
          </p:cNvCxnSpPr>
          <p:nvPr/>
        </p:nvCxnSpPr>
        <p:spPr>
          <a:xfrm rot="10800000" flipH="1">
            <a:off x="9075490" y="19920364"/>
            <a:ext cx="677100" cy="1001700"/>
          </a:xfrm>
          <a:prstGeom prst="bentConnector2">
            <a:avLst/>
          </a:prstGeom>
          <a:noFill/>
          <a:ln w="76200" cap="flat" cmpd="sng">
            <a:solidFill>
              <a:srgbClr val="FFC000"/>
            </a:solidFill>
            <a:prstDash val="solid"/>
            <a:round/>
            <a:headEnd type="none" w="med" len="med"/>
            <a:tailEnd type="none" w="med" len="med"/>
          </a:ln>
        </p:spPr>
      </p:cxnSp>
      <p:cxnSp>
        <p:nvCxnSpPr>
          <p:cNvPr id="123" name="Shape 123"/>
          <p:cNvCxnSpPr/>
          <p:nvPr/>
        </p:nvCxnSpPr>
        <p:spPr>
          <a:xfrm rot="5400000">
            <a:off x="8913083" y="21073848"/>
            <a:ext cx="1001700" cy="677100"/>
          </a:xfrm>
          <a:prstGeom prst="bentConnector3">
            <a:avLst>
              <a:gd name="adj1" fmla="val 50000"/>
            </a:avLst>
          </a:prstGeom>
          <a:noFill/>
          <a:ln w="76200" cap="flat" cmpd="sng">
            <a:solidFill>
              <a:srgbClr val="FFC000"/>
            </a:solidFill>
            <a:prstDash val="solid"/>
            <a:round/>
            <a:headEnd type="none" w="med" len="med"/>
            <a:tailEnd type="none" w="med" len="med"/>
          </a:ln>
        </p:spPr>
      </p:cxnSp>
      <p:cxnSp>
        <p:nvCxnSpPr>
          <p:cNvPr id="124" name="Shape 124"/>
          <p:cNvCxnSpPr>
            <a:stCxn id="101" idx="2"/>
            <a:endCxn id="105" idx="0"/>
          </p:cNvCxnSpPr>
          <p:nvPr/>
        </p:nvCxnSpPr>
        <p:spPr>
          <a:xfrm rot="5400000">
            <a:off x="15105628" y="17960299"/>
            <a:ext cx="1121100" cy="5774400"/>
          </a:xfrm>
          <a:prstGeom prst="bentConnector3">
            <a:avLst>
              <a:gd name="adj1" fmla="val 49996"/>
            </a:avLst>
          </a:prstGeom>
          <a:noFill/>
          <a:ln w="76200" cap="flat" cmpd="sng">
            <a:solidFill>
              <a:srgbClr val="FFC000"/>
            </a:solidFill>
            <a:prstDash val="solid"/>
            <a:round/>
            <a:headEnd type="none" w="med" len="med"/>
            <a:tailEnd type="stealth" w="lg" len="lg"/>
          </a:ln>
        </p:spPr>
      </p:cxnSp>
      <p:sp>
        <p:nvSpPr>
          <p:cNvPr id="125" name="Shape 125"/>
          <p:cNvSpPr/>
          <p:nvPr/>
        </p:nvSpPr>
        <p:spPr>
          <a:xfrm>
            <a:off x="5692089" y="21514460"/>
            <a:ext cx="3383399" cy="731399"/>
          </a:xfrm>
          <a:prstGeom prst="roundRect">
            <a:avLst>
              <a:gd name="adj" fmla="val 16667"/>
            </a:avLst>
          </a:prstGeom>
          <a:solidFill>
            <a:srgbClr val="404040"/>
          </a:soli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400" b="0" i="0" u="none" strike="noStrike" cap="none" baseline="0">
                <a:solidFill>
                  <a:srgbClr val="FFFFFF"/>
                </a:solidFill>
                <a:latin typeface="Arial"/>
                <a:ea typeface="Arial"/>
                <a:cs typeface="Arial"/>
                <a:sym typeface="Arial"/>
              </a:rPr>
              <a:t>Template Matching</a:t>
            </a:r>
          </a:p>
        </p:txBody>
      </p:sp>
      <p:pic>
        <p:nvPicPr>
          <p:cNvPr id="126" name="Shape 126"/>
          <p:cNvPicPr preferRelativeResize="0"/>
          <p:nvPr/>
        </p:nvPicPr>
        <p:blipFill rotWithShape="1">
          <a:blip r:embed="rId8">
            <a:alphaModFix/>
          </a:blip>
          <a:srcRect/>
          <a:stretch/>
        </p:blipFill>
        <p:spPr>
          <a:xfrm>
            <a:off x="2651735" y="19771012"/>
            <a:ext cx="1541400" cy="1541400"/>
          </a:xfrm>
          <a:prstGeom prst="rect">
            <a:avLst/>
          </a:prstGeom>
          <a:noFill/>
          <a:ln>
            <a:noFill/>
          </a:ln>
        </p:spPr>
      </p:pic>
      <p:sp>
        <p:nvSpPr>
          <p:cNvPr id="127" name="Shape 127"/>
          <p:cNvSpPr/>
          <p:nvPr/>
        </p:nvSpPr>
        <p:spPr>
          <a:xfrm>
            <a:off x="5421430" y="18630775"/>
            <a:ext cx="4145100" cy="4618800"/>
          </a:xfrm>
          <a:prstGeom prst="roundRect">
            <a:avLst>
              <a:gd name="adj" fmla="val 16667"/>
            </a:avLst>
          </a:prstGeom>
          <a:gradFill>
            <a:gsLst>
              <a:gs pos="0">
                <a:srgbClr val="000000"/>
              </a:gs>
              <a:gs pos="100000">
                <a:srgbClr val="8585E0"/>
              </a:gs>
            </a:gsLst>
            <a:lin ang="16200037" scaled="0"/>
          </a:gradFill>
          <a:ln w="9525" cap="flat" cmpd="sng">
            <a:solidFill>
              <a:srgbClr val="000000"/>
            </a:solidFill>
            <a:prstDash val="solid"/>
            <a:miter/>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Crater Detection</a:t>
            </a:r>
          </a:p>
        </p:txBody>
      </p:sp>
      <p:sp>
        <p:nvSpPr>
          <p:cNvPr id="128" name="Shape 128"/>
          <p:cNvSpPr/>
          <p:nvPr/>
        </p:nvSpPr>
        <p:spPr>
          <a:xfrm>
            <a:off x="925037" y="18646801"/>
            <a:ext cx="3567000" cy="4602899"/>
          </a:xfrm>
          <a:prstGeom prst="roundRect">
            <a:avLst>
              <a:gd name="adj" fmla="val 16667"/>
            </a:avLst>
          </a:prstGeom>
          <a:gradFill>
            <a:gsLst>
              <a:gs pos="0">
                <a:srgbClr val="E6DCAC"/>
              </a:gs>
              <a:gs pos="12000">
                <a:srgbClr val="E6D78A"/>
              </a:gs>
              <a:gs pos="30000">
                <a:srgbClr val="C7AC4C"/>
              </a:gs>
              <a:gs pos="45000">
                <a:srgbClr val="E6D78A"/>
              </a:gs>
              <a:gs pos="77000">
                <a:srgbClr val="C7AC4C"/>
              </a:gs>
              <a:gs pos="100000">
                <a:srgbClr val="E6DCAC"/>
              </a:gs>
            </a:gsLst>
            <a:lin ang="16200037" scaled="0"/>
          </a:grad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800" b="1" i="0" u="none" strike="noStrike" cap="none" baseline="0">
                <a:solidFill>
                  <a:srgbClr val="000000"/>
                </a:solidFill>
                <a:latin typeface="Arial"/>
                <a:ea typeface="Arial"/>
                <a:cs typeface="Arial"/>
                <a:sym typeface="Arial"/>
              </a:rPr>
              <a:t>Input Image</a:t>
            </a:r>
          </a:p>
        </p:txBody>
      </p:sp>
      <p:pic>
        <p:nvPicPr>
          <p:cNvPr id="129" name="Shape 129"/>
          <p:cNvPicPr preferRelativeResize="0"/>
          <p:nvPr/>
        </p:nvPicPr>
        <p:blipFill rotWithShape="1">
          <a:blip r:embed="rId4">
            <a:alphaModFix/>
          </a:blip>
          <a:srcRect/>
          <a:stretch/>
        </p:blipFill>
        <p:spPr>
          <a:xfrm>
            <a:off x="1096237" y="20983781"/>
            <a:ext cx="1935600" cy="1904100"/>
          </a:xfrm>
          <a:prstGeom prst="rect">
            <a:avLst/>
          </a:prstGeom>
          <a:noFill/>
          <a:ln>
            <a:noFill/>
          </a:ln>
        </p:spPr>
      </p:pic>
      <p:sp>
        <p:nvSpPr>
          <p:cNvPr id="130" name="Shape 130"/>
          <p:cNvSpPr/>
          <p:nvPr/>
        </p:nvSpPr>
        <p:spPr>
          <a:xfrm>
            <a:off x="5820469" y="19707748"/>
            <a:ext cx="3385199" cy="731399"/>
          </a:xfrm>
          <a:prstGeom prst="roundRect">
            <a:avLst>
              <a:gd name="adj" fmla="val 16667"/>
            </a:avLst>
          </a:prstGeom>
          <a:solidFill>
            <a:srgbClr val="404040"/>
          </a:soli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400" b="0" i="0" u="none" strike="noStrike" cap="none" baseline="0">
                <a:solidFill>
                  <a:srgbClr val="FFFFFF"/>
                </a:solidFill>
                <a:latin typeface="Arial"/>
                <a:ea typeface="Arial"/>
                <a:cs typeface="Arial"/>
                <a:sym typeface="Arial"/>
              </a:rPr>
              <a:t>Dark &amp; Light Pairing</a:t>
            </a:r>
          </a:p>
        </p:txBody>
      </p:sp>
      <p:sp>
        <p:nvSpPr>
          <p:cNvPr id="131" name="Shape 131"/>
          <p:cNvSpPr/>
          <p:nvPr/>
        </p:nvSpPr>
        <p:spPr>
          <a:xfrm>
            <a:off x="5844491" y="20708764"/>
            <a:ext cx="3383399" cy="731399"/>
          </a:xfrm>
          <a:prstGeom prst="roundRect">
            <a:avLst>
              <a:gd name="adj" fmla="val 16667"/>
            </a:avLst>
          </a:prstGeom>
          <a:solidFill>
            <a:srgbClr val="404040"/>
          </a:soli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400" b="0" i="0" u="none" strike="noStrike" cap="none" baseline="0">
                <a:solidFill>
                  <a:srgbClr val="FFFFFF"/>
                </a:solidFill>
                <a:latin typeface="Arial"/>
                <a:ea typeface="Arial"/>
                <a:cs typeface="Arial"/>
                <a:sym typeface="Arial"/>
              </a:rPr>
              <a:t>Circular Hough</a:t>
            </a:r>
          </a:p>
        </p:txBody>
      </p:sp>
      <p:sp>
        <p:nvSpPr>
          <p:cNvPr id="132" name="Shape 132"/>
          <p:cNvSpPr/>
          <p:nvPr/>
        </p:nvSpPr>
        <p:spPr>
          <a:xfrm>
            <a:off x="10581217" y="18613250"/>
            <a:ext cx="2047800" cy="1826099"/>
          </a:xfrm>
          <a:prstGeom prst="roundRect">
            <a:avLst>
              <a:gd name="adj" fmla="val 16667"/>
            </a:avLst>
          </a:prstGeom>
          <a:gradFill>
            <a:gsLst>
              <a:gs pos="0">
                <a:srgbClr val="000000"/>
              </a:gs>
              <a:gs pos="100000">
                <a:srgbClr val="8585E0"/>
              </a:gs>
            </a:gsLst>
            <a:lin ang="16200037" scaled="0"/>
          </a:gra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Duplicate Removal</a:t>
            </a:r>
          </a:p>
        </p:txBody>
      </p:sp>
      <p:sp>
        <p:nvSpPr>
          <p:cNvPr id="133" name="Shape 133"/>
          <p:cNvSpPr/>
          <p:nvPr/>
        </p:nvSpPr>
        <p:spPr>
          <a:xfrm>
            <a:off x="17150428" y="18613250"/>
            <a:ext cx="3110700" cy="1826099"/>
          </a:xfrm>
          <a:prstGeom prst="roundRect">
            <a:avLst>
              <a:gd name="adj" fmla="val 16667"/>
            </a:avLst>
          </a:prstGeom>
          <a:gradFill>
            <a:gsLst>
              <a:gs pos="0">
                <a:srgbClr val="000000"/>
              </a:gs>
              <a:gs pos="100000">
                <a:srgbClr val="8585E0"/>
              </a:gs>
            </a:gsLst>
            <a:lin ang="16200037" scaled="0"/>
          </a:gra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Crater Recognition using Neural Network</a:t>
            </a:r>
          </a:p>
        </p:txBody>
      </p:sp>
      <p:cxnSp>
        <p:nvCxnSpPr>
          <p:cNvPr id="134" name="Shape 134"/>
          <p:cNvCxnSpPr>
            <a:stCxn id="132" idx="3"/>
          </p:cNvCxnSpPr>
          <p:nvPr/>
        </p:nvCxnSpPr>
        <p:spPr>
          <a:xfrm rot="10800000" flipH="1">
            <a:off x="12629018" y="19519699"/>
            <a:ext cx="965100" cy="6600"/>
          </a:xfrm>
          <a:prstGeom prst="straightConnector1">
            <a:avLst/>
          </a:prstGeom>
          <a:noFill/>
          <a:ln w="76200" cap="flat" cmpd="sng">
            <a:solidFill>
              <a:srgbClr val="F1C232"/>
            </a:solidFill>
            <a:prstDash val="solid"/>
            <a:miter/>
            <a:headEnd type="none" w="med" len="med"/>
            <a:tailEnd type="stealth" w="lg" len="lg"/>
          </a:ln>
        </p:spPr>
      </p:cxnSp>
      <p:sp>
        <p:nvSpPr>
          <p:cNvPr id="135" name="Shape 135"/>
          <p:cNvSpPr/>
          <p:nvPr/>
        </p:nvSpPr>
        <p:spPr>
          <a:xfrm>
            <a:off x="13594270" y="18600254"/>
            <a:ext cx="2682300" cy="1838999"/>
          </a:xfrm>
          <a:prstGeom prst="roundRect">
            <a:avLst>
              <a:gd name="adj" fmla="val 16667"/>
            </a:avLst>
          </a:prstGeom>
          <a:gradFill>
            <a:gsLst>
              <a:gs pos="0">
                <a:srgbClr val="000000"/>
              </a:gs>
              <a:gs pos="100000">
                <a:srgbClr val="8585E0"/>
              </a:gs>
            </a:gsLst>
            <a:lin ang="16200037" scaled="0"/>
          </a:gra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Ellipse Fitted Candidate Craters </a:t>
            </a:r>
          </a:p>
        </p:txBody>
      </p:sp>
      <p:cxnSp>
        <p:nvCxnSpPr>
          <p:cNvPr id="136" name="Shape 136"/>
          <p:cNvCxnSpPr>
            <a:stCxn id="135" idx="3"/>
            <a:endCxn id="133" idx="1"/>
          </p:cNvCxnSpPr>
          <p:nvPr/>
        </p:nvCxnSpPr>
        <p:spPr>
          <a:xfrm>
            <a:off x="16276570" y="19519754"/>
            <a:ext cx="873900" cy="6600"/>
          </a:xfrm>
          <a:prstGeom prst="straightConnector1">
            <a:avLst/>
          </a:prstGeom>
          <a:noFill/>
          <a:ln w="76200" cap="flat" cmpd="sng">
            <a:solidFill>
              <a:srgbClr val="F1C232"/>
            </a:solidFill>
            <a:prstDash val="solid"/>
            <a:miter/>
            <a:headEnd type="none" w="med" len="med"/>
            <a:tailEnd type="stealth" w="lg" len="lg"/>
          </a:ln>
        </p:spPr>
      </p:cxnSp>
      <p:sp>
        <p:nvSpPr>
          <p:cNvPr id="137" name="Shape 137"/>
          <p:cNvSpPr/>
          <p:nvPr/>
        </p:nvSpPr>
        <p:spPr>
          <a:xfrm>
            <a:off x="10581217" y="21560350"/>
            <a:ext cx="4700399" cy="1618800"/>
          </a:xfrm>
          <a:prstGeom prst="roundRect">
            <a:avLst>
              <a:gd name="adj" fmla="val 16667"/>
            </a:avLst>
          </a:prstGeom>
          <a:gradFill>
            <a:gsLst>
              <a:gs pos="0">
                <a:srgbClr val="000000"/>
              </a:gs>
              <a:gs pos="100000">
                <a:srgbClr val="8585E0"/>
              </a:gs>
            </a:gsLst>
            <a:lin ang="16200037" scaled="0"/>
          </a:gra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Shadow Extraction,</a:t>
            </a:r>
          </a:p>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Depth &amp; Diameter</a:t>
            </a:r>
          </a:p>
          <a:p>
            <a:pPr marL="0" marR="0" lvl="0" indent="0" algn="ctr" rtl="0">
              <a:lnSpc>
                <a:spcPct val="100000"/>
              </a:lnSpc>
              <a:spcBef>
                <a:spcPts val="0"/>
              </a:spcBef>
              <a:spcAft>
                <a:spcPts val="0"/>
              </a:spcAft>
              <a:buClr>
                <a:srgbClr val="FFFFFF"/>
              </a:buClr>
              <a:buSzPct val="25000"/>
              <a:buFont typeface="Arial"/>
              <a:buNone/>
            </a:pPr>
            <a:r>
              <a:rPr lang="en-US" sz="2800" b="1" i="0" u="none" strike="noStrike" cap="none" baseline="0">
                <a:solidFill>
                  <a:srgbClr val="FFFFFF"/>
                </a:solidFill>
                <a:latin typeface="Arial"/>
                <a:ea typeface="Arial"/>
                <a:cs typeface="Arial"/>
                <a:sym typeface="Arial"/>
              </a:rPr>
              <a:t> Calculation</a:t>
            </a:r>
          </a:p>
        </p:txBody>
      </p:sp>
      <p:sp>
        <p:nvSpPr>
          <p:cNvPr id="138" name="Shape 138"/>
          <p:cNvSpPr/>
          <p:nvPr/>
        </p:nvSpPr>
        <p:spPr>
          <a:xfrm>
            <a:off x="16427532" y="21575195"/>
            <a:ext cx="2791799" cy="1604099"/>
          </a:xfrm>
          <a:prstGeom prst="roundRect">
            <a:avLst>
              <a:gd name="adj" fmla="val 16667"/>
            </a:avLst>
          </a:prstGeom>
          <a:gradFill>
            <a:gsLst>
              <a:gs pos="0">
                <a:srgbClr val="E6DCAC"/>
              </a:gs>
              <a:gs pos="12000">
                <a:srgbClr val="E6D78A"/>
              </a:gs>
              <a:gs pos="30000">
                <a:srgbClr val="C7AC4C"/>
              </a:gs>
              <a:gs pos="45000">
                <a:srgbClr val="E6D78A"/>
              </a:gs>
              <a:gs pos="77000">
                <a:srgbClr val="C7AC4C"/>
              </a:gs>
              <a:gs pos="100000">
                <a:srgbClr val="E6DCAC"/>
              </a:gs>
            </a:gsLst>
            <a:lin ang="16200037" scaled="0"/>
          </a:gra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200" b="1" i="0" u="none" strike="noStrike" cap="none" baseline="0">
                <a:solidFill>
                  <a:srgbClr val="000000"/>
                </a:solidFill>
                <a:latin typeface="Arial"/>
                <a:ea typeface="Arial"/>
                <a:cs typeface="Arial"/>
                <a:sym typeface="Arial"/>
              </a:rPr>
              <a:t>Crater Description</a:t>
            </a:r>
          </a:p>
        </p:txBody>
      </p:sp>
      <p:cxnSp>
        <p:nvCxnSpPr>
          <p:cNvPr id="139" name="Shape 139"/>
          <p:cNvCxnSpPr>
            <a:stCxn id="137" idx="3"/>
            <a:endCxn id="138" idx="1"/>
          </p:cNvCxnSpPr>
          <p:nvPr/>
        </p:nvCxnSpPr>
        <p:spPr>
          <a:xfrm>
            <a:off x="15281617" y="22369750"/>
            <a:ext cx="1146000" cy="7500"/>
          </a:xfrm>
          <a:prstGeom prst="straightConnector1">
            <a:avLst/>
          </a:prstGeom>
          <a:noFill/>
          <a:ln w="76200" cap="flat" cmpd="sng">
            <a:solidFill>
              <a:srgbClr val="F1C232"/>
            </a:solidFill>
            <a:prstDash val="solid"/>
            <a:miter/>
            <a:headEnd type="none" w="med" len="med"/>
            <a:tailEnd type="stealth" w="lg" len="lg"/>
          </a:ln>
        </p:spPr>
      </p:cxnSp>
      <p:grpSp>
        <p:nvGrpSpPr>
          <p:cNvPr id="140" name="Shape 140"/>
          <p:cNvGrpSpPr/>
          <p:nvPr/>
        </p:nvGrpSpPr>
        <p:grpSpPr>
          <a:xfrm>
            <a:off x="18977128" y="21952835"/>
            <a:ext cx="1577143" cy="1493289"/>
            <a:chOff x="18111198" y="22152098"/>
            <a:chExt cx="1807200" cy="1807200"/>
          </a:xfrm>
        </p:grpSpPr>
        <p:pic>
          <p:nvPicPr>
            <p:cNvPr id="141" name="Shape 141"/>
            <p:cNvPicPr preferRelativeResize="0"/>
            <p:nvPr/>
          </p:nvPicPr>
          <p:blipFill rotWithShape="1">
            <a:blip r:embed="rId5">
              <a:alphaModFix/>
            </a:blip>
            <a:srcRect/>
            <a:stretch/>
          </p:blipFill>
          <p:spPr>
            <a:xfrm>
              <a:off x="18111198" y="22152098"/>
              <a:ext cx="1807200" cy="1807200"/>
            </a:xfrm>
            <a:prstGeom prst="rect">
              <a:avLst/>
            </a:prstGeom>
            <a:noFill/>
            <a:ln>
              <a:noFill/>
            </a:ln>
          </p:spPr>
        </p:pic>
        <p:sp>
          <p:nvSpPr>
            <p:cNvPr id="142" name="Shape 142"/>
            <p:cNvSpPr txBox="1"/>
            <p:nvPr/>
          </p:nvSpPr>
          <p:spPr>
            <a:xfrm>
              <a:off x="18406998" y="22833153"/>
              <a:ext cx="1235100" cy="5744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en-US" sz="2800" b="1" i="0" u="none" strike="noStrike" cap="none" baseline="0">
                  <a:solidFill>
                    <a:srgbClr val="FF0000"/>
                  </a:solidFill>
                  <a:latin typeface="Arial"/>
                  <a:ea typeface="Arial"/>
                  <a:cs typeface="Arial"/>
                  <a:sym typeface="Arial"/>
                </a:rPr>
                <a:t>DB</a:t>
              </a:r>
            </a:p>
          </p:txBody>
        </p:sp>
      </p:grpSp>
      <p:pic>
        <p:nvPicPr>
          <p:cNvPr id="143" name="Shape 143"/>
          <p:cNvPicPr preferRelativeResize="0"/>
          <p:nvPr/>
        </p:nvPicPr>
        <p:blipFill rotWithShape="1">
          <a:blip r:embed="rId6">
            <a:alphaModFix/>
          </a:blip>
          <a:srcRect/>
          <a:stretch/>
        </p:blipFill>
        <p:spPr>
          <a:xfrm>
            <a:off x="1153687" y="20007118"/>
            <a:ext cx="1028100" cy="1028100"/>
          </a:xfrm>
          <a:prstGeom prst="rect">
            <a:avLst/>
          </a:prstGeom>
          <a:noFill/>
          <a:ln>
            <a:noFill/>
          </a:ln>
        </p:spPr>
      </p:pic>
      <p:sp>
        <p:nvSpPr>
          <p:cNvPr id="144" name="Shape 144"/>
          <p:cNvSpPr/>
          <p:nvPr/>
        </p:nvSpPr>
        <p:spPr>
          <a:xfrm>
            <a:off x="1842136" y="21708081"/>
            <a:ext cx="226200" cy="210000"/>
          </a:xfrm>
          <a:prstGeom prst="rect">
            <a:avLst/>
          </a:prstGeom>
          <a:solidFill>
            <a:srgbClr val="D10000">
              <a:alpha val="27060"/>
            </a:srgbClr>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cxnSp>
        <p:nvCxnSpPr>
          <p:cNvPr id="145" name="Shape 145"/>
          <p:cNvCxnSpPr/>
          <p:nvPr/>
        </p:nvCxnSpPr>
        <p:spPr>
          <a:xfrm rot="10800000" flipH="1">
            <a:off x="1853661" y="19923379"/>
            <a:ext cx="962099" cy="1771800"/>
          </a:xfrm>
          <a:prstGeom prst="straightConnector1">
            <a:avLst/>
          </a:prstGeom>
          <a:noFill/>
          <a:ln w="19050" cap="flat" cmpd="sng">
            <a:solidFill>
              <a:srgbClr val="FF0000"/>
            </a:solidFill>
            <a:prstDash val="solid"/>
            <a:round/>
            <a:headEnd type="none" w="med" len="med"/>
            <a:tailEnd type="none" w="med" len="med"/>
          </a:ln>
        </p:spPr>
      </p:cxnSp>
      <p:cxnSp>
        <p:nvCxnSpPr>
          <p:cNvPr id="146" name="Shape 146"/>
          <p:cNvCxnSpPr/>
          <p:nvPr/>
        </p:nvCxnSpPr>
        <p:spPr>
          <a:xfrm rot="10800000" flipH="1">
            <a:off x="2082261" y="21447079"/>
            <a:ext cx="2263200" cy="476699"/>
          </a:xfrm>
          <a:prstGeom prst="straightConnector1">
            <a:avLst/>
          </a:prstGeom>
          <a:noFill/>
          <a:ln w="19050" cap="flat" cmpd="sng">
            <a:solidFill>
              <a:srgbClr val="FF0000"/>
            </a:solidFill>
            <a:prstDash val="solid"/>
            <a:round/>
            <a:headEnd type="none" w="med" len="med"/>
            <a:tailEnd type="none" w="med" len="med"/>
          </a:ln>
        </p:spPr>
      </p:cxnSp>
      <p:sp>
        <p:nvSpPr>
          <p:cNvPr id="147" name="Shape 147"/>
          <p:cNvSpPr/>
          <p:nvPr/>
        </p:nvSpPr>
        <p:spPr>
          <a:xfrm rot="-7144496">
            <a:off x="2098369" y="20720872"/>
            <a:ext cx="650173" cy="1138582"/>
          </a:xfrm>
          <a:prstGeom prst="lightningBolt">
            <a:avLst/>
          </a:prstGeom>
          <a:solidFill>
            <a:srgbClr val="FFD966"/>
          </a:solidFill>
          <a:ln w="19050" cap="flat" cmpd="sng">
            <a:solidFill>
              <a:srgbClr val="4A86E8"/>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48" name="Shape 148"/>
          <p:cNvSpPr txBox="1"/>
          <p:nvPr/>
        </p:nvSpPr>
        <p:spPr>
          <a:xfrm rot="-3315951">
            <a:off x="1817617" y="21126454"/>
            <a:ext cx="1059375" cy="17784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900" b="0" i="0" u="none" strike="noStrike" cap="none" baseline="0">
                <a:solidFill>
                  <a:srgbClr val="000000"/>
                </a:solidFill>
                <a:latin typeface="Arial"/>
                <a:ea typeface="Arial"/>
                <a:cs typeface="Arial"/>
                <a:sym typeface="Arial"/>
              </a:rPr>
              <a:t>Download</a:t>
            </a:r>
          </a:p>
        </p:txBody>
      </p:sp>
      <p:sp>
        <p:nvSpPr>
          <p:cNvPr id="149" name="Shape 149"/>
          <p:cNvSpPr/>
          <p:nvPr/>
        </p:nvSpPr>
        <p:spPr>
          <a:xfrm>
            <a:off x="1308437" y="21053256"/>
            <a:ext cx="509150" cy="808175"/>
          </a:xfrm>
          <a:custGeom>
            <a:avLst/>
            <a:gdLst/>
            <a:ahLst/>
            <a:cxnLst/>
            <a:rect l="0" t="0" r="0" b="0"/>
            <a:pathLst>
              <a:path w="20366" h="32327" extrusionOk="0">
                <a:moveTo>
                  <a:pt x="0" y="0"/>
                </a:moveTo>
                <a:cubicBezTo>
                  <a:pt x="2579" y="12471"/>
                  <a:pt x="9444" y="25775"/>
                  <a:pt x="20366" y="32327"/>
                </a:cubicBezTo>
              </a:path>
            </a:pathLst>
          </a:cu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0" name="Shape 150"/>
          <p:cNvSpPr txBox="1"/>
          <p:nvPr/>
        </p:nvSpPr>
        <p:spPr>
          <a:xfrm rot="2864044">
            <a:off x="1071752" y="21647022"/>
            <a:ext cx="1191841" cy="20983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900" b="0" i="0" u="none" strike="noStrike" cap="none" baseline="0">
                <a:solidFill>
                  <a:srgbClr val="000000"/>
                </a:solidFill>
                <a:latin typeface="Arial"/>
                <a:ea typeface="Arial"/>
                <a:cs typeface="Arial"/>
                <a:sym typeface="Arial"/>
              </a:rPr>
              <a:t>Select Area</a:t>
            </a:r>
          </a:p>
        </p:txBody>
      </p:sp>
      <p:cxnSp>
        <p:nvCxnSpPr>
          <p:cNvPr id="151" name="Shape 151"/>
          <p:cNvCxnSpPr>
            <a:endCxn id="127" idx="1"/>
          </p:cNvCxnSpPr>
          <p:nvPr/>
        </p:nvCxnSpPr>
        <p:spPr>
          <a:xfrm rot="10800000" flipH="1">
            <a:off x="4271230" y="20940175"/>
            <a:ext cx="1150200" cy="8100"/>
          </a:xfrm>
          <a:prstGeom prst="straightConnector1">
            <a:avLst/>
          </a:prstGeom>
          <a:noFill/>
          <a:ln w="76200" cap="flat" cmpd="sng">
            <a:solidFill>
              <a:srgbClr val="F1C232"/>
            </a:solidFill>
            <a:prstDash val="solid"/>
            <a:miter/>
            <a:headEnd type="none" w="med" len="med"/>
            <a:tailEnd type="stealth" w="lg" len="lg"/>
          </a:ln>
        </p:spPr>
      </p:cxnSp>
      <p:pic>
        <p:nvPicPr>
          <p:cNvPr id="152" name="Shape 152"/>
          <p:cNvPicPr preferRelativeResize="0"/>
          <p:nvPr/>
        </p:nvPicPr>
        <p:blipFill rotWithShape="1">
          <a:blip r:embed="rId7">
            <a:alphaModFix/>
          </a:blip>
          <a:srcRect/>
          <a:stretch/>
        </p:blipFill>
        <p:spPr>
          <a:xfrm>
            <a:off x="18814470" y="21183770"/>
            <a:ext cx="782699" cy="782699"/>
          </a:xfrm>
          <a:prstGeom prst="rect">
            <a:avLst/>
          </a:prstGeom>
          <a:noFill/>
          <a:ln>
            <a:noFill/>
          </a:ln>
        </p:spPr>
      </p:pic>
      <p:cxnSp>
        <p:nvCxnSpPr>
          <p:cNvPr id="153" name="Shape 153"/>
          <p:cNvCxnSpPr>
            <a:endCxn id="132" idx="1"/>
          </p:cNvCxnSpPr>
          <p:nvPr/>
        </p:nvCxnSpPr>
        <p:spPr>
          <a:xfrm rot="10800000" flipH="1">
            <a:off x="9227917" y="19526299"/>
            <a:ext cx="1353300" cy="549600"/>
          </a:xfrm>
          <a:prstGeom prst="bentConnector3">
            <a:avLst>
              <a:gd name="adj1" fmla="val 50000"/>
            </a:avLst>
          </a:prstGeom>
          <a:noFill/>
          <a:ln w="76200" cap="flat" cmpd="sng">
            <a:solidFill>
              <a:srgbClr val="FFC000"/>
            </a:solidFill>
            <a:prstDash val="solid"/>
            <a:round/>
            <a:headEnd type="none" w="med" len="med"/>
            <a:tailEnd type="stealth" w="lg" len="lg"/>
          </a:ln>
        </p:spPr>
      </p:cxnSp>
      <p:cxnSp>
        <p:nvCxnSpPr>
          <p:cNvPr id="154" name="Shape 154"/>
          <p:cNvCxnSpPr>
            <a:stCxn id="131" idx="3"/>
          </p:cNvCxnSpPr>
          <p:nvPr/>
        </p:nvCxnSpPr>
        <p:spPr>
          <a:xfrm rot="10800000" flipH="1">
            <a:off x="9227890" y="20072764"/>
            <a:ext cx="677100" cy="1001700"/>
          </a:xfrm>
          <a:prstGeom prst="bentConnector2">
            <a:avLst/>
          </a:prstGeom>
          <a:noFill/>
          <a:ln w="76200" cap="flat" cmpd="sng">
            <a:solidFill>
              <a:srgbClr val="FFC000"/>
            </a:solidFill>
            <a:prstDash val="solid"/>
            <a:round/>
            <a:headEnd type="none" w="med" len="med"/>
            <a:tailEnd type="none" w="med" len="med"/>
          </a:ln>
        </p:spPr>
      </p:cxnSp>
      <p:cxnSp>
        <p:nvCxnSpPr>
          <p:cNvPr id="155" name="Shape 155"/>
          <p:cNvCxnSpPr/>
          <p:nvPr/>
        </p:nvCxnSpPr>
        <p:spPr>
          <a:xfrm rot="5400000">
            <a:off x="9065483" y="21226248"/>
            <a:ext cx="1001700" cy="677100"/>
          </a:xfrm>
          <a:prstGeom prst="bentConnector3">
            <a:avLst>
              <a:gd name="adj1" fmla="val 50000"/>
            </a:avLst>
          </a:prstGeom>
          <a:noFill/>
          <a:ln w="76200" cap="flat" cmpd="sng">
            <a:solidFill>
              <a:srgbClr val="FFC000"/>
            </a:solidFill>
            <a:prstDash val="solid"/>
            <a:round/>
            <a:headEnd type="none" w="med" len="med"/>
            <a:tailEnd type="none" w="med" len="med"/>
          </a:ln>
        </p:spPr>
      </p:cxnSp>
      <p:cxnSp>
        <p:nvCxnSpPr>
          <p:cNvPr id="156" name="Shape 156"/>
          <p:cNvCxnSpPr>
            <a:stCxn id="133" idx="2"/>
            <a:endCxn id="137" idx="0"/>
          </p:cNvCxnSpPr>
          <p:nvPr/>
        </p:nvCxnSpPr>
        <p:spPr>
          <a:xfrm rot="5400000">
            <a:off x="15258028" y="18112699"/>
            <a:ext cx="1121100" cy="5774400"/>
          </a:xfrm>
          <a:prstGeom prst="bentConnector3">
            <a:avLst>
              <a:gd name="adj1" fmla="val 49996"/>
            </a:avLst>
          </a:prstGeom>
          <a:noFill/>
          <a:ln w="76200" cap="flat" cmpd="sng">
            <a:solidFill>
              <a:srgbClr val="FFC000"/>
            </a:solidFill>
            <a:prstDash val="solid"/>
            <a:round/>
            <a:headEnd type="none" w="med" len="med"/>
            <a:tailEnd type="stealth" w="lg" len="lg"/>
          </a:ln>
        </p:spPr>
      </p:cxnSp>
      <p:sp>
        <p:nvSpPr>
          <p:cNvPr id="157" name="Shape 157"/>
          <p:cNvSpPr/>
          <p:nvPr/>
        </p:nvSpPr>
        <p:spPr>
          <a:xfrm>
            <a:off x="5844489" y="21666860"/>
            <a:ext cx="3383399" cy="731399"/>
          </a:xfrm>
          <a:prstGeom prst="roundRect">
            <a:avLst>
              <a:gd name="adj" fmla="val 16667"/>
            </a:avLst>
          </a:prstGeom>
          <a:solidFill>
            <a:srgbClr val="404040"/>
          </a:solidFill>
          <a:ln w="9525" cap="flat" cmpd="sng">
            <a:solidFill>
              <a:srgbClr val="000000"/>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400" b="0" i="0" u="none" strike="noStrike" cap="none" baseline="0">
                <a:solidFill>
                  <a:srgbClr val="FFFFFF"/>
                </a:solidFill>
                <a:latin typeface="Arial"/>
                <a:ea typeface="Arial"/>
                <a:cs typeface="Arial"/>
                <a:sym typeface="Arial"/>
              </a:rPr>
              <a:t>Template Matching</a:t>
            </a:r>
          </a:p>
        </p:txBody>
      </p:sp>
      <p:pic>
        <p:nvPicPr>
          <p:cNvPr id="158" name="Shape 158"/>
          <p:cNvPicPr preferRelativeResize="0"/>
          <p:nvPr/>
        </p:nvPicPr>
        <p:blipFill rotWithShape="1">
          <a:blip r:embed="rId8">
            <a:alphaModFix/>
          </a:blip>
          <a:srcRect/>
          <a:stretch/>
        </p:blipFill>
        <p:spPr>
          <a:xfrm>
            <a:off x="2804135" y="19923412"/>
            <a:ext cx="1541400" cy="1541400"/>
          </a:xfrm>
          <a:prstGeom prst="rect">
            <a:avLst/>
          </a:prstGeom>
          <a:noFill/>
          <a:ln>
            <a:noFill/>
          </a:ln>
        </p:spPr>
      </p:pic>
      <p:pic>
        <p:nvPicPr>
          <p:cNvPr id="159" name="Shape 159"/>
          <p:cNvPicPr preferRelativeResize="0"/>
          <p:nvPr/>
        </p:nvPicPr>
        <p:blipFill>
          <a:blip r:embed="rId9">
            <a:alphaModFix/>
          </a:blip>
          <a:stretch>
            <a:fillRect/>
          </a:stretch>
        </p:blipFill>
        <p:spPr>
          <a:xfrm>
            <a:off x="2082249" y="3400200"/>
            <a:ext cx="782699" cy="782723"/>
          </a:xfrm>
          <a:prstGeom prst="rect">
            <a:avLst/>
          </a:prstGeom>
          <a:noFill/>
          <a:ln>
            <a:noFill/>
          </a:ln>
        </p:spPr>
      </p:pic>
      <p:sp>
        <p:nvSpPr>
          <p:cNvPr id="160" name="Shape 160"/>
          <p:cNvSpPr txBox="1"/>
          <p:nvPr/>
        </p:nvSpPr>
        <p:spPr>
          <a:xfrm>
            <a:off x="3570125" y="4257150"/>
            <a:ext cx="1851300" cy="515400"/>
          </a:xfrm>
          <a:prstGeom prst="rect">
            <a:avLst/>
          </a:prstGeom>
          <a:solidFill>
            <a:srgbClr val="F6B26B">
              <a:alpha val="48080"/>
            </a:srgbClr>
          </a:solidFill>
          <a:ln w="9525" cap="flat" cmpd="sng">
            <a:solidFill>
              <a:srgbClr val="E69138"/>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sp>
        <p:nvSpPr>
          <p:cNvPr id="161" name="Shape 161"/>
          <p:cNvSpPr txBox="1"/>
          <p:nvPr/>
        </p:nvSpPr>
        <p:spPr>
          <a:xfrm>
            <a:off x="9414125" y="2650875"/>
            <a:ext cx="1851300" cy="1121099"/>
          </a:xfrm>
          <a:prstGeom prst="rect">
            <a:avLst/>
          </a:prstGeom>
          <a:solidFill>
            <a:srgbClr val="F6B26B">
              <a:alpha val="48080"/>
            </a:srgbClr>
          </a:solidFill>
          <a:ln w="9525" cap="flat" cmpd="sng">
            <a:solidFill>
              <a:srgbClr val="F6B26B"/>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par>
                                <p:cTn id="8" presetID="10" presetClass="entr" presetSubtype="0" fill="hold" nodeType="withEffect">
                                  <p:stCondLst>
                                    <p:cond delay="0"/>
                                  </p:stCondLst>
                                  <p:childTnLst>
                                    <p:set>
                                      <p:cBhvr>
                                        <p:cTn id="9" dur="1" fill="hold">
                                          <p:stCondLst>
                                            <p:cond delay="0"/>
                                          </p:stCondLst>
                                        </p:cTn>
                                        <p:tgtEl>
                                          <p:spTgt spid="161"/>
                                        </p:tgtEl>
                                        <p:attrNameLst>
                                          <p:attrName>style.visibility</p:attrName>
                                        </p:attrNameLst>
                                      </p:cBhvr>
                                      <p:to>
                                        <p:strVal val="visible"/>
                                      </p:to>
                                    </p:set>
                                    <p:animEffect transition="in" filter="fade">
                                      <p:cBhvr>
                                        <p:cTn id="10"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838200" y="580582"/>
            <a:ext cx="10515599" cy="132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5400" b="0" i="0" u="none" strike="noStrike" cap="none" baseline="0">
                <a:solidFill>
                  <a:srgbClr val="FFFFFF"/>
                </a:solidFill>
                <a:latin typeface="Calibri"/>
                <a:ea typeface="Calibri"/>
                <a:cs typeface="Calibri"/>
                <a:sym typeface="Calibri"/>
              </a:rPr>
              <a:t>Detection of Craters</a:t>
            </a:r>
          </a:p>
        </p:txBody>
      </p:sp>
      <p:sp>
        <p:nvSpPr>
          <p:cNvPr id="168" name="Shape 168"/>
          <p:cNvSpPr txBox="1">
            <a:spLocks noGrp="1"/>
          </p:cNvSpPr>
          <p:nvPr>
            <p:ph type="body" idx="1"/>
          </p:nvPr>
        </p:nvSpPr>
        <p:spPr>
          <a:xfrm>
            <a:off x="838200" y="1757051"/>
            <a:ext cx="10515599" cy="1891799"/>
          </a:xfrm>
          <a:prstGeom prst="rect">
            <a:avLst/>
          </a:prstGeom>
          <a:noFill/>
          <a:ln>
            <a:noFill/>
          </a:ln>
        </p:spPr>
        <p:txBody>
          <a:bodyPr lIns="91425" tIns="45700" rIns="91425" bIns="45700" anchor="t" anchorCtr="0">
            <a:noAutofit/>
          </a:bodyPr>
          <a:lstStyle/>
          <a:p>
            <a:pPr marL="228600" marR="0" lvl="0" indent="-228600" algn="ctr" rtl="0">
              <a:lnSpc>
                <a:spcPct val="90000"/>
              </a:lnSpc>
              <a:spcBef>
                <a:spcPts val="0"/>
              </a:spcBef>
              <a:spcAft>
                <a:spcPts val="0"/>
              </a:spcAft>
              <a:buClr>
                <a:schemeClr val="dk1"/>
              </a:buClr>
              <a:buSzPct val="25000"/>
              <a:buFont typeface="Arial"/>
              <a:buNone/>
            </a:pPr>
            <a:r>
              <a:rPr lang="en-US" sz="2800" b="0" i="0" u="none" strike="noStrike" cap="none" baseline="0">
                <a:solidFill>
                  <a:srgbClr val="FFFFFF"/>
                </a:solidFill>
                <a:latin typeface="Calibri"/>
                <a:ea typeface="Calibri"/>
                <a:cs typeface="Calibri"/>
                <a:sym typeface="Calibri"/>
              </a:rPr>
              <a:t>Ellipse Bounding Algorithm</a:t>
            </a:r>
          </a:p>
          <a:p>
            <a:pPr marL="228600" marR="0" lvl="0" indent="-228600" algn="ctr" rtl="0">
              <a:lnSpc>
                <a:spcPct val="90000"/>
              </a:lnSpc>
              <a:spcBef>
                <a:spcPts val="1000"/>
              </a:spcBef>
              <a:spcAft>
                <a:spcPts val="0"/>
              </a:spcAft>
              <a:buClr>
                <a:schemeClr val="dk1"/>
              </a:buClr>
              <a:buSzPct val="25000"/>
              <a:buFont typeface="Arial"/>
              <a:buNone/>
            </a:pPr>
            <a:r>
              <a:rPr lang="en-US" sz="2800" b="0" i="0" u="none" strike="noStrike" cap="none" baseline="0">
                <a:solidFill>
                  <a:srgbClr val="FFFFFF"/>
                </a:solidFill>
                <a:latin typeface="Calibri"/>
                <a:ea typeface="Calibri"/>
                <a:cs typeface="Calibri"/>
                <a:sym typeface="Calibri"/>
              </a:rPr>
              <a:t>Albert Serrano </a:t>
            </a:r>
          </a:p>
          <a:p>
            <a:pPr marL="228600" marR="0" lvl="0" indent="-228600" algn="ctr" rtl="0">
              <a:lnSpc>
                <a:spcPct val="90000"/>
              </a:lnSpc>
              <a:spcBef>
                <a:spcPts val="1000"/>
              </a:spcBef>
              <a:spcAft>
                <a:spcPts val="0"/>
              </a:spcAft>
              <a:buClr>
                <a:schemeClr val="dk1"/>
              </a:buClr>
              <a:buSzPct val="25000"/>
              <a:buFont typeface="Arial"/>
              <a:buNone/>
            </a:pPr>
            <a:r>
              <a:rPr lang="en-US" sz="2800" b="0" i="0" u="none" strike="noStrike" cap="none" baseline="0">
                <a:solidFill>
                  <a:srgbClr val="FFFFFF"/>
                </a:solidFill>
                <a:latin typeface="Calibri"/>
                <a:ea typeface="Calibri"/>
                <a:cs typeface="Calibri"/>
                <a:sym typeface="Calibri"/>
              </a:rPr>
              <a:t>Raul Ornelas</a:t>
            </a:r>
          </a:p>
        </p:txBody>
      </p:sp>
      <p:pic>
        <p:nvPicPr>
          <p:cNvPr id="169" name="Shape 169"/>
          <p:cNvPicPr preferRelativeResize="0"/>
          <p:nvPr/>
        </p:nvPicPr>
        <p:blipFill>
          <a:blip r:embed="rId3">
            <a:alphaModFix/>
          </a:blip>
          <a:stretch>
            <a:fillRect/>
          </a:stretch>
        </p:blipFill>
        <p:spPr>
          <a:xfrm>
            <a:off x="838200" y="3338575"/>
            <a:ext cx="10418275" cy="3085649"/>
          </a:xfrm>
          <a:prstGeom prst="rect">
            <a:avLst/>
          </a:prstGeom>
          <a:noFill/>
          <a:ln>
            <a:noFill/>
          </a:ln>
        </p:spPr>
      </p:pic>
      <p:pic>
        <p:nvPicPr>
          <p:cNvPr id="170" name="Shape 170"/>
          <p:cNvPicPr preferRelativeResize="0"/>
          <p:nvPr/>
        </p:nvPicPr>
        <p:blipFill>
          <a:blip r:embed="rId4">
            <a:alphaModFix/>
          </a:blip>
          <a:stretch>
            <a:fillRect/>
          </a:stretch>
        </p:blipFill>
        <p:spPr>
          <a:xfrm>
            <a:off x="2026424" y="4349325"/>
            <a:ext cx="782699" cy="782723"/>
          </a:xfrm>
          <a:prstGeom prst="rect">
            <a:avLst/>
          </a:prstGeom>
          <a:noFill/>
          <a:ln>
            <a:noFill/>
          </a:ln>
        </p:spPr>
      </p:pic>
      <p:sp>
        <p:nvSpPr>
          <p:cNvPr id="171" name="Shape 171"/>
          <p:cNvSpPr/>
          <p:nvPr/>
        </p:nvSpPr>
        <p:spPr>
          <a:xfrm>
            <a:off x="3522625" y="4174775"/>
            <a:ext cx="1851300" cy="490199"/>
          </a:xfrm>
          <a:prstGeom prst="roundRect">
            <a:avLst>
              <a:gd name="adj" fmla="val 16667"/>
            </a:avLst>
          </a:prstGeom>
          <a:solidFill>
            <a:srgbClr val="30CC02">
              <a:alpha val="17010"/>
            </a:srgbClr>
          </a:solidFill>
          <a:ln w="19050" cap="flat" cmpd="sng">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ctrTitle"/>
          </p:nvPr>
        </p:nvSpPr>
        <p:spPr>
          <a:xfrm>
            <a:off x="914400" y="161375"/>
            <a:ext cx="10340698" cy="1210498"/>
          </a:xfrm>
          <a:prstGeom prst="rect">
            <a:avLst/>
          </a:prstGeom>
          <a:noFill/>
          <a:ln>
            <a:noFill/>
          </a:ln>
        </p:spPr>
        <p:txBody>
          <a:bodyPr lIns="121875" tIns="121875" rIns="121875" bIns="121875" anchor="b"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6000" b="0" i="0" u="none" strike="noStrike" cap="none" baseline="0">
                <a:solidFill>
                  <a:srgbClr val="FFFFFF"/>
                </a:solidFill>
                <a:latin typeface="Calibri"/>
                <a:ea typeface="Calibri"/>
                <a:cs typeface="Calibri"/>
                <a:sym typeface="Calibri"/>
              </a:rPr>
              <a:t>Ellipse Bounding Algorithm</a:t>
            </a:r>
          </a:p>
        </p:txBody>
      </p:sp>
      <p:sp>
        <p:nvSpPr>
          <p:cNvPr id="177" name="Shape 177"/>
          <p:cNvSpPr txBox="1"/>
          <p:nvPr/>
        </p:nvSpPr>
        <p:spPr>
          <a:xfrm>
            <a:off x="11633467" y="3877832"/>
            <a:ext cx="10340799" cy="1206400"/>
          </a:xfrm>
          <a:prstGeom prst="rect">
            <a:avLst/>
          </a:prstGeom>
          <a:noFill/>
          <a:ln>
            <a:noFill/>
          </a:ln>
        </p:spPr>
        <p:txBody>
          <a:bodyPr lIns="121875" tIns="121875" rIns="121875" bIns="12187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endParaRPr>
          </a:p>
        </p:txBody>
      </p:sp>
      <p:sp>
        <p:nvSpPr>
          <p:cNvPr id="178" name="Shape 178"/>
          <p:cNvSpPr/>
          <p:nvPr/>
        </p:nvSpPr>
        <p:spPr>
          <a:xfrm>
            <a:off x="1889116" y="2388333"/>
            <a:ext cx="1486958" cy="706612"/>
          </a:xfrm>
          <a:prstGeom prst="rect">
            <a:avLst/>
          </a:prstGeom>
          <a:gradFill>
            <a:gsLst>
              <a:gs pos="0">
                <a:srgbClr val="8AB8E2"/>
              </a:gs>
              <a:gs pos="50000">
                <a:srgbClr val="539BDC"/>
              </a:gs>
              <a:gs pos="100000">
                <a:srgbClr val="4389C9"/>
              </a:gs>
            </a:gsLst>
            <a:lin ang="5400000"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179" name="Shape 179"/>
          <p:cNvSpPr txBox="1"/>
          <p:nvPr/>
        </p:nvSpPr>
        <p:spPr>
          <a:xfrm>
            <a:off x="533845" y="2439334"/>
            <a:ext cx="971550"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rgbClr val="FFFFFF"/>
                </a:solidFill>
                <a:latin typeface="Calibri"/>
                <a:ea typeface="Calibri"/>
                <a:cs typeface="Calibri"/>
                <a:sym typeface="Calibri"/>
              </a:rPr>
              <a:t>Lunar Image</a:t>
            </a:r>
          </a:p>
        </p:txBody>
      </p:sp>
      <p:sp>
        <p:nvSpPr>
          <p:cNvPr id="180" name="Shape 180"/>
          <p:cNvSpPr txBox="1"/>
          <p:nvPr/>
        </p:nvSpPr>
        <p:spPr>
          <a:xfrm>
            <a:off x="2065180" y="2556972"/>
            <a:ext cx="1134835"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Rgb2Hsv</a:t>
            </a:r>
          </a:p>
        </p:txBody>
      </p:sp>
      <p:cxnSp>
        <p:nvCxnSpPr>
          <p:cNvPr id="181" name="Shape 181"/>
          <p:cNvCxnSpPr/>
          <p:nvPr/>
        </p:nvCxnSpPr>
        <p:spPr>
          <a:xfrm>
            <a:off x="3376076" y="2741997"/>
            <a:ext cx="485775" cy="0"/>
          </a:xfrm>
          <a:prstGeom prst="straightConnector1">
            <a:avLst/>
          </a:prstGeom>
          <a:noFill/>
          <a:ln w="9525" cap="flat" cmpd="sng">
            <a:solidFill>
              <a:schemeClr val="lt1"/>
            </a:solidFill>
            <a:prstDash val="solid"/>
            <a:miter/>
            <a:headEnd type="none" w="med" len="med"/>
            <a:tailEnd type="triangle" w="lg" len="lg"/>
          </a:ln>
        </p:spPr>
      </p:cxnSp>
      <p:sp>
        <p:nvSpPr>
          <p:cNvPr id="182" name="Shape 182"/>
          <p:cNvSpPr/>
          <p:nvPr/>
        </p:nvSpPr>
        <p:spPr>
          <a:xfrm>
            <a:off x="3892260" y="2420467"/>
            <a:ext cx="1486959" cy="645457"/>
          </a:xfrm>
          <a:prstGeom prst="rect">
            <a:avLst/>
          </a:prstGeom>
          <a:gradFill>
            <a:gsLst>
              <a:gs pos="0">
                <a:srgbClr val="8AB8E2"/>
              </a:gs>
              <a:gs pos="50000">
                <a:srgbClr val="539BDC"/>
              </a:gs>
              <a:gs pos="100000">
                <a:srgbClr val="4389C9"/>
              </a:gs>
            </a:gsLst>
            <a:lin ang="5400000"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183" name="Shape 183"/>
          <p:cNvSpPr txBox="1"/>
          <p:nvPr/>
        </p:nvSpPr>
        <p:spPr>
          <a:xfrm>
            <a:off x="3878812" y="2557583"/>
            <a:ext cx="1486959"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Thresholding</a:t>
            </a:r>
          </a:p>
        </p:txBody>
      </p:sp>
      <p:sp>
        <p:nvSpPr>
          <p:cNvPr id="184" name="Shape 184"/>
          <p:cNvSpPr/>
          <p:nvPr/>
        </p:nvSpPr>
        <p:spPr>
          <a:xfrm>
            <a:off x="5885932" y="2272558"/>
            <a:ext cx="1496502" cy="981636"/>
          </a:xfrm>
          <a:prstGeom prst="rect">
            <a:avLst/>
          </a:prstGeom>
          <a:gradFill>
            <a:gsLst>
              <a:gs pos="0">
                <a:srgbClr val="8AB8E2"/>
              </a:gs>
              <a:gs pos="50000">
                <a:srgbClr val="539BDC"/>
              </a:gs>
              <a:gs pos="100000">
                <a:srgbClr val="4389C9"/>
              </a:gs>
            </a:gsLst>
            <a:lin ang="5400000"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185" name="Shape 185"/>
          <p:cNvSpPr txBox="1"/>
          <p:nvPr/>
        </p:nvSpPr>
        <p:spPr>
          <a:xfrm>
            <a:off x="5843925" y="2312124"/>
            <a:ext cx="1551900" cy="846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Erosion and Dilation of Image</a:t>
            </a:r>
          </a:p>
        </p:txBody>
      </p:sp>
      <p:cxnSp>
        <p:nvCxnSpPr>
          <p:cNvPr id="186" name="Shape 186"/>
          <p:cNvCxnSpPr/>
          <p:nvPr/>
        </p:nvCxnSpPr>
        <p:spPr>
          <a:xfrm>
            <a:off x="5379217" y="2741638"/>
            <a:ext cx="485775" cy="0"/>
          </a:xfrm>
          <a:prstGeom prst="straightConnector1">
            <a:avLst/>
          </a:prstGeom>
          <a:noFill/>
          <a:ln w="9525" cap="flat" cmpd="sng">
            <a:solidFill>
              <a:schemeClr val="lt1"/>
            </a:solidFill>
            <a:prstDash val="solid"/>
            <a:miter/>
            <a:headEnd type="none" w="med" len="med"/>
            <a:tailEnd type="triangle" w="lg" len="lg"/>
          </a:ln>
        </p:spPr>
      </p:cxnSp>
      <p:sp>
        <p:nvSpPr>
          <p:cNvPr id="187" name="Shape 187"/>
          <p:cNvSpPr txBox="1"/>
          <p:nvPr/>
        </p:nvSpPr>
        <p:spPr>
          <a:xfrm>
            <a:off x="10225339" y="3790673"/>
            <a:ext cx="1490812" cy="120032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rgbClr val="FFFFFF"/>
                </a:solidFill>
                <a:latin typeface="Calibri"/>
                <a:ea typeface="Calibri"/>
                <a:cs typeface="Calibri"/>
                <a:sym typeface="Calibri"/>
              </a:rPr>
              <a:t>Lunar Image</a:t>
            </a:r>
          </a:p>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rgbClr val="FFFFFF"/>
                </a:solidFill>
                <a:latin typeface="Calibri"/>
                <a:ea typeface="Calibri"/>
                <a:cs typeface="Calibri"/>
                <a:sym typeface="Calibri"/>
              </a:rPr>
              <a:t>With Detected Craters</a:t>
            </a:r>
          </a:p>
        </p:txBody>
      </p:sp>
      <p:cxnSp>
        <p:nvCxnSpPr>
          <p:cNvPr id="188" name="Shape 188"/>
          <p:cNvCxnSpPr/>
          <p:nvPr/>
        </p:nvCxnSpPr>
        <p:spPr>
          <a:xfrm>
            <a:off x="1412262" y="2715550"/>
            <a:ext cx="485775" cy="0"/>
          </a:xfrm>
          <a:prstGeom prst="straightConnector1">
            <a:avLst/>
          </a:prstGeom>
          <a:noFill/>
          <a:ln w="9525" cap="flat" cmpd="sng">
            <a:solidFill>
              <a:schemeClr val="lt1"/>
            </a:solidFill>
            <a:prstDash val="solid"/>
            <a:miter/>
            <a:headEnd type="none" w="med" len="med"/>
            <a:tailEnd type="triangle" w="lg" len="lg"/>
          </a:ln>
        </p:spPr>
      </p:cxnSp>
      <p:sp>
        <p:nvSpPr>
          <p:cNvPr id="189" name="Shape 189"/>
          <p:cNvSpPr/>
          <p:nvPr/>
        </p:nvSpPr>
        <p:spPr>
          <a:xfrm>
            <a:off x="7985117" y="2379366"/>
            <a:ext cx="1486958" cy="706612"/>
          </a:xfrm>
          <a:prstGeom prst="rect">
            <a:avLst/>
          </a:prstGeom>
          <a:gradFill>
            <a:gsLst>
              <a:gs pos="0">
                <a:srgbClr val="8AB8E2"/>
              </a:gs>
              <a:gs pos="50000">
                <a:srgbClr val="539BDC"/>
              </a:gs>
              <a:gs pos="100000">
                <a:srgbClr val="4389C9"/>
              </a:gs>
            </a:gsLst>
            <a:lin ang="5400000"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190" name="Shape 190"/>
          <p:cNvSpPr txBox="1"/>
          <p:nvPr/>
        </p:nvSpPr>
        <p:spPr>
          <a:xfrm>
            <a:off x="8161178" y="2426983"/>
            <a:ext cx="1134835"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Centroids Detection</a:t>
            </a:r>
          </a:p>
        </p:txBody>
      </p:sp>
      <p:sp>
        <p:nvSpPr>
          <p:cNvPr id="191" name="Shape 191"/>
          <p:cNvSpPr/>
          <p:nvPr/>
        </p:nvSpPr>
        <p:spPr>
          <a:xfrm>
            <a:off x="1889625" y="3810007"/>
            <a:ext cx="1486958" cy="968185"/>
          </a:xfrm>
          <a:prstGeom prst="rect">
            <a:avLst/>
          </a:prstGeom>
          <a:gradFill>
            <a:gsLst>
              <a:gs pos="0">
                <a:srgbClr val="8AB8E2"/>
              </a:gs>
              <a:gs pos="50000">
                <a:srgbClr val="539BDC"/>
              </a:gs>
              <a:gs pos="100000">
                <a:srgbClr val="4389C9"/>
              </a:gs>
            </a:gsLst>
            <a:lin ang="5400000"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192" name="Shape 192"/>
          <p:cNvSpPr txBox="1"/>
          <p:nvPr/>
        </p:nvSpPr>
        <p:spPr>
          <a:xfrm>
            <a:off x="1801925" y="3840000"/>
            <a:ext cx="1644900" cy="846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Distance and Angle Determination</a:t>
            </a:r>
          </a:p>
        </p:txBody>
      </p:sp>
      <p:sp>
        <p:nvSpPr>
          <p:cNvPr id="193" name="Shape 193"/>
          <p:cNvSpPr/>
          <p:nvPr/>
        </p:nvSpPr>
        <p:spPr>
          <a:xfrm>
            <a:off x="3896728" y="3966882"/>
            <a:ext cx="1486959" cy="713213"/>
          </a:xfrm>
          <a:prstGeom prst="rect">
            <a:avLst/>
          </a:prstGeom>
          <a:gradFill>
            <a:gsLst>
              <a:gs pos="0">
                <a:srgbClr val="8AB8E2"/>
              </a:gs>
              <a:gs pos="50000">
                <a:srgbClr val="539BDC"/>
              </a:gs>
              <a:gs pos="100000">
                <a:srgbClr val="4389C9"/>
              </a:gs>
            </a:gsLst>
            <a:lin ang="5400000"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194" name="Shape 194"/>
          <p:cNvSpPr txBox="1"/>
          <p:nvPr/>
        </p:nvSpPr>
        <p:spPr>
          <a:xfrm>
            <a:off x="3883275" y="3987450"/>
            <a:ext cx="1487100" cy="645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Save as a crater list</a:t>
            </a:r>
          </a:p>
        </p:txBody>
      </p:sp>
      <p:cxnSp>
        <p:nvCxnSpPr>
          <p:cNvPr id="195" name="Shape 195"/>
          <p:cNvCxnSpPr/>
          <p:nvPr/>
        </p:nvCxnSpPr>
        <p:spPr>
          <a:xfrm>
            <a:off x="3390016" y="4319426"/>
            <a:ext cx="485775" cy="0"/>
          </a:xfrm>
          <a:prstGeom prst="straightConnector1">
            <a:avLst/>
          </a:prstGeom>
          <a:noFill/>
          <a:ln w="9525" cap="flat" cmpd="sng">
            <a:solidFill>
              <a:schemeClr val="lt1"/>
            </a:solidFill>
            <a:prstDash val="solid"/>
            <a:miter/>
            <a:headEnd type="none" w="med" len="med"/>
            <a:tailEnd type="triangle" w="lg" len="lg"/>
          </a:ln>
        </p:spPr>
      </p:cxnSp>
      <p:sp>
        <p:nvSpPr>
          <p:cNvPr id="196" name="Shape 196"/>
          <p:cNvSpPr/>
          <p:nvPr/>
        </p:nvSpPr>
        <p:spPr>
          <a:xfrm>
            <a:off x="5928217" y="3953435"/>
            <a:ext cx="1486958" cy="712694"/>
          </a:xfrm>
          <a:prstGeom prst="rect">
            <a:avLst/>
          </a:prstGeom>
          <a:gradFill>
            <a:gsLst>
              <a:gs pos="0">
                <a:srgbClr val="8AB8E2"/>
              </a:gs>
              <a:gs pos="50000">
                <a:srgbClr val="539BDC"/>
              </a:gs>
              <a:gs pos="100000">
                <a:srgbClr val="4389C9"/>
              </a:gs>
            </a:gsLst>
            <a:lin ang="5400000"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197" name="Shape 197"/>
          <p:cNvSpPr txBox="1"/>
          <p:nvPr/>
        </p:nvSpPr>
        <p:spPr>
          <a:xfrm>
            <a:off x="5851062" y="3980599"/>
            <a:ext cx="1644900" cy="627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Ellipse Fitting Method</a:t>
            </a:r>
          </a:p>
        </p:txBody>
      </p:sp>
      <p:cxnSp>
        <p:nvCxnSpPr>
          <p:cNvPr id="198" name="Shape 198"/>
          <p:cNvCxnSpPr/>
          <p:nvPr/>
        </p:nvCxnSpPr>
        <p:spPr>
          <a:xfrm>
            <a:off x="7415174" y="4323907"/>
            <a:ext cx="485775" cy="0"/>
          </a:xfrm>
          <a:prstGeom prst="straightConnector1">
            <a:avLst/>
          </a:prstGeom>
          <a:noFill/>
          <a:ln w="9525" cap="flat" cmpd="sng">
            <a:solidFill>
              <a:schemeClr val="lt1"/>
            </a:solidFill>
            <a:prstDash val="solid"/>
            <a:miter/>
            <a:headEnd type="none" w="med" len="med"/>
            <a:tailEnd type="triangle" w="lg" len="lg"/>
          </a:ln>
        </p:spPr>
      </p:cxnSp>
      <p:cxnSp>
        <p:nvCxnSpPr>
          <p:cNvPr id="199" name="Shape 199"/>
          <p:cNvCxnSpPr/>
          <p:nvPr/>
        </p:nvCxnSpPr>
        <p:spPr>
          <a:xfrm>
            <a:off x="7467995" y="2732673"/>
            <a:ext cx="485775" cy="0"/>
          </a:xfrm>
          <a:prstGeom prst="straightConnector1">
            <a:avLst/>
          </a:prstGeom>
          <a:noFill/>
          <a:ln w="9525" cap="flat" cmpd="sng">
            <a:solidFill>
              <a:schemeClr val="lt1"/>
            </a:solidFill>
            <a:prstDash val="solid"/>
            <a:miter/>
            <a:headEnd type="none" w="med" len="med"/>
            <a:tailEnd type="triangle" w="lg" len="lg"/>
          </a:ln>
        </p:spPr>
      </p:cxnSp>
      <p:cxnSp>
        <p:nvCxnSpPr>
          <p:cNvPr id="200" name="Shape 200"/>
          <p:cNvCxnSpPr/>
          <p:nvPr/>
        </p:nvCxnSpPr>
        <p:spPr>
          <a:xfrm>
            <a:off x="5397146" y="4319426"/>
            <a:ext cx="485775" cy="0"/>
          </a:xfrm>
          <a:prstGeom prst="straightConnector1">
            <a:avLst/>
          </a:prstGeom>
          <a:noFill/>
          <a:ln w="9525" cap="flat" cmpd="sng">
            <a:solidFill>
              <a:schemeClr val="lt1"/>
            </a:solidFill>
            <a:prstDash val="solid"/>
            <a:miter/>
            <a:headEnd type="none" w="med" len="med"/>
            <a:tailEnd type="triangle" w="lg" len="lg"/>
          </a:ln>
        </p:spPr>
      </p:cxnSp>
      <p:sp>
        <p:nvSpPr>
          <p:cNvPr id="201" name="Shape 201"/>
          <p:cNvSpPr/>
          <p:nvPr/>
        </p:nvSpPr>
        <p:spPr>
          <a:xfrm>
            <a:off x="7976652" y="3984812"/>
            <a:ext cx="1486958" cy="712694"/>
          </a:xfrm>
          <a:prstGeom prst="rect">
            <a:avLst/>
          </a:prstGeom>
          <a:gradFill>
            <a:gsLst>
              <a:gs pos="0">
                <a:srgbClr val="8AB8E2"/>
              </a:gs>
              <a:gs pos="50000">
                <a:srgbClr val="539BDC"/>
              </a:gs>
              <a:gs pos="100000">
                <a:srgbClr val="4389C9"/>
              </a:gs>
            </a:gsLst>
            <a:lin ang="5400000" scaled="0"/>
          </a:gradFill>
          <a:ln w="9525"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202" name="Shape 202"/>
          <p:cNvSpPr txBox="1"/>
          <p:nvPr/>
        </p:nvSpPr>
        <p:spPr>
          <a:xfrm>
            <a:off x="8036859" y="4010326"/>
            <a:ext cx="1362632"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Draw Ellipse on Craters</a:t>
            </a:r>
          </a:p>
        </p:txBody>
      </p:sp>
      <p:cxnSp>
        <p:nvCxnSpPr>
          <p:cNvPr id="203" name="Shape 203"/>
          <p:cNvCxnSpPr>
            <a:stCxn id="189" idx="3"/>
            <a:endCxn id="191" idx="1"/>
          </p:cNvCxnSpPr>
          <p:nvPr/>
        </p:nvCxnSpPr>
        <p:spPr>
          <a:xfrm flipH="1">
            <a:off x="1889575" y="2732672"/>
            <a:ext cx="7582500" cy="1561500"/>
          </a:xfrm>
          <a:prstGeom prst="bentConnector5">
            <a:avLst>
              <a:gd name="adj1" fmla="val -3015"/>
              <a:gd name="adj2" fmla="val 45810"/>
              <a:gd name="adj3" fmla="val 103014"/>
            </a:avLst>
          </a:prstGeom>
          <a:noFill/>
          <a:ln w="9525" cap="flat" cmpd="sng">
            <a:solidFill>
              <a:schemeClr val="lt1"/>
            </a:solidFill>
            <a:prstDash val="solid"/>
            <a:miter/>
            <a:headEnd type="none" w="med" len="med"/>
            <a:tailEnd type="triangle" w="lg" len="lg"/>
          </a:ln>
        </p:spPr>
      </p:cxnSp>
      <p:cxnSp>
        <p:nvCxnSpPr>
          <p:cNvPr id="204" name="Shape 204"/>
          <p:cNvCxnSpPr/>
          <p:nvPr/>
        </p:nvCxnSpPr>
        <p:spPr>
          <a:xfrm>
            <a:off x="9463610" y="4328391"/>
            <a:ext cx="877178" cy="0"/>
          </a:xfrm>
          <a:prstGeom prst="straightConnector1">
            <a:avLst/>
          </a:prstGeom>
          <a:noFill/>
          <a:ln w="9525" cap="flat" cmpd="sng">
            <a:solidFill>
              <a:schemeClr val="lt1"/>
            </a:solidFill>
            <a:prstDash val="solid"/>
            <a:miter/>
            <a:headEnd type="none" w="med" len="med"/>
            <a:tailEnd type="triangle" w="lg" len="lg"/>
          </a:ln>
        </p:spPr>
      </p:cxnSp>
      <p:sp>
        <p:nvSpPr>
          <p:cNvPr id="205" name="Shape 205"/>
          <p:cNvSpPr txBox="1"/>
          <p:nvPr/>
        </p:nvSpPr>
        <p:spPr>
          <a:xfrm>
            <a:off x="793925" y="5246875"/>
            <a:ext cx="10013400" cy="1047899"/>
          </a:xfrm>
          <a:prstGeom prst="rect">
            <a:avLst/>
          </a:prstGeom>
          <a:noFill/>
          <a:ln>
            <a:noFill/>
          </a:ln>
        </p:spPr>
        <p:txBody>
          <a:bodyPr lIns="91425" tIns="91425" rIns="91425" bIns="91425" anchor="ctr" anchorCtr="0">
            <a:noAutofit/>
          </a:bodyPr>
          <a:lstStyle/>
          <a:p>
            <a:pPr lvl="0" rtl="0">
              <a:spcBef>
                <a:spcPts val="0"/>
              </a:spcBef>
              <a:buNone/>
            </a:pPr>
            <a:r>
              <a:rPr lang="en-US" sz="1800">
                <a:solidFill>
                  <a:schemeClr val="lt1"/>
                </a:solidFill>
                <a:latin typeface="Calibri"/>
                <a:ea typeface="Calibri"/>
                <a:cs typeface="Calibri"/>
                <a:sym typeface="Calibri"/>
              </a:rPr>
              <a:t>Based on proposed methodology  from ”Detection of Craters and Its Orientation on Lunar” by Nur Diyana Kamarudin, Kamaruddin Abd. Ghani, Siti Noormiza Makhtar,</a:t>
            </a:r>
            <a:r>
              <a:rPr lang="en-US" sz="1800">
                <a:solidFill>
                  <a:schemeClr val="lt1"/>
                </a:solidFill>
              </a:rPr>
              <a:t> </a:t>
            </a:r>
            <a:r>
              <a:rPr lang="en-US" sz="1800">
                <a:solidFill>
                  <a:schemeClr val="lt1"/>
                </a:solidFill>
                <a:latin typeface="Calibri"/>
                <a:ea typeface="Calibri"/>
                <a:cs typeface="Calibri"/>
                <a:sym typeface="Calibri"/>
              </a:rPr>
              <a:t>Baizura Bohari and Noorlina Zainuddin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10" presetClass="entr" presetSubtype="0"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fade">
                                      <p:cBhvr>
                                        <p:cTn id="10" dur="500"/>
                                        <p:tgtEl>
                                          <p:spTgt spid="180"/>
                                        </p:tgtEl>
                                      </p:cBhvr>
                                    </p:animEffect>
                                  </p:childTnLst>
                                </p:cTn>
                              </p:par>
                              <p:par>
                                <p:cTn id="11" presetID="10" presetClass="entr" presetSubtype="0" fill="hold" nodeType="with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1000"/>
                                        <p:tgtEl>
                                          <p:spTgt spid="188"/>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fade">
                                      <p:cBhvr>
                                        <p:cTn id="17" dur="1000"/>
                                        <p:tgtEl>
                                          <p:spTgt spid="182"/>
                                        </p:tgtEl>
                                      </p:cBhvr>
                                    </p:animEffect>
                                  </p:childTnLst>
                                </p:cTn>
                              </p:par>
                              <p:par>
                                <p:cTn id="18" presetID="10" presetClass="entr" presetSubtype="0" fill="hold" nodeType="withEffect">
                                  <p:stCondLst>
                                    <p:cond delay="0"/>
                                  </p:stCondLst>
                                  <p:childTnLst>
                                    <p:set>
                                      <p:cBhvr>
                                        <p:cTn id="19" dur="1" fill="hold">
                                          <p:stCondLst>
                                            <p:cond delay="0"/>
                                          </p:stCondLst>
                                        </p:cTn>
                                        <p:tgtEl>
                                          <p:spTgt spid="183"/>
                                        </p:tgtEl>
                                        <p:attrNameLst>
                                          <p:attrName>style.visibility</p:attrName>
                                        </p:attrNameLst>
                                      </p:cBhvr>
                                      <p:to>
                                        <p:strVal val="visible"/>
                                      </p:to>
                                    </p:set>
                                    <p:animEffect transition="in" filter="fade">
                                      <p:cBhvr>
                                        <p:cTn id="20" dur="1000"/>
                                        <p:tgtEl>
                                          <p:spTgt spid="183"/>
                                        </p:tgtEl>
                                      </p:cBhvr>
                                    </p:animEffect>
                                  </p:childTnLst>
                                </p:cTn>
                              </p:par>
                              <p:par>
                                <p:cTn id="21" presetID="10" presetClass="entr" presetSubtype="0" fill="hold"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fade">
                                      <p:cBhvr>
                                        <p:cTn id="23" dur="1000"/>
                                        <p:tgtEl>
                                          <p:spTgt spid="181"/>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fade">
                                      <p:cBhvr>
                                        <p:cTn id="27" dur="1000"/>
                                        <p:tgtEl>
                                          <p:spTgt spid="184"/>
                                        </p:tgtEl>
                                      </p:cBhvr>
                                    </p:animEffect>
                                  </p:childTnLst>
                                </p:cTn>
                              </p:par>
                              <p:par>
                                <p:cTn id="28" presetID="10" presetClass="entr" presetSubtype="0" fill="hold" nodeType="withEffect">
                                  <p:stCondLst>
                                    <p:cond delay="0"/>
                                  </p:stCondLst>
                                  <p:childTnLst>
                                    <p:set>
                                      <p:cBhvr>
                                        <p:cTn id="29" dur="1" fill="hold">
                                          <p:stCondLst>
                                            <p:cond delay="0"/>
                                          </p:stCondLst>
                                        </p:cTn>
                                        <p:tgtEl>
                                          <p:spTgt spid="185"/>
                                        </p:tgtEl>
                                        <p:attrNameLst>
                                          <p:attrName>style.visibility</p:attrName>
                                        </p:attrNameLst>
                                      </p:cBhvr>
                                      <p:to>
                                        <p:strVal val="visible"/>
                                      </p:to>
                                    </p:set>
                                    <p:animEffect transition="in" filter="fade">
                                      <p:cBhvr>
                                        <p:cTn id="30" dur="1000"/>
                                        <p:tgtEl>
                                          <p:spTgt spid="185"/>
                                        </p:tgtEl>
                                      </p:cBhvr>
                                    </p:animEffect>
                                  </p:childTnLst>
                                </p:cTn>
                              </p:par>
                              <p:par>
                                <p:cTn id="31" presetID="10" presetClass="entr" presetSubtype="0" fill="hold" nodeType="withEffect">
                                  <p:stCondLst>
                                    <p:cond delay="0"/>
                                  </p:stCondLst>
                                  <p:childTnLst>
                                    <p:set>
                                      <p:cBhvr>
                                        <p:cTn id="32" dur="1" fill="hold">
                                          <p:stCondLst>
                                            <p:cond delay="0"/>
                                          </p:stCondLst>
                                        </p:cTn>
                                        <p:tgtEl>
                                          <p:spTgt spid="186"/>
                                        </p:tgtEl>
                                        <p:attrNameLst>
                                          <p:attrName>style.visibility</p:attrName>
                                        </p:attrNameLst>
                                      </p:cBhvr>
                                      <p:to>
                                        <p:strVal val="visible"/>
                                      </p:to>
                                    </p:set>
                                    <p:animEffect transition="in" filter="fade">
                                      <p:cBhvr>
                                        <p:cTn id="33" dur="1000"/>
                                        <p:tgtEl>
                                          <p:spTgt spid="186"/>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1000"/>
                                        <p:tgtEl>
                                          <p:spTgt spid="189"/>
                                        </p:tgtEl>
                                      </p:cBhvr>
                                    </p:animEffect>
                                  </p:childTnLst>
                                </p:cTn>
                              </p:par>
                              <p:par>
                                <p:cTn id="38" presetID="10" presetClass="entr" presetSubtype="0" fill="hold" nodeType="withEffect">
                                  <p:stCondLst>
                                    <p:cond delay="0"/>
                                  </p:stCondLst>
                                  <p:childTnLst>
                                    <p:set>
                                      <p:cBhvr>
                                        <p:cTn id="39" dur="1" fill="hold">
                                          <p:stCondLst>
                                            <p:cond delay="0"/>
                                          </p:stCondLst>
                                        </p:cTn>
                                        <p:tgtEl>
                                          <p:spTgt spid="190"/>
                                        </p:tgtEl>
                                        <p:attrNameLst>
                                          <p:attrName>style.visibility</p:attrName>
                                        </p:attrNameLst>
                                      </p:cBhvr>
                                      <p:to>
                                        <p:strVal val="visible"/>
                                      </p:to>
                                    </p:set>
                                    <p:animEffect transition="in" filter="fade">
                                      <p:cBhvr>
                                        <p:cTn id="40" dur="1000"/>
                                        <p:tgtEl>
                                          <p:spTgt spid="190"/>
                                        </p:tgtEl>
                                      </p:cBhvr>
                                    </p:animEffect>
                                  </p:childTnLst>
                                </p:cTn>
                              </p:par>
                              <p:par>
                                <p:cTn id="41" presetID="10" presetClass="entr" presetSubtype="0" fill="hold" nodeType="withEffect">
                                  <p:stCondLst>
                                    <p:cond delay="0"/>
                                  </p:stCondLst>
                                  <p:childTnLst>
                                    <p:set>
                                      <p:cBhvr>
                                        <p:cTn id="42" dur="1" fill="hold">
                                          <p:stCondLst>
                                            <p:cond delay="0"/>
                                          </p:stCondLst>
                                        </p:cTn>
                                        <p:tgtEl>
                                          <p:spTgt spid="199"/>
                                        </p:tgtEl>
                                        <p:attrNameLst>
                                          <p:attrName>style.visibility</p:attrName>
                                        </p:attrNameLst>
                                      </p:cBhvr>
                                      <p:to>
                                        <p:strVal val="visible"/>
                                      </p:to>
                                    </p:set>
                                    <p:animEffect transition="in" filter="fade">
                                      <p:cBhvr>
                                        <p:cTn id="43" dur="1000"/>
                                        <p:tgtEl>
                                          <p:spTgt spid="199"/>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191"/>
                                        </p:tgtEl>
                                        <p:attrNameLst>
                                          <p:attrName>style.visibility</p:attrName>
                                        </p:attrNameLst>
                                      </p:cBhvr>
                                      <p:to>
                                        <p:strVal val="visible"/>
                                      </p:to>
                                    </p:set>
                                    <p:animEffect transition="in" filter="fade">
                                      <p:cBhvr>
                                        <p:cTn id="47" dur="1000"/>
                                        <p:tgtEl>
                                          <p:spTgt spid="191"/>
                                        </p:tgtEl>
                                      </p:cBhvr>
                                    </p:animEffect>
                                  </p:childTnLst>
                                </p:cTn>
                              </p:par>
                              <p:par>
                                <p:cTn id="48" presetID="10" presetClass="entr" presetSubtype="0" fill="hold" nodeType="withEffect">
                                  <p:stCondLst>
                                    <p:cond delay="0"/>
                                  </p:stCondLst>
                                  <p:childTnLst>
                                    <p:set>
                                      <p:cBhvr>
                                        <p:cTn id="49" dur="1" fill="hold">
                                          <p:stCondLst>
                                            <p:cond delay="0"/>
                                          </p:stCondLst>
                                        </p:cTn>
                                        <p:tgtEl>
                                          <p:spTgt spid="192"/>
                                        </p:tgtEl>
                                        <p:attrNameLst>
                                          <p:attrName>style.visibility</p:attrName>
                                        </p:attrNameLst>
                                      </p:cBhvr>
                                      <p:to>
                                        <p:strVal val="visible"/>
                                      </p:to>
                                    </p:set>
                                    <p:animEffect transition="in" filter="fade">
                                      <p:cBhvr>
                                        <p:cTn id="50" dur="1000"/>
                                        <p:tgtEl>
                                          <p:spTgt spid="192"/>
                                        </p:tgtEl>
                                      </p:cBhvr>
                                    </p:animEffect>
                                  </p:childTnLst>
                                </p:cTn>
                              </p:par>
                              <p:par>
                                <p:cTn id="51" presetID="10" presetClass="entr" presetSubtype="0" fill="hold" nodeType="withEffect">
                                  <p:stCondLst>
                                    <p:cond delay="0"/>
                                  </p:stCondLst>
                                  <p:childTnLst>
                                    <p:set>
                                      <p:cBhvr>
                                        <p:cTn id="52" dur="1" fill="hold">
                                          <p:stCondLst>
                                            <p:cond delay="0"/>
                                          </p:stCondLst>
                                        </p:cTn>
                                        <p:tgtEl>
                                          <p:spTgt spid="203"/>
                                        </p:tgtEl>
                                        <p:attrNameLst>
                                          <p:attrName>style.visibility</p:attrName>
                                        </p:attrNameLst>
                                      </p:cBhvr>
                                      <p:to>
                                        <p:strVal val="visible"/>
                                      </p:to>
                                    </p:set>
                                    <p:animEffect transition="in" filter="fade">
                                      <p:cBhvr>
                                        <p:cTn id="53" dur="1000"/>
                                        <p:tgtEl>
                                          <p:spTgt spid="203"/>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193"/>
                                        </p:tgtEl>
                                        <p:attrNameLst>
                                          <p:attrName>style.visibility</p:attrName>
                                        </p:attrNameLst>
                                      </p:cBhvr>
                                      <p:to>
                                        <p:strVal val="visible"/>
                                      </p:to>
                                    </p:set>
                                    <p:animEffect transition="in" filter="fade">
                                      <p:cBhvr>
                                        <p:cTn id="57" dur="1000"/>
                                        <p:tgtEl>
                                          <p:spTgt spid="193"/>
                                        </p:tgtEl>
                                      </p:cBhvr>
                                    </p:animEffect>
                                  </p:childTnLst>
                                </p:cTn>
                              </p:par>
                              <p:par>
                                <p:cTn id="58" presetID="10" presetClass="entr" presetSubtype="0"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Effect transition="in" filter="fade">
                                      <p:cBhvr>
                                        <p:cTn id="60" dur="1000"/>
                                        <p:tgtEl>
                                          <p:spTgt spid="194"/>
                                        </p:tgtEl>
                                      </p:cBhvr>
                                    </p:animEffect>
                                  </p:childTnLst>
                                </p:cTn>
                              </p:par>
                              <p:par>
                                <p:cTn id="61" presetID="10" presetClass="entr" presetSubtype="0" fill="hold" nodeType="withEffect">
                                  <p:stCondLst>
                                    <p:cond delay="0"/>
                                  </p:stCondLst>
                                  <p:childTnLst>
                                    <p:set>
                                      <p:cBhvr>
                                        <p:cTn id="62" dur="1" fill="hold">
                                          <p:stCondLst>
                                            <p:cond delay="0"/>
                                          </p:stCondLst>
                                        </p:cTn>
                                        <p:tgtEl>
                                          <p:spTgt spid="195"/>
                                        </p:tgtEl>
                                        <p:attrNameLst>
                                          <p:attrName>style.visibility</p:attrName>
                                        </p:attrNameLst>
                                      </p:cBhvr>
                                      <p:to>
                                        <p:strVal val="visible"/>
                                      </p:to>
                                    </p:set>
                                    <p:animEffect transition="in" filter="fade">
                                      <p:cBhvr>
                                        <p:cTn id="63" dur="1000"/>
                                        <p:tgtEl>
                                          <p:spTgt spid="195"/>
                                        </p:tgtEl>
                                      </p:cBhvr>
                                    </p:animEffec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196"/>
                                        </p:tgtEl>
                                        <p:attrNameLst>
                                          <p:attrName>style.visibility</p:attrName>
                                        </p:attrNameLst>
                                      </p:cBhvr>
                                      <p:to>
                                        <p:strVal val="visible"/>
                                      </p:to>
                                    </p:set>
                                    <p:animEffect transition="in" filter="fade">
                                      <p:cBhvr>
                                        <p:cTn id="67" dur="1000"/>
                                        <p:tgtEl>
                                          <p:spTgt spid="196"/>
                                        </p:tgtEl>
                                      </p:cBhvr>
                                    </p:animEffect>
                                  </p:childTnLst>
                                </p:cTn>
                              </p:par>
                              <p:par>
                                <p:cTn id="68" presetID="10" presetClass="entr" presetSubtype="0" fill="hold" nodeType="withEffect">
                                  <p:stCondLst>
                                    <p:cond delay="0"/>
                                  </p:stCondLst>
                                  <p:childTnLst>
                                    <p:set>
                                      <p:cBhvr>
                                        <p:cTn id="69" dur="1" fill="hold">
                                          <p:stCondLst>
                                            <p:cond delay="0"/>
                                          </p:stCondLst>
                                        </p:cTn>
                                        <p:tgtEl>
                                          <p:spTgt spid="197"/>
                                        </p:tgtEl>
                                        <p:attrNameLst>
                                          <p:attrName>style.visibility</p:attrName>
                                        </p:attrNameLst>
                                      </p:cBhvr>
                                      <p:to>
                                        <p:strVal val="visible"/>
                                      </p:to>
                                    </p:set>
                                    <p:animEffect transition="in" filter="fade">
                                      <p:cBhvr>
                                        <p:cTn id="70" dur="1000"/>
                                        <p:tgtEl>
                                          <p:spTgt spid="197"/>
                                        </p:tgtEl>
                                      </p:cBhvr>
                                    </p:animEffect>
                                  </p:childTnLst>
                                </p:cTn>
                              </p:par>
                              <p:par>
                                <p:cTn id="71" presetID="10" presetClass="entr" presetSubtype="0" fill="hold" nodeType="withEffect">
                                  <p:stCondLst>
                                    <p:cond delay="0"/>
                                  </p:stCondLst>
                                  <p:childTnLst>
                                    <p:set>
                                      <p:cBhvr>
                                        <p:cTn id="72" dur="1" fill="hold">
                                          <p:stCondLst>
                                            <p:cond delay="0"/>
                                          </p:stCondLst>
                                        </p:cTn>
                                        <p:tgtEl>
                                          <p:spTgt spid="200"/>
                                        </p:tgtEl>
                                        <p:attrNameLst>
                                          <p:attrName>style.visibility</p:attrName>
                                        </p:attrNameLst>
                                      </p:cBhvr>
                                      <p:to>
                                        <p:strVal val="visible"/>
                                      </p:to>
                                    </p:set>
                                    <p:animEffect transition="in" filter="fade">
                                      <p:cBhvr>
                                        <p:cTn id="73" dur="1000"/>
                                        <p:tgtEl>
                                          <p:spTgt spid="200"/>
                                        </p:tgtEl>
                                      </p:cBhvr>
                                    </p:animEffect>
                                  </p:childTnLst>
                                </p:cTn>
                              </p:par>
                            </p:childTnLst>
                          </p:cTn>
                        </p:par>
                        <p:par>
                          <p:cTn id="74" fill="hold">
                            <p:stCondLst>
                              <p:cond delay="7000"/>
                            </p:stCondLst>
                            <p:childTnLst>
                              <p:par>
                                <p:cTn id="75" presetID="10" presetClass="entr" presetSubtype="0" fill="hold" nodeType="afterEffect">
                                  <p:stCondLst>
                                    <p:cond delay="0"/>
                                  </p:stCondLst>
                                  <p:childTnLst>
                                    <p:set>
                                      <p:cBhvr>
                                        <p:cTn id="76" dur="1" fill="hold">
                                          <p:stCondLst>
                                            <p:cond delay="0"/>
                                          </p:stCondLst>
                                        </p:cTn>
                                        <p:tgtEl>
                                          <p:spTgt spid="201"/>
                                        </p:tgtEl>
                                        <p:attrNameLst>
                                          <p:attrName>style.visibility</p:attrName>
                                        </p:attrNameLst>
                                      </p:cBhvr>
                                      <p:to>
                                        <p:strVal val="visible"/>
                                      </p:to>
                                    </p:set>
                                    <p:animEffect transition="in" filter="fade">
                                      <p:cBhvr>
                                        <p:cTn id="77" dur="1000"/>
                                        <p:tgtEl>
                                          <p:spTgt spid="201"/>
                                        </p:tgtEl>
                                      </p:cBhvr>
                                    </p:animEffect>
                                  </p:childTnLst>
                                </p:cTn>
                              </p:par>
                              <p:par>
                                <p:cTn id="78" presetID="10" presetClass="entr" presetSubtype="0" fill="hold" nodeType="withEffect">
                                  <p:stCondLst>
                                    <p:cond delay="0"/>
                                  </p:stCondLst>
                                  <p:childTnLst>
                                    <p:set>
                                      <p:cBhvr>
                                        <p:cTn id="79" dur="1" fill="hold">
                                          <p:stCondLst>
                                            <p:cond delay="0"/>
                                          </p:stCondLst>
                                        </p:cTn>
                                        <p:tgtEl>
                                          <p:spTgt spid="202"/>
                                        </p:tgtEl>
                                        <p:attrNameLst>
                                          <p:attrName>style.visibility</p:attrName>
                                        </p:attrNameLst>
                                      </p:cBhvr>
                                      <p:to>
                                        <p:strVal val="visible"/>
                                      </p:to>
                                    </p:set>
                                    <p:animEffect transition="in" filter="fade">
                                      <p:cBhvr>
                                        <p:cTn id="80" dur="1000"/>
                                        <p:tgtEl>
                                          <p:spTgt spid="202"/>
                                        </p:tgtEl>
                                      </p:cBhvr>
                                    </p:animEffect>
                                  </p:childTnLst>
                                </p:cTn>
                              </p:par>
                              <p:par>
                                <p:cTn id="81" presetID="10" presetClass="entr" presetSubtype="0" fill="hold" nodeType="withEffect">
                                  <p:stCondLst>
                                    <p:cond delay="0"/>
                                  </p:stCondLst>
                                  <p:childTnLst>
                                    <p:set>
                                      <p:cBhvr>
                                        <p:cTn id="82" dur="1" fill="hold">
                                          <p:stCondLst>
                                            <p:cond delay="0"/>
                                          </p:stCondLst>
                                        </p:cTn>
                                        <p:tgtEl>
                                          <p:spTgt spid="198"/>
                                        </p:tgtEl>
                                        <p:attrNameLst>
                                          <p:attrName>style.visibility</p:attrName>
                                        </p:attrNameLst>
                                      </p:cBhvr>
                                      <p:to>
                                        <p:strVal val="visible"/>
                                      </p:to>
                                    </p:set>
                                    <p:animEffect transition="in" filter="fade">
                                      <p:cBhvr>
                                        <p:cTn id="83" dur="1000"/>
                                        <p:tgtEl>
                                          <p:spTgt spid="198"/>
                                        </p:tgtEl>
                                      </p:cBhvr>
                                    </p:animEffect>
                                  </p:childTnLst>
                                </p:cTn>
                              </p:par>
                            </p:childTnLst>
                          </p:cTn>
                        </p:par>
                        <p:par>
                          <p:cTn id="84" fill="hold">
                            <p:stCondLst>
                              <p:cond delay="8000"/>
                            </p:stCondLst>
                            <p:childTnLst>
                              <p:par>
                                <p:cTn id="85" presetID="10" presetClass="entr" presetSubtype="0" fill="hold" nodeType="afterEffect">
                                  <p:stCondLst>
                                    <p:cond delay="0"/>
                                  </p:stCondLst>
                                  <p:childTnLst>
                                    <p:set>
                                      <p:cBhvr>
                                        <p:cTn id="86" dur="1" fill="hold">
                                          <p:stCondLst>
                                            <p:cond delay="0"/>
                                          </p:stCondLst>
                                        </p:cTn>
                                        <p:tgtEl>
                                          <p:spTgt spid="204"/>
                                        </p:tgtEl>
                                        <p:attrNameLst>
                                          <p:attrName>style.visibility</p:attrName>
                                        </p:attrNameLst>
                                      </p:cBhvr>
                                      <p:to>
                                        <p:strVal val="visible"/>
                                      </p:to>
                                    </p:set>
                                    <p:animEffect transition="in" filter="fade">
                                      <p:cBhvr>
                                        <p:cTn id="87" dur="900"/>
                                        <p:tgtEl>
                                          <p:spTgt spid="204"/>
                                        </p:tgtEl>
                                      </p:cBhvr>
                                    </p:animEffect>
                                  </p:childTnLst>
                                </p:cTn>
                              </p:par>
                              <p:par>
                                <p:cTn id="88" presetID="10" presetClass="entr" presetSubtype="0" fill="hold" nodeType="withEffect">
                                  <p:stCondLst>
                                    <p:cond delay="0"/>
                                  </p:stCondLst>
                                  <p:childTnLst>
                                    <p:set>
                                      <p:cBhvr>
                                        <p:cTn id="89" dur="1" fill="hold">
                                          <p:stCondLst>
                                            <p:cond delay="0"/>
                                          </p:stCondLst>
                                        </p:cTn>
                                        <p:tgtEl>
                                          <p:spTgt spid="187"/>
                                        </p:tgtEl>
                                        <p:attrNameLst>
                                          <p:attrName>style.visibility</p:attrName>
                                        </p:attrNameLst>
                                      </p:cBhvr>
                                      <p:to>
                                        <p:strVal val="visible"/>
                                      </p:to>
                                    </p:set>
                                    <p:animEffect transition="in" filter="fade">
                                      <p:cBhvr>
                                        <p:cTn id="90"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528175" y="5854925"/>
            <a:ext cx="2172900" cy="451199"/>
          </a:xfrm>
          <a:prstGeom prst="rect">
            <a:avLst/>
          </a:prstGeom>
          <a:noFill/>
          <a:ln>
            <a:noFill/>
          </a:ln>
        </p:spPr>
        <p:txBody>
          <a:bodyPr lIns="121875" tIns="121875" rIns="121875" bIns="121875" anchor="b" anchorCtr="0">
            <a:noAutofit/>
          </a:bodyPr>
          <a:lstStyle/>
          <a:p>
            <a:pPr marL="0" marR="0" lvl="0" indent="0" rtl="0">
              <a:lnSpc>
                <a:spcPct val="90000"/>
              </a:lnSpc>
              <a:spcBef>
                <a:spcPts val="0"/>
              </a:spcBef>
              <a:spcAft>
                <a:spcPts val="0"/>
              </a:spcAft>
              <a:buClr>
                <a:schemeClr val="dk1"/>
              </a:buClr>
              <a:buSzPct val="25000"/>
              <a:buFont typeface="Calibri"/>
              <a:buNone/>
            </a:pPr>
            <a:r>
              <a:rPr lang="en-US" sz="1400" b="0" i="0" u="none" strike="noStrike" cap="none" baseline="0">
                <a:solidFill>
                  <a:srgbClr val="FFFFFF"/>
                </a:solidFill>
                <a:latin typeface="Calibri"/>
                <a:ea typeface="Calibri"/>
                <a:cs typeface="Calibri"/>
                <a:sym typeface="Calibri"/>
              </a:rPr>
              <a:t>Thresholding image</a:t>
            </a:r>
          </a:p>
        </p:txBody>
      </p:sp>
      <p:sp>
        <p:nvSpPr>
          <p:cNvPr id="211" name="Shape 211"/>
          <p:cNvSpPr txBox="1"/>
          <p:nvPr/>
        </p:nvSpPr>
        <p:spPr>
          <a:xfrm>
            <a:off x="990600" y="4323525"/>
            <a:ext cx="1766099" cy="393600"/>
          </a:xfrm>
          <a:prstGeom prst="rect">
            <a:avLst/>
          </a:prstGeom>
          <a:noFill/>
          <a:ln>
            <a:noFill/>
          </a:ln>
        </p:spPr>
        <p:txBody>
          <a:bodyPr lIns="121875" tIns="121875" rIns="121875" bIns="121875" anchor="b" anchorCtr="0">
            <a:noAutofit/>
          </a:bodyPr>
          <a:lstStyle/>
          <a:p>
            <a:pPr marL="0" marR="0" lvl="0" indent="0" rtl="0">
              <a:lnSpc>
                <a:spcPct val="90000"/>
              </a:lnSpc>
              <a:spcBef>
                <a:spcPts val="0"/>
              </a:spcBef>
              <a:spcAft>
                <a:spcPts val="0"/>
              </a:spcAft>
              <a:buClr>
                <a:schemeClr val="dk1"/>
              </a:buClr>
              <a:buSzPct val="25000"/>
              <a:buFont typeface="Calibri"/>
              <a:buNone/>
            </a:pPr>
            <a:r>
              <a:rPr lang="en-US">
                <a:solidFill>
                  <a:srgbClr val="FFFFFF"/>
                </a:solidFill>
                <a:latin typeface="Calibri"/>
                <a:ea typeface="Calibri"/>
                <a:cs typeface="Calibri"/>
                <a:sym typeface="Calibri"/>
              </a:rPr>
              <a:t>Original Image</a:t>
            </a:r>
          </a:p>
        </p:txBody>
      </p:sp>
      <p:sp>
        <p:nvSpPr>
          <p:cNvPr id="212" name="Shape 212"/>
          <p:cNvSpPr txBox="1"/>
          <p:nvPr/>
        </p:nvSpPr>
        <p:spPr>
          <a:xfrm>
            <a:off x="152400" y="274325"/>
            <a:ext cx="11659599" cy="839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400" b="0" i="0" u="none" strike="noStrike" cap="none" baseline="0">
                <a:solidFill>
                  <a:srgbClr val="FFFFFF"/>
                </a:solidFill>
                <a:latin typeface="Calibri"/>
                <a:ea typeface="Calibri"/>
                <a:cs typeface="Calibri"/>
                <a:sym typeface="Calibri"/>
              </a:rPr>
              <a:t>Ellipse Bounding Algorithm - Image Preprocessing</a:t>
            </a:r>
          </a:p>
        </p:txBody>
      </p:sp>
      <p:sp>
        <p:nvSpPr>
          <p:cNvPr id="213" name="Shape 213"/>
          <p:cNvSpPr txBox="1"/>
          <p:nvPr/>
        </p:nvSpPr>
        <p:spPr>
          <a:xfrm>
            <a:off x="6148000" y="1194100"/>
            <a:ext cx="5664000" cy="5341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baseline="0">
                <a:solidFill>
                  <a:srgbClr val="FFFFFF"/>
                </a:solidFill>
                <a:latin typeface="Calibri"/>
                <a:ea typeface="Calibri"/>
                <a:cs typeface="Calibri"/>
                <a:sym typeface="Calibri"/>
              </a:rPr>
              <a:t>We performed some preprocessing to the crater images.  These methods helps us with:</a:t>
            </a:r>
          </a:p>
          <a:p>
            <a:pPr marL="457200" marR="0" lvl="0" indent="-381000" algn="l" rtl="0">
              <a:lnSpc>
                <a:spcPct val="100000"/>
              </a:lnSpc>
              <a:spcBef>
                <a:spcPts val="0"/>
              </a:spcBef>
              <a:spcAft>
                <a:spcPts val="0"/>
              </a:spcAft>
              <a:buClr>
                <a:srgbClr val="FFFFFF"/>
              </a:buClr>
              <a:buSzPct val="100000"/>
              <a:buFont typeface="Calibri"/>
              <a:buChar char="-"/>
            </a:pPr>
            <a:r>
              <a:rPr lang="en-US" sz="2400" b="0" i="0" u="none" strike="noStrike" cap="none" baseline="0">
                <a:solidFill>
                  <a:srgbClr val="FFFFFF"/>
                </a:solidFill>
                <a:latin typeface="Calibri"/>
                <a:ea typeface="Calibri"/>
                <a:cs typeface="Calibri"/>
                <a:sym typeface="Calibri"/>
              </a:rPr>
              <a:t>Retrieve brightness from the image</a:t>
            </a:r>
          </a:p>
          <a:p>
            <a:pPr marL="457200" marR="0" lvl="0" indent="-381000" algn="l" rtl="0">
              <a:lnSpc>
                <a:spcPct val="100000"/>
              </a:lnSpc>
              <a:spcBef>
                <a:spcPts val="0"/>
              </a:spcBef>
              <a:spcAft>
                <a:spcPts val="0"/>
              </a:spcAft>
              <a:buClr>
                <a:srgbClr val="FFFFFF"/>
              </a:buClr>
              <a:buSzPct val="100000"/>
              <a:buFont typeface="Calibri"/>
              <a:buChar char="-"/>
            </a:pPr>
            <a:r>
              <a:rPr lang="en-US" sz="2400" b="0" i="0" u="none" strike="noStrike" cap="none" baseline="0">
                <a:solidFill>
                  <a:srgbClr val="FFFFFF"/>
                </a:solidFill>
                <a:latin typeface="Calibri"/>
                <a:ea typeface="Calibri"/>
                <a:cs typeface="Calibri"/>
                <a:sym typeface="Calibri"/>
              </a:rPr>
              <a:t>Retrieve location of each light and dark patch</a:t>
            </a:r>
          </a:p>
          <a:p>
            <a:pPr marL="457200" marR="0" lvl="0" indent="-381000" algn="l" rtl="0">
              <a:lnSpc>
                <a:spcPct val="100000"/>
              </a:lnSpc>
              <a:spcBef>
                <a:spcPts val="0"/>
              </a:spcBef>
              <a:spcAft>
                <a:spcPts val="0"/>
              </a:spcAft>
              <a:buClr>
                <a:srgbClr val="FFFFFF"/>
              </a:buClr>
              <a:buSzPct val="100000"/>
              <a:buFont typeface="Calibri"/>
              <a:buChar char="-"/>
            </a:pPr>
            <a:r>
              <a:rPr lang="en-US" sz="2400" b="0" i="0" u="none" strike="noStrike" cap="none" baseline="0">
                <a:solidFill>
                  <a:srgbClr val="FFFFFF"/>
                </a:solidFill>
                <a:latin typeface="Calibri"/>
                <a:ea typeface="Calibri"/>
                <a:cs typeface="Calibri"/>
                <a:sym typeface="Calibri"/>
              </a:rPr>
              <a:t>Eliminate extra unwanted noise</a:t>
            </a:r>
          </a:p>
          <a:p>
            <a:pPr marL="457200" marR="0" lvl="0" indent="-381000" algn="l" rtl="0">
              <a:lnSpc>
                <a:spcPct val="100000"/>
              </a:lnSpc>
              <a:spcBef>
                <a:spcPts val="0"/>
              </a:spcBef>
              <a:spcAft>
                <a:spcPts val="0"/>
              </a:spcAft>
              <a:buClr>
                <a:srgbClr val="FFFFFF"/>
              </a:buClr>
              <a:buSzPct val="100000"/>
              <a:buFont typeface="Calibri"/>
              <a:buChar char="-"/>
            </a:pPr>
            <a:r>
              <a:rPr lang="en-US" sz="2400" b="0" i="0" u="none" strike="noStrike" cap="none" baseline="0">
                <a:solidFill>
                  <a:srgbClr val="FFFFFF"/>
                </a:solidFill>
                <a:latin typeface="Calibri"/>
                <a:ea typeface="Calibri"/>
                <a:cs typeface="Calibri"/>
                <a:sym typeface="Calibri"/>
              </a:rPr>
              <a:t>Make potential craters more visible</a:t>
            </a:r>
          </a:p>
          <a:p>
            <a:pPr marL="0" marR="0" lvl="0" indent="0" algn="l" rtl="0">
              <a:lnSpc>
                <a:spcPct val="100000"/>
              </a:lnSpc>
              <a:spcBef>
                <a:spcPts val="0"/>
              </a:spcBef>
              <a:spcAft>
                <a:spcPts val="0"/>
              </a:spcAft>
              <a:buClr>
                <a:srgbClr val="000000"/>
              </a:buClr>
              <a:buFont typeface="Arial"/>
              <a:buNone/>
            </a:pPr>
            <a:endParaRPr sz="2400" b="0" i="0" u="none" strike="noStrike" cap="none" baseline="0">
              <a:solidFill>
                <a:srgbClr val="FFFFFF"/>
              </a:solidFill>
              <a:latin typeface="Calibri"/>
              <a:ea typeface="Calibri"/>
              <a:cs typeface="Calibri"/>
              <a:sym typeface="Calibri"/>
            </a:endParaRPr>
          </a:p>
        </p:txBody>
      </p:sp>
      <p:pic>
        <p:nvPicPr>
          <p:cNvPr id="214" name="Shape 214"/>
          <p:cNvPicPr preferRelativeResize="0"/>
          <p:nvPr/>
        </p:nvPicPr>
        <p:blipFill>
          <a:blip r:embed="rId3">
            <a:alphaModFix/>
          </a:blip>
          <a:stretch>
            <a:fillRect/>
          </a:stretch>
        </p:blipFill>
        <p:spPr>
          <a:xfrm>
            <a:off x="961325" y="1532700"/>
            <a:ext cx="3186675" cy="2790825"/>
          </a:xfrm>
          <a:prstGeom prst="rect">
            <a:avLst/>
          </a:prstGeom>
          <a:noFill/>
          <a:ln>
            <a:noFill/>
          </a:ln>
        </p:spPr>
      </p:pic>
      <p:pic>
        <p:nvPicPr>
          <p:cNvPr id="215" name="Shape 215"/>
          <p:cNvPicPr preferRelativeResize="0"/>
          <p:nvPr/>
        </p:nvPicPr>
        <p:blipFill>
          <a:blip r:embed="rId4">
            <a:alphaModFix/>
          </a:blip>
          <a:stretch>
            <a:fillRect/>
          </a:stretch>
        </p:blipFill>
        <p:spPr>
          <a:xfrm>
            <a:off x="2528176" y="3071550"/>
            <a:ext cx="3186675" cy="2783368"/>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2000"/>
                                        <p:tgtEl>
                                          <p:spTgt spid="215"/>
                                        </p:tgtEl>
                                      </p:cBhvr>
                                    </p:animEffect>
                                  </p:childTnLst>
                                </p:cTn>
                              </p:par>
                              <p:par>
                                <p:cTn id="8" presetID="10" presetClass="entr" presetSubtype="0" fill="hold" nodeType="withEffect">
                                  <p:stCondLst>
                                    <p:cond delay="0"/>
                                  </p:stCondLst>
                                  <p:childTnLst>
                                    <p:set>
                                      <p:cBhvr>
                                        <p:cTn id="9" dur="1" fill="hold">
                                          <p:stCondLst>
                                            <p:cond delay="0"/>
                                          </p:stCondLst>
                                        </p:cTn>
                                        <p:tgtEl>
                                          <p:spTgt spid="210"/>
                                        </p:tgtEl>
                                        <p:attrNameLst>
                                          <p:attrName>style.visibility</p:attrName>
                                        </p:attrNameLst>
                                      </p:cBhvr>
                                      <p:to>
                                        <p:strVal val="visible"/>
                                      </p:to>
                                    </p:set>
                                    <p:animEffect transition="in" filter="fade">
                                      <p:cBhvr>
                                        <p:cTn id="10"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Custom</PresentationFormat>
  <Paragraphs>236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simple-light</vt:lpstr>
      <vt:lpstr>Slide 1</vt:lpstr>
      <vt:lpstr>Objective</vt:lpstr>
      <vt:lpstr>Motivation</vt:lpstr>
      <vt:lpstr>What is a crater?</vt:lpstr>
      <vt:lpstr>RINGTOSS The culmination of our work</vt:lpstr>
      <vt:lpstr>Ringtoss - Pipeline</vt:lpstr>
      <vt:lpstr>Detection of Craters</vt:lpstr>
      <vt:lpstr>Ellipse Bounding Algorithm</vt:lpstr>
      <vt:lpstr>Thresholding image</vt:lpstr>
      <vt:lpstr>Ellipse Bounding Algorithm - Ellipse Fitting</vt:lpstr>
      <vt:lpstr>Ellipse Bounding Algorithm - Results</vt:lpstr>
      <vt:lpstr>Crater Detection</vt:lpstr>
      <vt:lpstr>Circular Hough - Pipeline</vt:lpstr>
      <vt:lpstr>Crater Depth and Diameter</vt:lpstr>
      <vt:lpstr>Crater Data Extraction</vt:lpstr>
      <vt:lpstr>Crater Data Extraction - Measuring Diameter</vt:lpstr>
      <vt:lpstr>Crater Data Extraction - Measuring Depth</vt:lpstr>
      <vt:lpstr>Crater Data Extraction - Angles</vt:lpstr>
      <vt:lpstr>Crater Data Extraction - Depth Calculations</vt:lpstr>
      <vt:lpstr>Ringtoss - Results </vt:lpstr>
      <vt:lpstr>Output File</vt:lpstr>
      <vt:lpstr>Ringtoss - Results</vt:lpstr>
      <vt:lpstr>Slide 23</vt:lpstr>
      <vt:lpstr>Conclusion</vt:lpstr>
      <vt:lpstr>Future Work ?</vt:lpstr>
      <vt:lpstr>References and Sources</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Raul Ornelas</cp:lastModifiedBy>
  <cp:revision>1</cp:revision>
  <dcterms:modified xsi:type="dcterms:W3CDTF">2015-06-06T01:42:10Z</dcterms:modified>
</cp:coreProperties>
</file>