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1pPr>
    <a:lvl2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2pPr>
    <a:lvl3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3pPr>
    <a:lvl4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4pPr>
    <a:lvl5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5pPr>
    <a:lvl6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6pPr>
    <a:lvl7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7pPr>
    <a:lvl8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8pPr>
    <a:lvl9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DIN Condensed"/>
          <a:ea typeface="DIN Condensed"/>
          <a:cs typeface="DIN Condensed"/>
        </a:font>
        <a:srgbClr val="222222"/>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CCE0F1"/>
          </a:solidFill>
        </a:fill>
      </a:tcStyle>
    </a:wholeTbl>
    <a:band2H>
      <a:tcTxStyle b="def" i="def"/>
      <a:tcStyle>
        <a:tcBdr/>
        <a:fill>
          <a:solidFill>
            <a:srgbClr val="E7F0F8"/>
          </a:solidFill>
        </a:fill>
      </a:tcStyle>
    </a:band2H>
    <a:firstCol>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1"/>
          </a:solidFill>
        </a:fill>
      </a:tcStyle>
    </a:firstCol>
    <a:la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381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1"/>
          </a:solidFill>
        </a:fill>
      </a:tcStyle>
    </a:lastRow>
    <a:fir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381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1"/>
          </a:solidFill>
        </a:fill>
      </a:tcStyle>
    </a:firstRow>
  </a:tblStyle>
  <a:tblStyle styleId="{C7B018BB-80A7-4F77-B60F-C8B233D01FF8}" styleName="">
    <a:tblBg/>
    <a:wholeTbl>
      <a:tcTxStyle b="off" i="off">
        <a:font>
          <a:latin typeface="DIN Condensed"/>
          <a:ea typeface="DIN Condensed"/>
          <a:cs typeface="DIN Condensed"/>
        </a:font>
        <a:srgbClr val="222222"/>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D9E8D1"/>
          </a:solidFill>
        </a:fill>
      </a:tcStyle>
    </a:wholeTbl>
    <a:band2H>
      <a:tcTxStyle b="def" i="def"/>
      <a:tcStyle>
        <a:tcBdr/>
        <a:fill>
          <a:solidFill>
            <a:srgbClr val="EDF4E9"/>
          </a:solidFill>
        </a:fill>
      </a:tcStyle>
    </a:band2H>
    <a:firstCol>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3"/>
          </a:solidFill>
        </a:fill>
      </a:tcStyle>
    </a:firstCol>
    <a:la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381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3"/>
          </a:solidFill>
        </a:fill>
      </a:tcStyle>
    </a:lastRow>
    <a:fir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381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3"/>
          </a:solidFill>
        </a:fill>
      </a:tcStyle>
    </a:firstRow>
  </a:tblStyle>
  <a:tblStyle styleId="{EEE7283C-3CF3-47DC-8721-378D4A62B228}" styleName="">
    <a:tblBg/>
    <a:wholeTbl>
      <a:tcTxStyle b="off" i="off">
        <a:font>
          <a:latin typeface="DIN Condensed"/>
          <a:ea typeface="DIN Condensed"/>
          <a:cs typeface="DIN Condensed"/>
        </a:font>
        <a:srgbClr val="222222"/>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EACBD1"/>
          </a:solidFill>
        </a:fill>
      </a:tcStyle>
    </a:wholeTbl>
    <a:band2H>
      <a:tcTxStyle b="def" i="def"/>
      <a:tcStyle>
        <a:tcBdr/>
        <a:fill>
          <a:solidFill>
            <a:srgbClr val="F5E7E9"/>
          </a:solidFill>
        </a:fill>
      </a:tcStyle>
    </a:band2H>
    <a:firstCol>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6"/>
          </a:solidFill>
        </a:fill>
      </a:tcStyle>
    </a:firstCol>
    <a:la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381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6"/>
          </a:solidFill>
        </a:fill>
      </a:tcStyle>
    </a:lastRow>
    <a:fir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381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6"/>
          </a:solidFill>
        </a:fill>
      </a:tcStyle>
    </a:firstRow>
  </a:tblStyle>
  <a:tblStyle styleId="{CF821DB8-F4EB-4A41-A1BA-3FCAFE7338EE}" styleName="">
    <a:tblBg/>
    <a:wholeTbl>
      <a:tcTxStyle b="off" i="off">
        <a:font>
          <a:latin typeface="DIN Condensed"/>
          <a:ea typeface="DIN Condensed"/>
          <a:cs typeface="DIN Condensed"/>
        </a:font>
        <a:srgbClr val="22222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838787"/>
          </a:solidFill>
        </a:fill>
      </a:tcStyle>
    </a:band2H>
    <a:firstCol>
      <a:tcTxStyle b="on" i="off">
        <a:font>
          <a:latin typeface="DIN Condensed"/>
          <a:ea typeface="DIN Condensed"/>
          <a:cs typeface="DIN Condensed"/>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DIN Condensed"/>
          <a:ea typeface="DIN Condensed"/>
          <a:cs typeface="DIN Condensed"/>
        </a:font>
        <a:srgbClr val="222222"/>
      </a:tcTxStyle>
      <a:tcStyle>
        <a:tcBdr>
          <a:left>
            <a:ln w="12700" cap="flat">
              <a:noFill/>
              <a:miter lim="400000"/>
            </a:ln>
          </a:left>
          <a:right>
            <a:ln w="12700" cap="flat">
              <a:noFill/>
              <a:miter lim="400000"/>
            </a:ln>
          </a:right>
          <a:top>
            <a:ln w="508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rgbClr val="838787"/>
          </a:solidFill>
        </a:fill>
      </a:tcStyle>
    </a:lastRow>
    <a:firstRow>
      <a:tcTxStyle b="on" i="off">
        <a:font>
          <a:latin typeface="DIN Condensed"/>
          <a:ea typeface="DIN Condensed"/>
          <a:cs typeface="DIN Condensed"/>
        </a:font>
        <a:srgbClr val="838787"/>
      </a:tcTxStyle>
      <a:tcStyle>
        <a:tcBdr>
          <a:left>
            <a:ln w="12700" cap="flat">
              <a:noFill/>
              <a:miter lim="400000"/>
            </a:ln>
          </a:left>
          <a:right>
            <a:ln w="12700" cap="flat">
              <a:noFill/>
              <a:miter lim="400000"/>
            </a:ln>
          </a:right>
          <a:top>
            <a:ln w="254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DIN Condensed"/>
          <a:ea typeface="DIN Condensed"/>
          <a:cs typeface="DIN Condensed"/>
        </a:font>
        <a:srgbClr val="222222"/>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222222"/>
          </a:solidFill>
        </a:fill>
      </a:tcStyle>
    </a:firstCol>
    <a:la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381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222222"/>
          </a:solidFill>
        </a:fill>
      </a:tcStyle>
    </a:lastRow>
    <a:fir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381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222222"/>
          </a:solidFill>
        </a:fill>
      </a:tcStyle>
    </a:firstRow>
  </a:tblStyle>
  <a:tblStyle styleId="{2708684C-4D16-4618-839F-0558EEFCDFE6}" styleName="">
    <a:tblBg/>
    <a:wholeTbl>
      <a:tcTxStyle b="off"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838787">
              <a:alpha val="20000"/>
            </a:srgbClr>
          </a:solidFill>
        </a:fill>
      </a:tcStyle>
    </a:wholeTbl>
    <a:band2H>
      <a:tcTxStyle b="def" i="def"/>
      <a:tcStyle>
        <a:tcBdr/>
        <a:fill>
          <a:solidFill>
            <a:srgbClr val="FFFFFF"/>
          </a:solidFill>
        </a:fill>
      </a:tcStyle>
    </a:band2H>
    <a:firstCol>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838787">
              <a:alpha val="20000"/>
            </a:srgbClr>
          </a:solidFill>
        </a:fill>
      </a:tcStyle>
    </a:firstCol>
    <a:la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508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noFill/>
        </a:fill>
      </a:tcStyle>
    </a:lastRow>
    <a:firstRow>
      <a:tcTxStyle b="on" i="off">
        <a:font>
          <a:latin typeface="DIN Condensed"/>
          <a:ea typeface="DIN Condensed"/>
          <a:cs typeface="DIN Condense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254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p:nvPr>
            <p:ph type="sldImg"/>
          </p:nvPr>
        </p:nvSpPr>
        <p:spPr>
          <a:xfrm>
            <a:off x="1143000" y="685800"/>
            <a:ext cx="4572000" cy="3429000"/>
          </a:xfrm>
          <a:prstGeom prst="rect">
            <a:avLst/>
          </a:prstGeom>
        </p:spPr>
        <p:txBody>
          <a:bodyPr/>
          <a:lstStyle/>
          <a:p>
            <a:pPr/>
          </a:p>
        </p:txBody>
      </p:sp>
      <p:sp>
        <p:nvSpPr>
          <p:cNvPr id="189" name="Shape 18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bg>
      <p:bgPr>
        <a:solidFill>
          <a:srgbClr val="222222"/>
        </a:solidFill>
      </p:bgPr>
    </p:bg>
    <p:spTree>
      <p:nvGrpSpPr>
        <p:cNvPr id="1" name=""/>
        <p:cNvGrpSpPr/>
        <p:nvPr/>
      </p:nvGrpSpPr>
      <p:grpSpPr>
        <a:xfrm>
          <a:off x="0" y="0"/>
          <a:ext cx="0" cy="0"/>
          <a:chOff x="0" y="0"/>
          <a:chExt cx="0" cy="0"/>
        </a:xfrm>
      </p:grpSpPr>
      <p:sp>
        <p:nvSpPr>
          <p:cNvPr id="12" name="Shape 12"/>
          <p:cNvSpPr/>
          <p:nvPr/>
        </p:nvSpPr>
        <p:spPr>
          <a:xfrm flipV="1">
            <a:off x="406400" y="6140894"/>
            <a:ext cx="12192001" cy="264"/>
          </a:xfrm>
          <a:prstGeom prst="line">
            <a:avLst/>
          </a:prstGeom>
          <a:ln w="38100">
            <a:solidFill>
              <a:srgbClr val="A6AAA9"/>
            </a:solidFill>
            <a:miter lim="400000"/>
          </a:ln>
        </p:spPr>
        <p:txBody>
          <a:bodyPr lIns="45718" tIns="45718" rIns="45718" bIns="45718"/>
          <a:lstStyle/>
          <a:p>
            <a:pPr>
              <a:defRPr>
                <a:solidFill>
                  <a:srgbClr val="838787"/>
                </a:solidFill>
              </a:defRPr>
            </a:pPr>
          </a:p>
        </p:txBody>
      </p:sp>
      <p:sp>
        <p:nvSpPr>
          <p:cNvPr id="13" name="Shape 13"/>
          <p:cNvSpPr/>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14" name="Shape 14"/>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5" name="Shape 15"/>
          <p:cNvSpPr/>
          <p:nvPr>
            <p:ph type="sldNum" sz="quarter" idx="2"/>
          </p:nvPr>
        </p:nvSpPr>
        <p:spPr>
          <a:xfrm>
            <a:off x="12194442" y="431800"/>
            <a:ext cx="406897"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solidFill>
          <a:srgbClr val="222222"/>
        </a:solidFill>
      </p:bgPr>
    </p:bg>
    <p:spTree>
      <p:nvGrpSpPr>
        <p:cNvPr id="1" name=""/>
        <p:cNvGrpSpPr/>
        <p:nvPr/>
      </p:nvGrpSpPr>
      <p:grpSpPr>
        <a:xfrm>
          <a:off x="0" y="0"/>
          <a:ext cx="0" cy="0"/>
          <a:chOff x="0" y="0"/>
          <a:chExt cx="0" cy="0"/>
        </a:xfrm>
      </p:grpSpPr>
      <p:sp>
        <p:nvSpPr>
          <p:cNvPr id="106" name="Shape 106"/>
          <p:cNvSpPr/>
          <p:nvPr/>
        </p:nvSpPr>
        <p:spPr>
          <a:xfrm flipV="1">
            <a:off x="406400" y="993160"/>
            <a:ext cx="12192001" cy="264"/>
          </a:xfrm>
          <a:prstGeom prst="line">
            <a:avLst/>
          </a:prstGeom>
          <a:ln w="25400">
            <a:solidFill>
              <a:srgbClr val="A6AAA9"/>
            </a:solidFill>
            <a:miter lim="400000"/>
          </a:ln>
        </p:spPr>
        <p:txBody>
          <a:bodyPr lIns="45718" tIns="45718" rIns="45718" bIns="45718"/>
          <a:lstStyle/>
          <a:p>
            <a:pPr>
              <a:defRPr>
                <a:solidFill>
                  <a:srgbClr val="838787"/>
                </a:solidFill>
              </a:defRPr>
            </a:pPr>
          </a:p>
        </p:txBody>
      </p:sp>
      <p:sp>
        <p:nvSpPr>
          <p:cNvPr id="107" name="Shape 107"/>
          <p:cNvSpPr/>
          <p:nvPr>
            <p:ph type="body" sz="quarter" idx="1"/>
          </p:nvPr>
        </p:nvSpPr>
        <p:spPr>
          <a:xfrm>
            <a:off x="406400" y="457200"/>
            <a:ext cx="11176000" cy="457200"/>
          </a:xfrm>
          <a:prstGeom prst="rect">
            <a:avLst/>
          </a:prstGeom>
        </p:spPr>
        <p:txBody>
          <a:bodyPr anchor="b"/>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08" name="Shape 108"/>
          <p:cNvSpPr/>
          <p:nvPr>
            <p:ph type="body" idx="13"/>
          </p:nvPr>
        </p:nvSpPr>
        <p:spPr>
          <a:prstGeom prst="rect">
            <a:avLst/>
          </a:prstGeom>
        </p:spPr>
        <p:txBody>
          <a:bodyPr/>
          <a:lstStyle/>
          <a:p>
            <a:pPr>
              <a:buClr>
                <a:schemeClr val="accent1"/>
              </a:buClr>
              <a:buSzPct val="104999"/>
              <a:buChar char="▸"/>
            </a:pPr>
          </a:p>
        </p:txBody>
      </p:sp>
      <p:sp>
        <p:nvSpPr>
          <p:cNvPr id="109" name="Shape 109"/>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solidFill>
          <a:srgbClr val="222222"/>
        </a:solidFill>
      </p:bgPr>
    </p:bg>
    <p:spTree>
      <p:nvGrpSpPr>
        <p:cNvPr id="1" name=""/>
        <p:cNvGrpSpPr/>
        <p:nvPr/>
      </p:nvGrpSpPr>
      <p:grpSpPr>
        <a:xfrm>
          <a:off x="0" y="0"/>
          <a:ext cx="0" cy="0"/>
          <a:chOff x="0" y="0"/>
          <a:chExt cx="0" cy="0"/>
        </a:xfrm>
      </p:grpSpPr>
      <p:sp>
        <p:nvSpPr>
          <p:cNvPr id="116" name="Shape 116"/>
          <p:cNvSpPr/>
          <p:nvPr>
            <p:ph type="pic" sz="half" idx="13"/>
          </p:nvPr>
        </p:nvSpPr>
        <p:spPr>
          <a:xfrm>
            <a:off x="6503154" y="0"/>
            <a:ext cx="6502401" cy="4864100"/>
          </a:xfrm>
          <a:prstGeom prst="rect">
            <a:avLst/>
          </a:prstGeom>
        </p:spPr>
        <p:txBody>
          <a:bodyPr lIns="91439" tIns="45719" rIns="91439" bIns="45719">
            <a:noAutofit/>
          </a:bodyPr>
          <a:lstStyle/>
          <a:p>
            <a:pPr/>
          </a:p>
        </p:txBody>
      </p:sp>
      <p:sp>
        <p:nvSpPr>
          <p:cNvPr id="117" name="Shape 117"/>
          <p:cNvSpPr/>
          <p:nvPr>
            <p:ph type="pic" sz="half" idx="14"/>
          </p:nvPr>
        </p:nvSpPr>
        <p:spPr>
          <a:xfrm>
            <a:off x="6502400" y="4902200"/>
            <a:ext cx="6502400" cy="4864100"/>
          </a:xfrm>
          <a:prstGeom prst="rect">
            <a:avLst/>
          </a:prstGeom>
        </p:spPr>
        <p:txBody>
          <a:bodyPr lIns="91439" tIns="45719" rIns="91439" bIns="45719">
            <a:noAutofit/>
          </a:bodyPr>
          <a:lstStyle/>
          <a:p>
            <a:pPr/>
          </a:p>
        </p:txBody>
      </p:sp>
      <p:sp>
        <p:nvSpPr>
          <p:cNvPr id="118" name="Shape 118"/>
          <p:cNvSpPr/>
          <p:nvPr>
            <p:ph type="pic" idx="15"/>
          </p:nvPr>
        </p:nvSpPr>
        <p:spPr>
          <a:xfrm>
            <a:off x="0" y="0"/>
            <a:ext cx="6468534" cy="9753600"/>
          </a:xfrm>
          <a:prstGeom prst="rect">
            <a:avLst/>
          </a:prstGeom>
        </p:spPr>
        <p:txBody>
          <a:bodyPr lIns="91439" tIns="45719" rIns="91439" bIns="45719">
            <a:noAutofit/>
          </a:bodyPr>
          <a:lstStyle/>
          <a:p>
            <a:pPr/>
          </a:p>
        </p:txBody>
      </p:sp>
      <p:sp>
        <p:nvSpPr>
          <p:cNvPr id="119" name="Shape 119"/>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solidFill>
          <a:srgbClr val="222222"/>
        </a:solidFill>
      </p:bgPr>
    </p:bg>
    <p:spTree>
      <p:nvGrpSpPr>
        <p:cNvPr id="1" name=""/>
        <p:cNvGrpSpPr/>
        <p:nvPr/>
      </p:nvGrpSpPr>
      <p:grpSpPr>
        <a:xfrm>
          <a:off x="0" y="0"/>
          <a:ext cx="0" cy="0"/>
          <a:chOff x="0" y="0"/>
          <a:chExt cx="0" cy="0"/>
        </a:xfrm>
      </p:grpSpPr>
      <p:sp>
        <p:nvSpPr>
          <p:cNvPr id="126" name="Shape 126"/>
          <p:cNvSpPr/>
          <p:nvPr/>
        </p:nvSpPr>
        <p:spPr>
          <a:xfrm flipV="1">
            <a:off x="406400" y="993160"/>
            <a:ext cx="12192001" cy="264"/>
          </a:xfrm>
          <a:prstGeom prst="line">
            <a:avLst/>
          </a:prstGeom>
          <a:ln w="25400">
            <a:solidFill>
              <a:srgbClr val="A6AAA9"/>
            </a:solidFill>
            <a:miter lim="400000"/>
          </a:ln>
        </p:spPr>
        <p:txBody>
          <a:bodyPr lIns="45718" tIns="45718" rIns="45718" bIns="45718"/>
          <a:lstStyle/>
          <a:p>
            <a:pPr>
              <a:defRPr>
                <a:solidFill>
                  <a:srgbClr val="838787"/>
                </a:solidFill>
              </a:defRPr>
            </a:pPr>
          </a:p>
        </p:txBody>
      </p:sp>
      <p:sp>
        <p:nvSpPr>
          <p:cNvPr id="127" name="Shape 127"/>
          <p:cNvSpPr/>
          <p:nvPr/>
        </p:nvSpPr>
        <p:spPr>
          <a:xfrm>
            <a:off x="469900" y="2362200"/>
            <a:ext cx="12065001" cy="5229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2800">
                <a:solidFill>
                  <a:srgbClr val="FFFFFF"/>
                </a:solidFill>
              </a:defRPr>
            </a:pPr>
          </a:p>
        </p:txBody>
      </p:sp>
      <p:sp>
        <p:nvSpPr>
          <p:cNvPr id="128" name="Shape 128"/>
          <p:cNvSpPr/>
          <p:nvPr>
            <p:ph type="body" sz="quarter" idx="1"/>
          </p:nvPr>
        </p:nvSpPr>
        <p:spPr>
          <a:xfrm>
            <a:off x="889000" y="2908300"/>
            <a:ext cx="11226800" cy="1297945"/>
          </a:xfrm>
          <a:prstGeom prst="rect">
            <a:avLst/>
          </a:prstGeom>
        </p:spPr>
        <p:txBody>
          <a:bodyPr/>
          <a:lstStyle>
            <a:lvl1pPr marL="0" indent="0">
              <a:lnSpc>
                <a:spcPct val="80000"/>
              </a:lnSpc>
              <a:spcBef>
                <a:spcPts val="0"/>
              </a:spcBef>
              <a:buClrTx/>
              <a:buSzTx/>
              <a:buFontTx/>
              <a:buNone/>
              <a:defRPr cap="all" sz="9400">
                <a:solidFill>
                  <a:srgbClr val="FFFFFF"/>
                </a:solidFill>
                <a:latin typeface="DIN Condensed"/>
                <a:ea typeface="DIN Condensed"/>
                <a:cs typeface="DIN Condensed"/>
                <a:sym typeface="DIN Condensed"/>
              </a:defRPr>
            </a:lvl1pPr>
          </a:lstStyle>
          <a:p>
            <a:pPr/>
            <a:r>
              <a:t>Type a quote here.</a:t>
            </a:r>
          </a:p>
        </p:txBody>
      </p:sp>
      <p:sp>
        <p:nvSpPr>
          <p:cNvPr id="129" name="Shape 129"/>
          <p:cNvSpPr/>
          <p:nvPr>
            <p:ph type="body" sz="quarter" idx="13"/>
          </p:nvPr>
        </p:nvSpPr>
        <p:spPr>
          <a:xfrm>
            <a:off x="406400" y="7789333"/>
            <a:ext cx="12192000" cy="863605"/>
          </a:xfrm>
          <a:prstGeom prst="rect">
            <a:avLst/>
          </a:prstGeom>
        </p:spPr>
        <p:txBody>
          <a:bodyPr/>
          <a:lstStyle/>
          <a:p>
            <a:pPr marL="0" indent="0" algn="r" defTabSz="578358">
              <a:lnSpc>
                <a:spcPct val="80000"/>
              </a:lnSpc>
              <a:spcBef>
                <a:spcPts val="0"/>
              </a:spcBef>
              <a:buClrTx/>
              <a:buSzTx/>
              <a:buFontTx/>
              <a:buNone/>
              <a:defRPr sz="5940">
                <a:latin typeface="DIN Condensed"/>
                <a:ea typeface="DIN Condensed"/>
                <a:cs typeface="DIN Condensed"/>
                <a:sym typeface="DIN Condensed"/>
              </a:defRPr>
            </a:pPr>
          </a:p>
        </p:txBody>
      </p:sp>
      <p:sp>
        <p:nvSpPr>
          <p:cNvPr id="130" name="Shape 130"/>
          <p:cNvSpPr/>
          <p:nvPr>
            <p:ph type="body" sz="quarter" idx="14"/>
          </p:nvPr>
        </p:nvSpPr>
        <p:spPr>
          <a:xfrm>
            <a:off x="406400" y="457200"/>
            <a:ext cx="11176000" cy="457200"/>
          </a:xfrm>
          <a:prstGeom prst="rect">
            <a:avLst/>
          </a:prstGeom>
        </p:spPr>
        <p:txBody>
          <a:bodyPr anchor="b"/>
          <a:lstStyle/>
          <a:p>
            <a:pPr marL="0" indent="0" defTabSz="457200">
              <a:lnSpc>
                <a:spcPct val="80000"/>
              </a:lnSpc>
              <a:spcBef>
                <a:spcPts val="0"/>
              </a:spcBef>
              <a:buClrTx/>
              <a:buSzTx/>
              <a:buFontTx/>
              <a:buNone/>
              <a:defRPr cap="all" spc="100" sz="2400">
                <a:latin typeface="DIN Alternate"/>
                <a:ea typeface="DIN Alternate"/>
                <a:cs typeface="DIN Alternate"/>
                <a:sym typeface="DIN Alternate"/>
              </a:defRPr>
            </a:pPr>
          </a:p>
        </p:txBody>
      </p:sp>
      <p:sp>
        <p:nvSpPr>
          <p:cNvPr id="131" name="Shape 131"/>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Quote Alt">
    <p:bg>
      <p:bgPr>
        <a:solidFill>
          <a:schemeClr val="accent1"/>
        </a:solidFill>
      </p:bgPr>
    </p:bg>
    <p:spTree>
      <p:nvGrpSpPr>
        <p:cNvPr id="1" name=""/>
        <p:cNvGrpSpPr/>
        <p:nvPr/>
      </p:nvGrpSpPr>
      <p:grpSpPr>
        <a:xfrm>
          <a:off x="0" y="0"/>
          <a:ext cx="0" cy="0"/>
          <a:chOff x="0" y="0"/>
          <a:chExt cx="0" cy="0"/>
        </a:xfrm>
      </p:grpSpPr>
      <p:sp>
        <p:nvSpPr>
          <p:cNvPr id="138" name="Shape 138"/>
          <p:cNvSpPr/>
          <p:nvPr>
            <p:ph type="body" sz="quarter" idx="1"/>
          </p:nvPr>
        </p:nvSpPr>
        <p:spPr>
          <a:xfrm>
            <a:off x="5892800" y="2641600"/>
            <a:ext cx="6705600" cy="2501900"/>
          </a:xfrm>
          <a:prstGeom prst="rect">
            <a:avLst/>
          </a:prstGeom>
        </p:spPr>
        <p:txBody>
          <a:bodyPr/>
          <a:lstStyle>
            <a:lvl1pPr marL="0" indent="0">
              <a:lnSpc>
                <a:spcPct val="80000"/>
              </a:lnSpc>
              <a:spcBef>
                <a:spcPts val="0"/>
              </a:spcBef>
              <a:buClrTx/>
              <a:buSzTx/>
              <a:buFontTx/>
              <a:buNone/>
              <a:defRPr cap="all" sz="9400">
                <a:solidFill>
                  <a:srgbClr val="FFFFFF"/>
                </a:solidFill>
                <a:latin typeface="DIN Condensed"/>
                <a:ea typeface="DIN Condensed"/>
                <a:cs typeface="DIN Condensed"/>
                <a:sym typeface="DIN Condensed"/>
              </a:defRPr>
            </a:lvl1pPr>
          </a:lstStyle>
          <a:p>
            <a:pPr/>
            <a:r>
              <a:t>Type a quote here.</a:t>
            </a:r>
          </a:p>
        </p:txBody>
      </p:sp>
      <p:sp>
        <p:nvSpPr>
          <p:cNvPr id="139" name="Shape 139"/>
          <p:cNvSpPr/>
          <p:nvPr>
            <p:ph type="pic" idx="13"/>
          </p:nvPr>
        </p:nvSpPr>
        <p:spPr>
          <a:xfrm>
            <a:off x="0" y="0"/>
            <a:ext cx="5486400" cy="9753600"/>
          </a:xfrm>
          <a:prstGeom prst="rect">
            <a:avLst/>
          </a:prstGeom>
        </p:spPr>
        <p:txBody>
          <a:bodyPr lIns="91439" tIns="45719" rIns="91439" bIns="45719">
            <a:noAutofit/>
          </a:bodyPr>
          <a:lstStyle/>
          <a:p>
            <a:pPr/>
          </a:p>
        </p:txBody>
      </p:sp>
      <p:sp>
        <p:nvSpPr>
          <p:cNvPr id="140" name="Shape 140"/>
          <p:cNvSpPr/>
          <p:nvPr>
            <p:ph type="body" sz="quarter" idx="14"/>
          </p:nvPr>
        </p:nvSpPr>
        <p:spPr>
          <a:xfrm>
            <a:off x="5892800" y="7789333"/>
            <a:ext cx="6705600" cy="863605"/>
          </a:xfrm>
          <a:prstGeom prst="rect">
            <a:avLst/>
          </a:prstGeom>
        </p:spPr>
        <p:txBody>
          <a:bodyPr anchor="ctr"/>
          <a:lstStyle/>
          <a:p>
            <a:pPr marL="0" indent="0" defTabSz="452627">
              <a:spcBef>
                <a:spcPts val="0"/>
              </a:spcBef>
              <a:buClrTx/>
              <a:buSzTx/>
              <a:buFontTx/>
              <a:buNone/>
              <a:defRPr sz="5940">
                <a:solidFill>
                  <a:srgbClr val="232323"/>
                </a:solidFill>
                <a:latin typeface="DIN Condensed"/>
                <a:ea typeface="DIN Condensed"/>
                <a:cs typeface="DIN Condensed"/>
                <a:sym typeface="DIN Condensed"/>
              </a:defRPr>
            </a:pPr>
          </a:p>
        </p:txBody>
      </p:sp>
      <p:sp>
        <p:nvSpPr>
          <p:cNvPr id="141" name="Shape 141"/>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solidFill>
          <a:srgbClr val="222222"/>
        </a:solidFill>
      </p:bgPr>
    </p:bg>
    <p:spTree>
      <p:nvGrpSpPr>
        <p:cNvPr id="1" name=""/>
        <p:cNvGrpSpPr/>
        <p:nvPr/>
      </p:nvGrpSpPr>
      <p:grpSpPr>
        <a:xfrm>
          <a:off x="0" y="0"/>
          <a:ext cx="0" cy="0"/>
          <a:chOff x="0" y="0"/>
          <a:chExt cx="0" cy="0"/>
        </a:xfrm>
      </p:grpSpPr>
      <p:sp>
        <p:nvSpPr>
          <p:cNvPr id="148" name="Shape 148"/>
          <p:cNvSpPr/>
          <p:nvPr>
            <p:ph type="pic" idx="13"/>
          </p:nvPr>
        </p:nvSpPr>
        <p:spPr>
          <a:xfrm>
            <a:off x="0" y="0"/>
            <a:ext cx="13004800" cy="9753600"/>
          </a:xfrm>
          <a:prstGeom prst="rect">
            <a:avLst/>
          </a:prstGeom>
        </p:spPr>
        <p:txBody>
          <a:bodyPr lIns="91439" tIns="45719" rIns="91439" bIns="45719">
            <a:noAutofit/>
          </a:bodyPr>
          <a:lstStyle/>
          <a:p>
            <a:pPr/>
          </a:p>
        </p:txBody>
      </p:sp>
      <p:sp>
        <p:nvSpPr>
          <p:cNvPr id="149" name="Shape 149"/>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56" name="Shape 156"/>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Blank Alt">
    <p:spTree>
      <p:nvGrpSpPr>
        <p:cNvPr id="1" name=""/>
        <p:cNvGrpSpPr/>
        <p:nvPr/>
      </p:nvGrpSpPr>
      <p:grpSpPr>
        <a:xfrm>
          <a:off x="0" y="0"/>
          <a:ext cx="0" cy="0"/>
          <a:chOff x="0" y="0"/>
          <a:chExt cx="0" cy="0"/>
        </a:xfrm>
      </p:grpSpPr>
      <p:sp>
        <p:nvSpPr>
          <p:cNvPr id="163" name="Shape 163"/>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170" name="Shape 170"/>
          <p:cNvSpPr/>
          <p:nvPr/>
        </p:nvSpPr>
        <p:spPr>
          <a:xfrm flipV="1">
            <a:off x="406400" y="993160"/>
            <a:ext cx="12192000" cy="264"/>
          </a:xfrm>
          <a:prstGeom prst="line">
            <a:avLst/>
          </a:prstGeom>
          <a:ln w="25400">
            <a:solidFill>
              <a:srgbClr val="A6AAA9"/>
            </a:solidFill>
            <a:miter lim="400000"/>
          </a:ln>
        </p:spPr>
        <p:txBody>
          <a:bodyPr lIns="45718" tIns="45718" rIns="45718" bIns="45718"/>
          <a:lstStyle/>
          <a:p>
            <a:pPr>
              <a:defRPr>
                <a:solidFill>
                  <a:srgbClr val="838787"/>
                </a:solidFill>
              </a:defRPr>
            </a:pPr>
          </a:p>
        </p:txBody>
      </p:sp>
      <p:sp>
        <p:nvSpPr>
          <p:cNvPr id="171" name="Shape 171"/>
          <p:cNvSpPr/>
          <p:nvPr>
            <p:ph type="body" sz="quarter" idx="1"/>
          </p:nvPr>
        </p:nvSpPr>
        <p:spPr>
          <a:xfrm>
            <a:off x="406400" y="457200"/>
            <a:ext cx="11176000" cy="457200"/>
          </a:xfrm>
          <a:prstGeom prst="rect">
            <a:avLst/>
          </a:prstGeom>
        </p:spPr>
        <p:txBody>
          <a:bodyPr anchor="b"/>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vl2pPr marL="758264" indent="-313764" defTabSz="457200">
              <a:lnSpc>
                <a:spcPct val="80000"/>
              </a:lnSpc>
              <a:spcBef>
                <a:spcPts val="0"/>
              </a:spcBef>
              <a:buClrTx/>
              <a:buSzPct val="104999"/>
              <a:buFontTx/>
              <a:defRPr cap="all" spc="120" sz="2400">
                <a:latin typeface="DIN Alternate"/>
                <a:ea typeface="DIN Alternate"/>
                <a:cs typeface="DIN Alternate"/>
                <a:sym typeface="DIN Alternate"/>
              </a:defRPr>
            </a:lvl2pPr>
            <a:lvl3pPr marL="1202764" indent="-313764" defTabSz="457200">
              <a:lnSpc>
                <a:spcPct val="80000"/>
              </a:lnSpc>
              <a:spcBef>
                <a:spcPts val="0"/>
              </a:spcBef>
              <a:buClrTx/>
              <a:buSzPct val="104999"/>
              <a:buFontTx/>
              <a:defRPr cap="all" spc="120" sz="2400">
                <a:latin typeface="DIN Alternate"/>
                <a:ea typeface="DIN Alternate"/>
                <a:cs typeface="DIN Alternate"/>
                <a:sym typeface="DIN Alternate"/>
              </a:defRPr>
            </a:lvl3pPr>
            <a:lvl4pPr marL="1647264" indent="-313764" defTabSz="457200">
              <a:lnSpc>
                <a:spcPct val="80000"/>
              </a:lnSpc>
              <a:spcBef>
                <a:spcPts val="0"/>
              </a:spcBef>
              <a:buClrTx/>
              <a:buSzPct val="104999"/>
              <a:buFontTx/>
              <a:defRPr cap="all" spc="120" sz="2400">
                <a:latin typeface="DIN Alternate"/>
                <a:ea typeface="DIN Alternate"/>
                <a:cs typeface="DIN Alternate"/>
                <a:sym typeface="DIN Alternate"/>
              </a:defRPr>
            </a:lvl4pPr>
            <a:lvl5pPr marL="2091764" indent="-313764" defTabSz="457200">
              <a:lnSpc>
                <a:spcPct val="80000"/>
              </a:lnSpc>
              <a:spcBef>
                <a:spcPts val="0"/>
              </a:spcBef>
              <a:buClrTx/>
              <a:buSzPct val="104999"/>
              <a:buFontTx/>
              <a:defRPr cap="all" spc="120" sz="2400">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72" name="Shape 172"/>
          <p:cNvSpPr/>
          <p:nvPr>
            <p:ph type="title"/>
          </p:nvPr>
        </p:nvSpPr>
        <p:spPr>
          <a:prstGeom prst="rect">
            <a:avLst/>
          </a:prstGeom>
        </p:spPr>
        <p:txBody>
          <a:bodyPr/>
          <a:lstStyle/>
          <a:p>
            <a:pPr/>
            <a:r>
              <a:t>Title Text</a:t>
            </a:r>
          </a:p>
        </p:txBody>
      </p:sp>
      <p:sp>
        <p:nvSpPr>
          <p:cNvPr id="173" name="Shape 17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80" name="Shape 180"/>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81" name="Shape 181"/>
          <p:cNvSpPr/>
          <p:nvPr>
            <p:ph type="title"/>
          </p:nvPr>
        </p:nvSpPr>
        <p:spPr>
          <a:prstGeom prst="rect">
            <a:avLst/>
          </a:prstGeom>
        </p:spPr>
        <p:txBody>
          <a:bodyPr/>
          <a:lstStyle/>
          <a:p>
            <a:pPr/>
            <a:r>
              <a:t>Title Text</a:t>
            </a:r>
          </a:p>
        </p:txBody>
      </p:sp>
      <p:sp>
        <p:nvSpPr>
          <p:cNvPr id="182" name="Shape 1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22" name="Shape 22"/>
          <p:cNvSpPr/>
          <p:nvPr>
            <p:ph type="pic" idx="13"/>
          </p:nvPr>
        </p:nvSpPr>
        <p:spPr>
          <a:xfrm>
            <a:off x="0" y="0"/>
            <a:ext cx="13004800" cy="9753600"/>
          </a:xfrm>
          <a:prstGeom prst="rect">
            <a:avLst/>
          </a:prstGeom>
        </p:spPr>
        <p:txBody>
          <a:bodyPr lIns="91439" tIns="45719" rIns="91439" bIns="45719">
            <a:noAutofit/>
          </a:bodyPr>
          <a:lstStyle/>
          <a:p>
            <a:pPr/>
          </a:p>
        </p:txBody>
      </p:sp>
      <p:sp>
        <p:nvSpPr>
          <p:cNvPr id="23" name="Shape 23"/>
          <p:cNvSpPr/>
          <p:nvPr>
            <p:ph type="body" sz="quarter" idx="1"/>
          </p:nvPr>
        </p:nvSpPr>
        <p:spPr>
          <a:xfrm>
            <a:off x="406400" y="6140894"/>
            <a:ext cx="12192000" cy="264"/>
          </a:xfrm>
          <a:prstGeom prst="rect">
            <a:avLst/>
          </a:prstGeom>
          <a:ln w="38100">
            <a:solidFill>
              <a:srgbClr val="A6AAA9"/>
            </a:solidFill>
          </a:ln>
        </p:spPr>
        <p:txBody>
          <a:bodyPr anchor="ctr"/>
          <a:lstStyle>
            <a:lvl1pPr>
              <a:buClr>
                <a:srgbClr val="39A3D5"/>
              </a:buClr>
              <a:buSzPct val="104999"/>
            </a:lvl1pPr>
          </a:lstStyle>
          <a:p>
            <a:pPr/>
            <a:r>
              <a:t>Click to add text</a:t>
            </a:r>
          </a:p>
        </p:txBody>
      </p:sp>
      <p:sp>
        <p:nvSpPr>
          <p:cNvPr id="24" name="Shape 24"/>
          <p:cNvSpPr/>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25" name="Shape 25"/>
          <p:cNvSpPr/>
          <p:nvPr>
            <p:ph type="body" sz="quarter" idx="14"/>
          </p:nvPr>
        </p:nvSpPr>
        <p:spPr>
          <a:xfrm>
            <a:off x="406400" y="4267200"/>
            <a:ext cx="12192000" cy="1803400"/>
          </a:xfrm>
          <a:prstGeom prst="rect">
            <a:avLst/>
          </a:prstGeom>
        </p:spPr>
        <p:txBody>
          <a:bodyPr anchor="b"/>
          <a:lstStyle/>
          <a:p>
            <a: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pPr>
          </a:p>
        </p:txBody>
      </p:sp>
      <p:sp>
        <p:nvSpPr>
          <p:cNvPr id="26" name="Shape 26"/>
          <p:cNvSpPr/>
          <p:nvPr>
            <p:ph type="sldNum" sz="quarter" idx="2"/>
          </p:nvPr>
        </p:nvSpPr>
        <p:spPr>
          <a:xfrm>
            <a:off x="12194442" y="431800"/>
            <a:ext cx="406897"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Alt">
    <p:spTree>
      <p:nvGrpSpPr>
        <p:cNvPr id="1" name=""/>
        <p:cNvGrpSpPr/>
        <p:nvPr/>
      </p:nvGrpSpPr>
      <p:grpSpPr>
        <a:xfrm>
          <a:off x="0" y="0"/>
          <a:ext cx="0" cy="0"/>
          <a:chOff x="0" y="0"/>
          <a:chExt cx="0" cy="0"/>
        </a:xfrm>
      </p:grpSpPr>
      <p:sp>
        <p:nvSpPr>
          <p:cNvPr id="33" name="Shape 33"/>
          <p:cNvSpPr/>
          <p:nvPr/>
        </p:nvSpPr>
        <p:spPr>
          <a:xfrm flipV="1">
            <a:off x="406400" y="6140894"/>
            <a:ext cx="12192001" cy="264"/>
          </a:xfrm>
          <a:prstGeom prst="line">
            <a:avLst/>
          </a:prstGeom>
          <a:ln w="38100">
            <a:solidFill>
              <a:srgbClr val="A6AAA9"/>
            </a:solidFill>
            <a:miter lim="400000"/>
          </a:ln>
        </p:spPr>
        <p:txBody>
          <a:bodyPr lIns="45718" tIns="45718" rIns="45718" bIns="45718"/>
          <a:lstStyle/>
          <a:p>
            <a:pPr>
              <a:defRPr>
                <a:solidFill>
                  <a:srgbClr val="838787"/>
                </a:solidFill>
              </a:defRPr>
            </a:pPr>
          </a:p>
        </p:txBody>
      </p:sp>
      <p:sp>
        <p:nvSpPr>
          <p:cNvPr id="34" name="Shape 34"/>
          <p:cNvSpPr/>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35" name="Shape 35"/>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36" name="Shape 36"/>
          <p:cNvSpPr/>
          <p:nvPr>
            <p:ph type="sldNum" sz="quarter" idx="2"/>
          </p:nvPr>
        </p:nvSpPr>
        <p:spPr>
          <a:xfrm>
            <a:off x="12161861" y="419100"/>
            <a:ext cx="406897"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solidFill>
          <a:srgbClr val="222222"/>
        </a:solidFill>
      </p:bgPr>
    </p:bg>
    <p:spTree>
      <p:nvGrpSpPr>
        <p:cNvPr id="1" name=""/>
        <p:cNvGrpSpPr/>
        <p:nvPr/>
      </p:nvGrpSpPr>
      <p:grpSpPr>
        <a:xfrm>
          <a:off x="0" y="0"/>
          <a:ext cx="0" cy="0"/>
          <a:chOff x="0" y="0"/>
          <a:chExt cx="0" cy="0"/>
        </a:xfrm>
      </p:grpSpPr>
      <p:sp>
        <p:nvSpPr>
          <p:cNvPr id="43" name="Shape 43"/>
          <p:cNvSpPr/>
          <p:nvPr>
            <p:ph type="title"/>
          </p:nvPr>
        </p:nvSpPr>
        <p:spPr>
          <a:xfrm>
            <a:off x="406400" y="4038600"/>
            <a:ext cx="12192000" cy="4521200"/>
          </a:xfrm>
          <a:prstGeom prst="rect">
            <a:avLst/>
          </a:prstGeom>
        </p:spPr>
        <p:txBody>
          <a:bodyPr/>
          <a:lstStyle>
            <a:lvl1pPr>
              <a:spcBef>
                <a:spcPts val="0"/>
              </a:spcBef>
              <a:defRPr sz="17000"/>
            </a:lvl1pPr>
          </a:lstStyle>
          <a:p>
            <a:pPr/>
            <a:r>
              <a:t>Title Text</a:t>
            </a:r>
          </a:p>
        </p:txBody>
      </p:sp>
      <p:sp>
        <p:nvSpPr>
          <p:cNvPr id="44" name="Shape 44"/>
          <p:cNvSpPr/>
          <p:nvPr>
            <p:ph type="sldNum" sz="quarter" idx="2"/>
          </p:nvPr>
        </p:nvSpPr>
        <p:spPr>
          <a:xfrm>
            <a:off x="12194442" y="431800"/>
            <a:ext cx="406897"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solidFill>
          <a:srgbClr val="222222"/>
        </a:solidFill>
      </p:bgPr>
    </p:bg>
    <p:spTree>
      <p:nvGrpSpPr>
        <p:cNvPr id="1" name=""/>
        <p:cNvGrpSpPr/>
        <p:nvPr/>
      </p:nvGrpSpPr>
      <p:grpSpPr>
        <a:xfrm>
          <a:off x="0" y="0"/>
          <a:ext cx="0" cy="0"/>
          <a:chOff x="0" y="0"/>
          <a:chExt cx="0" cy="0"/>
        </a:xfrm>
      </p:grpSpPr>
      <p:sp>
        <p:nvSpPr>
          <p:cNvPr id="51" name="Shape 51"/>
          <p:cNvSpPr/>
          <p:nvPr/>
        </p:nvSpPr>
        <p:spPr>
          <a:xfrm flipV="1">
            <a:off x="5892800" y="6141011"/>
            <a:ext cx="6705601" cy="146"/>
          </a:xfrm>
          <a:prstGeom prst="line">
            <a:avLst/>
          </a:prstGeom>
          <a:ln w="38100">
            <a:solidFill>
              <a:srgbClr val="A6AAA9"/>
            </a:solidFill>
            <a:miter lim="400000"/>
          </a:ln>
        </p:spPr>
        <p:txBody>
          <a:bodyPr lIns="45718" tIns="45718" rIns="45718" bIns="45718"/>
          <a:lstStyle/>
          <a:p>
            <a:pPr>
              <a:defRPr>
                <a:solidFill>
                  <a:srgbClr val="838787"/>
                </a:solidFill>
              </a:defRPr>
            </a:pPr>
          </a:p>
        </p:txBody>
      </p:sp>
      <p:sp>
        <p:nvSpPr>
          <p:cNvPr id="52" name="Shape 52"/>
          <p:cNvSpPr/>
          <p:nvPr>
            <p:ph type="pic" idx="13"/>
          </p:nvPr>
        </p:nvSpPr>
        <p:spPr>
          <a:xfrm>
            <a:off x="0" y="0"/>
            <a:ext cx="5486400" cy="9753600"/>
          </a:xfrm>
          <a:prstGeom prst="rect">
            <a:avLst/>
          </a:prstGeom>
        </p:spPr>
        <p:txBody>
          <a:bodyPr lIns="91439" tIns="45719" rIns="91439" bIns="45719">
            <a:noAutofit/>
          </a:bodyPr>
          <a:lstStyle/>
          <a:p>
            <a:pPr/>
          </a:p>
        </p:txBody>
      </p:sp>
      <p:sp>
        <p:nvSpPr>
          <p:cNvPr id="53" name="Shape 53"/>
          <p:cNvSpPr/>
          <p:nvPr>
            <p:ph type="title"/>
          </p:nvPr>
        </p:nvSpPr>
        <p:spPr>
          <a:xfrm>
            <a:off x="5892800" y="6426200"/>
            <a:ext cx="6705600" cy="2705100"/>
          </a:xfrm>
          <a:prstGeom prst="rect">
            <a:avLst/>
          </a:prstGeom>
        </p:spPr>
        <p:txBody>
          <a:bodyPr/>
          <a:lstStyle>
            <a:lvl1pPr>
              <a:spcBef>
                <a:spcPts val="0"/>
              </a:spcBef>
              <a:defRPr sz="17000"/>
            </a:lvl1pPr>
          </a:lstStyle>
          <a:p>
            <a:pPr/>
            <a:r>
              <a:t>Title Text</a:t>
            </a:r>
          </a:p>
        </p:txBody>
      </p:sp>
      <p:sp>
        <p:nvSpPr>
          <p:cNvPr id="54" name="Shape 54"/>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55" name="Shape 55"/>
          <p:cNvSpPr/>
          <p:nvPr>
            <p:ph type="sldNum" sz="quarter" idx="2"/>
          </p:nvPr>
        </p:nvSpPr>
        <p:spPr>
          <a:xfrm>
            <a:off x="12194442" y="431800"/>
            <a:ext cx="406897"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62" name="Shape 62"/>
          <p:cNvSpPr/>
          <p:nvPr/>
        </p:nvSpPr>
        <p:spPr>
          <a:xfrm flipV="1">
            <a:off x="406400" y="993160"/>
            <a:ext cx="12192001" cy="264"/>
          </a:xfrm>
          <a:prstGeom prst="line">
            <a:avLst/>
          </a:prstGeom>
          <a:ln w="25400">
            <a:solidFill>
              <a:srgbClr val="A6AAA9"/>
            </a:solidFill>
            <a:miter lim="400000"/>
          </a:ln>
        </p:spPr>
        <p:txBody>
          <a:bodyPr lIns="45718" tIns="45718" rIns="45718" bIns="45718"/>
          <a:lstStyle/>
          <a:p>
            <a:pPr>
              <a:defRPr>
                <a:solidFill>
                  <a:srgbClr val="838787"/>
                </a:solidFill>
              </a:defRPr>
            </a:pPr>
          </a:p>
        </p:txBody>
      </p:sp>
      <p:sp>
        <p:nvSpPr>
          <p:cNvPr id="63" name="Shape 63"/>
          <p:cNvSpPr/>
          <p:nvPr>
            <p:ph type="body" sz="quarter" idx="1"/>
          </p:nvPr>
        </p:nvSpPr>
        <p:spPr>
          <a:xfrm>
            <a:off x="406400" y="457200"/>
            <a:ext cx="11176000" cy="457200"/>
          </a:xfrm>
          <a:prstGeom prst="rect">
            <a:avLst/>
          </a:prstGeom>
        </p:spPr>
        <p:txBody>
          <a:bodyPr anchor="b"/>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64" name="Shape 64"/>
          <p:cNvSpPr/>
          <p:nvPr>
            <p:ph type="title"/>
          </p:nvPr>
        </p:nvSpPr>
        <p:spPr>
          <a:prstGeom prst="rect">
            <a:avLst/>
          </a:prstGeom>
        </p:spPr>
        <p:txBody>
          <a:bodyPr/>
          <a:lstStyle/>
          <a:p>
            <a:pPr/>
            <a:r>
              <a:t>Title Text</a:t>
            </a:r>
          </a:p>
        </p:txBody>
      </p:sp>
      <p:sp>
        <p:nvSpPr>
          <p:cNvPr id="65" name="Shape 65"/>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solidFill>
          <a:srgbClr val="222222"/>
        </a:solidFill>
      </p:bgPr>
    </p:bg>
    <p:spTree>
      <p:nvGrpSpPr>
        <p:cNvPr id="1" name=""/>
        <p:cNvGrpSpPr/>
        <p:nvPr/>
      </p:nvGrpSpPr>
      <p:grpSpPr>
        <a:xfrm>
          <a:off x="0" y="0"/>
          <a:ext cx="0" cy="0"/>
          <a:chOff x="0" y="0"/>
          <a:chExt cx="0" cy="0"/>
        </a:xfrm>
      </p:grpSpPr>
      <p:sp>
        <p:nvSpPr>
          <p:cNvPr id="72" name="Shape 72"/>
          <p:cNvSpPr/>
          <p:nvPr/>
        </p:nvSpPr>
        <p:spPr>
          <a:xfrm flipV="1">
            <a:off x="406400" y="993160"/>
            <a:ext cx="12192001" cy="264"/>
          </a:xfrm>
          <a:prstGeom prst="line">
            <a:avLst/>
          </a:prstGeom>
          <a:ln w="25400">
            <a:solidFill>
              <a:srgbClr val="A6AAA9"/>
            </a:solidFill>
            <a:miter lim="400000"/>
          </a:ln>
        </p:spPr>
        <p:txBody>
          <a:bodyPr lIns="45718" tIns="45718" rIns="45718" bIns="45718"/>
          <a:lstStyle/>
          <a:p>
            <a:pPr>
              <a:defRPr>
                <a:solidFill>
                  <a:srgbClr val="838787"/>
                </a:solidFill>
              </a:defRPr>
            </a:pPr>
          </a:p>
        </p:txBody>
      </p:sp>
      <p:sp>
        <p:nvSpPr>
          <p:cNvPr id="73" name="Shape 73"/>
          <p:cNvSpPr/>
          <p:nvPr>
            <p:ph type="body" sz="quarter" idx="1"/>
          </p:nvPr>
        </p:nvSpPr>
        <p:spPr>
          <a:xfrm>
            <a:off x="406400" y="457200"/>
            <a:ext cx="11176000" cy="457200"/>
          </a:xfrm>
          <a:prstGeom prst="rect">
            <a:avLst/>
          </a:prstGeom>
        </p:spPr>
        <p:txBody>
          <a:bodyPr anchor="b"/>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74" name="Shape 74"/>
          <p:cNvSpPr/>
          <p:nvPr>
            <p:ph type="title"/>
          </p:nvPr>
        </p:nvSpPr>
        <p:spPr>
          <a:prstGeom prst="rect">
            <a:avLst/>
          </a:prstGeom>
        </p:spPr>
        <p:txBody>
          <a:bodyPr/>
          <a:lstStyle/>
          <a:p>
            <a:pPr/>
            <a:r>
              <a:t>Title Text</a:t>
            </a:r>
          </a:p>
        </p:txBody>
      </p:sp>
      <p:sp>
        <p:nvSpPr>
          <p:cNvPr id="75" name="Shape 75"/>
          <p:cNvSpPr/>
          <p:nvPr>
            <p:ph type="body" idx="13"/>
          </p:nvPr>
        </p:nvSpPr>
        <p:spPr>
          <a:prstGeom prst="rect">
            <a:avLst/>
          </a:prstGeom>
        </p:spPr>
        <p:txBody>
          <a:bodyPr/>
          <a:lstStyle/>
          <a:p>
            <a:pPr>
              <a:buClr>
                <a:schemeClr val="accent1"/>
              </a:buClr>
              <a:buSzPct val="104999"/>
              <a:buChar char="▸"/>
            </a:pPr>
          </a:p>
        </p:txBody>
      </p:sp>
      <p:sp>
        <p:nvSpPr>
          <p:cNvPr id="76" name="Shape 76"/>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Alt">
    <p:spTree>
      <p:nvGrpSpPr>
        <p:cNvPr id="1" name=""/>
        <p:cNvGrpSpPr/>
        <p:nvPr/>
      </p:nvGrpSpPr>
      <p:grpSpPr>
        <a:xfrm>
          <a:off x="0" y="0"/>
          <a:ext cx="0" cy="0"/>
          <a:chOff x="0" y="0"/>
          <a:chExt cx="0" cy="0"/>
        </a:xfrm>
      </p:grpSpPr>
      <p:sp>
        <p:nvSpPr>
          <p:cNvPr id="83" name="Shape 83"/>
          <p:cNvSpPr/>
          <p:nvPr/>
        </p:nvSpPr>
        <p:spPr>
          <a:xfrm flipV="1">
            <a:off x="406400" y="993160"/>
            <a:ext cx="12192001" cy="264"/>
          </a:xfrm>
          <a:prstGeom prst="line">
            <a:avLst/>
          </a:prstGeom>
          <a:ln w="25400">
            <a:solidFill>
              <a:srgbClr val="A6AAA9"/>
            </a:solidFill>
            <a:miter lim="400000"/>
          </a:ln>
        </p:spPr>
        <p:txBody>
          <a:bodyPr lIns="45718" tIns="45718" rIns="45718" bIns="45718"/>
          <a:lstStyle/>
          <a:p>
            <a:pPr>
              <a:defRPr>
                <a:solidFill>
                  <a:srgbClr val="838787"/>
                </a:solidFill>
              </a:defRPr>
            </a:pPr>
          </a:p>
        </p:txBody>
      </p:sp>
      <p:sp>
        <p:nvSpPr>
          <p:cNvPr id="84" name="Shape 84"/>
          <p:cNvSpPr/>
          <p:nvPr>
            <p:ph type="body" sz="quarter" idx="1"/>
          </p:nvPr>
        </p:nvSpPr>
        <p:spPr>
          <a:xfrm>
            <a:off x="406400" y="457200"/>
            <a:ext cx="11176000" cy="457200"/>
          </a:xfrm>
          <a:prstGeom prst="rect">
            <a:avLst/>
          </a:prstGeom>
        </p:spPr>
        <p:txBody>
          <a:bodyPr anchor="b"/>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85" name="Shape 85"/>
          <p:cNvSpPr/>
          <p:nvPr>
            <p:ph type="title"/>
          </p:nvPr>
        </p:nvSpPr>
        <p:spPr>
          <a:prstGeom prst="rect">
            <a:avLst/>
          </a:prstGeom>
        </p:spPr>
        <p:txBody>
          <a:bodyPr/>
          <a:lstStyle/>
          <a:p>
            <a:pPr/>
            <a:r>
              <a:t>Title Text</a:t>
            </a:r>
          </a:p>
        </p:txBody>
      </p:sp>
      <p:sp>
        <p:nvSpPr>
          <p:cNvPr id="86" name="Shape 86"/>
          <p:cNvSpPr/>
          <p:nvPr>
            <p:ph type="body" idx="13"/>
          </p:nvPr>
        </p:nvSpPr>
        <p:spPr>
          <a:prstGeom prst="rect">
            <a:avLst/>
          </a:prstGeom>
        </p:spPr>
        <p:txBody>
          <a:bodyPr/>
          <a:lstStyle/>
          <a:p>
            <a:pPr>
              <a:buClr>
                <a:schemeClr val="accent1"/>
              </a:buClr>
              <a:buSzPct val="104999"/>
              <a:buChar char="▸"/>
            </a:pPr>
          </a:p>
        </p:txBody>
      </p:sp>
      <p:sp>
        <p:nvSpPr>
          <p:cNvPr id="87" name="Shape 87"/>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94" name="Shape 94"/>
          <p:cNvSpPr/>
          <p:nvPr/>
        </p:nvSpPr>
        <p:spPr>
          <a:xfrm flipV="1">
            <a:off x="406400" y="993160"/>
            <a:ext cx="12192001" cy="264"/>
          </a:xfrm>
          <a:prstGeom prst="line">
            <a:avLst/>
          </a:prstGeom>
          <a:ln w="25400">
            <a:solidFill>
              <a:srgbClr val="A6AAA9"/>
            </a:solidFill>
            <a:miter lim="400000"/>
          </a:ln>
        </p:spPr>
        <p:txBody>
          <a:bodyPr lIns="45718" tIns="45718" rIns="45718" bIns="45718"/>
          <a:lstStyle/>
          <a:p>
            <a:pPr>
              <a:defRPr>
                <a:solidFill>
                  <a:srgbClr val="838787"/>
                </a:solidFill>
              </a:defRPr>
            </a:pPr>
          </a:p>
        </p:txBody>
      </p:sp>
      <p:sp>
        <p:nvSpPr>
          <p:cNvPr id="95" name="Shape 95"/>
          <p:cNvSpPr/>
          <p:nvPr>
            <p:ph type="body" sz="quarter" idx="1"/>
          </p:nvPr>
        </p:nvSpPr>
        <p:spPr>
          <a:xfrm>
            <a:off x="406400" y="457200"/>
            <a:ext cx="11176000" cy="457200"/>
          </a:xfrm>
          <a:prstGeom prst="rect">
            <a:avLst/>
          </a:prstGeom>
        </p:spPr>
        <p:txBody>
          <a:bodyPr anchor="b"/>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96" name="Shape 96"/>
          <p:cNvSpPr/>
          <p:nvPr>
            <p:ph type="pic" sz="half" idx="13"/>
          </p:nvPr>
        </p:nvSpPr>
        <p:spPr>
          <a:xfrm>
            <a:off x="7112000" y="1536700"/>
            <a:ext cx="5486400" cy="7797800"/>
          </a:xfrm>
          <a:prstGeom prst="rect">
            <a:avLst/>
          </a:prstGeom>
        </p:spPr>
        <p:txBody>
          <a:bodyPr lIns="91439" tIns="45719" rIns="91439" bIns="45719">
            <a:noAutofit/>
          </a:bodyPr>
          <a:lstStyle/>
          <a:p>
            <a:pPr/>
          </a:p>
        </p:txBody>
      </p:sp>
      <p:sp>
        <p:nvSpPr>
          <p:cNvPr id="97" name="Shape 97"/>
          <p:cNvSpPr/>
          <p:nvPr>
            <p:ph type="title"/>
          </p:nvPr>
        </p:nvSpPr>
        <p:spPr>
          <a:xfrm>
            <a:off x="406400" y="1536700"/>
            <a:ext cx="6299200" cy="723900"/>
          </a:xfrm>
          <a:prstGeom prst="rect">
            <a:avLst/>
          </a:prstGeom>
        </p:spPr>
        <p:txBody>
          <a:bodyPr/>
          <a:lstStyle/>
          <a:p>
            <a:pPr/>
            <a:r>
              <a:t>Title Text</a:t>
            </a:r>
          </a:p>
        </p:txBody>
      </p:sp>
      <p:sp>
        <p:nvSpPr>
          <p:cNvPr id="98" name="Shape 98"/>
          <p:cNvSpPr/>
          <p:nvPr>
            <p:ph type="body" sz="half" idx="14"/>
          </p:nvPr>
        </p:nvSpPr>
        <p:spPr>
          <a:xfrm>
            <a:off x="406400" y="2743200"/>
            <a:ext cx="6299200" cy="6108700"/>
          </a:xfrm>
          <a:prstGeom prst="rect">
            <a:avLst/>
          </a:prstGeom>
        </p:spPr>
        <p:txBody>
          <a:bodyPr/>
          <a:lstStyle/>
          <a:p>
            <a:pPr>
              <a:buClr>
                <a:schemeClr val="accent1"/>
              </a:buClr>
              <a:buSzPct val="104999"/>
              <a:buChar char="▸"/>
              <a:defRPr sz="2800"/>
            </a:pPr>
          </a:p>
        </p:txBody>
      </p:sp>
      <p:sp>
        <p:nvSpPr>
          <p:cNvPr id="99" name="Shape 99"/>
          <p:cNvSpPr/>
          <p:nvPr>
            <p:ph type="sldNum" sz="quarter" idx="2"/>
          </p:nvPr>
        </p:nvSpPr>
        <p:spPr>
          <a:xfrm>
            <a:off x="12186622"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mn-lt"/>
                <a:ea typeface="+mn-ea"/>
                <a:cs typeface="+mn-cs"/>
                <a:sym typeface="Helvetica"/>
              </a:defRPr>
            </a:pPr>
          </a:p>
        </p:txBody>
      </p:sp>
      <p:sp>
        <p:nvSpPr>
          <p:cNvPr id="3" name="Shape 3"/>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hape 4"/>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hape 5"/>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solidFill>
                  <a:srgbClr val="838787"/>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1pPr>
      <a:lvl2pPr marL="0" marR="0" indent="2286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2pPr>
      <a:lvl3pPr marL="0" marR="0" indent="4572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3pPr>
      <a:lvl4pPr marL="0" marR="0" indent="6858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4pPr>
      <a:lvl5pPr marL="0" marR="0" indent="9144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5pPr>
      <a:lvl6pPr marL="0" marR="0" indent="11430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6pPr>
      <a:lvl7pPr marL="0" marR="0" indent="13716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7pPr>
      <a:lvl8pPr marL="0" marR="0" indent="16002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8pPr>
      <a:lvl9pPr marL="0" marR="0" indent="18288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DIN Condensed"/>
          <a:ea typeface="DIN Condensed"/>
          <a:cs typeface="DIN Condensed"/>
          <a:sym typeface="DIN Condensed"/>
        </a:defRPr>
      </a:lvl9pPr>
    </p:titleStyle>
    <p:bodyStyle>
      <a:lvl1pPr marL="4445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rgbClr val="3DA4D6"/>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 Id="rId3" Type="http://schemas.openxmlformats.org/officeDocument/2006/relationships/image" Target="../media/image7.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 Id="rId3" Type="http://schemas.openxmlformats.org/officeDocument/2006/relationships/image" Target="../media/image1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karina.macias@lacity.org"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1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png"/><Relationship Id="rId3" Type="http://schemas.openxmlformats.org/officeDocument/2006/relationships/image" Target="../media/image2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 Id="rId3" Type="http://schemas.openxmlformats.org/officeDocument/2006/relationships/image" Target="../media/image2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3.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 Id="rId3"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ctrTitle"/>
          </p:nvPr>
        </p:nvSpPr>
        <p:spPr>
          <a:xfrm>
            <a:off x="750943" y="2209444"/>
            <a:ext cx="10429142" cy="3157317"/>
          </a:xfrm>
          <a:prstGeom prst="rect">
            <a:avLst/>
          </a:prstGeom>
        </p:spPr>
        <p:txBody>
          <a:bodyPr/>
          <a:lstStyle>
            <a:lvl1pPr defTabSz="274574">
              <a:defRPr sz="7100"/>
            </a:lvl1pPr>
          </a:lstStyle>
          <a:p>
            <a:pPr/>
            <a:r>
              <a:t>Parameterized Model for Mobility Project Scoring and Estimation of Benefits</a:t>
            </a:r>
          </a:p>
        </p:txBody>
      </p:sp>
      <p:sp>
        <p:nvSpPr>
          <p:cNvPr id="192" name="Shape 192"/>
          <p:cNvSpPr/>
          <p:nvPr>
            <p:ph type="subTitle" sz="quarter" idx="1"/>
          </p:nvPr>
        </p:nvSpPr>
        <p:spPr>
          <a:xfrm>
            <a:off x="2731836" y="6742873"/>
            <a:ext cx="7211546" cy="1457512"/>
          </a:xfrm>
          <a:prstGeom prst="rect">
            <a:avLst/>
          </a:prstGeom>
        </p:spPr>
        <p:txBody>
          <a:bodyPr/>
          <a:lstStyle>
            <a:lvl1pPr algn="ctr"/>
          </a:lstStyle>
          <a:p>
            <a:pPr/>
            <a:r>
              <a:t>LA City Data Science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body" sz="quarter" idx="1"/>
          </p:nvPr>
        </p:nvSpPr>
        <p:spPr>
          <a:prstGeom prst="rect">
            <a:avLst/>
          </a:prstGeom>
        </p:spPr>
        <p:txBody>
          <a:bodyPr/>
          <a:lstStyle>
            <a:lvl1pPr defTabSz="315468">
              <a:defRPr spc="120" sz="2415"/>
            </a:lvl1pPr>
          </a:lstStyle>
          <a:p>
            <a:pPr/>
            <a:r>
              <a:t>BEFORE OUR APP</a:t>
            </a:r>
          </a:p>
        </p:txBody>
      </p:sp>
      <p:pic>
        <p:nvPicPr>
          <p:cNvPr id="229" name="Screen Shot 2017-11-30 at 10.39.15 PM.png"/>
          <p:cNvPicPr>
            <a:picLocks noChangeAspect="1"/>
          </p:cNvPicPr>
          <p:nvPr/>
        </p:nvPicPr>
        <p:blipFill>
          <a:blip r:embed="rId2">
            <a:extLst/>
          </a:blip>
          <a:stretch>
            <a:fillRect/>
          </a:stretch>
        </p:blipFill>
        <p:spPr>
          <a:xfrm>
            <a:off x="528378" y="1780646"/>
            <a:ext cx="11948044" cy="6482450"/>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p:nvPr>
        </p:nvSpPr>
        <p:spPr>
          <a:xfrm>
            <a:off x="4690350" y="3555843"/>
            <a:ext cx="3624099" cy="1365304"/>
          </a:xfrm>
          <a:prstGeom prst="rect">
            <a:avLst/>
          </a:prstGeom>
        </p:spPr>
        <p:txBody>
          <a:bodyPr/>
          <a:lstStyle>
            <a:lvl1pPr>
              <a:spcBef>
                <a:spcPts val="0"/>
              </a:spcBef>
              <a:defRPr sz="7200"/>
            </a:lvl1pPr>
          </a:lstStyle>
          <a:p>
            <a:pPr/>
            <a:r>
              <a:t>2. Arcgis</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body" sz="quarter" idx="1"/>
          </p:nvPr>
        </p:nvSpPr>
        <p:spPr>
          <a:xfrm>
            <a:off x="406400" y="454787"/>
            <a:ext cx="11176000" cy="459613"/>
          </a:xfrm>
          <a:prstGeom prst="rect">
            <a:avLst/>
          </a:prstGeom>
        </p:spPr>
        <p:txBody>
          <a:bodyPr/>
          <a:lstStyle>
            <a:lvl1pPr defTabSz="397763">
              <a:defRPr b="1" spc="87" sz="2523">
                <a:latin typeface="Times New Roman"/>
                <a:ea typeface="Times New Roman"/>
                <a:cs typeface="Times New Roman"/>
                <a:sym typeface="Times New Roman"/>
              </a:defRPr>
            </a:lvl1pPr>
          </a:lstStyle>
          <a:p>
            <a:pPr/>
            <a:r>
              <a:t>What is ArcGIS Online?</a:t>
            </a:r>
          </a:p>
        </p:txBody>
      </p:sp>
      <p:pic>
        <p:nvPicPr>
          <p:cNvPr id="234" name="image5.png"/>
          <p:cNvPicPr>
            <a:picLocks noChangeAspect="1"/>
          </p:cNvPicPr>
          <p:nvPr/>
        </p:nvPicPr>
        <p:blipFill>
          <a:blip r:embed="rId2">
            <a:extLst/>
          </a:blip>
          <a:stretch>
            <a:fillRect/>
          </a:stretch>
        </p:blipFill>
        <p:spPr>
          <a:xfrm>
            <a:off x="3594970" y="5384801"/>
            <a:ext cx="5999968" cy="4163600"/>
          </a:xfrm>
          <a:prstGeom prst="rect">
            <a:avLst/>
          </a:prstGeom>
          <a:ln w="12700">
            <a:miter lim="400000"/>
          </a:ln>
        </p:spPr>
      </p:pic>
      <p:sp>
        <p:nvSpPr>
          <p:cNvPr id="235" name="Shape 235"/>
          <p:cNvSpPr/>
          <p:nvPr>
            <p:ph type="title"/>
          </p:nvPr>
        </p:nvSpPr>
        <p:spPr>
          <a:xfrm>
            <a:off x="356296" y="1269698"/>
            <a:ext cx="12192001" cy="3865973"/>
          </a:xfrm>
          <a:prstGeom prst="rect">
            <a:avLst/>
          </a:prstGeom>
        </p:spPr>
        <p:txBody>
          <a:bodyPr/>
          <a:lstStyle/>
          <a:p>
            <a:pPr defTabSz="243961">
              <a:lnSpc>
                <a:spcPct val="115000"/>
              </a:lnSpc>
              <a:spcBef>
                <a:spcPts val="400"/>
              </a:spcBef>
              <a:defRPr cap="none" sz="2392">
                <a:solidFill>
                  <a:srgbClr val="1C7AB6"/>
                </a:solidFill>
                <a:uFill>
                  <a:solidFill>
                    <a:srgbClr val="000000"/>
                  </a:solidFill>
                </a:uFill>
                <a:latin typeface="DIN Condensed (Body)"/>
                <a:ea typeface="DIN Condensed (Body)"/>
                <a:cs typeface="DIN Condensed (Body)"/>
                <a:sym typeface="DIN Condensed (Body)"/>
              </a:defRPr>
            </a:pPr>
            <a:r>
              <a:t>- Allows you to use, create, and share maps, scenes, apps, layers, analytics, and data. </a:t>
            </a:r>
            <a:br/>
            <a:r>
              <a:t>- GIS </a:t>
            </a:r>
            <a:r>
              <a:rPr>
                <a:latin typeface="Wingdings"/>
                <a:ea typeface="Wingdings"/>
                <a:cs typeface="Wingdings"/>
                <a:sym typeface="Wingdings"/>
              </a:rPr>
              <a:t> </a:t>
            </a:r>
            <a:r>
              <a:t>Geographic Information System</a:t>
            </a:r>
            <a:br/>
            <a:r>
              <a:t>		- Visualize, question, analyze, and interpret data to understand relationships, 					      patterns, and trends.</a:t>
            </a:r>
            <a:br/>
            <a:r>
              <a:t>- Access to Living Atlas of the World, apps, and Esri’s secure cloud, where you can add items and publish web layers. </a:t>
            </a:r>
            <a:br/>
            <a:r>
              <a:t>- Can use it to extend the capabilities of ArcGIS Desktop, ArcGIS Enterprise, ArcGIS Web APIs, and ArcGIS Runtime SDKs.</a:t>
            </a:r>
            <a:b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body" sz="quarter" idx="1"/>
          </p:nvPr>
        </p:nvSpPr>
        <p:spPr>
          <a:xfrm>
            <a:off x="406400" y="445826"/>
            <a:ext cx="11176000" cy="468576"/>
          </a:xfrm>
          <a:prstGeom prst="rect">
            <a:avLst/>
          </a:prstGeom>
        </p:spPr>
        <p:txBody>
          <a:bodyPr/>
          <a:lstStyle>
            <a:lvl1pPr defTabSz="411479">
              <a:defRPr b="1" spc="89" sz="2609">
                <a:latin typeface="Times New Roman"/>
                <a:ea typeface="Times New Roman"/>
                <a:cs typeface="Times New Roman"/>
                <a:sym typeface="Times New Roman"/>
              </a:defRPr>
            </a:lvl1pPr>
          </a:lstStyle>
          <a:p>
            <a:pPr/>
            <a:r>
              <a:t>What can you do with ArcGIS Online?</a:t>
            </a:r>
          </a:p>
        </p:txBody>
      </p:sp>
      <p:pic>
        <p:nvPicPr>
          <p:cNvPr id="238" name="image6.tif"/>
          <p:cNvPicPr>
            <a:picLocks noChangeAspect="1"/>
          </p:cNvPicPr>
          <p:nvPr/>
        </p:nvPicPr>
        <p:blipFill>
          <a:blip r:embed="rId2">
            <a:extLst/>
          </a:blip>
          <a:stretch>
            <a:fillRect/>
          </a:stretch>
        </p:blipFill>
        <p:spPr>
          <a:xfrm>
            <a:off x="3594968" y="5530188"/>
            <a:ext cx="9094850" cy="3981968"/>
          </a:xfrm>
          <a:prstGeom prst="rect">
            <a:avLst/>
          </a:prstGeom>
          <a:ln w="12700">
            <a:miter lim="400000"/>
          </a:ln>
        </p:spPr>
      </p:pic>
      <p:sp>
        <p:nvSpPr>
          <p:cNvPr id="239" name="Shape 239"/>
          <p:cNvSpPr/>
          <p:nvPr>
            <p:ph type="title"/>
          </p:nvPr>
        </p:nvSpPr>
        <p:spPr>
          <a:xfrm>
            <a:off x="356296" y="1269698"/>
            <a:ext cx="12192001" cy="3865973"/>
          </a:xfrm>
          <a:prstGeom prst="rect">
            <a:avLst/>
          </a:prstGeom>
        </p:spPr>
        <p:txBody>
          <a:bodyPr/>
          <a:lstStyle/>
          <a:p>
            <a:pPr defTabSz="214791">
              <a:lnSpc>
                <a:spcPct val="115000"/>
              </a:lnSpc>
              <a:spcBef>
                <a:spcPts val="400"/>
              </a:spcBef>
              <a:defRPr cap="none" sz="1944">
                <a:solidFill>
                  <a:srgbClr val="1C7AB6"/>
                </a:solidFill>
                <a:uFill>
                  <a:solidFill>
                    <a:srgbClr val="000000"/>
                  </a:solidFill>
                </a:uFill>
                <a:latin typeface="DIN Condensed (Body)"/>
                <a:ea typeface="DIN Condensed (Body)"/>
                <a:cs typeface="DIN Condensed (Body)"/>
                <a:sym typeface="DIN Condensed (Body)"/>
              </a:defRPr>
            </a:pPr>
            <a:r>
              <a:t>- ArcGIS Online it’s the place to explore data, create maps, and share stories. </a:t>
            </a:r>
            <a:br/>
            <a:br/>
            <a:r>
              <a:rPr b="1"/>
              <a:t>Capabilities:</a:t>
            </a:r>
            <a:br>
              <a:rPr b="1"/>
            </a:br>
            <a:r>
              <a:rPr b="1"/>
              <a:t>	</a:t>
            </a:r>
            <a:r>
              <a:t>- Use and create maps and scenes</a:t>
            </a:r>
            <a:br/>
            <a:r>
              <a:t>	- Access ready-to-use maps</a:t>
            </a:r>
            <a:br/>
            <a:r>
              <a:t>	- Layers and analytics from Living Atlas of the world</a:t>
            </a:r>
            <a:br/>
            <a:r>
              <a:t>	- Publish data as web layers</a:t>
            </a:r>
            <a:br/>
            <a:r>
              <a:t>	- Collaborate &amp; share</a:t>
            </a:r>
            <a:br/>
            <a:r>
              <a:t>	- Access maps from any device</a:t>
            </a:r>
            <a:br/>
            <a:r>
              <a:t>	- Make maps with business data</a:t>
            </a:r>
            <a:br/>
            <a:r>
              <a:t>	- View status reports </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body" sz="quarter" idx="1"/>
          </p:nvPr>
        </p:nvSpPr>
        <p:spPr>
          <a:xfrm>
            <a:off x="406400" y="454787"/>
            <a:ext cx="11176000" cy="459613"/>
          </a:xfrm>
          <a:prstGeom prst="rect">
            <a:avLst/>
          </a:prstGeom>
        </p:spPr>
        <p:txBody>
          <a:bodyPr/>
          <a:lstStyle>
            <a:lvl1pPr defTabSz="397763">
              <a:defRPr b="1" spc="87" sz="2523">
                <a:latin typeface="Times New Roman"/>
                <a:ea typeface="Times New Roman"/>
                <a:cs typeface="Times New Roman"/>
                <a:sym typeface="Times New Roman"/>
              </a:defRPr>
            </a:lvl1pPr>
          </a:lstStyle>
          <a:p>
            <a:pPr/>
            <a:r>
              <a:t>More on arcgis</a:t>
            </a:r>
          </a:p>
        </p:txBody>
      </p:sp>
      <p:sp>
        <p:nvSpPr>
          <p:cNvPr id="242" name="Shape 242"/>
          <p:cNvSpPr/>
          <p:nvPr>
            <p:ph type="title"/>
          </p:nvPr>
        </p:nvSpPr>
        <p:spPr>
          <a:xfrm>
            <a:off x="356296" y="1269698"/>
            <a:ext cx="12192001" cy="3865973"/>
          </a:xfrm>
          <a:prstGeom prst="rect">
            <a:avLst/>
          </a:prstGeom>
        </p:spPr>
        <p:txBody>
          <a:bodyPr/>
          <a:lstStyle/>
          <a:p>
            <a:pPr defTabSz="265174">
              <a:lnSpc>
                <a:spcPct val="115000"/>
              </a:lnSpc>
              <a:spcBef>
                <a:spcPts val="500"/>
              </a:spcBef>
              <a:defRPr b="1" cap="none" sz="2300">
                <a:solidFill>
                  <a:srgbClr val="1C7AB6"/>
                </a:solidFill>
                <a:uFill>
                  <a:solidFill>
                    <a:srgbClr val="000000"/>
                  </a:solidFill>
                </a:uFill>
                <a:latin typeface="DIN Condensed (Body)"/>
                <a:ea typeface="DIN Condensed (Body)"/>
                <a:cs typeface="DIN Condensed (Body)"/>
                <a:sym typeface="DIN Condensed (Body)"/>
              </a:defRPr>
            </a:pPr>
            <a:r>
              <a:t>EXPLORE DATA</a:t>
            </a:r>
          </a:p>
          <a:p>
            <a:pPr defTabSz="265174">
              <a:lnSpc>
                <a:spcPct val="115000"/>
              </a:lnSpc>
              <a:spcBef>
                <a:spcPts val="500"/>
              </a:spcBef>
              <a:defRPr cap="none" sz="2300">
                <a:solidFill>
                  <a:srgbClr val="1C7AB6"/>
                </a:solidFill>
                <a:uFill>
                  <a:solidFill>
                    <a:srgbClr val="000000"/>
                  </a:solidFill>
                </a:uFill>
                <a:latin typeface="DIN Condensed (Body)"/>
                <a:ea typeface="DIN Condensed (Body)"/>
                <a:cs typeface="DIN Condensed (Body)"/>
                <a:sym typeface="DIN Condensed (Body)"/>
              </a:defRPr>
            </a:pPr>
            <a:r>
              <a:t>ArcGIS Online includes interactive maps and scenes that allow your entire organization to</a:t>
            </a:r>
            <a:r>
              <a:t> e</a:t>
            </a:r>
            <a:r>
              <a:t>xplore, understand, and measure your geographic data. </a:t>
            </a:r>
            <a:br/>
            <a:r>
              <a:t>	- </a:t>
            </a:r>
            <a:r>
              <a:t>Access a dynamic collection of maps, scenes, data layers, imagery, analytics, and apps from the ArcGIS community, and apply them with your own data to reveal patterns, answers, and relationships about your community and the world. </a:t>
            </a:r>
            <a:br/>
            <a:r>
              <a:t>	- </a:t>
            </a:r>
            <a:r>
              <a:t>Use the analysis tools included in the map viewer to reveal new patterns, find suitable locations, enrich your data, find out what's nearby, and summarize your data.</a:t>
            </a:r>
            <a:endParaRPr sz="1900">
              <a:latin typeface="Calibri"/>
              <a:ea typeface="Calibri"/>
              <a:cs typeface="Calibri"/>
              <a:sym typeface="Calibri"/>
            </a:endParaRPr>
          </a:p>
        </p:txBody>
      </p:sp>
      <p:pic>
        <p:nvPicPr>
          <p:cNvPr id="243" name="image7.png"/>
          <p:cNvPicPr>
            <a:picLocks noChangeAspect="1"/>
          </p:cNvPicPr>
          <p:nvPr/>
        </p:nvPicPr>
        <p:blipFill>
          <a:blip r:embed="rId2">
            <a:extLst/>
          </a:blip>
          <a:srcRect l="21118" t="19985" r="20834" b="8783"/>
          <a:stretch>
            <a:fillRect/>
          </a:stretch>
        </p:blipFill>
        <p:spPr>
          <a:xfrm>
            <a:off x="2993720" y="4868448"/>
            <a:ext cx="7077207" cy="4885153"/>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body" sz="quarter" idx="1"/>
          </p:nvPr>
        </p:nvSpPr>
        <p:spPr>
          <a:xfrm>
            <a:off x="406400" y="405542"/>
            <a:ext cx="11176000" cy="508859"/>
          </a:xfrm>
          <a:prstGeom prst="rect">
            <a:avLst/>
          </a:prstGeom>
        </p:spPr>
        <p:txBody>
          <a:bodyPr/>
          <a:lstStyle>
            <a:lvl1pPr defTabSz="411479">
              <a:defRPr b="1" spc="90" sz="2970">
                <a:latin typeface="Times New Roman"/>
                <a:ea typeface="Times New Roman"/>
                <a:cs typeface="Times New Roman"/>
                <a:sym typeface="Times New Roman"/>
              </a:defRPr>
            </a:lvl1pPr>
          </a:lstStyle>
          <a:p>
            <a:pPr/>
            <a:r>
              <a:t>More on arcgis</a:t>
            </a:r>
          </a:p>
        </p:txBody>
      </p:sp>
      <p:sp>
        <p:nvSpPr>
          <p:cNvPr id="246" name="Shape 246"/>
          <p:cNvSpPr/>
          <p:nvPr>
            <p:ph type="title"/>
          </p:nvPr>
        </p:nvSpPr>
        <p:spPr>
          <a:xfrm>
            <a:off x="556711" y="1691014"/>
            <a:ext cx="12192001" cy="2630466"/>
          </a:xfrm>
          <a:prstGeom prst="rect">
            <a:avLst/>
          </a:prstGeom>
        </p:spPr>
        <p:txBody>
          <a:bodyPr/>
          <a:lstStyle/>
          <a:p>
            <a:pPr defTabSz="217443">
              <a:lnSpc>
                <a:spcPct val="115000"/>
              </a:lnSpc>
              <a:spcBef>
                <a:spcPts val="400"/>
              </a:spcBef>
              <a:defRPr b="1" cap="none" sz="2132">
                <a:solidFill>
                  <a:srgbClr val="1C7AB6"/>
                </a:solidFill>
                <a:uFill>
                  <a:solidFill>
                    <a:srgbClr val="000000"/>
                  </a:solidFill>
                </a:uFill>
                <a:latin typeface="DIN Condensed (Body)"/>
                <a:ea typeface="DIN Condensed (Body)"/>
                <a:cs typeface="DIN Condensed (Body)"/>
                <a:sym typeface="DIN Condensed (Body)"/>
              </a:defRPr>
            </a:pPr>
            <a:r>
              <a:t>YOU CAN CREATE MAPS, SCENES, AND APPS</a:t>
            </a:r>
            <a:br/>
            <a:r>
              <a:rPr b="0"/>
              <a:t>ArcGIS Online includes everything you need to create maps, create scenes, and create apps. </a:t>
            </a:r>
            <a:br>
              <a:rPr b="0"/>
            </a:br>
            <a:r>
              <a:rPr b="0"/>
              <a:t>- Map Viewer and Scene Viewer</a:t>
            </a:r>
            <a:br>
              <a:rPr b="0"/>
            </a:br>
            <a:r>
              <a:rPr b="0"/>
              <a:t>		- Can access a gallery of basemaps &amp; tools for adding your own layers and 					configuring mashups that you can share with others. </a:t>
            </a:r>
            <a:br>
              <a:rPr b="0"/>
            </a:br>
            <a:r>
              <a:rPr b="0"/>
              <a:t>- You also have access to easy-to-use tools for creating apps that you can 	publish to ArcGIS Online.</a:t>
            </a:r>
            <a:br>
              <a:rPr b="0"/>
            </a:br>
          </a:p>
        </p:txBody>
      </p:sp>
      <p:pic>
        <p:nvPicPr>
          <p:cNvPr id="247" name="image8.tif"/>
          <p:cNvPicPr>
            <a:picLocks noChangeAspect="1"/>
          </p:cNvPicPr>
          <p:nvPr/>
        </p:nvPicPr>
        <p:blipFill>
          <a:blip r:embed="rId2">
            <a:extLst/>
          </a:blip>
          <a:stretch>
            <a:fillRect/>
          </a:stretch>
        </p:blipFill>
        <p:spPr>
          <a:xfrm>
            <a:off x="7432251" y="6338799"/>
            <a:ext cx="5453357" cy="2072679"/>
          </a:xfrm>
          <a:prstGeom prst="rect">
            <a:avLst/>
          </a:prstGeom>
          <a:ln w="12700">
            <a:miter lim="400000"/>
          </a:ln>
        </p:spPr>
      </p:pic>
      <p:pic>
        <p:nvPicPr>
          <p:cNvPr id="248" name="image9.tif"/>
          <p:cNvPicPr>
            <a:picLocks noChangeAspect="1"/>
          </p:cNvPicPr>
          <p:nvPr/>
        </p:nvPicPr>
        <p:blipFill>
          <a:blip r:embed="rId3">
            <a:extLst/>
          </a:blip>
          <a:stretch>
            <a:fillRect/>
          </a:stretch>
        </p:blipFill>
        <p:spPr>
          <a:xfrm>
            <a:off x="219475" y="5852612"/>
            <a:ext cx="8348973" cy="3704747"/>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body" sz="quarter" idx="1"/>
          </p:nvPr>
        </p:nvSpPr>
        <p:spPr>
          <a:xfrm>
            <a:off x="406400" y="405542"/>
            <a:ext cx="11176000" cy="508859"/>
          </a:xfrm>
          <a:prstGeom prst="rect">
            <a:avLst/>
          </a:prstGeom>
        </p:spPr>
        <p:txBody>
          <a:bodyPr/>
          <a:lstStyle>
            <a:lvl1pPr defTabSz="411479">
              <a:defRPr b="1" spc="90" sz="2970">
                <a:latin typeface="Times New Roman"/>
                <a:ea typeface="Times New Roman"/>
                <a:cs typeface="Times New Roman"/>
                <a:sym typeface="Times New Roman"/>
              </a:defRPr>
            </a:lvl1pPr>
          </a:lstStyle>
          <a:p>
            <a:pPr/>
            <a:r>
              <a:t>More on arcgis</a:t>
            </a:r>
          </a:p>
        </p:txBody>
      </p:sp>
      <p:sp>
        <p:nvSpPr>
          <p:cNvPr id="251" name="Shape 251"/>
          <p:cNvSpPr/>
          <p:nvPr>
            <p:ph type="title"/>
          </p:nvPr>
        </p:nvSpPr>
        <p:spPr>
          <a:xfrm>
            <a:off x="356296" y="1148393"/>
            <a:ext cx="12192001" cy="2634468"/>
          </a:xfrm>
          <a:prstGeom prst="rect">
            <a:avLst/>
          </a:prstGeom>
        </p:spPr>
        <p:txBody>
          <a:bodyPr/>
          <a:lstStyle/>
          <a:p>
            <a:pPr defTabSz="220095">
              <a:lnSpc>
                <a:spcPct val="115000"/>
              </a:lnSpc>
              <a:spcBef>
                <a:spcPts val="400"/>
              </a:spcBef>
              <a:defRPr b="1" cap="none" sz="2158">
                <a:solidFill>
                  <a:srgbClr val="1C7AB6"/>
                </a:solidFill>
                <a:uFill>
                  <a:solidFill>
                    <a:srgbClr val="000000"/>
                  </a:solidFill>
                </a:uFill>
                <a:latin typeface="DIN Condensed (Body)"/>
                <a:ea typeface="DIN Condensed (Body)"/>
                <a:cs typeface="DIN Condensed (Body)"/>
                <a:sym typeface="DIN Condensed (Body)"/>
              </a:defRPr>
            </a:pPr>
            <a:r>
              <a:t>ALLOWS US TO COLLABORATE AND SHARE</a:t>
            </a:r>
            <a:br/>
            <a:br/>
            <a:r>
              <a:t>- </a:t>
            </a:r>
            <a:r>
              <a:rPr b="0"/>
              <a:t>Enable interaction with your organizational data </a:t>
            </a:r>
            <a:br>
              <a:rPr b="0"/>
            </a:br>
            <a:r>
              <a:rPr b="0"/>
              <a:t>		</a:t>
            </a:r>
            <a:r>
              <a:t>- </a:t>
            </a:r>
            <a:r>
              <a:rPr b="0"/>
              <a:t>share content related to a common activity. </a:t>
            </a:r>
            <a:br>
              <a:rPr b="0"/>
            </a:br>
            <a:br>
              <a:rPr b="0"/>
            </a:br>
            <a:r>
              <a:t>- </a:t>
            </a:r>
            <a:r>
              <a:rPr b="0"/>
              <a:t>Set up groups that are private and by invitation only, or public 	groups that are open to everyone.</a:t>
            </a:r>
          </a:p>
        </p:txBody>
      </p:sp>
      <p:pic>
        <p:nvPicPr>
          <p:cNvPr id="252" name="image10.png" descr="Image result for network connection with users icons"/>
          <p:cNvPicPr>
            <a:picLocks noChangeAspect="1"/>
          </p:cNvPicPr>
          <p:nvPr/>
        </p:nvPicPr>
        <p:blipFill>
          <a:blip r:embed="rId2">
            <a:extLst/>
          </a:blip>
          <a:stretch>
            <a:fillRect/>
          </a:stretch>
        </p:blipFill>
        <p:spPr>
          <a:xfrm>
            <a:off x="2630466" y="3507287"/>
            <a:ext cx="6964472" cy="6333995"/>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p:nvPr>
        </p:nvSpPr>
        <p:spPr>
          <a:xfrm>
            <a:off x="263046" y="1123868"/>
            <a:ext cx="7302673" cy="8017031"/>
          </a:xfrm>
          <a:prstGeom prst="rect">
            <a:avLst/>
          </a:prstGeom>
        </p:spPr>
        <p:txBody>
          <a:bodyPr/>
          <a:lstStyle/>
          <a:p>
            <a:pPr algn="ctr" defTabSz="457200">
              <a:lnSpc>
                <a:spcPct val="115000"/>
              </a:lnSpc>
              <a:spcBef>
                <a:spcPts val="1000"/>
              </a:spcBef>
              <a:defRPr b="1" cap="none" sz="2800">
                <a:solidFill>
                  <a:srgbClr val="2389C0"/>
                </a:solidFill>
                <a:uFill>
                  <a:solidFill>
                    <a:srgbClr val="000000"/>
                  </a:solidFill>
                </a:uFill>
                <a:latin typeface="DIN Condensed (Body)"/>
                <a:ea typeface="DIN Condensed (Body)"/>
                <a:cs typeface="DIN Condensed (Body)"/>
                <a:sym typeface="DIN Condensed (Body)"/>
              </a:defRPr>
            </a:pPr>
            <a:r>
              <a:t>CAN PUBILISH DATA AS WEB LAYERS</a:t>
            </a:r>
          </a:p>
          <a:p>
            <a:pPr defTabSz="457200">
              <a:lnSpc>
                <a:spcPct val="115000"/>
              </a:lnSpc>
              <a:spcBef>
                <a:spcPts val="1000"/>
              </a:spcBef>
              <a:defRPr b="1" cap="none" sz="2400">
                <a:solidFill>
                  <a:srgbClr val="2389C0"/>
                </a:solidFill>
                <a:uFill>
                  <a:solidFill>
                    <a:srgbClr val="000000"/>
                  </a:solidFill>
                </a:uFill>
                <a:latin typeface="DIN Condensed (Body)"/>
                <a:ea typeface="DIN Condensed (Body)"/>
                <a:cs typeface="DIN Condensed (Body)"/>
                <a:sym typeface="DIN Condensed (Body)"/>
              </a:defRPr>
            </a:pPr>
            <a:r>
              <a:t>- </a:t>
            </a:r>
            <a:r>
              <a:rPr b="0"/>
              <a:t>Publish your data as web layers on ArcGIS Online. </a:t>
            </a:r>
            <a:br>
              <a:rPr b="0"/>
            </a:br>
            <a:r>
              <a:rPr b="0"/>
              <a:t>	</a:t>
            </a:r>
            <a:r>
              <a:t>- </a:t>
            </a:r>
            <a:r>
              <a:rPr b="0"/>
              <a:t>This frees up your internal resources, since 	these web layers are hosted in Esri’s cloud and 	scale dynamically as demand increases or 	decreases. </a:t>
            </a:r>
            <a:br>
              <a:rPr b="0"/>
            </a:br>
            <a:br>
              <a:rPr b="0"/>
            </a:br>
            <a:r>
              <a:t>- </a:t>
            </a:r>
            <a:r>
              <a:rPr b="0"/>
              <a:t>Add your layers to web, desktop, and mobile apps and allow others to use them as well. </a:t>
            </a:r>
            <a:br>
              <a:rPr b="0"/>
            </a:br>
            <a:br>
              <a:rPr b="0"/>
            </a:br>
            <a:r>
              <a:t>- </a:t>
            </a:r>
            <a:r>
              <a:rPr b="0"/>
              <a:t>Publish your data directly from ArcGIS Desktop or the ArcGIS Online website without needing to install your own server</a:t>
            </a:r>
            <a:br>
              <a:rPr b="0"/>
            </a:br>
            <a:r>
              <a:rPr b="0"/>
              <a:t>	</a:t>
            </a:r>
            <a:r>
              <a:t>- </a:t>
            </a:r>
            <a:r>
              <a:rPr b="0"/>
              <a:t>Share them with others in your organization who 	can add map layers or geoprocessing tools to 	their own maps and apps.</a:t>
            </a:r>
            <a:endParaRPr sz="2200">
              <a:latin typeface="Calibri"/>
              <a:ea typeface="Calibri"/>
              <a:cs typeface="Calibri"/>
              <a:sym typeface="Calibri"/>
            </a:endParaRPr>
          </a:p>
        </p:txBody>
      </p:sp>
      <p:pic>
        <p:nvPicPr>
          <p:cNvPr id="255" name="image11.tif"/>
          <p:cNvPicPr>
            <a:picLocks noChangeAspect="1"/>
          </p:cNvPicPr>
          <p:nvPr/>
        </p:nvPicPr>
        <p:blipFill>
          <a:blip r:embed="rId2">
            <a:extLst/>
          </a:blip>
          <a:stretch>
            <a:fillRect/>
          </a:stretch>
        </p:blipFill>
        <p:spPr>
          <a:xfrm>
            <a:off x="7906000" y="1123868"/>
            <a:ext cx="3830371" cy="1400777"/>
          </a:xfrm>
          <a:prstGeom prst="rect">
            <a:avLst/>
          </a:prstGeom>
          <a:ln w="12700">
            <a:miter lim="400000"/>
          </a:ln>
        </p:spPr>
      </p:pic>
      <p:pic>
        <p:nvPicPr>
          <p:cNvPr id="256" name="image12.png" descr="Image result for web layers arcgis online"/>
          <p:cNvPicPr>
            <a:picLocks noChangeAspect="1"/>
          </p:cNvPicPr>
          <p:nvPr/>
        </p:nvPicPr>
        <p:blipFill>
          <a:blip r:embed="rId3">
            <a:extLst/>
          </a:blip>
          <a:stretch>
            <a:fillRect/>
          </a:stretch>
        </p:blipFill>
        <p:spPr>
          <a:xfrm>
            <a:off x="7880947" y="2696496"/>
            <a:ext cx="4474449" cy="7069630"/>
          </a:xfrm>
          <a:prstGeom prst="rect">
            <a:avLst/>
          </a:prstGeom>
          <a:ln w="12700">
            <a:miter lim="400000"/>
          </a:ln>
        </p:spPr>
      </p:pic>
      <p:sp>
        <p:nvSpPr>
          <p:cNvPr id="257" name="Shape 257"/>
          <p:cNvSpPr/>
          <p:nvPr/>
        </p:nvSpPr>
        <p:spPr>
          <a:xfrm>
            <a:off x="539939" y="410969"/>
            <a:ext cx="4608257" cy="54353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300">
                <a:solidFill>
                  <a:srgbClr val="838787"/>
                </a:solidFill>
                <a:latin typeface="Times New Roman"/>
                <a:ea typeface="Times New Roman"/>
                <a:cs typeface="Times New Roman"/>
                <a:sym typeface="Times New Roman"/>
              </a:defRPr>
            </a:lvl1pPr>
          </a:lstStyle>
          <a:p>
            <a:pPr/>
            <a:r>
              <a:t>MORE ON ARCGIS</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body" sz="quarter" idx="1"/>
          </p:nvPr>
        </p:nvSpPr>
        <p:spPr>
          <a:xfrm>
            <a:off x="406400" y="405542"/>
            <a:ext cx="11176000" cy="508859"/>
          </a:xfrm>
          <a:prstGeom prst="rect">
            <a:avLst/>
          </a:prstGeom>
        </p:spPr>
        <p:txBody>
          <a:bodyPr/>
          <a:lstStyle>
            <a:lvl1pPr defTabSz="411479">
              <a:defRPr b="1" spc="90" sz="2970">
                <a:latin typeface="Times New Roman"/>
                <a:ea typeface="Times New Roman"/>
                <a:cs typeface="Times New Roman"/>
                <a:sym typeface="Times New Roman"/>
              </a:defRPr>
            </a:lvl1pPr>
          </a:lstStyle>
          <a:p>
            <a:pPr/>
            <a:r>
              <a:t>MORE ON ARCGIS</a:t>
            </a:r>
          </a:p>
        </p:txBody>
      </p:sp>
      <p:sp>
        <p:nvSpPr>
          <p:cNvPr id="260" name="Shape 260"/>
          <p:cNvSpPr/>
          <p:nvPr/>
        </p:nvSpPr>
        <p:spPr>
          <a:xfrm>
            <a:off x="363255" y="1405415"/>
            <a:ext cx="5874707" cy="33286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lnSpc>
                <a:spcPct val="115000"/>
              </a:lnSpc>
              <a:spcBef>
                <a:spcPts val="1000"/>
              </a:spcBef>
              <a:defRPr b="1" sz="2600">
                <a:solidFill>
                  <a:srgbClr val="2389C0"/>
                </a:solidFill>
                <a:uFill>
                  <a:solidFill>
                    <a:srgbClr val="000000"/>
                  </a:solidFill>
                </a:uFill>
                <a:latin typeface="DIN Condensed (Body)"/>
                <a:ea typeface="DIN Condensed (Body)"/>
                <a:cs typeface="DIN Condensed (Body)"/>
                <a:sym typeface="DIN Condensed (Body)"/>
              </a:defRPr>
            </a:pPr>
            <a:r>
              <a:t>CAN ADMINISTER YOUR ORGANIZATION</a:t>
            </a:r>
          </a:p>
          <a:p>
            <a:pPr defTabSz="457200">
              <a:lnSpc>
                <a:spcPct val="115000"/>
              </a:lnSpc>
              <a:spcBef>
                <a:spcPts val="1000"/>
              </a:spcBef>
              <a:defRPr sz="2600">
                <a:solidFill>
                  <a:srgbClr val="2389C0"/>
                </a:solidFill>
                <a:uFill>
                  <a:solidFill>
                    <a:srgbClr val="000000"/>
                  </a:solidFill>
                </a:uFill>
                <a:latin typeface="DIN Condensed (Body)"/>
                <a:ea typeface="DIN Condensed (Body)"/>
                <a:cs typeface="DIN Condensed (Body)"/>
                <a:sym typeface="DIN Condensed (Body)"/>
              </a:defRPr>
            </a:pPr>
            <a:r>
              <a:t>ArcGIS Online includes tools and settings that allow the administrator of the organization to not only customize the home page but also manage the organization as a whole. </a:t>
            </a:r>
          </a:p>
        </p:txBody>
      </p:sp>
      <p:pic>
        <p:nvPicPr>
          <p:cNvPr id="261" name="image13.png" descr="Image result for administer arcgis online"/>
          <p:cNvPicPr>
            <a:picLocks noChangeAspect="1"/>
          </p:cNvPicPr>
          <p:nvPr/>
        </p:nvPicPr>
        <p:blipFill>
          <a:blip r:embed="rId2">
            <a:extLst/>
          </a:blip>
          <a:stretch>
            <a:fillRect/>
          </a:stretch>
        </p:blipFill>
        <p:spPr>
          <a:xfrm>
            <a:off x="1415364" y="5459552"/>
            <a:ext cx="9995847" cy="4091522"/>
          </a:xfrm>
          <a:prstGeom prst="rect">
            <a:avLst/>
          </a:prstGeom>
          <a:ln w="12700">
            <a:miter lim="400000"/>
          </a:ln>
        </p:spPr>
      </p:pic>
      <p:sp>
        <p:nvSpPr>
          <p:cNvPr id="262" name="Shape 262"/>
          <p:cNvSpPr/>
          <p:nvPr/>
        </p:nvSpPr>
        <p:spPr>
          <a:xfrm>
            <a:off x="6613741" y="1132242"/>
            <a:ext cx="5348616" cy="398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solidFill>
                  <a:srgbClr val="1F7FAB"/>
                </a:solidFill>
                <a:latin typeface="DIN Condensed (Body)"/>
                <a:ea typeface="DIN Condensed (Body)"/>
                <a:cs typeface="DIN Condensed (Body)"/>
                <a:sym typeface="DIN Condensed (Body)"/>
              </a:defRPr>
            </a:pPr>
            <a:r>
              <a:t>Administrator can: </a:t>
            </a:r>
            <a:endParaRPr>
              <a:solidFill>
                <a:srgbClr val="838787"/>
              </a:solidFill>
            </a:endParaRPr>
          </a:p>
          <a:p>
            <a:pPr marL="457200" indent="-457200">
              <a:buSzPct val="100000"/>
              <a:buChar char="-"/>
              <a:defRPr sz="2600">
                <a:solidFill>
                  <a:srgbClr val="1F7FAB"/>
                </a:solidFill>
                <a:latin typeface="DIN Condensed (Body)"/>
                <a:ea typeface="DIN Condensed (Body)"/>
                <a:cs typeface="DIN Condensed (Body)"/>
                <a:sym typeface="DIN Condensed (Body)"/>
              </a:defRPr>
            </a:pPr>
            <a:r>
              <a:t>Configure website </a:t>
            </a:r>
            <a:endParaRPr>
              <a:solidFill>
                <a:srgbClr val="838787"/>
              </a:solidFill>
            </a:endParaRPr>
          </a:p>
          <a:p>
            <a:pPr marL="457200" indent="-457200">
              <a:buSzPct val="100000"/>
              <a:buChar char="-"/>
              <a:defRPr sz="2600">
                <a:solidFill>
                  <a:srgbClr val="1F7FAB"/>
                </a:solidFill>
                <a:latin typeface="DIN Condensed (Body)"/>
                <a:ea typeface="DIN Condensed (Body)"/>
                <a:cs typeface="DIN Condensed (Body)"/>
                <a:sym typeface="DIN Condensed (Body)"/>
              </a:defRPr>
            </a:pPr>
            <a:r>
              <a:t>Invite / add members</a:t>
            </a:r>
            <a:endParaRPr>
              <a:solidFill>
                <a:srgbClr val="838787"/>
              </a:solidFill>
            </a:endParaRPr>
          </a:p>
          <a:p>
            <a:pPr marL="457200" indent="-457200">
              <a:buSzPct val="100000"/>
              <a:buChar char="-"/>
              <a:defRPr sz="2600">
                <a:solidFill>
                  <a:srgbClr val="1F7FAB"/>
                </a:solidFill>
                <a:latin typeface="DIN Condensed (Body)"/>
                <a:ea typeface="DIN Condensed (Body)"/>
                <a:cs typeface="DIN Condensed (Body)"/>
                <a:sym typeface="DIN Condensed (Body)"/>
              </a:defRPr>
            </a:pPr>
            <a:r>
              <a:t>Determine their roles</a:t>
            </a:r>
            <a:endParaRPr>
              <a:solidFill>
                <a:srgbClr val="838787"/>
              </a:solidFill>
            </a:endParaRPr>
          </a:p>
          <a:p>
            <a:pPr marL="457200" indent="-457200">
              <a:buSzPct val="100000"/>
              <a:buChar char="-"/>
              <a:defRPr sz="2600">
                <a:solidFill>
                  <a:srgbClr val="1F7FAB"/>
                </a:solidFill>
                <a:latin typeface="DIN Condensed (Body)"/>
                <a:ea typeface="DIN Condensed (Body)"/>
                <a:cs typeface="DIN Condensed (Body)"/>
                <a:sym typeface="DIN Condensed (Body)"/>
              </a:defRPr>
            </a:pPr>
            <a:r>
              <a:t>Manage content and groups</a:t>
            </a:r>
            <a:endParaRPr>
              <a:solidFill>
                <a:srgbClr val="838787"/>
              </a:solidFill>
            </a:endParaRPr>
          </a:p>
          <a:p>
            <a:pPr marL="457200" indent="-457200">
              <a:buSzPct val="100000"/>
              <a:buChar char="-"/>
              <a:defRPr sz="2600">
                <a:solidFill>
                  <a:srgbClr val="1F7FAB"/>
                </a:solidFill>
                <a:latin typeface="DIN Condensed (Body)"/>
                <a:ea typeface="DIN Condensed (Body)"/>
                <a:cs typeface="DIN Condensed (Body)"/>
                <a:sym typeface="DIN Condensed (Body)"/>
              </a:defRPr>
            </a:pPr>
            <a:r>
              <a:t>Set the security policy</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p:nvPr>
        </p:nvSpPr>
        <p:spPr>
          <a:xfrm>
            <a:off x="4712689" y="4404883"/>
            <a:ext cx="3579421" cy="943834"/>
          </a:xfrm>
          <a:prstGeom prst="rect">
            <a:avLst/>
          </a:prstGeom>
        </p:spPr>
        <p:txBody>
          <a:bodyPr/>
          <a:lstStyle>
            <a:lvl1pPr>
              <a:defRPr sz="5400"/>
            </a:lvl1pPr>
          </a:lstStyle>
          <a:p>
            <a:pPr/>
            <a:r>
              <a:t>3. user view </a:t>
            </a:r>
          </a:p>
        </p:txBody>
      </p:sp>
      <p:pic>
        <p:nvPicPr>
          <p:cNvPr id="265" name="image8.tif"/>
          <p:cNvPicPr>
            <a:picLocks noChangeAspect="1"/>
          </p:cNvPicPr>
          <p:nvPr/>
        </p:nvPicPr>
        <p:blipFill>
          <a:blip r:embed="rId2">
            <a:extLst/>
          </a:blip>
          <a:stretch>
            <a:fillRect/>
          </a:stretch>
        </p:blipFill>
        <p:spPr>
          <a:xfrm>
            <a:off x="6505326" y="6363851"/>
            <a:ext cx="5453357" cy="2072679"/>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F5FBFF"/>
            </a:gs>
            <a:gs pos="100000">
              <a:srgbClr val="84A9CD"/>
            </a:gs>
          </a:gsLst>
          <a:lin ang="5400000" scaled="0"/>
        </a:gradFill>
      </p:bgPr>
    </p:bg>
    <p:spTree>
      <p:nvGrpSpPr>
        <p:cNvPr id="1" name=""/>
        <p:cNvGrpSpPr/>
        <p:nvPr/>
      </p:nvGrpSpPr>
      <p:grpSpPr>
        <a:xfrm>
          <a:off x="0" y="0"/>
          <a:ext cx="0" cy="0"/>
          <a:chOff x="0" y="0"/>
          <a:chExt cx="0" cy="0"/>
        </a:xfrm>
      </p:grpSpPr>
      <p:sp>
        <p:nvSpPr>
          <p:cNvPr id="194" name="Shape 194"/>
          <p:cNvSpPr/>
          <p:nvPr>
            <p:ph type="body" sz="quarter" idx="1"/>
          </p:nvPr>
        </p:nvSpPr>
        <p:spPr>
          <a:xfrm>
            <a:off x="406400" y="281439"/>
            <a:ext cx="11176000" cy="632961"/>
          </a:xfrm>
          <a:prstGeom prst="rect">
            <a:avLst/>
          </a:prstGeom>
        </p:spPr>
        <p:txBody>
          <a:bodyPr/>
          <a:lstStyle>
            <a:lvl1pPr>
              <a:defRPr spc="100" sz="3200">
                <a:latin typeface="Geeza Pro Bold"/>
                <a:ea typeface="Geeza Pro Bold"/>
                <a:cs typeface="Geeza Pro Bold"/>
                <a:sym typeface="Geeza Pro Bold"/>
              </a:defRPr>
            </a:lvl1pPr>
          </a:lstStyle>
          <a:p>
            <a:pPr/>
            <a:r>
              <a:t>Team Members</a:t>
            </a:r>
          </a:p>
        </p:txBody>
      </p:sp>
      <p:sp>
        <p:nvSpPr>
          <p:cNvPr id="195" name="Shape 195"/>
          <p:cNvSpPr/>
          <p:nvPr>
            <p:ph type="title"/>
          </p:nvPr>
        </p:nvSpPr>
        <p:spPr>
          <a:xfrm>
            <a:off x="406400" y="1536699"/>
            <a:ext cx="12192000" cy="7577185"/>
          </a:xfrm>
          <a:prstGeom prst="rect">
            <a:avLst/>
          </a:prstGeom>
        </p:spPr>
        <p:txBody>
          <a:bodyPr/>
          <a:lstStyle/>
          <a:p>
            <a:pPr defTabSz="502412">
              <a:lnSpc>
                <a:spcPct val="100000"/>
              </a:lnSpc>
              <a:spcBef>
                <a:spcPts val="2400"/>
              </a:spcBef>
              <a:defRPr cap="none" sz="2400" u="sng">
                <a:solidFill>
                  <a:srgbClr val="000000"/>
                </a:solidFill>
                <a:latin typeface="Arial Black"/>
                <a:ea typeface="Arial Black"/>
                <a:cs typeface="Arial Black"/>
                <a:sym typeface="Arial Black"/>
              </a:defRPr>
            </a:pPr>
            <a:r>
              <a:t>Team:</a:t>
            </a:r>
          </a:p>
          <a:p>
            <a:pPr defTabSz="393191">
              <a:lnSpc>
                <a:spcPct val="120000"/>
              </a:lnSpc>
              <a:spcBef>
                <a:spcPts val="0"/>
              </a:spcBef>
              <a:defRPr cap="none" sz="2400">
                <a:solidFill>
                  <a:srgbClr val="000000"/>
                </a:solidFill>
                <a:latin typeface="Arial Black"/>
                <a:ea typeface="Arial Black"/>
                <a:cs typeface="Arial Black"/>
                <a:sym typeface="Arial Black"/>
              </a:defRPr>
            </a:pPr>
            <a:r>
              <a:t>Project Lead: Elizaveta Sokolova  (sokolovatennis@yandex.ru)</a:t>
            </a:r>
            <a:br/>
            <a:r>
              <a:t>Architecture / Design lead: Alvin Nguyen (anguyen8613@gmail.com)</a:t>
            </a:r>
            <a:br/>
            <a:r>
              <a:t>QA Lead: Kevin Lam (klam30@calstatela.edu)</a:t>
            </a:r>
          </a:p>
          <a:p>
            <a:pPr defTabSz="393191">
              <a:lnSpc>
                <a:spcPct val="120000"/>
              </a:lnSpc>
              <a:spcBef>
                <a:spcPts val="0"/>
              </a:spcBef>
              <a:defRPr cap="none" sz="2400">
                <a:solidFill>
                  <a:srgbClr val="000000"/>
                </a:solidFill>
                <a:latin typeface="Arial Black"/>
                <a:ea typeface="Arial Black"/>
                <a:cs typeface="Arial Black"/>
                <a:sym typeface="Arial Black"/>
              </a:defRPr>
            </a:pPr>
            <a:r>
              <a:t>Documentation Lead: Kevin Gamboa (kbgamboa92@gmail.com)</a:t>
            </a:r>
            <a:br/>
          </a:p>
          <a:p>
            <a:pPr defTabSz="393191">
              <a:lnSpc>
                <a:spcPct val="120000"/>
              </a:lnSpc>
              <a:spcBef>
                <a:spcPts val="0"/>
              </a:spcBef>
              <a:defRPr cap="none" sz="2400">
                <a:solidFill>
                  <a:srgbClr val="000000"/>
                </a:solidFill>
                <a:latin typeface="Arial Black"/>
                <a:ea typeface="Arial Black"/>
                <a:cs typeface="Arial Black"/>
                <a:sym typeface="Arial Black"/>
              </a:defRPr>
            </a:pPr>
          </a:p>
          <a:p>
            <a:pPr defTabSz="502412">
              <a:lnSpc>
                <a:spcPct val="100000"/>
              </a:lnSpc>
              <a:spcBef>
                <a:spcPts val="2400"/>
              </a:spcBef>
              <a:defRPr cap="none" sz="2400" u="sng">
                <a:solidFill>
                  <a:srgbClr val="000000"/>
                </a:solidFill>
                <a:latin typeface="Arial Black"/>
                <a:ea typeface="Arial Black"/>
                <a:cs typeface="Arial Black"/>
                <a:sym typeface="Arial Black"/>
              </a:defRPr>
            </a:pPr>
            <a:r>
              <a:t>Advisor:</a:t>
            </a:r>
            <a:r>
              <a:rPr u="none"/>
              <a:t> </a:t>
            </a:r>
          </a:p>
          <a:p>
            <a:pPr defTabSz="502412">
              <a:lnSpc>
                <a:spcPct val="100000"/>
              </a:lnSpc>
              <a:spcBef>
                <a:spcPts val="2400"/>
              </a:spcBef>
              <a:defRPr cap="none" sz="2400">
                <a:solidFill>
                  <a:srgbClr val="000000"/>
                </a:solidFill>
                <a:latin typeface="Arial Black"/>
                <a:ea typeface="Arial Black"/>
                <a:cs typeface="Arial Black"/>
                <a:sym typeface="Arial Black"/>
              </a:defRPr>
            </a:pPr>
            <a:r>
              <a:t>    Mohammad Pourhomayoun</a:t>
            </a:r>
          </a:p>
          <a:p>
            <a:pPr defTabSz="502412">
              <a:lnSpc>
                <a:spcPct val="100000"/>
              </a:lnSpc>
              <a:spcBef>
                <a:spcPts val="2400"/>
              </a:spcBef>
              <a:defRPr cap="none" sz="2400" u="sng">
                <a:solidFill>
                  <a:srgbClr val="000000"/>
                </a:solidFill>
                <a:latin typeface="Arial Black"/>
                <a:ea typeface="Arial Black"/>
                <a:cs typeface="Arial Black"/>
                <a:sym typeface="Arial Black"/>
              </a:defRPr>
            </a:pPr>
            <a:r>
              <a:t>Liaisons:</a:t>
            </a:r>
          </a:p>
          <a:p>
            <a:pPr defTabSz="502412">
              <a:lnSpc>
                <a:spcPct val="100000"/>
              </a:lnSpc>
              <a:spcBef>
                <a:spcPts val="2400"/>
              </a:spcBef>
              <a:defRPr cap="none" sz="2400">
                <a:solidFill>
                  <a:srgbClr val="000000"/>
                </a:solidFill>
                <a:latin typeface="Arial Black"/>
                <a:ea typeface="Arial Black"/>
                <a:cs typeface="Arial Black"/>
                <a:sym typeface="Arial Black"/>
              </a:defRPr>
            </a:pPr>
            <a:r>
              <a:t>    Hunter Owens - hunter.owens@lacity.org</a:t>
            </a:r>
          </a:p>
          <a:p>
            <a:pPr defTabSz="502412">
              <a:lnSpc>
                <a:spcPct val="100000"/>
              </a:lnSpc>
              <a:spcBef>
                <a:spcPts val="2400"/>
              </a:spcBef>
              <a:defRPr cap="none" sz="2400">
                <a:solidFill>
                  <a:srgbClr val="000000"/>
                </a:solidFill>
                <a:latin typeface="Arial Black"/>
                <a:ea typeface="Arial Black"/>
                <a:cs typeface="Arial Black"/>
                <a:sym typeface="Arial Black"/>
              </a:defRPr>
            </a:pPr>
            <a:r>
              <a:t>    Karina Macias - </a:t>
            </a:r>
            <a:r>
              <a:rPr u="sng">
                <a:solidFill>
                  <a:srgbClr val="0000FF"/>
                </a:solidFill>
                <a:uFill>
                  <a:solidFill>
                    <a:srgbClr val="0000FF"/>
                  </a:solidFill>
                </a:uFill>
                <a:hlinkClick r:id="rId2" invalidUrl="" action="" tgtFrame="" tooltip="" history="1" highlightClick="0" endSnd="0"/>
              </a:rPr>
              <a:t>karina.macias@lacity.org</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body" sz="quarter" idx="1"/>
          </p:nvPr>
        </p:nvSpPr>
        <p:spPr>
          <a:xfrm>
            <a:off x="426666" y="361948"/>
            <a:ext cx="11176003" cy="622303"/>
          </a:xfrm>
          <a:prstGeom prst="rect">
            <a:avLst/>
          </a:prstGeom>
        </p:spPr>
        <p:txBody>
          <a:bodyPr/>
          <a:lstStyle>
            <a:lvl1pPr>
              <a:defRPr b="1" spc="100" sz="3500">
                <a:latin typeface="Trebuchet MS"/>
                <a:ea typeface="Trebuchet MS"/>
                <a:cs typeface="Trebuchet MS"/>
                <a:sym typeface="Trebuchet MS"/>
              </a:defRPr>
            </a:lvl1pPr>
          </a:lstStyle>
          <a:p>
            <a:pPr/>
            <a:r>
              <a:t>Project Properties</a:t>
            </a:r>
          </a:p>
        </p:txBody>
      </p:sp>
      <p:pic>
        <p:nvPicPr>
          <p:cNvPr id="268" name="image14.png"/>
          <p:cNvPicPr>
            <a:picLocks noChangeAspect="1"/>
          </p:cNvPicPr>
          <p:nvPr/>
        </p:nvPicPr>
        <p:blipFill>
          <a:blip r:embed="rId2">
            <a:extLst/>
          </a:blip>
          <a:stretch>
            <a:fillRect/>
          </a:stretch>
        </p:blipFill>
        <p:spPr>
          <a:xfrm>
            <a:off x="3426397" y="2446632"/>
            <a:ext cx="6152006" cy="5672262"/>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body" sz="quarter" idx="1"/>
          </p:nvPr>
        </p:nvSpPr>
        <p:spPr>
          <a:xfrm>
            <a:off x="406400" y="304798"/>
            <a:ext cx="11176000" cy="609603"/>
          </a:xfrm>
          <a:prstGeom prst="rect">
            <a:avLst/>
          </a:prstGeom>
        </p:spPr>
        <p:txBody>
          <a:bodyPr/>
          <a:lstStyle>
            <a:lvl1pPr>
              <a:defRPr b="1" spc="100" sz="3400">
                <a:latin typeface="Trebuchet MS"/>
                <a:ea typeface="Trebuchet MS"/>
                <a:cs typeface="Trebuchet MS"/>
                <a:sym typeface="Trebuchet MS"/>
              </a:defRPr>
            </a:lvl1pPr>
          </a:lstStyle>
          <a:p>
            <a:pPr/>
            <a:r>
              <a:t>Point feature</a:t>
            </a:r>
          </a:p>
        </p:txBody>
      </p:sp>
      <p:sp>
        <p:nvSpPr>
          <p:cNvPr id="271" name="Shape 271"/>
          <p:cNvSpPr/>
          <p:nvPr>
            <p:ph type="title"/>
          </p:nvPr>
        </p:nvSpPr>
        <p:spPr>
          <a:xfrm>
            <a:off x="406400" y="1536700"/>
            <a:ext cx="12192000" cy="1266922"/>
          </a:xfrm>
          <a:prstGeom prst="rect">
            <a:avLst/>
          </a:prstGeom>
        </p:spPr>
        <p:txBody>
          <a:bodyPr/>
          <a:lstStyle>
            <a:lvl1pPr defTabSz="315468">
              <a:spcBef>
                <a:spcPts val="1500"/>
              </a:spcBef>
              <a:defRPr sz="3000"/>
            </a:lvl1pPr>
          </a:lstStyle>
          <a:p>
            <a:pPr/>
            <a:r>
              <a:t>Selecting the Points feature enables the user to click anywhere to propose a project that can be represented as a point on a map (stop signs, traffic lights).</a:t>
            </a:r>
          </a:p>
        </p:txBody>
      </p:sp>
      <p:pic>
        <p:nvPicPr>
          <p:cNvPr id="272" name="image15.png"/>
          <p:cNvPicPr>
            <a:picLocks noChangeAspect="1"/>
          </p:cNvPicPr>
          <p:nvPr/>
        </p:nvPicPr>
        <p:blipFill>
          <a:blip r:embed="rId2">
            <a:extLst/>
          </a:blip>
          <a:srcRect l="0" t="10266" r="0" b="5502"/>
          <a:stretch>
            <a:fillRect/>
          </a:stretch>
        </p:blipFill>
        <p:spPr>
          <a:xfrm>
            <a:off x="972541" y="2858881"/>
            <a:ext cx="11059524" cy="5239970"/>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body" sz="quarter" idx="1"/>
          </p:nvPr>
        </p:nvSpPr>
        <p:spPr>
          <a:xfrm>
            <a:off x="406400" y="292098"/>
            <a:ext cx="11176000" cy="622303"/>
          </a:xfrm>
          <a:prstGeom prst="rect">
            <a:avLst/>
          </a:prstGeom>
        </p:spPr>
        <p:txBody>
          <a:bodyPr/>
          <a:lstStyle>
            <a:lvl1pPr>
              <a:defRPr b="1" spc="100" sz="3500">
                <a:latin typeface="Trebuchet MS"/>
                <a:ea typeface="Trebuchet MS"/>
                <a:cs typeface="Trebuchet MS"/>
                <a:sym typeface="Trebuchet MS"/>
              </a:defRPr>
            </a:lvl1pPr>
          </a:lstStyle>
          <a:p>
            <a:pPr/>
            <a:r>
              <a:t>Line</a:t>
            </a:r>
          </a:p>
        </p:txBody>
      </p:sp>
      <p:sp>
        <p:nvSpPr>
          <p:cNvPr id="275" name="Shape 275"/>
          <p:cNvSpPr/>
          <p:nvPr>
            <p:ph type="title"/>
          </p:nvPr>
        </p:nvSpPr>
        <p:spPr>
          <a:xfrm>
            <a:off x="406400" y="1414837"/>
            <a:ext cx="12192000" cy="1303024"/>
          </a:xfrm>
          <a:prstGeom prst="rect">
            <a:avLst/>
          </a:prstGeom>
        </p:spPr>
        <p:txBody>
          <a:bodyPr/>
          <a:lstStyle>
            <a:lvl1pPr defTabSz="403097">
              <a:spcBef>
                <a:spcPts val="1900"/>
              </a:spcBef>
              <a:defRPr sz="2800"/>
            </a:lvl1pPr>
          </a:lstStyle>
          <a:p>
            <a:pPr/>
            <a:r>
              <a:t>Selecting the Lines feature enables the user to click anywhere on the map multiple times to propose a project that would have a physical representation of a line on a map (road construction, bicycle lanes).</a:t>
            </a:r>
          </a:p>
        </p:txBody>
      </p:sp>
      <p:pic>
        <p:nvPicPr>
          <p:cNvPr id="276" name="image16.png"/>
          <p:cNvPicPr>
            <a:picLocks noChangeAspect="1"/>
          </p:cNvPicPr>
          <p:nvPr/>
        </p:nvPicPr>
        <p:blipFill>
          <a:blip r:embed="rId2">
            <a:extLst/>
          </a:blip>
          <a:srcRect l="0" t="10076" r="855" b="6262"/>
          <a:stretch>
            <a:fillRect/>
          </a:stretch>
        </p:blipFill>
        <p:spPr>
          <a:xfrm>
            <a:off x="1008657" y="3218298"/>
            <a:ext cx="10987408" cy="5215167"/>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body" sz="quarter" idx="1"/>
          </p:nvPr>
        </p:nvSpPr>
        <p:spPr>
          <a:xfrm>
            <a:off x="406400" y="342900"/>
            <a:ext cx="11176000" cy="571500"/>
          </a:xfrm>
          <a:prstGeom prst="rect">
            <a:avLst/>
          </a:prstGeom>
        </p:spPr>
        <p:txBody>
          <a:bodyPr/>
          <a:lstStyle>
            <a:lvl1pPr>
              <a:defRPr b="1" spc="100" sz="3200">
                <a:latin typeface="Trebuchet MS"/>
                <a:ea typeface="Trebuchet MS"/>
                <a:cs typeface="Trebuchet MS"/>
                <a:sym typeface="Trebuchet MS"/>
              </a:defRPr>
            </a:lvl1pPr>
          </a:lstStyle>
          <a:p>
            <a:pPr/>
            <a:r>
              <a:t>Polygons</a:t>
            </a:r>
          </a:p>
        </p:txBody>
      </p:sp>
      <p:sp>
        <p:nvSpPr>
          <p:cNvPr id="279" name="Shape 279"/>
          <p:cNvSpPr/>
          <p:nvPr>
            <p:ph type="title"/>
          </p:nvPr>
        </p:nvSpPr>
        <p:spPr>
          <a:xfrm>
            <a:off x="406400" y="1252662"/>
            <a:ext cx="12192000" cy="1497544"/>
          </a:xfrm>
          <a:prstGeom prst="rect">
            <a:avLst/>
          </a:prstGeom>
        </p:spPr>
        <p:txBody>
          <a:bodyPr/>
          <a:lstStyle>
            <a:lvl1pPr defTabSz="362204">
              <a:spcBef>
                <a:spcPts val="1700"/>
              </a:spcBef>
              <a:defRPr sz="3300"/>
            </a:lvl1pPr>
          </a:lstStyle>
          <a:p>
            <a:pPr/>
            <a:r>
              <a:t>Selecting the Polygons feature enables the user to click anywhere on the map multiple times to propose a project that has a physical representation of a polygon on a map(schools, parks).</a:t>
            </a:r>
          </a:p>
        </p:txBody>
      </p:sp>
      <p:pic>
        <p:nvPicPr>
          <p:cNvPr id="280" name="image17.png"/>
          <p:cNvPicPr>
            <a:picLocks noChangeAspect="1"/>
          </p:cNvPicPr>
          <p:nvPr/>
        </p:nvPicPr>
        <p:blipFill>
          <a:blip r:embed="rId2">
            <a:extLst/>
          </a:blip>
          <a:srcRect l="0" t="10266" r="866" b="6082"/>
          <a:stretch>
            <a:fillRect/>
          </a:stretch>
        </p:blipFill>
        <p:spPr>
          <a:xfrm>
            <a:off x="984250" y="3224358"/>
            <a:ext cx="11036173" cy="5238313"/>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body" sz="quarter" idx="1"/>
          </p:nvPr>
        </p:nvSpPr>
        <p:spPr>
          <a:xfrm>
            <a:off x="406400" y="330198"/>
            <a:ext cx="11176000" cy="584203"/>
          </a:xfrm>
          <a:prstGeom prst="rect">
            <a:avLst/>
          </a:prstGeom>
        </p:spPr>
        <p:txBody>
          <a:bodyPr/>
          <a:lstStyle>
            <a:lvl1pPr>
              <a:defRPr b="1" spc="100" sz="3300">
                <a:latin typeface="Trebuchet MS"/>
                <a:ea typeface="Trebuchet MS"/>
                <a:cs typeface="Trebuchet MS"/>
                <a:sym typeface="Trebuchet MS"/>
              </a:defRPr>
            </a:lvl1pPr>
          </a:lstStyle>
          <a:p>
            <a:pPr/>
            <a:r>
              <a:t>Scoring feature</a:t>
            </a:r>
          </a:p>
        </p:txBody>
      </p:sp>
      <p:sp>
        <p:nvSpPr>
          <p:cNvPr id="283" name="Shape 283"/>
          <p:cNvSpPr/>
          <p:nvPr>
            <p:ph type="title"/>
          </p:nvPr>
        </p:nvSpPr>
        <p:spPr>
          <a:xfrm>
            <a:off x="406398" y="1288197"/>
            <a:ext cx="12192003" cy="1404202"/>
          </a:xfrm>
          <a:prstGeom prst="rect">
            <a:avLst/>
          </a:prstGeom>
        </p:spPr>
        <p:txBody>
          <a:bodyPr/>
          <a:lstStyle>
            <a:lvl1pPr defTabSz="332992">
              <a:spcBef>
                <a:spcPts val="1500"/>
              </a:spcBef>
              <a:defRPr sz="3000"/>
            </a:lvl1pPr>
          </a:lstStyle>
          <a:p>
            <a:pPr/>
            <a:r>
              <a:t>The positioning of projects, in terms of its layers, determines how the scoring will be calculated. The calculations are based upon LADOT priorities and City mobility goals.</a:t>
            </a:r>
          </a:p>
        </p:txBody>
      </p:sp>
      <p:pic>
        <p:nvPicPr>
          <p:cNvPr id="284" name="image18.png"/>
          <p:cNvPicPr>
            <a:picLocks noChangeAspect="1"/>
          </p:cNvPicPr>
          <p:nvPr/>
        </p:nvPicPr>
        <p:blipFill>
          <a:blip r:embed="rId2">
            <a:extLst/>
          </a:blip>
          <a:srcRect l="0" t="9886" r="867" b="6084"/>
          <a:stretch>
            <a:fillRect/>
          </a:stretch>
        </p:blipFill>
        <p:spPr>
          <a:xfrm>
            <a:off x="1414168" y="2974471"/>
            <a:ext cx="10176437" cy="4852246"/>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body" sz="quarter" idx="1"/>
          </p:nvPr>
        </p:nvSpPr>
        <p:spPr>
          <a:xfrm>
            <a:off x="406400" y="290362"/>
            <a:ext cx="11176000" cy="624040"/>
          </a:xfrm>
          <a:prstGeom prst="rect">
            <a:avLst/>
          </a:prstGeom>
        </p:spPr>
        <p:txBody>
          <a:bodyPr/>
          <a:lstStyle/>
          <a:p>
            <a:pPr defTabSz="448055">
              <a:defRPr spc="97" sz="3430"/>
            </a:pPr>
            <a:r>
              <a:t> </a:t>
            </a:r>
            <a:r>
              <a:rPr b="1">
                <a:latin typeface="Trebuchet MS"/>
                <a:ea typeface="Trebuchet MS"/>
                <a:cs typeface="Trebuchet MS"/>
                <a:sym typeface="Trebuchet MS"/>
              </a:rPr>
              <a:t>Adding Shapefiles</a:t>
            </a:r>
          </a:p>
        </p:txBody>
      </p:sp>
      <p:sp>
        <p:nvSpPr>
          <p:cNvPr id="287" name="Shape 287"/>
          <p:cNvSpPr/>
          <p:nvPr>
            <p:ph type="title"/>
          </p:nvPr>
        </p:nvSpPr>
        <p:spPr>
          <a:xfrm>
            <a:off x="406400" y="1536699"/>
            <a:ext cx="12192000" cy="1046913"/>
          </a:xfrm>
          <a:prstGeom prst="rect">
            <a:avLst/>
          </a:prstGeom>
        </p:spPr>
        <p:txBody>
          <a:bodyPr/>
          <a:lstStyle>
            <a:lvl1pPr defTabSz="362204">
              <a:spcBef>
                <a:spcPts val="1700"/>
              </a:spcBef>
              <a:defRPr sz="3300"/>
            </a:lvl1pPr>
          </a:lstStyle>
          <a:p>
            <a:pPr/>
            <a:r>
              <a:t>The “Choose File” button allows the user to upload a shapefile with pre-existing projects.</a:t>
            </a:r>
          </a:p>
        </p:txBody>
      </p:sp>
      <p:pic>
        <p:nvPicPr>
          <p:cNvPr id="288" name="image19.png"/>
          <p:cNvPicPr>
            <a:picLocks noChangeAspect="1"/>
          </p:cNvPicPr>
          <p:nvPr/>
        </p:nvPicPr>
        <p:blipFill>
          <a:blip r:embed="rId2">
            <a:extLst/>
          </a:blip>
          <a:srcRect l="0" t="10076" r="642" b="5693"/>
          <a:stretch>
            <a:fillRect/>
          </a:stretch>
        </p:blipFill>
        <p:spPr>
          <a:xfrm>
            <a:off x="1486296" y="3114187"/>
            <a:ext cx="10032249" cy="4783948"/>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p:nvPr>
        </p:nvSpPr>
        <p:spPr>
          <a:xfrm>
            <a:off x="4508169" y="4389073"/>
            <a:ext cx="2972462" cy="975455"/>
          </a:xfrm>
          <a:prstGeom prst="rect">
            <a:avLst/>
          </a:prstGeom>
        </p:spPr>
        <p:txBody>
          <a:bodyPr/>
          <a:lstStyle>
            <a:lvl1pPr>
              <a:defRPr sz="5400"/>
            </a:lvl1pPr>
          </a:lstStyle>
          <a:p>
            <a:pPr/>
            <a:r>
              <a:t>4. scoring</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body" sz="quarter" idx="1"/>
          </p:nvPr>
        </p:nvSpPr>
        <p:spPr>
          <a:xfrm>
            <a:off x="406400" y="405543"/>
            <a:ext cx="11176000" cy="508858"/>
          </a:xfrm>
          <a:prstGeom prst="rect">
            <a:avLst/>
          </a:prstGeom>
        </p:spPr>
        <p:txBody>
          <a:bodyPr/>
          <a:lstStyle>
            <a:lvl1pPr defTabSz="388620">
              <a:defRPr b="1" spc="85" sz="2805">
                <a:latin typeface="Trebuchet MS"/>
                <a:ea typeface="Trebuchet MS"/>
                <a:cs typeface="Trebuchet MS"/>
                <a:sym typeface="Trebuchet MS"/>
              </a:defRPr>
            </a:lvl1pPr>
          </a:lstStyle>
          <a:p>
            <a:pPr/>
            <a:r>
              <a:t>SCORE CATEGORIES</a:t>
            </a:r>
          </a:p>
        </p:txBody>
      </p:sp>
      <p:sp>
        <p:nvSpPr>
          <p:cNvPr id="293" name="Shape 293"/>
          <p:cNvSpPr/>
          <p:nvPr>
            <p:ph type="title"/>
          </p:nvPr>
        </p:nvSpPr>
        <p:spPr>
          <a:xfrm>
            <a:off x="406398" y="1288197"/>
            <a:ext cx="12192003" cy="7299212"/>
          </a:xfrm>
          <a:prstGeom prst="rect">
            <a:avLst/>
          </a:prstGeom>
        </p:spPr>
        <p:txBody>
          <a:bodyPr/>
          <a:lstStyle>
            <a:lvl1pPr defTabSz="332992">
              <a:spcBef>
                <a:spcPts val="1500"/>
              </a:spcBef>
              <a:defRPr sz="3400"/>
            </a:lvl1pPr>
          </a:lstStyle>
          <a:p>
            <a:pPr/>
            <a:br/>
          </a:p>
        </p:txBody>
      </p:sp>
      <p:sp>
        <p:nvSpPr>
          <p:cNvPr id="294" name="Shape 294"/>
          <p:cNvSpPr/>
          <p:nvPr/>
        </p:nvSpPr>
        <p:spPr>
          <a:xfrm>
            <a:off x="608009" y="1582300"/>
            <a:ext cx="12192003"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838787"/>
                </a:solidFill>
                <a:latin typeface="DIN Condensed (Body)"/>
                <a:ea typeface="DIN Condensed (Body)"/>
                <a:cs typeface="DIN Condensed (Body)"/>
                <a:sym typeface="DIN Condensed (Body)"/>
              </a:defRPr>
            </a:p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r>
              <a:t>MOBILITY PLAN ALIGNMENT</a:t>
            </a:r>
            <a:endParaRPr>
              <a:solidFill>
                <a:srgbClr val="838787"/>
              </a:solidFill>
            </a:endParaR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r>
              <a:t>SAFE AND HEALTHY</a:t>
            </a:r>
            <a:endParaRPr>
              <a:solidFill>
                <a:srgbClr val="838787"/>
              </a:solidFill>
            </a:endParaR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r>
              <a:t>ACCESSIBLE AND AFFORDABLE</a:t>
            </a:r>
            <a:endParaRPr>
              <a:solidFill>
                <a:srgbClr val="838787"/>
              </a:solidFill>
            </a:endParaR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r>
              <a:t>SUSTAINABLE AND RESILIENT</a:t>
            </a:r>
            <a:endParaRPr>
              <a:solidFill>
                <a:srgbClr val="838787"/>
              </a:solidFill>
            </a:endParaR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p>
          <a:p>
            <a:pPr>
              <a:defRPr sz="3700">
                <a:solidFill>
                  <a:schemeClr val="accent1"/>
                </a:solidFill>
                <a:latin typeface="DIN Condensed (Body)"/>
                <a:ea typeface="DIN Condensed (Body)"/>
                <a:cs typeface="DIN Condensed (Body)"/>
                <a:sym typeface="DIN Condensed (Body)"/>
              </a:defRPr>
            </a:pP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body" sz="quarter" idx="1"/>
          </p:nvPr>
        </p:nvSpPr>
        <p:spPr>
          <a:xfrm>
            <a:off x="406400" y="405543"/>
            <a:ext cx="11176000" cy="508858"/>
          </a:xfrm>
          <a:prstGeom prst="rect">
            <a:avLst/>
          </a:prstGeom>
        </p:spPr>
        <p:txBody>
          <a:bodyPr/>
          <a:lstStyle>
            <a:lvl1pPr defTabSz="388620">
              <a:defRPr b="1" spc="85" sz="2805">
                <a:latin typeface="Trebuchet MS"/>
                <a:ea typeface="Trebuchet MS"/>
                <a:cs typeface="Trebuchet MS"/>
                <a:sym typeface="Trebuchet MS"/>
              </a:defRPr>
            </a:lvl1pPr>
          </a:lstStyle>
          <a:p>
            <a:pPr/>
            <a:r>
              <a:t>Current scoring method</a:t>
            </a:r>
          </a:p>
        </p:txBody>
      </p:sp>
      <p:sp>
        <p:nvSpPr>
          <p:cNvPr id="297" name="Shape 297"/>
          <p:cNvSpPr/>
          <p:nvPr>
            <p:ph type="title"/>
          </p:nvPr>
        </p:nvSpPr>
        <p:spPr>
          <a:xfrm>
            <a:off x="406398" y="1288197"/>
            <a:ext cx="12192003" cy="7299212"/>
          </a:xfrm>
          <a:prstGeom prst="rect">
            <a:avLst/>
          </a:prstGeom>
        </p:spPr>
        <p:txBody>
          <a:bodyPr/>
          <a:lstStyle>
            <a:lvl1pPr defTabSz="332992">
              <a:spcBef>
                <a:spcPts val="1500"/>
              </a:spcBef>
              <a:defRPr sz="3400"/>
            </a:lvl1pPr>
          </a:lstStyle>
          <a:p>
            <a:pPr/>
            <a:br/>
          </a:p>
        </p:txBody>
      </p:sp>
      <p:pic>
        <p:nvPicPr>
          <p:cNvPr id="298" name="image21.png"/>
          <p:cNvPicPr>
            <a:picLocks noChangeAspect="1"/>
          </p:cNvPicPr>
          <p:nvPr/>
        </p:nvPicPr>
        <p:blipFill>
          <a:blip r:embed="rId2">
            <a:extLst/>
          </a:blip>
          <a:stretch>
            <a:fillRect/>
          </a:stretch>
        </p:blipFill>
        <p:spPr>
          <a:xfrm>
            <a:off x="585441" y="1151624"/>
            <a:ext cx="8133036" cy="4033816"/>
          </a:xfrm>
          <a:prstGeom prst="rect">
            <a:avLst/>
          </a:prstGeom>
          <a:ln w="12700">
            <a:miter lim="400000"/>
          </a:ln>
        </p:spPr>
      </p:pic>
      <p:pic>
        <p:nvPicPr>
          <p:cNvPr id="299" name="image16.png"/>
          <p:cNvPicPr>
            <a:picLocks noChangeAspect="1"/>
          </p:cNvPicPr>
          <p:nvPr/>
        </p:nvPicPr>
        <p:blipFill>
          <a:blip r:embed="rId3">
            <a:extLst/>
          </a:blip>
          <a:stretch>
            <a:fillRect/>
          </a:stretch>
        </p:blipFill>
        <p:spPr>
          <a:xfrm>
            <a:off x="764481" y="5035420"/>
            <a:ext cx="7774955" cy="4033816"/>
          </a:xfrm>
          <a:prstGeom prst="rect">
            <a:avLst/>
          </a:prstGeom>
          <a:ln w="12700">
            <a:miter lim="400000"/>
          </a:ln>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body" sz="quarter" idx="1"/>
          </p:nvPr>
        </p:nvSpPr>
        <p:spPr>
          <a:xfrm>
            <a:off x="406400" y="405543"/>
            <a:ext cx="11176000" cy="508858"/>
          </a:xfrm>
          <a:prstGeom prst="rect">
            <a:avLst/>
          </a:prstGeom>
        </p:spPr>
        <p:txBody>
          <a:bodyPr/>
          <a:lstStyle>
            <a:lvl1pPr defTabSz="388620">
              <a:defRPr b="1" spc="85" sz="2805">
                <a:latin typeface="Trebuchet MS"/>
                <a:ea typeface="Trebuchet MS"/>
                <a:cs typeface="Trebuchet MS"/>
                <a:sym typeface="Trebuchet MS"/>
              </a:defRPr>
            </a:lvl1pPr>
          </a:lstStyle>
          <a:p>
            <a:pPr/>
            <a:r>
              <a:t>Current scoring method – step 2</a:t>
            </a:r>
          </a:p>
        </p:txBody>
      </p:sp>
      <p:sp>
        <p:nvSpPr>
          <p:cNvPr id="302" name="Shape 302"/>
          <p:cNvSpPr/>
          <p:nvPr>
            <p:ph type="title"/>
          </p:nvPr>
        </p:nvSpPr>
        <p:spPr>
          <a:xfrm>
            <a:off x="406398" y="1288197"/>
            <a:ext cx="12192003" cy="7299212"/>
          </a:xfrm>
          <a:prstGeom prst="rect">
            <a:avLst/>
          </a:prstGeom>
        </p:spPr>
        <p:txBody>
          <a:bodyPr/>
          <a:lstStyle>
            <a:lvl1pPr defTabSz="332992">
              <a:spcBef>
                <a:spcPts val="1500"/>
              </a:spcBef>
              <a:defRPr sz="3400"/>
            </a:lvl1pPr>
          </a:lstStyle>
          <a:p>
            <a:pPr/>
            <a:br/>
          </a:p>
        </p:txBody>
      </p:sp>
      <p:pic>
        <p:nvPicPr>
          <p:cNvPr id="303" name="image17.png"/>
          <p:cNvPicPr>
            <a:picLocks noChangeAspect="1"/>
          </p:cNvPicPr>
          <p:nvPr/>
        </p:nvPicPr>
        <p:blipFill>
          <a:blip r:embed="rId2">
            <a:extLst/>
          </a:blip>
          <a:stretch>
            <a:fillRect/>
          </a:stretch>
        </p:blipFill>
        <p:spPr>
          <a:xfrm>
            <a:off x="406399" y="1166191"/>
            <a:ext cx="12192001" cy="5032903"/>
          </a:xfrm>
          <a:prstGeom prst="rect">
            <a:avLst/>
          </a:prstGeom>
          <a:ln w="12700">
            <a:miter lim="400000"/>
          </a:ln>
        </p:spPr>
      </p:pic>
      <p:pic>
        <p:nvPicPr>
          <p:cNvPr id="304" name="image18.png"/>
          <p:cNvPicPr>
            <a:picLocks noChangeAspect="1"/>
          </p:cNvPicPr>
          <p:nvPr/>
        </p:nvPicPr>
        <p:blipFill>
          <a:blip r:embed="rId3">
            <a:extLst/>
          </a:blip>
          <a:stretch>
            <a:fillRect/>
          </a:stretch>
        </p:blipFill>
        <p:spPr>
          <a:xfrm>
            <a:off x="406399" y="6450884"/>
            <a:ext cx="12192001" cy="2671005"/>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C4DFFF"/>
            </a:gs>
            <a:gs pos="100000">
              <a:srgbClr val="FFFFFF"/>
            </a:gs>
          </a:gsLst>
          <a:lin ang="5400000" scaled="0"/>
        </a:gradFill>
      </p:bgPr>
    </p:bg>
    <p:spTree>
      <p:nvGrpSpPr>
        <p:cNvPr id="1" name=""/>
        <p:cNvGrpSpPr/>
        <p:nvPr/>
      </p:nvGrpSpPr>
      <p:grpSpPr>
        <a:xfrm>
          <a:off x="0" y="0"/>
          <a:ext cx="0" cy="0"/>
          <a:chOff x="0" y="0"/>
          <a:chExt cx="0" cy="0"/>
        </a:xfrm>
      </p:grpSpPr>
      <p:sp>
        <p:nvSpPr>
          <p:cNvPr id="197" name="Shape 197"/>
          <p:cNvSpPr/>
          <p:nvPr>
            <p:ph type="body" sz="quarter" idx="1"/>
          </p:nvPr>
        </p:nvSpPr>
        <p:spPr>
          <a:xfrm>
            <a:off x="406400" y="241299"/>
            <a:ext cx="11176000" cy="673103"/>
          </a:xfrm>
          <a:prstGeom prst="rect">
            <a:avLst/>
          </a:prstGeom>
        </p:spPr>
        <p:txBody>
          <a:bodyPr/>
          <a:lstStyle>
            <a:lvl1pPr>
              <a:defRPr spc="100" sz="3800"/>
            </a:lvl1pPr>
          </a:lstStyle>
          <a:p>
            <a:pPr/>
            <a:r>
              <a:t>Agenda </a:t>
            </a:r>
          </a:p>
        </p:txBody>
      </p:sp>
      <p:sp>
        <p:nvSpPr>
          <p:cNvPr id="198" name="Shape 198"/>
          <p:cNvSpPr/>
          <p:nvPr>
            <p:ph type="title"/>
          </p:nvPr>
        </p:nvSpPr>
        <p:spPr>
          <a:xfrm>
            <a:off x="568537" y="1982580"/>
            <a:ext cx="12192003" cy="7046353"/>
          </a:xfrm>
          <a:prstGeom prst="rect">
            <a:avLst/>
          </a:prstGeom>
        </p:spPr>
        <p:txBody>
          <a:bodyPr/>
          <a:lstStyle/>
          <a:p>
            <a:pPr/>
            <a:r>
              <a:t>1. Introduction &amp; Overview</a:t>
            </a:r>
          </a:p>
          <a:p>
            <a:pPr/>
            <a:r>
              <a:t>2. Arcgis</a:t>
            </a:r>
          </a:p>
          <a:p>
            <a:pPr/>
            <a:r>
              <a:t>3. user view</a:t>
            </a:r>
          </a:p>
          <a:p>
            <a:pPr/>
            <a:r>
              <a:t>4. scoring</a:t>
            </a:r>
          </a:p>
          <a:p>
            <a:pPr/>
            <a:r>
              <a:t>5. Conclusion</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body" sz="quarter" idx="1"/>
          </p:nvPr>
        </p:nvSpPr>
        <p:spPr>
          <a:xfrm>
            <a:off x="406400" y="508968"/>
            <a:ext cx="11176000" cy="405433"/>
          </a:xfrm>
          <a:prstGeom prst="rect">
            <a:avLst/>
          </a:prstGeom>
        </p:spPr>
        <p:txBody>
          <a:bodyPr/>
          <a:lstStyle>
            <a:lvl1pPr defTabSz="393192">
              <a:defRPr spc="86" sz="2064"/>
            </a:lvl1pPr>
          </a:lstStyle>
          <a:p>
            <a:pPr/>
            <a:r>
              <a:t>Improved scoring method</a:t>
            </a:r>
          </a:p>
        </p:txBody>
      </p:sp>
      <p:sp>
        <p:nvSpPr>
          <p:cNvPr id="307" name="Shape 307"/>
          <p:cNvSpPr/>
          <p:nvPr/>
        </p:nvSpPr>
        <p:spPr>
          <a:xfrm flipH="1">
            <a:off x="5284693" y="1371600"/>
            <a:ext cx="1" cy="8081682"/>
          </a:xfrm>
          <a:prstGeom prst="line">
            <a:avLst/>
          </a:prstGeom>
          <a:ln w="25400">
            <a:solidFill>
              <a:schemeClr val="accent1"/>
            </a:solidFill>
            <a:miter lim="400000"/>
          </a:ln>
        </p:spPr>
        <p:txBody>
          <a:bodyPr lIns="45718" tIns="45718" rIns="45718" bIns="45718"/>
          <a:lstStyle/>
          <a:p>
            <a:pPr>
              <a:defRPr>
                <a:solidFill>
                  <a:srgbClr val="838787"/>
                </a:solidFill>
              </a:defRPr>
            </a:pPr>
          </a:p>
        </p:txBody>
      </p:sp>
      <p:sp>
        <p:nvSpPr>
          <p:cNvPr id="308" name="Shape 308"/>
          <p:cNvSpPr/>
          <p:nvPr/>
        </p:nvSpPr>
        <p:spPr>
          <a:xfrm>
            <a:off x="406400" y="1932640"/>
            <a:ext cx="4340410"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solidFill>
                  <a:srgbClr val="838787"/>
                </a:solidFill>
                <a:latin typeface="DIN Condensed (Body)"/>
                <a:ea typeface="DIN Condensed (Body)"/>
                <a:cs typeface="DIN Condensed (Body)"/>
                <a:sym typeface="DIN Condensed (Body)"/>
              </a:defRPr>
            </a:p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r>
              <a:t>DRAW PROJECT ON MAP</a:t>
            </a:r>
            <a:endParaRPr>
              <a:solidFill>
                <a:srgbClr val="838787"/>
              </a:solidFill>
            </a:endParaR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r>
              <a:t>GET SCORE INSTANTLY</a:t>
            </a:r>
            <a:endParaRPr>
              <a:solidFill>
                <a:srgbClr val="838787"/>
              </a:solidFill>
            </a:endParaR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p>
          <a:p>
            <a:pPr marL="342900" indent="-342900">
              <a:buSzPct val="100000"/>
              <a:buFont typeface="Arial"/>
              <a:buChar char="•"/>
              <a:defRPr sz="3700">
                <a:solidFill>
                  <a:schemeClr val="accent1"/>
                </a:solidFill>
                <a:latin typeface="DIN Condensed (Body)"/>
                <a:ea typeface="DIN Condensed (Body)"/>
                <a:cs typeface="DIN Condensed (Body)"/>
                <a:sym typeface="DIN Condensed (Body)"/>
              </a:defRPr>
            </a:pPr>
          </a:p>
          <a:p>
            <a:pPr>
              <a:defRPr sz="3700">
                <a:solidFill>
                  <a:schemeClr val="accent1"/>
                </a:solidFill>
                <a:latin typeface="DIN Condensed (Body)"/>
                <a:ea typeface="DIN Condensed (Body)"/>
                <a:cs typeface="DIN Condensed (Body)"/>
                <a:sym typeface="DIN Condensed (Body)"/>
              </a:defRPr>
            </a:pPr>
          </a:p>
        </p:txBody>
      </p:sp>
      <p:pic>
        <p:nvPicPr>
          <p:cNvPr id="309" name="image22.png"/>
          <p:cNvPicPr>
            <a:picLocks noChangeAspect="1"/>
          </p:cNvPicPr>
          <p:nvPr/>
        </p:nvPicPr>
        <p:blipFill>
          <a:blip r:embed="rId2">
            <a:extLst/>
          </a:blip>
          <a:stretch>
            <a:fillRect/>
          </a:stretch>
        </p:blipFill>
        <p:spPr>
          <a:xfrm>
            <a:off x="5443277" y="1371600"/>
            <a:ext cx="7300588" cy="3322867"/>
          </a:xfrm>
          <a:prstGeom prst="rect">
            <a:avLst/>
          </a:prstGeom>
          <a:ln w="12700">
            <a:miter lim="400000"/>
          </a:ln>
        </p:spPr>
      </p:pic>
      <p:pic>
        <p:nvPicPr>
          <p:cNvPr id="310" name="image23.png"/>
          <p:cNvPicPr>
            <a:picLocks noChangeAspect="1"/>
          </p:cNvPicPr>
          <p:nvPr/>
        </p:nvPicPr>
        <p:blipFill>
          <a:blip r:embed="rId3">
            <a:extLst/>
          </a:blip>
          <a:stretch>
            <a:fillRect/>
          </a:stretch>
        </p:blipFill>
        <p:spPr>
          <a:xfrm>
            <a:off x="5443277" y="5059134"/>
            <a:ext cx="7300594" cy="3566471"/>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p:nvPr>
        </p:nvSpPr>
        <p:spPr>
          <a:xfrm>
            <a:off x="4079681" y="4382042"/>
            <a:ext cx="3829439" cy="989515"/>
          </a:xfrm>
          <a:prstGeom prst="rect">
            <a:avLst/>
          </a:prstGeom>
        </p:spPr>
        <p:txBody>
          <a:bodyPr/>
          <a:lstStyle>
            <a:lvl1pPr>
              <a:defRPr sz="5400"/>
            </a:lvl1pPr>
          </a:lstStyle>
          <a:p>
            <a:pPr/>
            <a:r>
              <a:t>5. Conclusion </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title"/>
          </p:nvPr>
        </p:nvSpPr>
        <p:spPr>
          <a:xfrm>
            <a:off x="1098119" y="2112433"/>
            <a:ext cx="3493361" cy="711201"/>
          </a:xfrm>
          <a:prstGeom prst="rect">
            <a:avLst/>
          </a:prstGeom>
        </p:spPr>
        <p:txBody>
          <a:bodyPr/>
          <a:lstStyle>
            <a:lvl1pPr defTabSz="461518">
              <a:spcBef>
                <a:spcPts val="2200"/>
              </a:spcBef>
              <a:defRPr sz="4740"/>
            </a:lvl1pPr>
          </a:lstStyle>
          <a:p>
            <a:pPr/>
            <a:r>
              <a:t>Future tasks :</a:t>
            </a:r>
          </a:p>
        </p:txBody>
      </p:sp>
      <p:sp>
        <p:nvSpPr>
          <p:cNvPr id="315" name="Shape 315"/>
          <p:cNvSpPr/>
          <p:nvPr/>
        </p:nvSpPr>
        <p:spPr>
          <a:xfrm>
            <a:off x="1838198" y="3929943"/>
            <a:ext cx="4604040"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61470" indent="-261470">
              <a:buSzPct val="40000"/>
              <a:buBlip>
                <a:blip r:embed="rId2"/>
              </a:buBlip>
              <a:defRPr sz="2500">
                <a:solidFill>
                  <a:srgbClr val="478BBE"/>
                </a:solidFill>
                <a:latin typeface="Arial Black"/>
                <a:ea typeface="Arial Black"/>
                <a:cs typeface="Arial Black"/>
                <a:sym typeface="Arial Black"/>
              </a:defRPr>
            </a:pPr>
            <a:r>
              <a:t>Web Application Tasks </a:t>
            </a:r>
          </a:p>
          <a:p>
            <a:pPr marL="261470" indent="-261470">
              <a:buSzPct val="40000"/>
              <a:buBlip>
                <a:blip r:embed="rId2"/>
              </a:buBlip>
              <a:defRPr sz="2500">
                <a:solidFill>
                  <a:srgbClr val="478BBE"/>
                </a:solidFill>
                <a:latin typeface="Arial Black"/>
                <a:ea typeface="Arial Black"/>
                <a:cs typeface="Arial Black"/>
                <a:sym typeface="Arial Black"/>
              </a:defRPr>
            </a:pPr>
            <a:r>
              <a:t>Machine Learning Tasks</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title"/>
          </p:nvPr>
        </p:nvSpPr>
        <p:spPr>
          <a:xfrm>
            <a:off x="4813498" y="4428859"/>
            <a:ext cx="3377805" cy="895881"/>
          </a:xfrm>
          <a:prstGeom prst="rect">
            <a:avLst/>
          </a:prstGeom>
        </p:spPr>
        <p:txBody>
          <a:bodyPr/>
          <a:lstStyle>
            <a:lvl1pPr>
              <a:defRPr sz="5400"/>
            </a:lvl1pPr>
          </a:lstStyle>
          <a:p>
            <a:pPr/>
            <a:r>
              <a:t>Thank you!</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p:nvPr>
        </p:nvSpPr>
        <p:spPr>
          <a:xfrm>
            <a:off x="406398" y="3955519"/>
            <a:ext cx="12192003" cy="1842562"/>
          </a:xfrm>
          <a:prstGeom prst="rect">
            <a:avLst/>
          </a:prstGeom>
        </p:spPr>
        <p:txBody>
          <a:bodyPr/>
          <a:lstStyle>
            <a:lvl1pPr algn="ctr" defTabSz="914400">
              <a:lnSpc>
                <a:spcPct val="100000"/>
              </a:lnSpc>
              <a:spcBef>
                <a:spcPts val="0"/>
              </a:spcBef>
              <a:defRPr b="1" cap="none" sz="5300">
                <a:solidFill>
                  <a:srgbClr val="3AA5DC"/>
                </a:solidFill>
                <a:latin typeface="PT Sans Narrow"/>
                <a:ea typeface="PT Sans Narrow"/>
                <a:cs typeface="PT Sans Narrow"/>
                <a:sym typeface="PT Sans Narrow"/>
              </a:defRPr>
            </a:lvl1pPr>
          </a:lstStyle>
          <a:p>
            <a:pPr/>
            <a:r>
              <a:t>1. Introduction &amp; Overview</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body" sz="quarter" idx="1"/>
          </p:nvPr>
        </p:nvSpPr>
        <p:spPr>
          <a:xfrm>
            <a:off x="643465" y="342898"/>
            <a:ext cx="11176003" cy="571503"/>
          </a:xfrm>
          <a:prstGeom prst="rect">
            <a:avLst/>
          </a:prstGeom>
        </p:spPr>
        <p:txBody>
          <a:bodyPr/>
          <a:lstStyle>
            <a:lvl1pPr>
              <a:defRPr spc="100" sz="3200"/>
            </a:lvl1pPr>
          </a:lstStyle>
          <a:p>
            <a:pPr/>
            <a:r>
              <a:t>Introduction</a:t>
            </a:r>
          </a:p>
        </p:txBody>
      </p:sp>
      <p:sp>
        <p:nvSpPr>
          <p:cNvPr id="203" name="Shape 203"/>
          <p:cNvSpPr/>
          <p:nvPr>
            <p:ph type="title"/>
          </p:nvPr>
        </p:nvSpPr>
        <p:spPr>
          <a:xfrm>
            <a:off x="406400" y="1536699"/>
            <a:ext cx="12192000" cy="1904076"/>
          </a:xfrm>
          <a:prstGeom prst="rect">
            <a:avLst/>
          </a:prstGeom>
        </p:spPr>
        <p:txBody>
          <a:bodyPr/>
          <a:lstStyle>
            <a:lvl1pPr defTabSz="344676">
              <a:spcBef>
                <a:spcPts val="1600"/>
              </a:spcBef>
              <a:defRPr sz="3100"/>
            </a:lvl1pPr>
          </a:lstStyle>
          <a:p>
            <a:pPr/>
            <a:r>
              <a:t>The Los Angeles Department of Transportation (LADOT) has partnered with the City’s Information Technology Agency Data Science Federation and California State University Los Angeles to develop a Parameterized Model for mobility project scoring and estimation of benefits.</a:t>
            </a:r>
          </a:p>
        </p:txBody>
      </p:sp>
      <p:pic>
        <p:nvPicPr>
          <p:cNvPr id="204" name="image1.tif"/>
          <p:cNvPicPr>
            <a:picLocks noChangeAspect="1"/>
          </p:cNvPicPr>
          <p:nvPr/>
        </p:nvPicPr>
        <p:blipFill>
          <a:blip r:embed="rId2">
            <a:extLst/>
          </a:blip>
          <a:stretch>
            <a:fillRect/>
          </a:stretch>
        </p:blipFill>
        <p:spPr>
          <a:xfrm>
            <a:off x="5523915" y="4210603"/>
            <a:ext cx="3125371" cy="3159342"/>
          </a:xfrm>
          <a:prstGeom prst="rect">
            <a:avLst/>
          </a:prstGeom>
          <a:ln w="12700">
            <a:miter lim="400000"/>
          </a:ln>
        </p:spPr>
      </p:pic>
      <p:pic>
        <p:nvPicPr>
          <p:cNvPr id="205" name="image2.tif"/>
          <p:cNvPicPr>
            <a:picLocks noChangeAspect="1"/>
          </p:cNvPicPr>
          <p:nvPr/>
        </p:nvPicPr>
        <p:blipFill>
          <a:blip r:embed="rId3">
            <a:extLst/>
          </a:blip>
          <a:stretch>
            <a:fillRect/>
          </a:stretch>
        </p:blipFill>
        <p:spPr>
          <a:xfrm>
            <a:off x="425448" y="3568336"/>
            <a:ext cx="4574484" cy="4574481"/>
          </a:xfrm>
          <a:prstGeom prst="rect">
            <a:avLst/>
          </a:prstGeom>
          <a:ln w="12700">
            <a:miter lim="400000"/>
          </a:ln>
        </p:spPr>
      </p:pic>
      <p:pic>
        <p:nvPicPr>
          <p:cNvPr id="206" name="image3.png"/>
          <p:cNvPicPr>
            <a:picLocks noChangeAspect="1"/>
          </p:cNvPicPr>
          <p:nvPr/>
        </p:nvPicPr>
        <p:blipFill>
          <a:blip r:embed="rId4">
            <a:extLst/>
          </a:blip>
          <a:stretch>
            <a:fillRect/>
          </a:stretch>
        </p:blipFill>
        <p:spPr>
          <a:xfrm>
            <a:off x="8716068" y="4063072"/>
            <a:ext cx="4064002" cy="3454403"/>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body" sz="quarter" idx="1"/>
          </p:nvPr>
        </p:nvSpPr>
        <p:spPr>
          <a:xfrm>
            <a:off x="406400" y="330198"/>
            <a:ext cx="11176000" cy="584203"/>
          </a:xfrm>
          <a:prstGeom prst="rect">
            <a:avLst/>
          </a:prstGeom>
        </p:spPr>
        <p:txBody>
          <a:bodyPr/>
          <a:lstStyle>
            <a:lvl1pPr>
              <a:defRPr spc="100" sz="3300"/>
            </a:lvl1pPr>
          </a:lstStyle>
          <a:p>
            <a:pPr/>
            <a:r>
              <a:t>Deliverables</a:t>
            </a:r>
          </a:p>
        </p:txBody>
      </p:sp>
      <p:sp>
        <p:nvSpPr>
          <p:cNvPr id="209" name="Shape 209"/>
          <p:cNvSpPr/>
          <p:nvPr>
            <p:ph type="title"/>
          </p:nvPr>
        </p:nvSpPr>
        <p:spPr>
          <a:xfrm>
            <a:off x="406400" y="1476860"/>
            <a:ext cx="12192001" cy="2816226"/>
          </a:xfrm>
          <a:prstGeom prst="rect">
            <a:avLst/>
          </a:prstGeom>
        </p:spPr>
        <p:txBody>
          <a:bodyPr/>
          <a:lstStyle/>
          <a:p>
            <a:pPr marL="240631" indent="-240631" defTabSz="233679">
              <a:lnSpc>
                <a:spcPct val="100000"/>
              </a:lnSpc>
              <a:spcBef>
                <a:spcPts val="1100"/>
              </a:spcBef>
              <a:buSzPct val="100000"/>
              <a:buChar char="•"/>
              <a:defRPr sz="2400"/>
            </a:pPr>
            <a:r>
              <a:t>   automated mapping tool based on ArcGIS that gathers transportation capital project data and score projects based on LADOT priorities and City mobility goals. </a:t>
            </a:r>
          </a:p>
          <a:p>
            <a:pPr marL="240631" indent="-240631" defTabSz="233679">
              <a:lnSpc>
                <a:spcPct val="100000"/>
              </a:lnSpc>
              <a:spcBef>
                <a:spcPts val="1100"/>
              </a:spcBef>
              <a:buSzPct val="100000"/>
              <a:defRPr sz="2400"/>
            </a:pPr>
            <a:r>
              <a:t>   In the next stage of the project, we also plan to use data-driven approaches including machine learning algorithms to automatically design the best weights and scores rather than using pre-defined parameters.</a:t>
            </a:r>
          </a:p>
        </p:txBody>
      </p:sp>
      <p:grpSp>
        <p:nvGrpSpPr>
          <p:cNvPr id="212" name="Group 212"/>
          <p:cNvGrpSpPr/>
          <p:nvPr/>
        </p:nvGrpSpPr>
        <p:grpSpPr>
          <a:xfrm>
            <a:off x="1891467" y="4135524"/>
            <a:ext cx="9221866" cy="4395376"/>
            <a:chOff x="0" y="0"/>
            <a:chExt cx="9221864" cy="4395375"/>
          </a:xfrm>
        </p:grpSpPr>
        <p:pic>
          <p:nvPicPr>
            <p:cNvPr id="210" name="image7.png"/>
            <p:cNvPicPr>
              <a:picLocks noChangeAspect="1"/>
            </p:cNvPicPr>
            <p:nvPr/>
          </p:nvPicPr>
          <p:blipFill>
            <a:blip r:embed="rId2">
              <a:extLst/>
            </a:blip>
            <a:srcRect l="0" t="9886" r="652" b="6084"/>
            <a:stretch>
              <a:fillRect/>
            </a:stretch>
          </p:blipFill>
          <p:spPr>
            <a:xfrm>
              <a:off x="7525" y="7432"/>
              <a:ext cx="9206907" cy="4380511"/>
            </a:xfrm>
            <a:prstGeom prst="rect">
              <a:avLst/>
            </a:prstGeom>
            <a:ln w="12700" cap="flat">
              <a:noFill/>
              <a:miter lim="400000"/>
            </a:ln>
            <a:effectLst/>
          </p:spPr>
        </p:pic>
        <p:sp>
          <p:nvSpPr>
            <p:cNvPr id="211" name="Shape 211"/>
            <p:cNvSpPr/>
            <p:nvPr/>
          </p:nvSpPr>
          <p:spPr>
            <a:xfrm>
              <a:off x="0" y="0"/>
              <a:ext cx="9221865" cy="4395376"/>
            </a:xfrm>
            <a:prstGeom prst="rect">
              <a:avLst/>
            </a:prstGeom>
            <a:noFill/>
            <a:ln w="9525" cap="flat">
              <a:solidFill>
                <a:srgbClr val="000000"/>
              </a:solidFill>
              <a:prstDash val="solid"/>
              <a:round/>
            </a:ln>
            <a:effectLst/>
          </p:spPr>
          <p:txBody>
            <a:bodyPr wrap="square" lIns="45719" tIns="45719" rIns="45719" bIns="45719" numCol="1" anchor="ctr">
              <a:noAutofit/>
            </a:bodyPr>
            <a:lstStyle/>
            <a:p>
              <a:pPr defTabSz="914400">
                <a:spcBef>
                  <a:spcPts val="0"/>
                </a:spcBef>
                <a:defRPr sz="1800">
                  <a:solidFill>
                    <a:srgbClr val="000000"/>
                  </a:solidFill>
                  <a:latin typeface="Calibri"/>
                  <a:ea typeface="Calibri"/>
                  <a:cs typeface="Calibri"/>
                  <a:sym typeface="Calibri"/>
                </a:defRPr>
              </a:pPr>
            </a:p>
          </p:txBody>
        </p:sp>
      </p:gr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body" sz="quarter" idx="1"/>
          </p:nvPr>
        </p:nvSpPr>
        <p:spPr>
          <a:xfrm>
            <a:off x="406400" y="368299"/>
            <a:ext cx="11176000" cy="546103"/>
          </a:xfrm>
          <a:prstGeom prst="rect">
            <a:avLst/>
          </a:prstGeom>
        </p:spPr>
        <p:txBody>
          <a:bodyPr/>
          <a:lstStyle>
            <a:lvl1pPr>
              <a:defRPr spc="100" sz="3000"/>
            </a:lvl1pPr>
          </a:lstStyle>
          <a:p>
            <a:pPr/>
            <a:r>
              <a:t>our goal</a:t>
            </a:r>
          </a:p>
        </p:txBody>
      </p:sp>
      <p:sp>
        <p:nvSpPr>
          <p:cNvPr id="215" name="Shape 215"/>
          <p:cNvSpPr/>
          <p:nvPr>
            <p:ph type="title"/>
          </p:nvPr>
        </p:nvSpPr>
        <p:spPr>
          <a:xfrm>
            <a:off x="406400" y="1536698"/>
            <a:ext cx="12192000" cy="3794760"/>
          </a:xfrm>
          <a:prstGeom prst="rect">
            <a:avLst/>
          </a:prstGeom>
        </p:spPr>
        <p:txBody>
          <a:bodyPr/>
          <a:lstStyle/>
          <a:p>
            <a:pPr marL="240631" indent="-240631" defTabSz="262888">
              <a:lnSpc>
                <a:spcPct val="100000"/>
              </a:lnSpc>
              <a:spcBef>
                <a:spcPts val="1200"/>
              </a:spcBef>
              <a:buSzPct val="100000"/>
              <a:buChar char="•"/>
              <a:defRPr sz="2400"/>
            </a:pPr>
            <a:r>
              <a:t>This project will create a web map based on ESRI ArcGIS mapping tools that allows LADOT project managers to locate mobility investments within the City and use automate overlay analysis to apply a weighted scoring model to the proposed projects, calculating how consistent the investment is with the City’s mobility goals and policies.</a:t>
            </a:r>
          </a:p>
          <a:p>
            <a:pPr marL="240631" indent="-240631" defTabSz="262888">
              <a:lnSpc>
                <a:spcPct val="100000"/>
              </a:lnSpc>
              <a:spcBef>
                <a:spcPts val="1200"/>
              </a:spcBef>
              <a:buSzPct val="100000"/>
              <a:defRPr sz="2400"/>
            </a:pPr>
            <a:r>
              <a:t>The project will enable LADOT staff to justify mobility investment according to their relative advancement of City mobility policy priorities and anticipated benefits to Angelenos in terms of safety, access, sustainability, and livability. </a:t>
            </a:r>
          </a:p>
          <a:p>
            <a:pPr marL="240631" indent="-240631" defTabSz="262888">
              <a:lnSpc>
                <a:spcPct val="100000"/>
              </a:lnSpc>
              <a:spcBef>
                <a:spcPts val="1200"/>
              </a:spcBef>
              <a:buSzPct val="100000"/>
              <a:defRPr sz="2400"/>
            </a:pPr>
            <a:r>
              <a:t>The project would also use data on existing conditions to forecast the influence of individual projects to street users’ experience by travel mode.</a:t>
            </a:r>
          </a:p>
        </p:txBody>
      </p:sp>
      <p:pic>
        <p:nvPicPr>
          <p:cNvPr id="216" name="pasted-image.png"/>
          <p:cNvPicPr>
            <a:picLocks noChangeAspect="1"/>
          </p:cNvPicPr>
          <p:nvPr/>
        </p:nvPicPr>
        <p:blipFill>
          <a:blip r:embed="rId2">
            <a:extLst/>
          </a:blip>
          <a:stretch>
            <a:fillRect/>
          </a:stretch>
        </p:blipFill>
        <p:spPr>
          <a:xfrm>
            <a:off x="1274519" y="5649415"/>
            <a:ext cx="4737003" cy="4737004"/>
          </a:xfrm>
          <a:prstGeom prst="rect">
            <a:avLst/>
          </a:prstGeom>
          <a:ln w="12700">
            <a:miter lim="400000"/>
          </a:ln>
        </p:spPr>
      </p:pic>
      <p:pic>
        <p:nvPicPr>
          <p:cNvPr id="217" name="pasted-image.tiff"/>
          <p:cNvPicPr>
            <a:picLocks noChangeAspect="1"/>
          </p:cNvPicPr>
          <p:nvPr/>
        </p:nvPicPr>
        <p:blipFill>
          <a:blip r:embed="rId3">
            <a:extLst/>
          </a:blip>
          <a:stretch>
            <a:fillRect/>
          </a:stretch>
        </p:blipFill>
        <p:spPr>
          <a:xfrm>
            <a:off x="6759204" y="5827817"/>
            <a:ext cx="5380711" cy="3587141"/>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body" sz="quarter" idx="1"/>
          </p:nvPr>
        </p:nvSpPr>
        <p:spPr>
          <a:prstGeom prst="rect">
            <a:avLst/>
          </a:prstGeom>
        </p:spPr>
        <p:txBody>
          <a:bodyPr/>
          <a:lstStyle/>
          <a:p>
            <a:pPr/>
            <a:r>
              <a:t>Mobility plan 2035</a:t>
            </a:r>
          </a:p>
        </p:txBody>
      </p:sp>
      <p:sp>
        <p:nvSpPr>
          <p:cNvPr id="220" name="Shape 220"/>
          <p:cNvSpPr/>
          <p:nvPr>
            <p:ph type="title"/>
          </p:nvPr>
        </p:nvSpPr>
        <p:spPr>
          <a:xfrm>
            <a:off x="271764" y="1445959"/>
            <a:ext cx="12192001" cy="1677420"/>
          </a:xfrm>
          <a:prstGeom prst="rect">
            <a:avLst/>
          </a:prstGeom>
        </p:spPr>
        <p:txBody>
          <a:bodyPr/>
          <a:lstStyle>
            <a:lvl1pPr marL="240631" indent="-240631" defTabSz="262888">
              <a:lnSpc>
                <a:spcPct val="100000"/>
              </a:lnSpc>
              <a:spcBef>
                <a:spcPts val="1200"/>
              </a:spcBef>
              <a:buSzPct val="100000"/>
              <a:buChar char="•"/>
              <a:defRPr sz="2600"/>
            </a:lvl1pPr>
          </a:lstStyle>
          <a:p>
            <a:pPr/>
            <a:r>
              <a:t> The overlay analysis includes data layers relating to the City’s vision for its transportation system, as described in the adopted Mobility Plan 2035: the Circulation Element of the General Plan, and goals for mobility as described in the LADOT 2018 - 2020 Strategic Plan. </a:t>
            </a:r>
          </a:p>
        </p:txBody>
      </p:sp>
      <p:pic>
        <p:nvPicPr>
          <p:cNvPr id="221" name="pasted-image.tiff"/>
          <p:cNvPicPr>
            <a:picLocks noChangeAspect="1"/>
          </p:cNvPicPr>
          <p:nvPr/>
        </p:nvPicPr>
        <p:blipFill>
          <a:blip r:embed="rId2">
            <a:extLst/>
          </a:blip>
          <a:stretch>
            <a:fillRect/>
          </a:stretch>
        </p:blipFill>
        <p:spPr>
          <a:xfrm>
            <a:off x="3136457" y="2907048"/>
            <a:ext cx="6102265" cy="4715387"/>
          </a:xfrm>
          <a:prstGeom prst="rect">
            <a:avLst/>
          </a:prstGeom>
          <a:ln w="12700">
            <a:miter lim="400000"/>
          </a:ln>
        </p:spPr>
      </p:pic>
      <p:pic>
        <p:nvPicPr>
          <p:cNvPr id="222" name="pasted-image.png"/>
          <p:cNvPicPr>
            <a:picLocks noChangeAspect="1"/>
          </p:cNvPicPr>
          <p:nvPr/>
        </p:nvPicPr>
        <p:blipFill>
          <a:blip r:embed="rId3">
            <a:extLst/>
          </a:blip>
          <a:stretch>
            <a:fillRect/>
          </a:stretch>
        </p:blipFill>
        <p:spPr>
          <a:xfrm>
            <a:off x="2637704" y="7749848"/>
            <a:ext cx="7099772" cy="1677419"/>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body" sz="quarter" idx="1"/>
          </p:nvPr>
        </p:nvSpPr>
        <p:spPr>
          <a:prstGeom prst="rect">
            <a:avLst/>
          </a:prstGeom>
        </p:spPr>
        <p:txBody>
          <a:bodyPr/>
          <a:lstStyle/>
          <a:p>
            <a:pPr/>
            <a:r>
              <a:t>THIS MAPPING TOOL CAN …</a:t>
            </a:r>
          </a:p>
        </p:txBody>
      </p:sp>
      <p:sp>
        <p:nvSpPr>
          <p:cNvPr id="225" name="Shape 225"/>
          <p:cNvSpPr/>
          <p:nvPr>
            <p:ph type="title"/>
          </p:nvPr>
        </p:nvSpPr>
        <p:spPr>
          <a:xfrm>
            <a:off x="406400" y="1222550"/>
            <a:ext cx="12192001" cy="2752295"/>
          </a:xfrm>
          <a:prstGeom prst="rect">
            <a:avLst/>
          </a:prstGeom>
        </p:spPr>
        <p:txBody>
          <a:bodyPr/>
          <a:lstStyle/>
          <a:p>
            <a:pPr marL="320842" indent="-320842" defTabSz="233679">
              <a:lnSpc>
                <a:spcPct val="100000"/>
              </a:lnSpc>
              <a:spcBef>
                <a:spcPts val="1100"/>
              </a:spcBef>
              <a:buSzPct val="100000"/>
              <a:buAutoNum type="arabicPeriod" startAt="1"/>
              <a:defRPr sz="2400"/>
            </a:pPr>
            <a:r>
              <a:t> automate weighted score modeling of proposed transportation projects based on City mobility policy priorities</a:t>
            </a:r>
          </a:p>
          <a:p>
            <a:pPr marL="320842" indent="-320842" defTabSz="233679">
              <a:lnSpc>
                <a:spcPct val="100000"/>
              </a:lnSpc>
              <a:spcBef>
                <a:spcPts val="1100"/>
              </a:spcBef>
              <a:buSzPct val="100000"/>
              <a:defRPr sz="2400"/>
            </a:pPr>
            <a:r>
              <a:t> support strategic mobility investment planning and project development</a:t>
            </a:r>
          </a:p>
          <a:p>
            <a:pPr marL="320842" indent="-320842" defTabSz="233679">
              <a:lnSpc>
                <a:spcPct val="100000"/>
              </a:lnSpc>
              <a:spcBef>
                <a:spcPts val="1100"/>
              </a:spcBef>
              <a:buSzPct val="100000"/>
              <a:defRPr sz="2400"/>
            </a:pPr>
            <a:r>
              <a:t> forecast influence of project on existing transportation system and travel behavior using empirical methods.</a:t>
            </a:r>
          </a:p>
        </p:txBody>
      </p:sp>
      <p:pic>
        <p:nvPicPr>
          <p:cNvPr id="226" name="image19.png"/>
          <p:cNvPicPr>
            <a:picLocks noChangeAspect="1"/>
          </p:cNvPicPr>
          <p:nvPr/>
        </p:nvPicPr>
        <p:blipFill>
          <a:blip r:embed="rId2">
            <a:extLst/>
          </a:blip>
          <a:srcRect l="0" t="10076" r="641" b="5693"/>
          <a:stretch>
            <a:fillRect/>
          </a:stretch>
        </p:blipFill>
        <p:spPr>
          <a:xfrm>
            <a:off x="1486296" y="3772405"/>
            <a:ext cx="10032249" cy="4783948"/>
          </a:xfrm>
          <a:prstGeom prst="rect">
            <a:avLst/>
          </a:prstGeom>
          <a:ln w="12700">
            <a:miter lim="400000"/>
          </a:ln>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222222"/>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Neue"/>
        <a:ea typeface="Helvetica Neue"/>
        <a:cs typeface="Helvetica Neue"/>
      </a:majorFont>
      <a:minorFont>
        <a:latin typeface="Helvetica"/>
        <a:ea typeface="Helvetica"/>
        <a:cs typeface="Helvetica"/>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38787"/>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Neue"/>
        <a:ea typeface="Helvetica Neue"/>
        <a:cs typeface="Helvetica Neue"/>
      </a:majorFont>
      <a:minorFont>
        <a:latin typeface="Helvetica"/>
        <a:ea typeface="Helvetica"/>
        <a:cs typeface="Helvetica"/>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38787"/>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222222"/>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