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6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y="5143500" cx="9144000"/>
  <p:notesSz cx="6858000" cy="9144000"/>
  <p:embeddedFontLst>
    <p:embeddedFont>
      <p:font typeface="Roboto"/>
      <p:regular r:id="rId32"/>
      <p:bold r:id="rId33"/>
      <p:italic r:id="rId34"/>
      <p:boldItalic r:id="rId35"/>
    </p:embeddedFont>
    <p:embeddedFont>
      <p:font typeface="Merriweather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Roboto-bold.fntdata"/><Relationship Id="rId10" Type="http://schemas.openxmlformats.org/officeDocument/2006/relationships/slide" Target="slides/slide6.xml"/><Relationship Id="rId32" Type="http://schemas.openxmlformats.org/officeDocument/2006/relationships/font" Target="fonts/Roboto-regular.fntdata"/><Relationship Id="rId13" Type="http://schemas.openxmlformats.org/officeDocument/2006/relationships/slide" Target="slides/slide9.xml"/><Relationship Id="rId35" Type="http://schemas.openxmlformats.org/officeDocument/2006/relationships/font" Target="fonts/Roboto-boldItalic.fntdata"/><Relationship Id="rId12" Type="http://schemas.openxmlformats.org/officeDocument/2006/relationships/slide" Target="slides/slide8.xml"/><Relationship Id="rId34" Type="http://schemas.openxmlformats.org/officeDocument/2006/relationships/font" Target="fonts/Roboto-italic.fntdata"/><Relationship Id="rId15" Type="http://schemas.openxmlformats.org/officeDocument/2006/relationships/slide" Target="slides/slide11.xml"/><Relationship Id="rId37" Type="http://schemas.openxmlformats.org/officeDocument/2006/relationships/font" Target="fonts/Merriweather-bold.fntdata"/><Relationship Id="rId14" Type="http://schemas.openxmlformats.org/officeDocument/2006/relationships/slide" Target="slides/slide10.xml"/><Relationship Id="rId36" Type="http://schemas.openxmlformats.org/officeDocument/2006/relationships/font" Target="fonts/Merriweather-regular.fntdata"/><Relationship Id="rId17" Type="http://schemas.openxmlformats.org/officeDocument/2006/relationships/slide" Target="slides/slide13.xml"/><Relationship Id="rId39" Type="http://schemas.openxmlformats.org/officeDocument/2006/relationships/font" Target="fonts/Merriweather-boldItalic.fntdata"/><Relationship Id="rId16" Type="http://schemas.openxmlformats.org/officeDocument/2006/relationships/slide" Target="slides/slide12.xml"/><Relationship Id="rId38" Type="http://schemas.openxmlformats.org/officeDocument/2006/relationships/font" Target="fonts/Merriweather-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Sponsored by JPL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Shape 2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Use Linkedlist to keep track of the order of the points. 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Talk about how we have the module to drag point to edit but haven’t implemented yet.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Shape 24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Talk about how we have the module to drag point to edit but haven’t implemented yet.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Shape 25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Select point 3 for deletion.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Shape 2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Deleted point 3.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Challenge of loading JSON file. The JSON file that is used in Cesium is very specific format : CZML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For Cesium itself, to change camera orientation in cesium, using heading pitch and roll but in czml format, orientation in quaternion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Converting is painful.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CZML contains a date object that we plan to use to implement realistic lighting from the sun in the future.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Shape 2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After user done selecting points, the user can preview the path that they made. The preview has 2 modes that can be toggled. The top screenshot shows first person preview and shows 3rd person preview. 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Shape 2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So we made a short clip of a preview with 5 points going down in altitude to simulate an object dropping from a height of 460 meters. I know this realistic but the acceleration is about 100 meters per second. And in this preview the object slows down drastically right before it hits the surface.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This can similarly simulate a rover landing on a surface of a planet or object flying through space. 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Shape 2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Server can be access by the UI for the sun data and backend to convert from cartesian(x,y,z) into as spice refers to it planetographic (long, lat, alt).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Better transition. From frontend to spice, talk about what the front end needs from spice.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Dr. Kang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	-Why we need to use spice.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		-to find the position of the sun in respect to a point on mars or the moon. To give scientifically accurate on the sun’s position for the lighting on the preview and output video.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Shape 29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Focus on why we are using spice, not what spice is. Not integrated with project yet. State it is complete but not ready.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Spacecraft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Planet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Instrument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C-matrix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Events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Shape 2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>
                <a:solidFill>
                  <a:srgbClr val="333333"/>
                </a:solidFill>
                <a:latin typeface="Merriweather"/>
                <a:ea typeface="Merriweather"/>
                <a:cs typeface="Merriweather"/>
                <a:sym typeface="Merriweather"/>
              </a:rPr>
              <a:t>Spice as a server. Used to calls functions.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>
                <a:solidFill>
                  <a:srgbClr val="333333"/>
                </a:solidFill>
                <a:latin typeface="Merriweather"/>
                <a:ea typeface="Merriweather"/>
                <a:cs typeface="Merriweather"/>
                <a:sym typeface="Merriweather"/>
              </a:rPr>
              <a:t>• Positions and velocities of planets, satellites, comets, asteroids and spacecraft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>
                <a:solidFill>
                  <a:srgbClr val="333333"/>
                </a:solidFill>
                <a:latin typeface="Merriweather"/>
                <a:ea typeface="Merriweather"/>
                <a:cs typeface="Merriweather"/>
                <a:sym typeface="Merriweather"/>
              </a:rPr>
              <a:t>• Size, shape and orientation of planets, satellites, comets and asteroids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>
                <a:solidFill>
                  <a:srgbClr val="333333"/>
                </a:solidFill>
                <a:latin typeface="Merriweather"/>
                <a:ea typeface="Merriweather"/>
                <a:cs typeface="Merriweather"/>
                <a:sym typeface="Merriweather"/>
              </a:rPr>
              <a:t>• Orientation of a spacecraft and its various moving structures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sz="1400">
                <a:solidFill>
                  <a:srgbClr val="333333"/>
                </a:solidFill>
                <a:latin typeface="Merriweather"/>
                <a:ea typeface="Merriweather"/>
                <a:cs typeface="Merriweather"/>
                <a:sym typeface="Merriweather"/>
              </a:rPr>
              <a:t>• Time conversions can convert almost all time formats to the needed structure.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Shape 1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Shape 3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>
                <a:solidFill>
                  <a:srgbClr val="333333"/>
                </a:solidFill>
                <a:latin typeface="Merriweather"/>
                <a:ea typeface="Merriweather"/>
                <a:cs typeface="Merriweather"/>
                <a:sym typeface="Merriweather"/>
              </a:rPr>
              <a:t>Both of these objectives are complete for Mars but we have not yet integrated them into the project.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sz="1400">
                <a:solidFill>
                  <a:srgbClr val="333333"/>
                </a:solidFill>
                <a:latin typeface="Merriweather"/>
                <a:ea typeface="Merriweather"/>
                <a:cs typeface="Merriweather"/>
                <a:sym typeface="Merriweather"/>
              </a:rPr>
              <a:t>Challenges were getting used to  spice and terminology  another challenge was going through the large amount documentation.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Shape 31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Shape 3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Flow chart hadoop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Shape 32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Shape 33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Shape 33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Experimental Result using Mars sample data.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This video would simulate a landing approach to the surface of Mars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Shape 34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Front end future implementation: lighting from the sun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Slow render time is the big challenge on back end side.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List implemented modules and future implementations. Future port to linux system.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W</a:t>
            </a:r>
            <a:r>
              <a:rPr lang="en"/>
              <a:t>orking on mesh reduction but haven’t been fully implemented yet.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Calculating sun data is done but integration hasn’t been done yet.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Shape 34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Front end future implementation: lighting from the sun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Slow render time is the big challenge on back end side.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List implemented modules and future implementations. Future port to linux system.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Working on mesh reduction but haven’t been fully implemented yet.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Calculating sun data is done but integration hasn’t been done yet.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Give concrete scenario/example on how its used: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For example: spacecraft landing on surface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Cesium is an open source javascript library for displaying 3D globes and maps.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Shape 1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Talk about the functionality of front end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Shape 1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This is the first thing the user will see when they go in the website.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Shape 2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jpg"/><Relationship Id="rId3" Type="http://schemas.openxmlformats.org/officeDocument/2006/relationships/image" Target="../media/image00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TitleHD.png" id="12" name="Shape 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1600" cy="51423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hape 13"/>
          <p:cNvSpPr txBox="1"/>
          <p:nvPr>
            <p:ph type="ctrTitle"/>
          </p:nvPr>
        </p:nvSpPr>
        <p:spPr>
          <a:xfrm>
            <a:off x="2971799" y="1473200"/>
            <a:ext cx="53982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rIns="68575" tIns="68575"/>
          <a:lstStyle>
            <a:lvl1pPr indent="0" lvl="0" marL="0" marR="0" rtl="0" algn="r">
              <a:spcBef>
                <a:spcPts val="0"/>
              </a:spcBef>
              <a:buClr>
                <a:schemeClr val="lt1"/>
              </a:buClr>
              <a:buFont typeface="Calibri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" type="subTitle"/>
          </p:nvPr>
        </p:nvSpPr>
        <p:spPr>
          <a:xfrm>
            <a:off x="2971799" y="3289299"/>
            <a:ext cx="5398200" cy="10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rIns="68575" tIns="68575"/>
          <a:lstStyle>
            <a:lvl1pPr indent="0" lvl="0" marL="0" marR="0" rtl="0" algn="r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ctr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ctr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ctr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ctr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ctr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ctr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ctr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ctr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0" type="dt"/>
          </p:nvPr>
        </p:nvSpPr>
        <p:spPr>
          <a:xfrm>
            <a:off x="6699418" y="4402931"/>
            <a:ext cx="12000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1" type="ftr"/>
          </p:nvPr>
        </p:nvSpPr>
        <p:spPr>
          <a:xfrm>
            <a:off x="2971799" y="4402931"/>
            <a:ext cx="36705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2" type="sldNum"/>
          </p:nvPr>
        </p:nvSpPr>
        <p:spPr>
          <a:xfrm>
            <a:off x="7956718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Panoramic Picture with Caption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77" name="Shape 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00" cy="51423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Shape 78"/>
          <p:cNvSpPr txBox="1"/>
          <p:nvPr>
            <p:ph type="title"/>
          </p:nvPr>
        </p:nvSpPr>
        <p:spPr>
          <a:xfrm>
            <a:off x="514350" y="3549648"/>
            <a:ext cx="75987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rIns="68575" tIns="6857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Calibri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9" name="Shape 79"/>
          <p:cNvSpPr/>
          <p:nvPr>
            <p:ph idx="2" type="pic"/>
          </p:nvPr>
        </p:nvSpPr>
        <p:spPr>
          <a:xfrm>
            <a:off x="1028700" y="699084"/>
            <a:ext cx="6570000" cy="2373600"/>
          </a:xfrm>
          <a:prstGeom prst="roundRect">
            <a:avLst>
              <a:gd fmla="val 4380" name="adj"/>
            </a:avLst>
          </a:prstGeom>
          <a:noFill/>
          <a:ln cap="sq" cmpd="dbl" w="50800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  <p:txBody>
          <a:bodyPr anchorCtr="0" anchor="t" bIns="68575" lIns="68575" rIns="68575" tIns="68575"/>
          <a:lstStyle>
            <a:lvl1pPr indent="0" lvl="0" marL="0" marR="0" rtl="0" algn="ctr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514350" y="3974702"/>
            <a:ext cx="7598700" cy="3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rIns="68575" tIns="68575"/>
          <a:lstStyle>
            <a:lvl1pPr indent="0" lvl="0" marL="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0" type="dt"/>
          </p:nvPr>
        </p:nvSpPr>
        <p:spPr>
          <a:xfrm>
            <a:off x="6442245" y="4402931"/>
            <a:ext cx="1199999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1" type="ftr"/>
          </p:nvPr>
        </p:nvSpPr>
        <p:spPr>
          <a:xfrm>
            <a:off x="514350" y="4402931"/>
            <a:ext cx="58707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2" type="sldNum"/>
          </p:nvPr>
        </p:nvSpPr>
        <p:spPr>
          <a:xfrm>
            <a:off x="7699545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itle and Caption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85" name="Shape 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00" cy="51423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Shape 86"/>
          <p:cNvSpPr txBox="1"/>
          <p:nvPr>
            <p:ph type="title"/>
          </p:nvPr>
        </p:nvSpPr>
        <p:spPr>
          <a:xfrm>
            <a:off x="514350" y="457200"/>
            <a:ext cx="7598700" cy="23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Calibri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514350" y="3257550"/>
            <a:ext cx="7598700" cy="108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Shape 88"/>
          <p:cNvSpPr txBox="1"/>
          <p:nvPr>
            <p:ph idx="10" type="dt"/>
          </p:nvPr>
        </p:nvSpPr>
        <p:spPr>
          <a:xfrm>
            <a:off x="6442245" y="4402931"/>
            <a:ext cx="1199999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Shape 89"/>
          <p:cNvSpPr txBox="1"/>
          <p:nvPr>
            <p:ph idx="11" type="ftr"/>
          </p:nvPr>
        </p:nvSpPr>
        <p:spPr>
          <a:xfrm>
            <a:off x="514350" y="4402931"/>
            <a:ext cx="58707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Shape 90"/>
          <p:cNvSpPr txBox="1"/>
          <p:nvPr>
            <p:ph idx="12" type="sldNum"/>
          </p:nvPr>
        </p:nvSpPr>
        <p:spPr>
          <a:xfrm>
            <a:off x="7699545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Quote with Ca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92" name="Shape 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00" cy="51423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93"/>
          <p:cNvSpPr txBox="1"/>
          <p:nvPr/>
        </p:nvSpPr>
        <p:spPr>
          <a:xfrm>
            <a:off x="7678400" y="2057400"/>
            <a:ext cx="457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b="0" lang="en" sz="60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</a:p>
        </p:txBody>
      </p:sp>
      <p:sp>
        <p:nvSpPr>
          <p:cNvPr id="94" name="Shape 94"/>
          <p:cNvSpPr txBox="1"/>
          <p:nvPr/>
        </p:nvSpPr>
        <p:spPr>
          <a:xfrm>
            <a:off x="366206" y="617502"/>
            <a:ext cx="457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b="0" lang="en" sz="60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</a:p>
        </p:txBody>
      </p:sp>
      <p:sp>
        <p:nvSpPr>
          <p:cNvPr id="95" name="Shape 95"/>
          <p:cNvSpPr txBox="1"/>
          <p:nvPr>
            <p:ph type="title"/>
          </p:nvPr>
        </p:nvSpPr>
        <p:spPr>
          <a:xfrm>
            <a:off x="744200" y="457200"/>
            <a:ext cx="71628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Calibri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823406" y="2514600"/>
            <a:ext cx="70044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1892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235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25781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29210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7" name="Shape 97"/>
          <p:cNvSpPr txBox="1"/>
          <p:nvPr>
            <p:ph idx="2" type="body"/>
          </p:nvPr>
        </p:nvSpPr>
        <p:spPr>
          <a:xfrm>
            <a:off x="515598" y="3257550"/>
            <a:ext cx="7614300" cy="108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8" name="Shape 98"/>
          <p:cNvSpPr txBox="1"/>
          <p:nvPr>
            <p:ph idx="10" type="dt"/>
          </p:nvPr>
        </p:nvSpPr>
        <p:spPr>
          <a:xfrm>
            <a:off x="6442245" y="4402931"/>
            <a:ext cx="1199999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9" name="Shape 99"/>
          <p:cNvSpPr txBox="1"/>
          <p:nvPr>
            <p:ph idx="11" type="ftr"/>
          </p:nvPr>
        </p:nvSpPr>
        <p:spPr>
          <a:xfrm>
            <a:off x="514350" y="4402931"/>
            <a:ext cx="58707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Shape 100"/>
          <p:cNvSpPr txBox="1"/>
          <p:nvPr>
            <p:ph idx="12" type="sldNum"/>
          </p:nvPr>
        </p:nvSpPr>
        <p:spPr>
          <a:xfrm>
            <a:off x="7699545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Name Card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02" name="Shape 1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00" cy="51423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Shape 103"/>
          <p:cNvSpPr txBox="1"/>
          <p:nvPr>
            <p:ph type="title"/>
          </p:nvPr>
        </p:nvSpPr>
        <p:spPr>
          <a:xfrm>
            <a:off x="514351" y="2481435"/>
            <a:ext cx="7598700" cy="11016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rIns="68575" tIns="6857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Calibri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514350" y="3583035"/>
            <a:ext cx="75987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rIns="68575" tIns="68575"/>
          <a:lstStyle>
            <a:lvl1pPr indent="0" lvl="0" marL="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" name="Shape 105"/>
          <p:cNvSpPr txBox="1"/>
          <p:nvPr>
            <p:ph idx="10" type="dt"/>
          </p:nvPr>
        </p:nvSpPr>
        <p:spPr>
          <a:xfrm>
            <a:off x="6442245" y="4402931"/>
            <a:ext cx="1199999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Shape 106"/>
          <p:cNvSpPr txBox="1"/>
          <p:nvPr>
            <p:ph idx="11" type="ftr"/>
          </p:nvPr>
        </p:nvSpPr>
        <p:spPr>
          <a:xfrm>
            <a:off x="514350" y="4402931"/>
            <a:ext cx="58707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7" name="Shape 107"/>
          <p:cNvSpPr txBox="1"/>
          <p:nvPr>
            <p:ph idx="12" type="sldNum"/>
          </p:nvPr>
        </p:nvSpPr>
        <p:spPr>
          <a:xfrm>
            <a:off x="7699545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Quote Name Card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09" name="Shape 1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00" cy="5142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Shape 110"/>
          <p:cNvSpPr txBox="1"/>
          <p:nvPr/>
        </p:nvSpPr>
        <p:spPr>
          <a:xfrm>
            <a:off x="7678400" y="2057400"/>
            <a:ext cx="457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b="0" lang="en" sz="60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</a:p>
        </p:txBody>
      </p:sp>
      <p:sp>
        <p:nvSpPr>
          <p:cNvPr id="111" name="Shape 111"/>
          <p:cNvSpPr txBox="1"/>
          <p:nvPr/>
        </p:nvSpPr>
        <p:spPr>
          <a:xfrm>
            <a:off x="366206" y="617502"/>
            <a:ext cx="457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b="0" lang="en" sz="60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</a:p>
        </p:txBody>
      </p:sp>
      <p:sp>
        <p:nvSpPr>
          <p:cNvPr id="112" name="Shape 112"/>
          <p:cNvSpPr txBox="1"/>
          <p:nvPr>
            <p:ph type="title"/>
          </p:nvPr>
        </p:nvSpPr>
        <p:spPr>
          <a:xfrm>
            <a:off x="744200" y="457200"/>
            <a:ext cx="71628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Calibri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514350" y="2914650"/>
            <a:ext cx="76017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rIns="68575" tIns="68575"/>
          <a:lstStyle>
            <a:lvl1pPr indent="-215900" lvl="0" marL="215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9700" lvl="1" marL="558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52400" lvl="2" marL="901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63500" lvl="3" marL="1155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63500" lvl="4" marL="1498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1892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235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25781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29210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" name="Shape 114"/>
          <p:cNvSpPr txBox="1"/>
          <p:nvPr>
            <p:ph idx="2" type="body"/>
          </p:nvPr>
        </p:nvSpPr>
        <p:spPr>
          <a:xfrm>
            <a:off x="514349" y="3581400"/>
            <a:ext cx="76017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rIns="68575" tIns="68575"/>
          <a:lstStyle>
            <a:lvl1pPr indent="0" lvl="0" marL="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5" name="Shape 115"/>
          <p:cNvSpPr txBox="1"/>
          <p:nvPr>
            <p:ph idx="10" type="dt"/>
          </p:nvPr>
        </p:nvSpPr>
        <p:spPr>
          <a:xfrm>
            <a:off x="6442245" y="4402931"/>
            <a:ext cx="1199999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6" name="Shape 116"/>
          <p:cNvSpPr txBox="1"/>
          <p:nvPr>
            <p:ph idx="11" type="ftr"/>
          </p:nvPr>
        </p:nvSpPr>
        <p:spPr>
          <a:xfrm>
            <a:off x="514350" y="4402931"/>
            <a:ext cx="58707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7" name="Shape 117"/>
          <p:cNvSpPr txBox="1"/>
          <p:nvPr>
            <p:ph idx="12" type="sldNum"/>
          </p:nvPr>
        </p:nvSpPr>
        <p:spPr>
          <a:xfrm>
            <a:off x="7699545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rue or False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19" name="Shape 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00" cy="5142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>
            <p:ph type="title"/>
          </p:nvPr>
        </p:nvSpPr>
        <p:spPr>
          <a:xfrm>
            <a:off x="514350" y="457200"/>
            <a:ext cx="75987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Calibri"/>
              <a:buNone/>
              <a:defRPr b="0" i="0" sz="2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514350" y="2628900"/>
            <a:ext cx="75987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rIns="68575" tIns="68575"/>
          <a:lstStyle>
            <a:lvl1pPr indent="-215900" lvl="0" marL="215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9700" lvl="1" marL="558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52400" lvl="2" marL="901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63500" lvl="3" marL="1155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63500" lvl="4" marL="1498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1892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235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25781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29210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2" name="Shape 122"/>
          <p:cNvSpPr txBox="1"/>
          <p:nvPr>
            <p:ph idx="2" type="body"/>
          </p:nvPr>
        </p:nvSpPr>
        <p:spPr>
          <a:xfrm>
            <a:off x="514350" y="3257550"/>
            <a:ext cx="7598700" cy="10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rIns="68575" tIns="68575"/>
          <a:lstStyle>
            <a:lvl1pPr indent="0" lvl="0" marL="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3" name="Shape 123"/>
          <p:cNvSpPr txBox="1"/>
          <p:nvPr>
            <p:ph idx="10" type="dt"/>
          </p:nvPr>
        </p:nvSpPr>
        <p:spPr>
          <a:xfrm>
            <a:off x="6442245" y="4402931"/>
            <a:ext cx="1199999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4" name="Shape 124"/>
          <p:cNvSpPr txBox="1"/>
          <p:nvPr>
            <p:ph idx="11" type="ftr"/>
          </p:nvPr>
        </p:nvSpPr>
        <p:spPr>
          <a:xfrm>
            <a:off x="514350" y="4402931"/>
            <a:ext cx="58707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5" name="Shape 125"/>
          <p:cNvSpPr txBox="1"/>
          <p:nvPr>
            <p:ph idx="12" type="sldNum"/>
          </p:nvPr>
        </p:nvSpPr>
        <p:spPr>
          <a:xfrm>
            <a:off x="7699545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27" name="Shape 1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00" cy="5142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 txBox="1"/>
          <p:nvPr>
            <p:ph type="title"/>
          </p:nvPr>
        </p:nvSpPr>
        <p:spPr>
          <a:xfrm>
            <a:off x="514350" y="457200"/>
            <a:ext cx="7598700" cy="10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Calibri"/>
              <a:buNone/>
              <a:defRPr b="0" i="0" sz="2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29" name="Shape 129"/>
          <p:cNvSpPr txBox="1"/>
          <p:nvPr>
            <p:ph idx="1" type="body"/>
          </p:nvPr>
        </p:nvSpPr>
        <p:spPr>
          <a:xfrm rot="5400000">
            <a:off x="2945119" y="-824349"/>
            <a:ext cx="2736900" cy="75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rIns="68575" tIns="68575"/>
          <a:lstStyle>
            <a:lvl1pPr indent="-127000" lvl="0" marL="215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9700" lvl="1" marL="558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52400" lvl="2" marL="901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63500" lvl="3" marL="1155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63500" lvl="4" marL="1498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1892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235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25781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29210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Shape 130"/>
          <p:cNvSpPr txBox="1"/>
          <p:nvPr>
            <p:ph idx="10" type="dt"/>
          </p:nvPr>
        </p:nvSpPr>
        <p:spPr>
          <a:xfrm>
            <a:off x="6442245" y="4402931"/>
            <a:ext cx="1199999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1" name="Shape 131"/>
          <p:cNvSpPr txBox="1"/>
          <p:nvPr>
            <p:ph idx="11" type="ftr"/>
          </p:nvPr>
        </p:nvSpPr>
        <p:spPr>
          <a:xfrm>
            <a:off x="514350" y="4402931"/>
            <a:ext cx="58707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2" name="Shape 132"/>
          <p:cNvSpPr txBox="1"/>
          <p:nvPr>
            <p:ph idx="12" type="sldNum"/>
          </p:nvPr>
        </p:nvSpPr>
        <p:spPr>
          <a:xfrm>
            <a:off x="7699545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34" name="Shape 1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00" cy="51423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 txBox="1"/>
          <p:nvPr>
            <p:ph type="title"/>
          </p:nvPr>
        </p:nvSpPr>
        <p:spPr>
          <a:xfrm rot="5400000">
            <a:off x="5360420" y="1590899"/>
            <a:ext cx="38862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Calibri"/>
              <a:buNone/>
              <a:defRPr b="0" i="0" sz="2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6" name="Shape 136"/>
          <p:cNvSpPr txBox="1"/>
          <p:nvPr>
            <p:ph idx="1" type="body"/>
          </p:nvPr>
        </p:nvSpPr>
        <p:spPr>
          <a:xfrm rot="5400000">
            <a:off x="1508336" y="-536700"/>
            <a:ext cx="3886200" cy="58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rIns="68575" tIns="68575"/>
          <a:lstStyle>
            <a:lvl1pPr indent="-127000" lvl="0" marL="215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9700" lvl="1" marL="558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52400" lvl="2" marL="901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63500" lvl="3" marL="1155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63500" lvl="4" marL="1498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1892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235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25781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29210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7" name="Shape 137"/>
          <p:cNvSpPr txBox="1"/>
          <p:nvPr>
            <p:ph idx="10" type="dt"/>
          </p:nvPr>
        </p:nvSpPr>
        <p:spPr>
          <a:xfrm>
            <a:off x="6442245" y="4402931"/>
            <a:ext cx="1199999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8" name="Shape 138"/>
          <p:cNvSpPr txBox="1"/>
          <p:nvPr>
            <p:ph idx="11" type="ftr"/>
          </p:nvPr>
        </p:nvSpPr>
        <p:spPr>
          <a:xfrm>
            <a:off x="514350" y="4402931"/>
            <a:ext cx="58707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" name="Shape 139"/>
          <p:cNvSpPr txBox="1"/>
          <p:nvPr>
            <p:ph idx="12" type="sldNum"/>
          </p:nvPr>
        </p:nvSpPr>
        <p:spPr>
          <a:xfrm>
            <a:off x="7699545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68575" lIns="68575" rIns="68575" tIns="6857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ctr" bIns="68575" lIns="68575" rIns="68575" tIns="6857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43" name="Shape 1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34275" lIns="68575" rIns="68575" tIns="3427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68575" lIns="68575" rIns="68575" tIns="6857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ctr" bIns="68575" lIns="68575" rIns="68575" tIns="68575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147" name="Shape 14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ctr" bIns="68575" lIns="68575" rIns="68575" tIns="68575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148" name="Shape 14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34275" lIns="68575" rIns="68575" tIns="3427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9" name="Shape 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00" cy="51423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hape 20"/>
          <p:cNvSpPr txBox="1"/>
          <p:nvPr>
            <p:ph type="title"/>
          </p:nvPr>
        </p:nvSpPr>
        <p:spPr>
          <a:xfrm>
            <a:off x="514350" y="457200"/>
            <a:ext cx="7598700" cy="10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Calibri"/>
              <a:buNone/>
              <a:defRPr b="0" i="0" sz="2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x="514350" y="1606550"/>
            <a:ext cx="75987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-127000" lvl="0" marL="215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9700" lvl="1" marL="558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52400" lvl="2" marL="901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63500" lvl="3" marL="1155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63500" lvl="4" marL="1498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1892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235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25781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29210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x="6442245" y="4402931"/>
            <a:ext cx="1199999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514350" y="4402931"/>
            <a:ext cx="58707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7699545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26" name="Shape 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00" cy="51423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hape 27"/>
          <p:cNvSpPr txBox="1"/>
          <p:nvPr>
            <p:ph type="title"/>
          </p:nvPr>
        </p:nvSpPr>
        <p:spPr>
          <a:xfrm>
            <a:off x="514350" y="2481435"/>
            <a:ext cx="7598700" cy="11016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rIns="68575" tIns="6857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Calibri"/>
              <a:buNone/>
              <a:defRPr b="0" i="0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514349" y="3583035"/>
            <a:ext cx="75987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rIns="68575" tIns="68575"/>
          <a:lstStyle>
            <a:lvl1pPr indent="0" lvl="0" marL="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0" type="dt"/>
          </p:nvPr>
        </p:nvSpPr>
        <p:spPr>
          <a:xfrm>
            <a:off x="6442245" y="4402931"/>
            <a:ext cx="1199999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x="514350" y="4402931"/>
            <a:ext cx="58707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7699545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33" name="Shape 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00" cy="51423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34"/>
          <p:cNvSpPr txBox="1"/>
          <p:nvPr>
            <p:ph type="title"/>
          </p:nvPr>
        </p:nvSpPr>
        <p:spPr>
          <a:xfrm>
            <a:off x="514350" y="457200"/>
            <a:ext cx="7598700" cy="10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Calibri"/>
              <a:buNone/>
              <a:defRPr b="0" i="0" sz="2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514351" y="1606550"/>
            <a:ext cx="37464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-127000" lvl="0" marL="215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9700" lvl="1" marL="558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52400" lvl="2" marL="901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63500" lvl="3" marL="1155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63500" lvl="4" marL="1498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1892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235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25781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29210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366421" y="1606550"/>
            <a:ext cx="37464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-127000" lvl="0" marL="215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9700" lvl="1" marL="558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52400" lvl="2" marL="901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63500" lvl="3" marL="1155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63500" lvl="4" marL="1498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1892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235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25781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29210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6442245" y="4402931"/>
            <a:ext cx="1199999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514350" y="4402931"/>
            <a:ext cx="58707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7699545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/>
          <p:nvPr>
            <p:ph type="title"/>
          </p:nvPr>
        </p:nvSpPr>
        <p:spPr>
          <a:xfrm>
            <a:off x="514350" y="457200"/>
            <a:ext cx="7598700" cy="10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Calibri"/>
              <a:buNone/>
              <a:defRPr b="0" i="0" sz="2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x="730252" y="1663700"/>
            <a:ext cx="3531900" cy="4323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rIns="68575" tIns="68575"/>
          <a:lstStyle>
            <a:lvl1pPr indent="0" lvl="0" marL="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1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1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2" type="body"/>
          </p:nvPr>
        </p:nvSpPr>
        <p:spPr>
          <a:xfrm>
            <a:off x="514350" y="2152650"/>
            <a:ext cx="3747600" cy="21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rIns="68575" tIns="68575"/>
          <a:lstStyle>
            <a:lvl1pPr indent="-127000" lvl="0" marL="215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9700" lvl="1" marL="558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52400" lvl="2" marL="901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63500" lvl="3" marL="1155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63500" lvl="4" marL="1498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1892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235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25781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29210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3" type="body"/>
          </p:nvPr>
        </p:nvSpPr>
        <p:spPr>
          <a:xfrm>
            <a:off x="4572002" y="1670050"/>
            <a:ext cx="3542100" cy="4323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rIns="68575" tIns="68575"/>
          <a:lstStyle>
            <a:lvl1pPr indent="0" lvl="0" marL="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1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1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4" type="body"/>
          </p:nvPr>
        </p:nvSpPr>
        <p:spPr>
          <a:xfrm>
            <a:off x="4367612" y="2152650"/>
            <a:ext cx="3746399" cy="21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rIns="68575" tIns="68575"/>
          <a:lstStyle>
            <a:lvl1pPr indent="-127000" lvl="0" marL="215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9700" lvl="1" marL="558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52400" lvl="2" marL="901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63500" lvl="3" marL="1155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63500" lvl="4" marL="1498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1892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235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25781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29210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0" type="dt"/>
          </p:nvPr>
        </p:nvSpPr>
        <p:spPr>
          <a:xfrm>
            <a:off x="6442245" y="4402931"/>
            <a:ext cx="1199999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1" type="ftr"/>
          </p:nvPr>
        </p:nvSpPr>
        <p:spPr>
          <a:xfrm>
            <a:off x="514350" y="4402931"/>
            <a:ext cx="58707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7699545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50" name="Shape 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00" cy="51423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hape 51"/>
          <p:cNvSpPr txBox="1"/>
          <p:nvPr>
            <p:ph type="title"/>
          </p:nvPr>
        </p:nvSpPr>
        <p:spPr>
          <a:xfrm>
            <a:off x="514350" y="457200"/>
            <a:ext cx="7598700" cy="10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Calibri"/>
              <a:buNone/>
              <a:defRPr b="0" i="0" sz="2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0" type="dt"/>
          </p:nvPr>
        </p:nvSpPr>
        <p:spPr>
          <a:xfrm>
            <a:off x="6442245" y="4402931"/>
            <a:ext cx="1199999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1" type="ftr"/>
          </p:nvPr>
        </p:nvSpPr>
        <p:spPr>
          <a:xfrm>
            <a:off x="514350" y="4402931"/>
            <a:ext cx="58707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2" type="sldNum"/>
          </p:nvPr>
        </p:nvSpPr>
        <p:spPr>
          <a:xfrm>
            <a:off x="7699545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56" name="Shape 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00" cy="51423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Shape 57"/>
          <p:cNvSpPr txBox="1"/>
          <p:nvPr>
            <p:ph idx="10" type="dt"/>
          </p:nvPr>
        </p:nvSpPr>
        <p:spPr>
          <a:xfrm>
            <a:off x="6442245" y="4402931"/>
            <a:ext cx="1199999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1" type="ftr"/>
          </p:nvPr>
        </p:nvSpPr>
        <p:spPr>
          <a:xfrm>
            <a:off x="514350" y="4402931"/>
            <a:ext cx="58707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2" type="sldNum"/>
          </p:nvPr>
        </p:nvSpPr>
        <p:spPr>
          <a:xfrm>
            <a:off x="7699545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61" name="Shape 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00" cy="51423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Shape 62"/>
          <p:cNvSpPr txBox="1"/>
          <p:nvPr>
            <p:ph type="title"/>
          </p:nvPr>
        </p:nvSpPr>
        <p:spPr>
          <a:xfrm>
            <a:off x="514350" y="1555749"/>
            <a:ext cx="27606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rIns="68575" tIns="6857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Calibri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3486150" y="457200"/>
            <a:ext cx="46269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-127000" lvl="0" marL="215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9700" lvl="1" marL="558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52400" lvl="2" marL="901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63500" lvl="3" marL="1155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63500" lvl="4" marL="1498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1892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235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25781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29210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2" type="body"/>
          </p:nvPr>
        </p:nvSpPr>
        <p:spPr>
          <a:xfrm>
            <a:off x="514350" y="2584449"/>
            <a:ext cx="2760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rIns="68575" tIns="68575"/>
          <a:lstStyle>
            <a:lvl1pPr indent="0" lvl="0" marL="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0" type="dt"/>
          </p:nvPr>
        </p:nvSpPr>
        <p:spPr>
          <a:xfrm>
            <a:off x="6442245" y="4402931"/>
            <a:ext cx="1199999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1" type="ftr"/>
          </p:nvPr>
        </p:nvSpPr>
        <p:spPr>
          <a:xfrm>
            <a:off x="514350" y="4402931"/>
            <a:ext cx="58707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2" type="sldNum"/>
          </p:nvPr>
        </p:nvSpPr>
        <p:spPr>
          <a:xfrm>
            <a:off x="7699545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69" name="Shape 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00" cy="51423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Shape 70"/>
          <p:cNvSpPr txBox="1"/>
          <p:nvPr>
            <p:ph type="title"/>
          </p:nvPr>
        </p:nvSpPr>
        <p:spPr>
          <a:xfrm>
            <a:off x="514350" y="1200150"/>
            <a:ext cx="46236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rIns="68575" tIns="6857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Calibri"/>
              <a:buNone/>
              <a:defRPr b="0" i="0" sz="2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1" name="Shape 71"/>
          <p:cNvSpPr/>
          <p:nvPr>
            <p:ph idx="2" type="pic"/>
          </p:nvPr>
        </p:nvSpPr>
        <p:spPr>
          <a:xfrm>
            <a:off x="5652189" y="685800"/>
            <a:ext cx="2460600" cy="3429000"/>
          </a:xfrm>
          <a:prstGeom prst="roundRect">
            <a:avLst>
              <a:gd fmla="val 4280" name="adj"/>
            </a:avLst>
          </a:prstGeom>
          <a:noFill/>
          <a:ln cap="sq" cmpd="dbl" w="50800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  <p:txBody>
          <a:bodyPr anchorCtr="0" anchor="t" bIns="68575" lIns="68575" rIns="68575" tIns="68575"/>
          <a:lstStyle>
            <a:lvl1pPr indent="0" lvl="0" marL="0" marR="0" rtl="0" algn="ctr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91666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514350" y="2228850"/>
            <a:ext cx="4623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rIns="68575" tIns="68575"/>
          <a:lstStyle>
            <a:lvl1pPr indent="0" lvl="0" marL="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0" type="dt"/>
          </p:nvPr>
        </p:nvSpPr>
        <p:spPr>
          <a:xfrm>
            <a:off x="6442245" y="4402931"/>
            <a:ext cx="1199999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Shape 74"/>
          <p:cNvSpPr txBox="1"/>
          <p:nvPr>
            <p:ph idx="11" type="ftr"/>
          </p:nvPr>
        </p:nvSpPr>
        <p:spPr>
          <a:xfrm>
            <a:off x="514350" y="4402931"/>
            <a:ext cx="58707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None/>
              <a:defRPr b="0" i="0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Shape 75"/>
          <p:cNvSpPr txBox="1"/>
          <p:nvPr>
            <p:ph idx="12" type="sldNum"/>
          </p:nvPr>
        </p:nvSpPr>
        <p:spPr>
          <a:xfrm>
            <a:off x="7699545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21" Type="http://schemas.openxmlformats.org/officeDocument/2006/relationships/theme" Target="../theme/theme2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0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1">
            <a:alphaModFix/>
          </a:blip>
          <a:stretch>
            <a:fillRect b="0" l="0" r="0" t="0"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514350" y="457200"/>
            <a:ext cx="7598700" cy="10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SzPct val="40740"/>
              <a:buFont typeface="Calibri"/>
              <a:buNone/>
              <a:defRPr b="0" i="0" sz="2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indent="0" lvl="2" marL="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indent="0" lvl="3" marL="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indent="0" lvl="4" marL="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indent="0" lvl="5" marL="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514350" y="1606550"/>
            <a:ext cx="75987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-127000" lvl="0" marL="2159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9700" lvl="1" marL="5588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52400" lvl="2" marL="901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63500" lvl="3" marL="11557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63500" lvl="4" marL="14986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18923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2352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25781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2921000" marR="0" rtl="0" algn="l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ct val="1000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0" type="dt"/>
          </p:nvPr>
        </p:nvSpPr>
        <p:spPr>
          <a:xfrm>
            <a:off x="6442245" y="4402931"/>
            <a:ext cx="1199999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r">
              <a:spcBef>
                <a:spcPts val="0"/>
              </a:spcBef>
              <a:buSzPct val="137500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1" type="ftr"/>
          </p:nvPr>
        </p:nvSpPr>
        <p:spPr>
          <a:xfrm>
            <a:off x="514350" y="4402931"/>
            <a:ext cx="58707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rIns="68575" tIns="68575"/>
          <a:lstStyle>
            <a:lvl1pPr indent="0" lvl="0" marL="0" marR="0" rtl="0" algn="l">
              <a:spcBef>
                <a:spcPts val="0"/>
              </a:spcBef>
              <a:buSzPct val="137500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spcBef>
                <a:spcPts val="0"/>
              </a:spcBef>
              <a:buSzPct val="78571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7699545" y="4402931"/>
            <a:ext cx="4134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rIns="68575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youtube.com/v/XeI2eyXvfPo" TargetMode="External"/><Relationship Id="rId4" Type="http://schemas.openxmlformats.org/officeDocument/2006/relationships/image" Target="../media/image1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3.png"/><Relationship Id="rId4" Type="http://schemas.openxmlformats.org/officeDocument/2006/relationships/image" Target="../media/image05.png"/><Relationship Id="rId5" Type="http://schemas.openxmlformats.org/officeDocument/2006/relationships/image" Target="../media/image06.png"/><Relationship Id="rId6" Type="http://schemas.openxmlformats.org/officeDocument/2006/relationships/image" Target="../media/image07.jpg"/><Relationship Id="rId7" Type="http://schemas.openxmlformats.org/officeDocument/2006/relationships/image" Target="../media/image0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youtube.com/v/JK4gVUgCxZ0" TargetMode="External"/><Relationship Id="rId4" Type="http://schemas.openxmlformats.org/officeDocument/2006/relationships/image" Target="../media/image19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>
            <p:ph type="ctrTitle"/>
          </p:nvPr>
        </p:nvSpPr>
        <p:spPr>
          <a:xfrm>
            <a:off x="543100" y="80400"/>
            <a:ext cx="8118600" cy="2040000"/>
          </a:xfrm>
          <a:prstGeom prst="rect">
            <a:avLst/>
          </a:prstGeom>
        </p:spPr>
        <p:txBody>
          <a:bodyPr anchorCtr="0" anchor="b" bIns="68575" lIns="68575" rIns="68575" tIns="6857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algn="ctr">
              <a:spcBef>
                <a:spcPts val="0"/>
              </a:spcBef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lanetary Surface Flyover Movie Generator</a:t>
            </a:r>
          </a:p>
        </p:txBody>
      </p:sp>
      <p:sp>
        <p:nvSpPr>
          <p:cNvPr id="154" name="Shape 154"/>
          <p:cNvSpPr txBox="1"/>
          <p:nvPr/>
        </p:nvSpPr>
        <p:spPr>
          <a:xfrm>
            <a:off x="543100" y="2655875"/>
            <a:ext cx="2128500" cy="180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2400">
                <a:solidFill>
                  <a:srgbClr val="FFFFFF"/>
                </a:solidFill>
              </a:rPr>
              <a:t>CSULA Team</a:t>
            </a:r>
          </a:p>
          <a:p>
            <a:pPr indent="-330200" lvl="0" marL="457200" rtl="0">
              <a:spcBef>
                <a:spcPts val="0"/>
              </a:spcBef>
              <a:buClr>
                <a:srgbClr val="FFFFFF"/>
              </a:buClr>
              <a:buSzPct val="100000"/>
              <a:buChar char="●"/>
            </a:pPr>
            <a:r>
              <a:rPr lang="en" sz="1600">
                <a:solidFill>
                  <a:srgbClr val="FFFFFF"/>
                </a:solidFill>
              </a:rPr>
              <a:t>Shawn Anderson</a:t>
            </a:r>
          </a:p>
          <a:p>
            <a:pPr indent="-330200" lvl="0" marL="457200" rtl="0">
              <a:spcBef>
                <a:spcPts val="0"/>
              </a:spcBef>
              <a:buClr>
                <a:srgbClr val="FFFFFF"/>
              </a:buClr>
              <a:buSzPct val="100000"/>
              <a:buChar char="●"/>
            </a:pPr>
            <a:r>
              <a:rPr lang="en" sz="1600">
                <a:solidFill>
                  <a:srgbClr val="FFFFFF"/>
                </a:solidFill>
              </a:rPr>
              <a:t>Chris Omlor</a:t>
            </a:r>
          </a:p>
          <a:p>
            <a:pPr indent="-330200" lvl="0" marL="457200" rtl="0">
              <a:spcBef>
                <a:spcPts val="0"/>
              </a:spcBef>
              <a:buClr>
                <a:srgbClr val="FFFFFF"/>
              </a:buClr>
              <a:buSzPct val="100000"/>
              <a:buChar char="●"/>
            </a:pPr>
            <a:r>
              <a:rPr lang="en" sz="1600">
                <a:solidFill>
                  <a:srgbClr val="FFFFFF"/>
                </a:solidFill>
              </a:rPr>
              <a:t>Hieu Phan</a:t>
            </a:r>
          </a:p>
          <a:p>
            <a:pPr indent="-330200" lvl="0" marL="457200" rtl="0">
              <a:spcBef>
                <a:spcPts val="0"/>
              </a:spcBef>
              <a:buClr>
                <a:srgbClr val="FFFFFF"/>
              </a:buClr>
              <a:buSzPct val="100000"/>
              <a:buChar char="●"/>
            </a:pPr>
            <a:r>
              <a:rPr lang="en" sz="1600">
                <a:solidFill>
                  <a:srgbClr val="FFFFFF"/>
                </a:solidFill>
              </a:rPr>
              <a:t>Angel Jimenez</a:t>
            </a:r>
          </a:p>
          <a:p>
            <a:pPr indent="-330200" lvl="0" marL="457200" rtl="0">
              <a:spcBef>
                <a:spcPts val="0"/>
              </a:spcBef>
              <a:buClr>
                <a:srgbClr val="FFFFFF"/>
              </a:buClr>
              <a:buSzPct val="100000"/>
              <a:buChar char="●"/>
            </a:pPr>
            <a:r>
              <a:rPr lang="en" sz="1600">
                <a:solidFill>
                  <a:srgbClr val="FFFFFF"/>
                </a:solidFill>
              </a:rPr>
              <a:t>Khang Lam</a:t>
            </a:r>
          </a:p>
          <a:p>
            <a:pPr indent="-330200" lvl="0" marL="457200" rtl="0">
              <a:spcBef>
                <a:spcPts val="0"/>
              </a:spcBef>
              <a:buClr>
                <a:srgbClr val="FFFFFF"/>
              </a:buClr>
              <a:buSzPct val="100000"/>
              <a:buChar char="●"/>
            </a:pPr>
            <a:r>
              <a:rPr lang="en" sz="1600">
                <a:solidFill>
                  <a:srgbClr val="FFFFFF"/>
                </a:solidFill>
              </a:rPr>
              <a:t>Fidel Izquierdo</a:t>
            </a:r>
          </a:p>
        </p:txBody>
      </p:sp>
      <p:sp>
        <p:nvSpPr>
          <p:cNvPr id="155" name="Shape 155"/>
          <p:cNvSpPr txBox="1"/>
          <p:nvPr/>
        </p:nvSpPr>
        <p:spPr>
          <a:xfrm>
            <a:off x="6787300" y="2558525"/>
            <a:ext cx="1874400" cy="10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1800">
                <a:solidFill>
                  <a:srgbClr val="FFFFFF"/>
                </a:solidFill>
              </a:rPr>
              <a:t> </a:t>
            </a:r>
            <a:r>
              <a:rPr b="1" lang="en" sz="2400">
                <a:solidFill>
                  <a:srgbClr val="FFFFFF"/>
                </a:solidFill>
              </a:rPr>
              <a:t>Advisors</a:t>
            </a:r>
          </a:p>
          <a:p>
            <a:pPr indent="-330200" lvl="0" marL="457200" rtl="0">
              <a:spcBef>
                <a:spcPts val="0"/>
              </a:spcBef>
              <a:buClr>
                <a:srgbClr val="FFFFFF"/>
              </a:buClr>
              <a:buSzPct val="100000"/>
              <a:buChar char="●"/>
            </a:pPr>
            <a:r>
              <a:rPr lang="en" sz="1600">
                <a:solidFill>
                  <a:srgbClr val="FFFFFF"/>
                </a:solidFill>
              </a:rPr>
              <a:t>Elaine Kang </a:t>
            </a:r>
          </a:p>
          <a:p>
            <a:pPr indent="-330200" lvl="0" marL="457200" rtl="0">
              <a:spcBef>
                <a:spcPts val="0"/>
              </a:spcBef>
              <a:buClr>
                <a:srgbClr val="FFFFFF"/>
              </a:buClr>
              <a:buSzPct val="100000"/>
              <a:buChar char="●"/>
            </a:pPr>
            <a:r>
              <a:rPr lang="en" sz="1600">
                <a:solidFill>
                  <a:srgbClr val="FFFFFF"/>
                </a:solidFill>
              </a:rPr>
              <a:t>Richard Cross</a:t>
            </a:r>
          </a:p>
        </p:txBody>
      </p:sp>
      <p:sp>
        <p:nvSpPr>
          <p:cNvPr id="156" name="Shape 156"/>
          <p:cNvSpPr txBox="1"/>
          <p:nvPr/>
        </p:nvSpPr>
        <p:spPr>
          <a:xfrm>
            <a:off x="3665200" y="2558525"/>
            <a:ext cx="2128500" cy="126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2400">
                <a:solidFill>
                  <a:srgbClr val="FFFFFF"/>
                </a:solidFill>
              </a:rPr>
              <a:t>JPL Liaisons</a:t>
            </a:r>
          </a:p>
          <a:p>
            <a:pPr indent="-330200" lvl="0" marL="457200" rtl="0">
              <a:spcBef>
                <a:spcPts val="0"/>
              </a:spcBef>
              <a:buClr>
                <a:srgbClr val="FFFFFF"/>
              </a:buClr>
              <a:buSzPct val="100000"/>
              <a:buChar char="●"/>
            </a:pPr>
            <a:r>
              <a:rPr lang="en" sz="1600">
                <a:solidFill>
                  <a:srgbClr val="FFFFFF"/>
                </a:solidFill>
              </a:rPr>
              <a:t>Emily S. Law </a:t>
            </a:r>
          </a:p>
          <a:p>
            <a:pPr indent="-330200" lvl="0" marL="457200" rtl="0">
              <a:spcBef>
                <a:spcPts val="0"/>
              </a:spcBef>
              <a:buClr>
                <a:srgbClr val="FFFFFF"/>
              </a:buClr>
              <a:buSzPct val="100000"/>
              <a:buChar char="●"/>
            </a:pPr>
            <a:r>
              <a:rPr lang="en" sz="1600">
                <a:solidFill>
                  <a:srgbClr val="FFFFFF"/>
                </a:solidFill>
              </a:rPr>
              <a:t>Shan Malhotra</a:t>
            </a:r>
          </a:p>
          <a:p>
            <a:pPr indent="-330200" lvl="0" marL="457200" rtl="0">
              <a:spcBef>
                <a:spcPts val="0"/>
              </a:spcBef>
              <a:buClr>
                <a:srgbClr val="FFFFFF"/>
              </a:buClr>
              <a:buSzPct val="100000"/>
              <a:buChar char="●"/>
            </a:pPr>
            <a:r>
              <a:rPr lang="en" sz="1600">
                <a:solidFill>
                  <a:srgbClr val="FFFFFF"/>
                </a:solidFill>
              </a:rPr>
              <a:t>George W. Chang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Movie Preview Module</a:t>
            </a:r>
          </a:p>
        </p:txBody>
      </p:sp>
      <p:sp>
        <p:nvSpPr>
          <p:cNvPr id="221" name="Shape 2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22" name="Shape 2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Shape 223"/>
          <p:cNvSpPr txBox="1"/>
          <p:nvPr/>
        </p:nvSpPr>
        <p:spPr>
          <a:xfrm>
            <a:off x="3654775" y="3393725"/>
            <a:ext cx="1439400" cy="607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Double click to add a new point</a:t>
            </a:r>
          </a:p>
        </p:txBody>
      </p:sp>
      <p:cxnSp>
        <p:nvCxnSpPr>
          <p:cNvPr id="224" name="Shape 224"/>
          <p:cNvCxnSpPr>
            <a:stCxn id="223" idx="0"/>
          </p:cNvCxnSpPr>
          <p:nvPr/>
        </p:nvCxnSpPr>
        <p:spPr>
          <a:xfrm rot="10800000">
            <a:off x="4240375" y="3005825"/>
            <a:ext cx="134100" cy="387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0" name="Shape 2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31" name="Shape 2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Shape 232"/>
          <p:cNvSpPr txBox="1"/>
          <p:nvPr/>
        </p:nvSpPr>
        <p:spPr>
          <a:xfrm>
            <a:off x="6914450" y="2504700"/>
            <a:ext cx="2039100" cy="395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Form for selected point</a:t>
            </a:r>
          </a:p>
        </p:txBody>
      </p:sp>
      <p:cxnSp>
        <p:nvCxnSpPr>
          <p:cNvPr id="233" name="Shape 233"/>
          <p:cNvCxnSpPr>
            <a:stCxn id="232" idx="0"/>
          </p:cNvCxnSpPr>
          <p:nvPr/>
        </p:nvCxnSpPr>
        <p:spPr>
          <a:xfrm flipH="1" rot="10800000">
            <a:off x="7934000" y="1869600"/>
            <a:ext cx="321000" cy="635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34" name="Shape 234"/>
          <p:cNvSpPr txBox="1"/>
          <p:nvPr/>
        </p:nvSpPr>
        <p:spPr>
          <a:xfrm>
            <a:off x="4021675" y="410000"/>
            <a:ext cx="2292900" cy="607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Clicking this will focus camera on selected point</a:t>
            </a:r>
          </a:p>
        </p:txBody>
      </p:sp>
      <p:sp>
        <p:nvSpPr>
          <p:cNvPr id="235" name="Shape 235"/>
          <p:cNvSpPr/>
          <p:nvPr/>
        </p:nvSpPr>
        <p:spPr>
          <a:xfrm>
            <a:off x="6843900" y="246950"/>
            <a:ext cx="183300" cy="134100"/>
          </a:xfrm>
          <a:prstGeom prst="rect">
            <a:avLst/>
          </a:prstGeom>
          <a:noFill/>
          <a:ln cap="flat" cmpd="sng" w="2857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236" name="Shape 236"/>
          <p:cNvCxnSpPr>
            <a:stCxn id="234" idx="3"/>
            <a:endCxn id="235" idx="1"/>
          </p:cNvCxnSpPr>
          <p:nvPr/>
        </p:nvCxnSpPr>
        <p:spPr>
          <a:xfrm flipH="1" rot="10800000">
            <a:off x="6314575" y="314000"/>
            <a:ext cx="529200" cy="399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37" name="Shape 237"/>
          <p:cNvSpPr/>
          <p:nvPr/>
        </p:nvSpPr>
        <p:spPr>
          <a:xfrm>
            <a:off x="6886225" y="1509900"/>
            <a:ext cx="374100" cy="282300"/>
          </a:xfrm>
          <a:prstGeom prst="rect">
            <a:avLst/>
          </a:prstGeom>
          <a:noFill/>
          <a:ln cap="flat" cmpd="sng" w="2857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8" name="Shape 238"/>
          <p:cNvSpPr txBox="1"/>
          <p:nvPr/>
        </p:nvSpPr>
        <p:spPr>
          <a:xfrm>
            <a:off x="5376350" y="2222500"/>
            <a:ext cx="1086600" cy="399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Edit button</a:t>
            </a:r>
          </a:p>
        </p:txBody>
      </p:sp>
      <p:cxnSp>
        <p:nvCxnSpPr>
          <p:cNvPr id="239" name="Shape 239"/>
          <p:cNvCxnSpPr>
            <a:stCxn id="238" idx="3"/>
            <a:endCxn id="237" idx="2"/>
          </p:cNvCxnSpPr>
          <p:nvPr/>
        </p:nvCxnSpPr>
        <p:spPr>
          <a:xfrm flipH="1" rot="10800000">
            <a:off x="6462950" y="1792150"/>
            <a:ext cx="610200" cy="63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5" name="Shape 24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46" name="Shape 2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Shape 247"/>
          <p:cNvSpPr txBox="1"/>
          <p:nvPr/>
        </p:nvSpPr>
        <p:spPr>
          <a:xfrm>
            <a:off x="4127500" y="769075"/>
            <a:ext cx="1961400" cy="607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Point changed based on editted values</a:t>
            </a:r>
          </a:p>
        </p:txBody>
      </p:sp>
      <p:sp>
        <p:nvSpPr>
          <p:cNvPr id="248" name="Shape 248"/>
          <p:cNvSpPr/>
          <p:nvPr/>
        </p:nvSpPr>
        <p:spPr>
          <a:xfrm>
            <a:off x="6836825" y="486850"/>
            <a:ext cx="1291200" cy="246900"/>
          </a:xfrm>
          <a:prstGeom prst="rect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249" name="Shape 249"/>
          <p:cNvCxnSpPr>
            <a:stCxn id="247" idx="3"/>
            <a:endCxn id="248" idx="1"/>
          </p:cNvCxnSpPr>
          <p:nvPr/>
        </p:nvCxnSpPr>
        <p:spPr>
          <a:xfrm flipH="1" rot="10800000">
            <a:off x="6088900" y="610375"/>
            <a:ext cx="747900" cy="46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250" name="Shape 250"/>
          <p:cNvCxnSpPr>
            <a:stCxn id="247" idx="2"/>
          </p:cNvCxnSpPr>
          <p:nvPr/>
        </p:nvCxnSpPr>
        <p:spPr>
          <a:xfrm flipH="1">
            <a:off x="4677700" y="1376875"/>
            <a:ext cx="430500" cy="1008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6" name="Shape 25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57" name="Shape 2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Shape 258"/>
          <p:cNvSpPr txBox="1"/>
          <p:nvPr/>
        </p:nvSpPr>
        <p:spPr>
          <a:xfrm>
            <a:off x="4593025" y="1792225"/>
            <a:ext cx="1905000" cy="4092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Delete selected point</a:t>
            </a:r>
          </a:p>
        </p:txBody>
      </p:sp>
      <p:sp>
        <p:nvSpPr>
          <p:cNvPr id="259" name="Shape 259"/>
          <p:cNvSpPr/>
          <p:nvPr/>
        </p:nvSpPr>
        <p:spPr>
          <a:xfrm>
            <a:off x="6914425" y="1229875"/>
            <a:ext cx="374100" cy="202500"/>
          </a:xfrm>
          <a:prstGeom prst="rect">
            <a:avLst/>
          </a:prstGeom>
          <a:noFill/>
          <a:ln cap="flat" cmpd="sng" w="2857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260" name="Shape 260"/>
          <p:cNvCxnSpPr>
            <a:endCxn id="259" idx="1"/>
          </p:cNvCxnSpPr>
          <p:nvPr/>
        </p:nvCxnSpPr>
        <p:spPr>
          <a:xfrm flipH="1" rot="10800000">
            <a:off x="6498025" y="1331125"/>
            <a:ext cx="416400" cy="461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261" name="Shape 261"/>
          <p:cNvCxnSpPr/>
          <p:nvPr/>
        </p:nvCxnSpPr>
        <p:spPr>
          <a:xfrm flipH="1">
            <a:off x="4282825" y="2201425"/>
            <a:ext cx="1255800" cy="71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7" name="Shape 26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68" name="Shape 2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Shape 269"/>
          <p:cNvSpPr/>
          <p:nvPr/>
        </p:nvSpPr>
        <p:spPr>
          <a:xfrm>
            <a:off x="42350" y="44800"/>
            <a:ext cx="1008900" cy="153000"/>
          </a:xfrm>
          <a:prstGeom prst="rect">
            <a:avLst/>
          </a:prstGeom>
          <a:noFill/>
          <a:ln cap="flat" cmpd="sng" w="2857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0" name="Shape 270"/>
          <p:cNvSpPr txBox="1"/>
          <p:nvPr/>
        </p:nvSpPr>
        <p:spPr>
          <a:xfrm>
            <a:off x="599725" y="508000"/>
            <a:ext cx="1700400" cy="607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Preview toggle button</a:t>
            </a:r>
          </a:p>
        </p:txBody>
      </p:sp>
      <p:cxnSp>
        <p:nvCxnSpPr>
          <p:cNvPr id="271" name="Shape 271"/>
          <p:cNvCxnSpPr/>
          <p:nvPr/>
        </p:nvCxnSpPr>
        <p:spPr>
          <a:xfrm rot="10800000">
            <a:off x="705550" y="239800"/>
            <a:ext cx="176400" cy="282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jimage.jpg" id="276" name="Shape 2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200325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Shape 277"/>
          <p:cNvSpPr txBox="1"/>
          <p:nvPr/>
        </p:nvSpPr>
        <p:spPr>
          <a:xfrm>
            <a:off x="7358925" y="2024950"/>
            <a:ext cx="1601700" cy="4092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First person view</a:t>
            </a:r>
          </a:p>
        </p:txBody>
      </p:sp>
      <p:sp>
        <p:nvSpPr>
          <p:cNvPr id="278" name="Shape 278"/>
          <p:cNvSpPr/>
          <p:nvPr/>
        </p:nvSpPr>
        <p:spPr>
          <a:xfrm>
            <a:off x="7302375" y="2815175"/>
            <a:ext cx="1714800" cy="409200"/>
          </a:xfrm>
          <a:prstGeom prst="rect">
            <a:avLst/>
          </a:prstGeom>
          <a:solidFill>
            <a:srgbClr val="EFEFEF"/>
          </a:solidFill>
          <a:ln cap="flat" cmpd="sng" w="2857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Third person view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 title="preview">
            <a:hlinkClick r:id="rId3"/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Hunter_57 Nov. 29 17.17.jpg" id="288" name="Shape 2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5987" y="81262"/>
            <a:ext cx="5632025" cy="498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Spice</a:t>
            </a:r>
          </a:p>
          <a:p>
            <a:pPr indent="-330200" lvl="0" marL="457200" rtl="0">
              <a:spcBef>
                <a:spcPts val="0"/>
              </a:spcBef>
              <a:buClr>
                <a:srgbClr val="FFFFFF"/>
              </a:buClr>
              <a:buSzPct val="100000"/>
            </a:pPr>
            <a:r>
              <a:rPr lang="en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Navigation and Ancillary Information Facility (NAIF), under NASA’s Planetary Science Division built SPICE Toolkit.</a:t>
            </a:r>
          </a:p>
          <a:p>
            <a:pPr indent="-330200" lvl="0" marL="457200" rtl="0">
              <a:spcBef>
                <a:spcPts val="0"/>
              </a:spcBef>
              <a:buClr>
                <a:srgbClr val="FFFFFF"/>
              </a:buClr>
              <a:buSzPct val="100000"/>
            </a:pPr>
            <a:r>
              <a:rPr lang="en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SPICE is used to assist NASA scientists and engineers alike in the planetary science field for Solar System Geometry.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4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descr="nasa.jpg" id="294" name="Shape 2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08125"/>
            <a:ext cx="1198574" cy="932974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Shape 295"/>
          <p:cNvSpPr txBox="1"/>
          <p:nvPr/>
        </p:nvSpPr>
        <p:spPr>
          <a:xfrm>
            <a:off x="1445650" y="434600"/>
            <a:ext cx="7175100" cy="7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Nasa’s Spice</a:t>
            </a:r>
          </a:p>
        </p:txBody>
      </p:sp>
      <p:sp>
        <p:nvSpPr>
          <p:cNvPr id="296" name="Shape 296"/>
          <p:cNvSpPr txBox="1"/>
          <p:nvPr>
            <p:ph idx="2" type="body"/>
          </p:nvPr>
        </p:nvSpPr>
        <p:spPr>
          <a:xfrm>
            <a:off x="4774275" y="920025"/>
            <a:ext cx="3999900" cy="34164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Spiceypy</a:t>
            </a:r>
          </a:p>
          <a:p>
            <a:pPr indent="-330200" lvl="0" marL="457200">
              <a:spcBef>
                <a:spcPts val="0"/>
              </a:spcBef>
              <a:spcAft>
                <a:spcPts val="800"/>
              </a:spcAft>
              <a:buClr>
                <a:srgbClr val="FFFFFF"/>
              </a:buClr>
              <a:buSzPct val="100000"/>
            </a:pPr>
            <a:r>
              <a:rPr lang="en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SpiceyPy 1.1.0 written by Andrew Annex PhD student at Johns Hopkins University</a:t>
            </a:r>
          </a:p>
          <a:p>
            <a:pPr indent="-330200" lvl="0" marL="457200" rtl="0">
              <a:spcBef>
                <a:spcPts val="0"/>
              </a:spcBef>
              <a:spcAft>
                <a:spcPts val="800"/>
              </a:spcAft>
              <a:buClr>
                <a:srgbClr val="FFFFFF"/>
              </a:buClr>
              <a:buSzPct val="100000"/>
            </a:pPr>
            <a:r>
              <a:rPr lang="en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SpiceyPy is a Python wrapper for the NAIF C SPICE Toolkit (N65), compatible with Python 2 and 3, written using ctypes.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/>
          <p:nvPr>
            <p:ph type="title"/>
          </p:nvPr>
        </p:nvSpPr>
        <p:spPr>
          <a:xfrm>
            <a:off x="439850" y="69150"/>
            <a:ext cx="7598700" cy="579000"/>
          </a:xfrm>
          <a:prstGeom prst="rect">
            <a:avLst/>
          </a:prstGeom>
        </p:spPr>
        <p:txBody>
          <a:bodyPr anchorCtr="0" anchor="t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Spiceypy</a:t>
            </a:r>
          </a:p>
        </p:txBody>
      </p:sp>
      <p:sp>
        <p:nvSpPr>
          <p:cNvPr id="302" name="Shape 302"/>
          <p:cNvSpPr txBox="1"/>
          <p:nvPr/>
        </p:nvSpPr>
        <p:spPr>
          <a:xfrm>
            <a:off x="8503225" y="-1221525"/>
            <a:ext cx="76782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geo.JPG" id="303" name="Shape 3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7799" y="725625"/>
            <a:ext cx="6264974" cy="427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type="title"/>
          </p:nvPr>
        </p:nvSpPr>
        <p:spPr>
          <a:xfrm>
            <a:off x="311700" y="435350"/>
            <a:ext cx="8520600" cy="5727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Presentation Outline</a:t>
            </a:r>
          </a:p>
        </p:txBody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x="311700" y="937100"/>
            <a:ext cx="8520600" cy="34164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Project Objective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Basic Requirements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Cesium User Interface</a:t>
            </a:r>
          </a:p>
          <a:p>
            <a:pPr indent="-330200" lvl="0" marL="457200" rtl="0">
              <a:spcBef>
                <a:spcPts val="0"/>
              </a:spcBef>
              <a:buSzPct val="100000"/>
              <a:buFont typeface="Arial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SPICE</a:t>
            </a:r>
          </a:p>
          <a:p>
            <a:pPr indent="-330200" lvl="0" marL="457200" rtl="0">
              <a:spcBef>
                <a:spcPts val="0"/>
              </a:spcBef>
              <a:buSzPct val="100000"/>
              <a:buFont typeface="Arial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Blender Movie Generation</a:t>
            </a:r>
          </a:p>
          <a:p>
            <a:pPr indent="-330200" lvl="0" marL="457200" rtl="0">
              <a:spcBef>
                <a:spcPts val="0"/>
              </a:spcBef>
              <a:buSzPct val="100000"/>
              <a:buFont typeface="Arial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Summary</a:t>
            </a:r>
          </a:p>
        </p:txBody>
      </p:sp>
      <p:pic>
        <p:nvPicPr>
          <p:cNvPr id="163" name="Shape 1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8462" y="269574"/>
            <a:ext cx="3583773" cy="90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Shape 1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5850" y="1173812"/>
            <a:ext cx="3428998" cy="107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Shape 1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80975" y="3605387"/>
            <a:ext cx="3046775" cy="1523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Shape 16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14325" y="3770724"/>
            <a:ext cx="2100525" cy="119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Shape 16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68400" y="1729336"/>
            <a:ext cx="3663899" cy="18319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/>
          <p:nvPr>
            <p:ph type="title"/>
          </p:nvPr>
        </p:nvSpPr>
        <p:spPr>
          <a:xfrm>
            <a:off x="514350" y="215025"/>
            <a:ext cx="7598700" cy="560400"/>
          </a:xfrm>
          <a:prstGeom prst="rect">
            <a:avLst/>
          </a:prstGeom>
        </p:spPr>
        <p:txBody>
          <a:bodyPr anchorCtr="0" anchor="t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Spiceypy</a:t>
            </a:r>
          </a:p>
        </p:txBody>
      </p:sp>
      <p:sp>
        <p:nvSpPr>
          <p:cNvPr id="309" name="Shape 309"/>
          <p:cNvSpPr txBox="1"/>
          <p:nvPr>
            <p:ph idx="1" type="body"/>
          </p:nvPr>
        </p:nvSpPr>
        <p:spPr>
          <a:xfrm>
            <a:off x="514350" y="1017724"/>
            <a:ext cx="3746400" cy="3695100"/>
          </a:xfrm>
          <a:prstGeom prst="rect">
            <a:avLst/>
          </a:prstGeom>
        </p:spPr>
        <p:txBody>
          <a:bodyPr anchorCtr="0" anchor="t" bIns="68575" lIns="68575" rIns="68575" tIns="68575">
            <a:noAutofit/>
          </a:bodyPr>
          <a:lstStyle/>
          <a:p>
            <a:pPr indent="-330200" lvl="0" marL="45720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We set up SPICE as a web service. We used it to make function calls, any of our modules can use the service if needed.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The main use of Spiceypy in our project is to find the direction of the sun in respect to a position on Mars or the Moon.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Other uses for Spiceypy were converting from Cartesian to Planetographic coordinates and back.  </a:t>
            </a:r>
          </a:p>
        </p:txBody>
      </p:sp>
      <p:pic>
        <p:nvPicPr>
          <p:cNvPr descr="ScreenHunter_57 Nov. 29 17.17.jpg" id="310" name="Shape 3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75199" y="1017724"/>
            <a:ext cx="4178050" cy="369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Hunter_55 Nov. 29 17.17.jpg" id="315" name="Shape 3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5425" y="33337"/>
            <a:ext cx="5548300" cy="5076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>
            <p:ph type="title"/>
          </p:nvPr>
        </p:nvSpPr>
        <p:spPr>
          <a:xfrm>
            <a:off x="311700" y="235750"/>
            <a:ext cx="8520600" cy="5715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BackEnd</a:t>
            </a:r>
          </a:p>
        </p:txBody>
      </p:sp>
      <p:sp>
        <p:nvSpPr>
          <p:cNvPr id="321" name="Shape 321"/>
          <p:cNvSpPr txBox="1"/>
          <p:nvPr>
            <p:ph idx="1" type="body"/>
          </p:nvPr>
        </p:nvSpPr>
        <p:spPr>
          <a:xfrm>
            <a:off x="0" y="807250"/>
            <a:ext cx="3618300" cy="34164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>
                <a:latin typeface="Arial"/>
                <a:ea typeface="Arial"/>
                <a:cs typeface="Arial"/>
                <a:sym typeface="Arial"/>
              </a:rPr>
              <a:t>Blender v2.78a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Automation with Python 3.5</a:t>
            </a:r>
          </a:p>
          <a:p>
            <a:pPr indent="-330200" lvl="1" marL="9144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Parse Received data from UI</a:t>
            </a:r>
          </a:p>
          <a:p>
            <a:pPr indent="-330200" lvl="1" marL="9144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Import Object Model</a:t>
            </a:r>
          </a:p>
          <a:p>
            <a:pPr indent="-330200" lvl="1" marL="9144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Creating the Scene</a:t>
            </a:r>
          </a:p>
          <a:p>
            <a:pPr indent="-330200" lvl="1" marL="9144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Generate Still Images</a:t>
            </a:r>
          </a:p>
          <a:p>
            <a:pPr indent="-330200" lvl="1" marL="9144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Generate Movie File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Simplified Configuration</a:t>
            </a:r>
          </a:p>
          <a:p>
            <a:pPr indent="-330200" lvl="1" marL="91440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Set system wide attributes</a:t>
            </a:r>
          </a:p>
        </p:txBody>
      </p:sp>
      <p:pic>
        <p:nvPicPr>
          <p:cNvPr descr="Untitled Diagram.png" id="322" name="Shape 3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18425" y="700075"/>
            <a:ext cx="5458149" cy="374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Hunter_56 Nov. 29 17.17.jpg" id="327" name="Shape 3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4775" y="0"/>
            <a:ext cx="6074455" cy="508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 txBox="1"/>
          <p:nvPr>
            <p:ph type="title"/>
          </p:nvPr>
        </p:nvSpPr>
        <p:spPr>
          <a:xfrm>
            <a:off x="311700" y="275575"/>
            <a:ext cx="8520600" cy="5727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BackEnd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3" name="Shape 333"/>
          <p:cNvSpPr txBox="1"/>
          <p:nvPr>
            <p:ph idx="1" type="body"/>
          </p:nvPr>
        </p:nvSpPr>
        <p:spPr>
          <a:xfrm>
            <a:off x="647700" y="3064650"/>
            <a:ext cx="7848600" cy="19146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n">
                <a:latin typeface="Merriweather"/>
                <a:ea typeface="Merriweather"/>
                <a:cs typeface="Merriweather"/>
                <a:sym typeface="Merriweather"/>
              </a:rPr>
              <a:t>Map / Reduce with Hadoop</a:t>
            </a:r>
          </a:p>
          <a:p>
            <a:pPr indent="-228600" lvl="0" marL="457200" rtl="0">
              <a:spcBef>
                <a:spcPts val="0"/>
              </a:spcBef>
              <a:buFont typeface="Merriweather"/>
            </a:pPr>
            <a:r>
              <a:rPr lang="en">
                <a:latin typeface="Merriweather"/>
                <a:ea typeface="Merriweather"/>
                <a:cs typeface="Merriweather"/>
                <a:sym typeface="Merriweather"/>
              </a:rPr>
              <a:t>Map (key, value) → (job id, file name)</a:t>
            </a:r>
          </a:p>
          <a:p>
            <a:pPr indent="-228600" lvl="1" marL="914400" rtl="0">
              <a:spcBef>
                <a:spcPts val="0"/>
              </a:spcBef>
              <a:buFont typeface="Merriweather"/>
            </a:pPr>
            <a:r>
              <a:rPr lang="en">
                <a:latin typeface="Merriweather"/>
                <a:ea typeface="Merriweather"/>
                <a:cs typeface="Merriweather"/>
                <a:sym typeface="Merriweather"/>
              </a:rPr>
              <a:t>Generate Still Image file for each frame</a:t>
            </a:r>
          </a:p>
          <a:p>
            <a:pPr indent="-228600" lvl="1" marL="914400" rtl="0">
              <a:spcBef>
                <a:spcPts val="0"/>
              </a:spcBef>
              <a:buFont typeface="Merriweather"/>
            </a:pPr>
            <a:r>
              <a:rPr lang="en">
                <a:latin typeface="Merriweather"/>
                <a:ea typeface="Merriweather"/>
                <a:cs typeface="Merriweather"/>
                <a:sym typeface="Merriweather"/>
              </a:rPr>
              <a:t>File name contains frame number for sequencing</a:t>
            </a:r>
          </a:p>
          <a:p>
            <a:pPr indent="-228600" lvl="0" marL="457200" rtl="0">
              <a:spcBef>
                <a:spcPts val="0"/>
              </a:spcBef>
              <a:buFont typeface="Merriweather"/>
            </a:pPr>
            <a:r>
              <a:rPr lang="en">
                <a:latin typeface="Merriweather"/>
                <a:ea typeface="Merriweather"/>
                <a:cs typeface="Merriweather"/>
                <a:sym typeface="Merriweather"/>
              </a:rPr>
              <a:t>Reduce (job id, file name) → (job id, movie)</a:t>
            </a:r>
          </a:p>
          <a:p>
            <a:pPr indent="-228600" lvl="1" marL="914400" rtl="0">
              <a:spcBef>
                <a:spcPts val="0"/>
              </a:spcBef>
              <a:buFont typeface="Merriweather"/>
            </a:pPr>
            <a:r>
              <a:rPr lang="en">
                <a:latin typeface="Merriweather"/>
                <a:ea typeface="Merriweather"/>
                <a:cs typeface="Merriweather"/>
                <a:sym typeface="Merriweather"/>
              </a:rPr>
              <a:t>Generate Movie from image files</a:t>
            </a:r>
          </a:p>
          <a:p>
            <a:pPr indent="-228600" lvl="0" marL="457200" rtl="0">
              <a:spcBef>
                <a:spcPts val="0"/>
              </a:spcBef>
              <a:buFont typeface="Merriweather"/>
            </a:pPr>
            <a:r>
              <a:rPr lang="en">
                <a:latin typeface="Merriweather"/>
                <a:ea typeface="Merriweather"/>
                <a:cs typeface="Merriweather"/>
                <a:sym typeface="Merriweather"/>
              </a:rPr>
              <a:t>Collect Results</a:t>
            </a:r>
          </a:p>
          <a:p>
            <a:pPr indent="-228600" lvl="1" marL="914400" rtl="0">
              <a:spcBef>
                <a:spcPts val="0"/>
              </a:spcBef>
              <a:buFont typeface="Merriweather"/>
            </a:pPr>
            <a:r>
              <a:rPr lang="en">
                <a:latin typeface="Merriweather"/>
                <a:ea typeface="Merriweather"/>
                <a:cs typeface="Merriweather"/>
                <a:sym typeface="Merriweather"/>
              </a:rPr>
              <a:t>Concatenate all movies generated into one large movie</a:t>
            </a:r>
          </a:p>
          <a:p>
            <a:pPr indent="-228600" lvl="1" marL="914400">
              <a:spcBef>
                <a:spcPts val="0"/>
              </a:spcBef>
              <a:buFont typeface="Merriweather"/>
            </a:pPr>
            <a:r>
              <a:rPr lang="en">
                <a:latin typeface="Merriweather"/>
                <a:ea typeface="Merriweather"/>
                <a:cs typeface="Merriweather"/>
                <a:sym typeface="Merriweather"/>
              </a:rPr>
              <a:t>Return file name and location to Back End Server</a:t>
            </a:r>
          </a:p>
        </p:txBody>
      </p:sp>
      <p:pic>
        <p:nvPicPr>
          <p:cNvPr descr="MR.png" id="334" name="Shape 3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7700" y="752474"/>
            <a:ext cx="7848600" cy="223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 title="0001 0242">
            <a:hlinkClick r:id="rId3"/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Summary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5" name="Shape 34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68575" lIns="68575" rIns="68575" tIns="6857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n" sz="2400">
                <a:latin typeface="Arial"/>
                <a:ea typeface="Arial"/>
                <a:cs typeface="Arial"/>
                <a:sym typeface="Arial"/>
              </a:rPr>
              <a:t>Completed Modules: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A functional front end that allows users to specify a camera path and displays a preview video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Fully customizable script built to generate a camera path and a scene in blender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Fully automated rendering of the images and combining into a movie file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Fully automated script to combine partial movies together into a full sized movie file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Web service that wraps around the SPICE module to allow for customized parameters to be requested from both the back and front end modules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SPICE modules that give scientifically accurate data on sun angle and intensity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A array of different optimizations to render performance on the backend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Summary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51" name="Shape 351"/>
          <p:cNvSpPr txBox="1"/>
          <p:nvPr>
            <p:ph idx="1" type="body"/>
          </p:nvPr>
        </p:nvSpPr>
        <p:spPr>
          <a:xfrm>
            <a:off x="206550" y="1076025"/>
            <a:ext cx="8520600" cy="3416400"/>
          </a:xfrm>
          <a:prstGeom prst="rect">
            <a:avLst/>
          </a:prstGeom>
        </p:spPr>
        <p:txBody>
          <a:bodyPr anchorCtr="0" anchor="t" bIns="68575" lIns="68575" rIns="68575" tIns="6857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n" sz="2400">
                <a:latin typeface="Arial"/>
                <a:ea typeface="Arial"/>
                <a:cs typeface="Arial"/>
                <a:sym typeface="Arial"/>
              </a:rPr>
              <a:t> Future Implementations include</a:t>
            </a:r>
          </a:p>
          <a:p>
            <a:pPr indent="-330200" lvl="0" marL="457200" rtl="0">
              <a:spcBef>
                <a:spcPts val="0"/>
              </a:spcBef>
              <a:buSzPct val="100000"/>
              <a:buFont typeface="Arial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Implement more user friendly controls</a:t>
            </a:r>
          </a:p>
          <a:p>
            <a:pPr indent="-330200" lvl="0" marL="457200" rtl="0">
              <a:spcBef>
                <a:spcPts val="0"/>
              </a:spcBef>
              <a:buSzPct val="100000"/>
              <a:buFont typeface="Arial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Use the SPICE module/web service to control the direction and intensity of the light source in the movies</a:t>
            </a:r>
          </a:p>
          <a:p>
            <a:pPr indent="-330200" lvl="0" marL="457200" rtl="0">
              <a:spcBef>
                <a:spcPts val="0"/>
              </a:spcBef>
              <a:buSzPct val="100000"/>
              <a:buFont typeface="Arial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Use the mesh reduction module to control the level of detail of the mesh at runtime</a:t>
            </a:r>
          </a:p>
          <a:p>
            <a:pPr indent="-330200" lvl="0" marL="457200" rtl="0">
              <a:spcBef>
                <a:spcPts val="0"/>
              </a:spcBef>
              <a:buSzPct val="100000"/>
              <a:buFont typeface="Arial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Link up the coordinate system of the front end to the coordinate system of the backend</a:t>
            </a:r>
          </a:p>
          <a:p>
            <a:pPr indent="-330200" lvl="0" marL="457200" rtl="0">
              <a:spcBef>
                <a:spcPts val="0"/>
              </a:spcBef>
              <a:buSzPct val="100000"/>
              <a:buFont typeface="Arial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Continue to develop the hadoop job splitting module and continue to improve optimization towards a linux based system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Project Objective</a:t>
            </a:r>
          </a:p>
        </p:txBody>
      </p:sp>
      <p:sp>
        <p:nvSpPr>
          <p:cNvPr id="173" name="Shape 17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indent="-330200" lvl="0" marL="45720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Planetary Surface Flyover Movie Generato</a:t>
            </a:r>
            <a:r>
              <a:rPr lang="en" sz="1600">
                <a:latin typeface="Arial"/>
                <a:ea typeface="Arial"/>
                <a:cs typeface="Arial"/>
                <a:sym typeface="Arial"/>
              </a:rPr>
              <a:t>r</a:t>
            </a:r>
          </a:p>
          <a:p>
            <a:pPr indent="-330200" lvl="0" marL="45720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Provides a service for users to create a prerendered custom fly over movie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Provides support for the user selecting a point points in space on the surface of a planet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Provides support for the user to choose the camera angles of pitch, roll and 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yaw when defining the angle it will look at the point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type="title"/>
          </p:nvPr>
        </p:nvSpPr>
        <p:spPr>
          <a:xfrm>
            <a:off x="311700" y="591600"/>
            <a:ext cx="8520600" cy="5727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Basic Requirements</a:t>
            </a:r>
          </a:p>
        </p:txBody>
      </p:sp>
      <p:sp>
        <p:nvSpPr>
          <p:cNvPr id="179" name="Shape 179"/>
          <p:cNvSpPr txBox="1"/>
          <p:nvPr>
            <p:ph idx="1" type="body"/>
          </p:nvPr>
        </p:nvSpPr>
        <p:spPr>
          <a:xfrm>
            <a:off x="311700" y="985000"/>
            <a:ext cx="8520600" cy="34164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Output a pre-rendered video that follows the camera path specified by the user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Create intuitive interface for setting movie parameters that appeals to a wide audience from non technical users to professionals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Render each frame in under a second on low end hardware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Give the end user a link to the rendered video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Splitting the render job among a server cluster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Set up to run in a Unix environment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Hunter_63 Dec. 01 18.00.jpg" id="184" name="Shape 1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1437" y="0"/>
            <a:ext cx="544112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Hunter_52 Nov. 29 17.16.jpg" id="189" name="Shape 1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3562" y="112325"/>
            <a:ext cx="5436874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Shape 194"/>
          <p:cNvPicPr preferRelativeResize="0"/>
          <p:nvPr/>
        </p:nvPicPr>
        <p:blipFill>
          <a:blip r:embed="rId3">
            <a:alphaModFix amt="57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Shape 195"/>
          <p:cNvSpPr txBox="1"/>
          <p:nvPr>
            <p:ph idx="1" type="body"/>
          </p:nvPr>
        </p:nvSpPr>
        <p:spPr>
          <a:xfrm>
            <a:off x="311700" y="1017725"/>
            <a:ext cx="8520600" cy="32604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n" sz="2400">
                <a:latin typeface="Arial"/>
                <a:ea typeface="Arial"/>
                <a:cs typeface="Arial"/>
                <a:sym typeface="Arial"/>
              </a:rPr>
              <a:t>Features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Load in JSON file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Add point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Edit point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Delete point</a:t>
            </a:r>
          </a:p>
          <a:p>
            <a:pPr indent="-330200" lvl="0" marL="457200">
              <a:spcBef>
                <a:spcPts val="0"/>
              </a:spcBef>
              <a:buSzPct val="100000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Preview (2 modes)</a:t>
            </a:r>
          </a:p>
        </p:txBody>
      </p:sp>
      <p:sp>
        <p:nvSpPr>
          <p:cNvPr id="196" name="Shape 19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Cesium User Interface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rgbClr val="2A3990"/>
                </a:solidFill>
                <a:latin typeface="Roboto"/>
                <a:ea typeface="Roboto"/>
                <a:cs typeface="Roboto"/>
                <a:sym typeface="Roboto"/>
              </a:rPr>
              <a:t>Front end slides go here.</a:t>
            </a:r>
          </a:p>
        </p:txBody>
      </p:sp>
      <p:sp>
        <p:nvSpPr>
          <p:cNvPr id="202" name="Shape 20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03" name="Shape 2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9" name="Shape 20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ctr" bIns="68575" lIns="68575" rIns="68575" tIns="6857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10" name="Shape 2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Shape 211"/>
          <p:cNvSpPr txBox="1"/>
          <p:nvPr/>
        </p:nvSpPr>
        <p:spPr>
          <a:xfrm>
            <a:off x="1954400" y="296325"/>
            <a:ext cx="1728600" cy="4023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Load JSON Button</a:t>
            </a:r>
          </a:p>
        </p:txBody>
      </p:sp>
      <p:cxnSp>
        <p:nvCxnSpPr>
          <p:cNvPr id="212" name="Shape 212"/>
          <p:cNvCxnSpPr>
            <a:stCxn id="211" idx="1"/>
          </p:cNvCxnSpPr>
          <p:nvPr/>
        </p:nvCxnSpPr>
        <p:spPr>
          <a:xfrm rot="10800000">
            <a:off x="1658000" y="225975"/>
            <a:ext cx="296400" cy="271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13" name="Shape 213"/>
          <p:cNvSpPr txBox="1"/>
          <p:nvPr/>
        </p:nvSpPr>
        <p:spPr>
          <a:xfrm>
            <a:off x="3210775" y="2746250"/>
            <a:ext cx="1507800" cy="674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Points loaded in from JSON file</a:t>
            </a:r>
          </a:p>
        </p:txBody>
      </p:sp>
      <p:cxnSp>
        <p:nvCxnSpPr>
          <p:cNvPr id="214" name="Shape 214"/>
          <p:cNvCxnSpPr>
            <a:stCxn id="213" idx="0"/>
          </p:cNvCxnSpPr>
          <p:nvPr/>
        </p:nvCxnSpPr>
        <p:spPr>
          <a:xfrm rot="10800000">
            <a:off x="2024275" y="1856750"/>
            <a:ext cx="1940400" cy="889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215" name="Shape 215"/>
          <p:cNvCxnSpPr>
            <a:stCxn id="213" idx="0"/>
          </p:cNvCxnSpPr>
          <p:nvPr/>
        </p:nvCxnSpPr>
        <p:spPr>
          <a:xfrm flipH="1" rot="10800000">
            <a:off x="3964675" y="1661150"/>
            <a:ext cx="1884600" cy="1085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elestial">
  <a:themeElements>
    <a:clrScheme name="Celestial">
      <a:dk1>
        <a:srgbClr val="000000"/>
      </a:dk1>
      <a:lt1>
        <a:srgbClr val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