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5143500" cx="91440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Merriweather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Roboto-bold.fntdata"/><Relationship Id="rId10" Type="http://schemas.openxmlformats.org/officeDocument/2006/relationships/slide" Target="slides/slide6.xml"/><Relationship Id="rId32" Type="http://schemas.openxmlformats.org/officeDocument/2006/relationships/font" Target="fonts/Roboto-regular.fntdata"/><Relationship Id="rId13" Type="http://schemas.openxmlformats.org/officeDocument/2006/relationships/slide" Target="slides/slide9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8.xml"/><Relationship Id="rId34" Type="http://schemas.openxmlformats.org/officeDocument/2006/relationships/font" Target="fonts/Roboto-italic.fntdata"/><Relationship Id="rId15" Type="http://schemas.openxmlformats.org/officeDocument/2006/relationships/slide" Target="slides/slide11.xml"/><Relationship Id="rId37" Type="http://schemas.openxmlformats.org/officeDocument/2006/relationships/font" Target="fonts/Merriweather-bold.fntdata"/><Relationship Id="rId14" Type="http://schemas.openxmlformats.org/officeDocument/2006/relationships/slide" Target="slides/slide10.xml"/><Relationship Id="rId36" Type="http://schemas.openxmlformats.org/officeDocument/2006/relationships/font" Target="fonts/Merriweather-regular.fntdata"/><Relationship Id="rId17" Type="http://schemas.openxmlformats.org/officeDocument/2006/relationships/slide" Target="slides/slide13.xml"/><Relationship Id="rId39" Type="http://schemas.openxmlformats.org/officeDocument/2006/relationships/font" Target="fonts/Merriweather-boldItalic.fntdata"/><Relationship Id="rId16" Type="http://schemas.openxmlformats.org/officeDocument/2006/relationships/slide" Target="slides/slide12.xml"/><Relationship Id="rId38" Type="http://schemas.openxmlformats.org/officeDocument/2006/relationships/font" Target="fonts/Merriweather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Sponsored by JPL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Use Linkedlist to keep track of the order of the points.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Talk about how we have the module to drag point to edit but haven’t implemented yet.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Talk about how we have the module to drag point to edit but haven’t implemented yet.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Select point 3 for deletion.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Deleted point 3.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Challenge of loading JSON file. The JSON file that is used in Cesium is very specific format : CZML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For Cesium itself, to change camera orientation in cesium, using heading pitch and roll but in czml format, orientation in quaternion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Converting is painful.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CZML contains a date object that we plan to use to implement realistic lighting from the sun in the future.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After user done selecting points, the user can preview the path that they made. The preview has 2 modes that can be toggled. The top screenshot shows first person preview and shows 3rd person preview.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 we made a short clip of a preview with 5 points going down in altitude to simulate an object dropping from a height of 460 meters. I know this realistic but the acceleration is about 100 meters per second. And in this preview the object slows down drastically right before it hits the surface.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This can similarly simulate a rover landing on a surface of a planet or object flying through space.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Server can be access by the UI for the sun data and backend to convert from cartesian(x,y,z) into as spice refers to it planetographic (long, lat, alt).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Better transition. From frontend to spice, talk about what the front end needs from spice.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Dr. Kang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-Why we need to use spice.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	-to find the position of the sun in respect to a point on mars or the moon. To give scientifically accurate on the sun’s position for the lighting on the preview and output video.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Focus on why we are using spice, not what spice is. Not integrated with project yet. State it is complete but not ready.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Spacecraft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Planet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Instrument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C-matrix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Events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Spice as a server. Used to calls functions.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• Positions and velocities of planets, satellites, comets, asteroids and spacecraft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• Size, shape and orientation of planets, satellites, comets and asteroids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• Orientation of a spacecraft and its various moving structures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• Time conversions can convert almost all time formats to the needed structure.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Both of these objectives are complete for Mars but we have not yet integrated them into the project.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333333"/>
                </a:solidFill>
                <a:latin typeface="Merriweather"/>
                <a:ea typeface="Merriweather"/>
                <a:cs typeface="Merriweather"/>
                <a:sym typeface="Merriweather"/>
              </a:rPr>
              <a:t>Challenges were getting used to  spice and terminology  another challenge was going through the large amount documentation.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Flow chart hadoop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Experimental Result using Mars sample data.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This video would simulate a landing approach to the surface of Mars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Front end future implementation: lighting from the sun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Slow render time is the big challenge on back end side.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List implemented modules and future implementations. Future port to linux system.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</a:t>
            </a:r>
            <a:r>
              <a:rPr lang="en"/>
              <a:t>orking on mesh reduction but haven’t been fully implemented yet.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Calculating sun data is done but integration hasn’t been done yet.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Front end future implementation: lighting from the sun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Slow render time is the big challenge on back end side.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List implemented modules and future implementations. Future port to linux system.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Working on mesh reduction but haven’t been fully implemented yet.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Calculating sun data is done but integration hasn’t been done yet.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Give concrete scenario/example on how its used: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For example: spacecraft landing on surface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Cesium is an open source javascript library for displaying 3D globes and maps.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Talk about the functionality of front end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This is the first thing the user will see when they go in the website.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jpg"/><Relationship Id="rId3" Type="http://schemas.openxmlformats.org/officeDocument/2006/relationships/image" Target="../media/image0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TitleHD.png" id="12" name="Shape 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/>
          <p:nvPr>
            <p:ph type="ctrTitle"/>
          </p:nvPr>
        </p:nvSpPr>
        <p:spPr>
          <a:xfrm>
            <a:off x="2971799" y="1473200"/>
            <a:ext cx="53982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r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2971799" y="3289299"/>
            <a:ext cx="53982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0" type="dt"/>
          </p:nvPr>
        </p:nvSpPr>
        <p:spPr>
          <a:xfrm>
            <a:off x="6699418" y="4402931"/>
            <a:ext cx="1200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1" type="ftr"/>
          </p:nvPr>
        </p:nvSpPr>
        <p:spPr>
          <a:xfrm>
            <a:off x="2971799" y="4402931"/>
            <a:ext cx="36705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7956718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anoramic Picture with Caption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77" name="Shape 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>
            <p:ph type="title"/>
          </p:nvPr>
        </p:nvSpPr>
        <p:spPr>
          <a:xfrm>
            <a:off x="514350" y="3549648"/>
            <a:ext cx="75987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9" name="Shape 79"/>
          <p:cNvSpPr/>
          <p:nvPr>
            <p:ph idx="2" type="pic"/>
          </p:nvPr>
        </p:nvSpPr>
        <p:spPr>
          <a:xfrm>
            <a:off x="1028700" y="699084"/>
            <a:ext cx="6570000" cy="2373600"/>
          </a:xfrm>
          <a:prstGeom prst="roundRect">
            <a:avLst>
              <a:gd fmla="val 43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  <p:txBody>
          <a:bodyPr anchorCtr="0" anchor="t" bIns="68575" lIns="68575" rIns="68575" tIns="68575"/>
          <a:lstStyle>
            <a:lvl1pPr indent="0" lvl="0" marL="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514350" y="3974702"/>
            <a:ext cx="7598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a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85" name="Shape 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>
            <p:ph type="title"/>
          </p:nvPr>
        </p:nvSpPr>
        <p:spPr>
          <a:xfrm>
            <a:off x="514350" y="457200"/>
            <a:ext cx="75987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514350" y="3257550"/>
            <a:ext cx="75987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with 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92" name="Shape 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7678400" y="2057400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b="0" lang="en" sz="6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366206" y="617502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b="0" lang="en" sz="6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</a:p>
        </p:txBody>
      </p:sp>
      <p:sp>
        <p:nvSpPr>
          <p:cNvPr id="95" name="Shape 95"/>
          <p:cNvSpPr txBox="1"/>
          <p:nvPr>
            <p:ph type="title"/>
          </p:nvPr>
        </p:nvSpPr>
        <p:spPr>
          <a:xfrm>
            <a:off x="744200" y="457200"/>
            <a:ext cx="71628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823406" y="2514600"/>
            <a:ext cx="70044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2" type="body"/>
          </p:nvPr>
        </p:nvSpPr>
        <p:spPr>
          <a:xfrm>
            <a:off x="515598" y="3257550"/>
            <a:ext cx="76143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Name Card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02" name="Shape 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>
            <p:ph type="title"/>
          </p:nvPr>
        </p:nvSpPr>
        <p:spPr>
          <a:xfrm>
            <a:off x="514351" y="2481435"/>
            <a:ext cx="7598700" cy="11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514350" y="3583035"/>
            <a:ext cx="75987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Name Card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09" name="Shape 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7678400" y="2057400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b="0" lang="en" sz="6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366206" y="617502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b="0" lang="en" sz="6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</a:p>
        </p:txBody>
      </p:sp>
      <p:sp>
        <p:nvSpPr>
          <p:cNvPr id="112" name="Shape 112"/>
          <p:cNvSpPr txBox="1"/>
          <p:nvPr>
            <p:ph type="title"/>
          </p:nvPr>
        </p:nvSpPr>
        <p:spPr>
          <a:xfrm>
            <a:off x="744200" y="457200"/>
            <a:ext cx="71628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514350" y="2914650"/>
            <a:ext cx="76017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-2159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2" type="body"/>
          </p:nvPr>
        </p:nvSpPr>
        <p:spPr>
          <a:xfrm>
            <a:off x="514349" y="3581400"/>
            <a:ext cx="76017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rue or Fals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19" name="Shape 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>
            <p:ph type="title"/>
          </p:nvPr>
        </p:nvSpPr>
        <p:spPr>
          <a:xfrm>
            <a:off x="514350" y="457200"/>
            <a:ext cx="759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514350" y="2628900"/>
            <a:ext cx="75987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-2159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2" type="body"/>
          </p:nvPr>
        </p:nvSpPr>
        <p:spPr>
          <a:xfrm>
            <a:off x="514350" y="3257550"/>
            <a:ext cx="75987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27" name="Shape 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>
            <p:ph type="title"/>
          </p:nvPr>
        </p:nvSpPr>
        <p:spPr>
          <a:xfrm>
            <a:off x="514350" y="457200"/>
            <a:ext cx="75987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 rot="5400000">
            <a:off x="2945119" y="-824349"/>
            <a:ext cx="2736900" cy="75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270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34" name="Shape 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>
            <p:ph type="title"/>
          </p:nvPr>
        </p:nvSpPr>
        <p:spPr>
          <a:xfrm rot="5400000">
            <a:off x="5360420" y="1590899"/>
            <a:ext cx="3886200" cy="161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 rot="5400000">
            <a:off x="1508336" y="-536700"/>
            <a:ext cx="3886200" cy="58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270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34275" lIns="68575" rIns="68575" tIns="342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ctr" bIns="68575" lIns="68575" rIns="68575" tIns="6857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47" name="Shape 14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ctr" bIns="68575" lIns="68575" rIns="68575" tIns="6857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34275" lIns="68575" rIns="68575" tIns="342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9" name="Shape 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/>
          <p:nvPr>
            <p:ph type="title"/>
          </p:nvPr>
        </p:nvSpPr>
        <p:spPr>
          <a:xfrm>
            <a:off x="514350" y="457200"/>
            <a:ext cx="75987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514350" y="1606550"/>
            <a:ext cx="7598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-1270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6" name="Shape 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>
            <p:ph type="title"/>
          </p:nvPr>
        </p:nvSpPr>
        <p:spPr>
          <a:xfrm>
            <a:off x="514350" y="2481435"/>
            <a:ext cx="7598700" cy="11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514349" y="3583035"/>
            <a:ext cx="75987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33" name="Shape 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/>
          <p:nvPr>
            <p:ph type="title"/>
          </p:nvPr>
        </p:nvSpPr>
        <p:spPr>
          <a:xfrm>
            <a:off x="514350" y="457200"/>
            <a:ext cx="75987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514351" y="1606550"/>
            <a:ext cx="37464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-1270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4366421" y="1606550"/>
            <a:ext cx="37464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-1270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514350" y="457200"/>
            <a:ext cx="75987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730252" y="1663700"/>
            <a:ext cx="35319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514350" y="2152650"/>
            <a:ext cx="3747600" cy="21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270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4572002" y="1670050"/>
            <a:ext cx="3542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4367612" y="2152650"/>
            <a:ext cx="3746399" cy="21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270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50" name="Shape 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 txBox="1"/>
          <p:nvPr>
            <p:ph type="title"/>
          </p:nvPr>
        </p:nvSpPr>
        <p:spPr>
          <a:xfrm>
            <a:off x="514350" y="457200"/>
            <a:ext cx="75987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56" name="Shape 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61" name="Shape 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>
            <p:ph type="title"/>
          </p:nvPr>
        </p:nvSpPr>
        <p:spPr>
          <a:xfrm>
            <a:off x="514350" y="1555749"/>
            <a:ext cx="27606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3486150" y="457200"/>
            <a:ext cx="46269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-1270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514350" y="2584449"/>
            <a:ext cx="2760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69" name="Shape 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6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>
            <p:ph type="title"/>
          </p:nvPr>
        </p:nvSpPr>
        <p:spPr>
          <a:xfrm>
            <a:off x="514350" y="1200150"/>
            <a:ext cx="46236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Calibri"/>
              <a:buNone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1" name="Shape 71"/>
          <p:cNvSpPr/>
          <p:nvPr>
            <p:ph idx="2" type="pic"/>
          </p:nvPr>
        </p:nvSpPr>
        <p:spPr>
          <a:xfrm>
            <a:off x="5652189" y="685800"/>
            <a:ext cx="2460600" cy="34290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  <p:txBody>
          <a:bodyPr anchorCtr="0" anchor="t" bIns="68575" lIns="68575" rIns="68575" tIns="68575"/>
          <a:lstStyle>
            <a:lvl1pPr indent="0" lvl="0" marL="0" marR="0" rtl="0" algn="ctr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514350" y="2228850"/>
            <a:ext cx="4623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0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514350" y="457200"/>
            <a:ext cx="75987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SzPct val="40740"/>
              <a:buFont typeface="Calibri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514350" y="1606550"/>
            <a:ext cx="7598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-127000" lvl="0" marL="2159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9700" lvl="1" marL="5588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901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3500" lvl="3" marL="11557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3500" lvl="4" marL="14986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18923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2352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25781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2921000" marR="0" rtl="0" algn="l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6442245" y="4402931"/>
            <a:ext cx="1199999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SzPct val="137500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514350" y="4402931"/>
            <a:ext cx="5870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SzPct val="137500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7699545" y="4402931"/>
            <a:ext cx="413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youtube.com/v/XeI2eyXvfPo" TargetMode="External"/><Relationship Id="rId4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3.png"/><Relationship Id="rId4" Type="http://schemas.openxmlformats.org/officeDocument/2006/relationships/image" Target="../media/image05.png"/><Relationship Id="rId5" Type="http://schemas.openxmlformats.org/officeDocument/2006/relationships/image" Target="../media/image06.png"/><Relationship Id="rId6" Type="http://schemas.openxmlformats.org/officeDocument/2006/relationships/image" Target="../media/image07.jpg"/><Relationship Id="rId7" Type="http://schemas.openxmlformats.org/officeDocument/2006/relationships/image" Target="../media/image0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youtube.com/v/JK4gVUgCxZ0" TargetMode="External"/><Relationship Id="rId4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ctrTitle"/>
          </p:nvPr>
        </p:nvSpPr>
        <p:spPr>
          <a:xfrm>
            <a:off x="543100" y="80400"/>
            <a:ext cx="8118600" cy="2040000"/>
          </a:xfrm>
          <a:prstGeom prst="rect">
            <a:avLst/>
          </a:prstGeom>
        </p:spPr>
        <p:txBody>
          <a:bodyPr anchorCtr="0" anchor="b" bIns="68575" lIns="68575" rIns="68575" tIns="6857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algn="ctr">
              <a:spcBef>
                <a:spcPts val="0"/>
              </a:spcBef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lanetary Surface Flyover Movie Generator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543100" y="2655875"/>
            <a:ext cx="2128500" cy="18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CSULA Team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Shawn Anderson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Chris Omlor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Hieu Phan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Angel Jimenez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Khang Lam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Fidel Izquierdo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6787300" y="2558525"/>
            <a:ext cx="18744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</a:rPr>
              <a:t> </a:t>
            </a:r>
            <a:r>
              <a:rPr b="1" lang="en" sz="2400">
                <a:solidFill>
                  <a:srgbClr val="FFFFFF"/>
                </a:solidFill>
              </a:rPr>
              <a:t>Advisors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Elaine Kang 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Richard Cross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665200" y="2558525"/>
            <a:ext cx="2128500" cy="12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JPL Liaisons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Emily S. Law 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Shan Malhotra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>
                <a:solidFill>
                  <a:srgbClr val="FFFFFF"/>
                </a:solidFill>
              </a:rPr>
              <a:t>George W. Chang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Movie Preview Module</a:t>
            </a:r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3654775" y="3393725"/>
            <a:ext cx="1439400" cy="607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Double click to add a new point</a:t>
            </a:r>
          </a:p>
        </p:txBody>
      </p:sp>
      <p:cxnSp>
        <p:nvCxnSpPr>
          <p:cNvPr id="224" name="Shape 224"/>
          <p:cNvCxnSpPr>
            <a:stCxn id="223" idx="0"/>
          </p:cNvCxnSpPr>
          <p:nvPr/>
        </p:nvCxnSpPr>
        <p:spPr>
          <a:xfrm rot="10800000">
            <a:off x="4240375" y="3005825"/>
            <a:ext cx="134100" cy="38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6914450" y="2504700"/>
            <a:ext cx="2039100" cy="395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Form for selected point</a:t>
            </a:r>
          </a:p>
        </p:txBody>
      </p:sp>
      <p:cxnSp>
        <p:nvCxnSpPr>
          <p:cNvPr id="233" name="Shape 233"/>
          <p:cNvCxnSpPr>
            <a:stCxn id="232" idx="0"/>
          </p:cNvCxnSpPr>
          <p:nvPr/>
        </p:nvCxnSpPr>
        <p:spPr>
          <a:xfrm flipH="1" rot="10800000">
            <a:off x="7934000" y="1869600"/>
            <a:ext cx="321000" cy="63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34" name="Shape 234"/>
          <p:cNvSpPr txBox="1"/>
          <p:nvPr/>
        </p:nvSpPr>
        <p:spPr>
          <a:xfrm>
            <a:off x="4021675" y="410000"/>
            <a:ext cx="2292900" cy="607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Clicking this will focus camera on selected point</a:t>
            </a:r>
          </a:p>
        </p:txBody>
      </p:sp>
      <p:sp>
        <p:nvSpPr>
          <p:cNvPr id="235" name="Shape 235"/>
          <p:cNvSpPr/>
          <p:nvPr/>
        </p:nvSpPr>
        <p:spPr>
          <a:xfrm>
            <a:off x="6843900" y="246950"/>
            <a:ext cx="183300" cy="134100"/>
          </a:xfrm>
          <a:prstGeom prst="rect">
            <a:avLst/>
          </a:prstGeom>
          <a:noFill/>
          <a:ln cap="flat" cmpd="sng" w="2857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36" name="Shape 236"/>
          <p:cNvCxnSpPr>
            <a:stCxn id="234" idx="3"/>
            <a:endCxn id="235" idx="1"/>
          </p:cNvCxnSpPr>
          <p:nvPr/>
        </p:nvCxnSpPr>
        <p:spPr>
          <a:xfrm flipH="1" rot="10800000">
            <a:off x="6314575" y="314000"/>
            <a:ext cx="5292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37" name="Shape 237"/>
          <p:cNvSpPr/>
          <p:nvPr/>
        </p:nvSpPr>
        <p:spPr>
          <a:xfrm>
            <a:off x="6886225" y="1509900"/>
            <a:ext cx="374100" cy="282300"/>
          </a:xfrm>
          <a:prstGeom prst="rect">
            <a:avLst/>
          </a:prstGeom>
          <a:noFill/>
          <a:ln cap="flat" cmpd="sng" w="2857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 txBox="1"/>
          <p:nvPr/>
        </p:nvSpPr>
        <p:spPr>
          <a:xfrm>
            <a:off x="5376350" y="2222500"/>
            <a:ext cx="1086600" cy="399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Edit button</a:t>
            </a:r>
          </a:p>
        </p:txBody>
      </p:sp>
      <p:cxnSp>
        <p:nvCxnSpPr>
          <p:cNvPr id="239" name="Shape 239"/>
          <p:cNvCxnSpPr>
            <a:stCxn id="238" idx="3"/>
            <a:endCxn id="237" idx="2"/>
          </p:cNvCxnSpPr>
          <p:nvPr/>
        </p:nvCxnSpPr>
        <p:spPr>
          <a:xfrm flipH="1" rot="10800000">
            <a:off x="6462950" y="1792150"/>
            <a:ext cx="610200" cy="63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>
            <a:off x="4127500" y="769075"/>
            <a:ext cx="1961400" cy="607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Point changed based on editted values</a:t>
            </a:r>
          </a:p>
        </p:txBody>
      </p:sp>
      <p:sp>
        <p:nvSpPr>
          <p:cNvPr id="248" name="Shape 248"/>
          <p:cNvSpPr/>
          <p:nvPr/>
        </p:nvSpPr>
        <p:spPr>
          <a:xfrm>
            <a:off x="6836825" y="486850"/>
            <a:ext cx="1291200" cy="246900"/>
          </a:xfrm>
          <a:prstGeom prst="rect">
            <a:avLst/>
          </a:prstGeom>
          <a:noFill/>
          <a:ln cap="flat" cmpd="sng" w="2857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49" name="Shape 249"/>
          <p:cNvCxnSpPr>
            <a:stCxn id="247" idx="3"/>
            <a:endCxn id="248" idx="1"/>
          </p:cNvCxnSpPr>
          <p:nvPr/>
        </p:nvCxnSpPr>
        <p:spPr>
          <a:xfrm flipH="1" rot="10800000">
            <a:off x="6088900" y="610375"/>
            <a:ext cx="747900" cy="46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0" name="Shape 250"/>
          <p:cNvCxnSpPr>
            <a:stCxn id="247" idx="2"/>
          </p:cNvCxnSpPr>
          <p:nvPr/>
        </p:nvCxnSpPr>
        <p:spPr>
          <a:xfrm flipH="1">
            <a:off x="4677700" y="1376875"/>
            <a:ext cx="430500" cy="100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4593025" y="1792225"/>
            <a:ext cx="1905000" cy="409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Delete selected point</a:t>
            </a:r>
          </a:p>
        </p:txBody>
      </p:sp>
      <p:sp>
        <p:nvSpPr>
          <p:cNvPr id="259" name="Shape 259"/>
          <p:cNvSpPr/>
          <p:nvPr/>
        </p:nvSpPr>
        <p:spPr>
          <a:xfrm>
            <a:off x="6914425" y="1229875"/>
            <a:ext cx="374100" cy="202500"/>
          </a:xfrm>
          <a:prstGeom prst="rect">
            <a:avLst/>
          </a:prstGeom>
          <a:noFill/>
          <a:ln cap="flat" cmpd="sng" w="2857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0" name="Shape 260"/>
          <p:cNvCxnSpPr>
            <a:endCxn id="259" idx="1"/>
          </p:cNvCxnSpPr>
          <p:nvPr/>
        </p:nvCxnSpPr>
        <p:spPr>
          <a:xfrm flipH="1" rot="10800000">
            <a:off x="6498025" y="1331125"/>
            <a:ext cx="416400" cy="46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61" name="Shape 261"/>
          <p:cNvCxnSpPr/>
          <p:nvPr/>
        </p:nvCxnSpPr>
        <p:spPr>
          <a:xfrm flipH="1">
            <a:off x="4282825" y="2201425"/>
            <a:ext cx="1255800" cy="71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42350" y="44800"/>
            <a:ext cx="1008900" cy="153000"/>
          </a:xfrm>
          <a:prstGeom prst="rect">
            <a:avLst/>
          </a:prstGeom>
          <a:noFill/>
          <a:ln cap="flat" cmpd="sng" w="2857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 txBox="1"/>
          <p:nvPr/>
        </p:nvSpPr>
        <p:spPr>
          <a:xfrm>
            <a:off x="599725" y="508000"/>
            <a:ext cx="1700400" cy="607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Preview toggle button</a:t>
            </a:r>
          </a:p>
        </p:txBody>
      </p:sp>
      <p:cxnSp>
        <p:nvCxnSpPr>
          <p:cNvPr id="271" name="Shape 271"/>
          <p:cNvCxnSpPr/>
          <p:nvPr/>
        </p:nvCxnSpPr>
        <p:spPr>
          <a:xfrm rot="10800000">
            <a:off x="705550" y="239800"/>
            <a:ext cx="176400" cy="28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jimage.jpg"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/>
        </p:nvSpPr>
        <p:spPr>
          <a:xfrm>
            <a:off x="7358925" y="2024950"/>
            <a:ext cx="1601700" cy="409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First person view</a:t>
            </a:r>
          </a:p>
        </p:txBody>
      </p:sp>
      <p:sp>
        <p:nvSpPr>
          <p:cNvPr id="278" name="Shape 278"/>
          <p:cNvSpPr/>
          <p:nvPr/>
        </p:nvSpPr>
        <p:spPr>
          <a:xfrm>
            <a:off x="7302375" y="2815175"/>
            <a:ext cx="1714800" cy="4092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Third person view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 title="preview">
            <a:hlinkClick r:id="rId3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Hunter_57 Nov. 29 17.17.jpg"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987" y="81262"/>
            <a:ext cx="5632025" cy="49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Spice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Navigation and Ancillary Information Facility (NAIF), under NASA’s Planetary Science Division built SPICE Toolkit.</a:t>
            </a:r>
          </a:p>
          <a:p>
            <a:pPr indent="-330200" lvl="0" marL="4572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SPICE is used to assist NASA scientists and engineers alike in the planetary science field for Solar System Geometry.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nasa.jpg"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8125"/>
            <a:ext cx="1198574" cy="93297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/>
          <p:nvPr/>
        </p:nvSpPr>
        <p:spPr>
          <a:xfrm>
            <a:off x="1445650" y="434600"/>
            <a:ext cx="71751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Nasa’s Spice</a:t>
            </a:r>
          </a:p>
        </p:txBody>
      </p:sp>
      <p:sp>
        <p:nvSpPr>
          <p:cNvPr id="296" name="Shape 296"/>
          <p:cNvSpPr txBox="1"/>
          <p:nvPr>
            <p:ph idx="2" type="body"/>
          </p:nvPr>
        </p:nvSpPr>
        <p:spPr>
          <a:xfrm>
            <a:off x="4774275" y="920025"/>
            <a:ext cx="39999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Spiceypy</a:t>
            </a:r>
          </a:p>
          <a:p>
            <a:pPr indent="-330200" lvl="0" marL="457200"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SpiceyPy 1.1.0 written by Andrew Annex PhD student at Johns Hopkins University</a:t>
            </a:r>
          </a:p>
          <a:p>
            <a:pPr indent="-330200" lvl="0" marL="457200" rtl="0"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SpiceyPy is a Python wrapper for the NAIF C SPICE Toolkit (N65), compatible with Python 2 and 3, written using ctypes.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439850" y="69150"/>
            <a:ext cx="7598700" cy="5790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Spiceypy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8503225" y="-1221525"/>
            <a:ext cx="76782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geo.JPG"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799" y="725625"/>
            <a:ext cx="6264974" cy="427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311700" y="435350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Presentation Outline</a:t>
            </a:r>
          </a:p>
        </p:txBody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311700" y="937100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Project Objective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Basic Requirements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Cesium User Interface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SPICE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Blender Movie Generation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Summary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8462" y="269574"/>
            <a:ext cx="3583773" cy="9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850" y="1173812"/>
            <a:ext cx="3428998" cy="107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0975" y="3605387"/>
            <a:ext cx="3046775" cy="152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4325" y="3770724"/>
            <a:ext cx="2100525" cy="11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68400" y="1729336"/>
            <a:ext cx="3663899" cy="183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514350" y="215025"/>
            <a:ext cx="7598700" cy="5604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Spiceypy</a:t>
            </a:r>
          </a:p>
        </p:txBody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514350" y="1017724"/>
            <a:ext cx="3746400" cy="36951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indent="-330200" lvl="0" marL="45720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We set up SPICE as a web service. We used it to make function calls, any of our modules can use the service if needed.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The main use of Spiceypy in our project is to find the direction of the sun in respect to a position on Mars or the Moon.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Other uses for Spiceypy were converting from Cartesian to Planetographic coordinates and back.  </a:t>
            </a:r>
          </a:p>
        </p:txBody>
      </p:sp>
      <p:pic>
        <p:nvPicPr>
          <p:cNvPr descr="ScreenHunter_57 Nov. 29 17.17.jpg"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5199" y="1017724"/>
            <a:ext cx="4178050" cy="369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Hunter_55 Nov. 29 17.17.jpg"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425" y="33337"/>
            <a:ext cx="5548300" cy="507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311700" y="235750"/>
            <a:ext cx="8520600" cy="5715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BackEnd</a:t>
            </a:r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0" y="807250"/>
            <a:ext cx="36183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Blender v2.78a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Automation with Python 3.5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Parse Received data from UI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Import Object Model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Creating the Scene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Generate Still Images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Generate Movie File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Simplified Configuration</a:t>
            </a:r>
          </a:p>
          <a:p>
            <a:pPr indent="-330200" lvl="1" marL="91440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Set system wide attributes</a:t>
            </a:r>
          </a:p>
        </p:txBody>
      </p:sp>
      <p:pic>
        <p:nvPicPr>
          <p:cNvPr descr="Untitled Diagram.png"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425" y="700075"/>
            <a:ext cx="5458149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Hunter_56 Nov. 29 17.17.jpg"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775" y="0"/>
            <a:ext cx="6074455" cy="50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311700" y="27557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BackEnd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47700" y="3064650"/>
            <a:ext cx="7848600" cy="19146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Map / Reduce with Hadoop</a:t>
            </a:r>
          </a:p>
          <a:p>
            <a:pPr indent="-228600" lvl="0" marL="457200" rtl="0">
              <a:spcBef>
                <a:spcPts val="0"/>
              </a:spcBef>
              <a:buFont typeface="Merriweather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Map (key, value) → (job id, file name)</a:t>
            </a:r>
          </a:p>
          <a:p>
            <a:pPr indent="-228600" lvl="1" marL="914400" rtl="0">
              <a:spcBef>
                <a:spcPts val="0"/>
              </a:spcBef>
              <a:buFont typeface="Merriweather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Generate Still Image file for each frame</a:t>
            </a:r>
          </a:p>
          <a:p>
            <a:pPr indent="-228600" lvl="1" marL="914400" rtl="0">
              <a:spcBef>
                <a:spcPts val="0"/>
              </a:spcBef>
              <a:buFont typeface="Merriweather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File name contains frame number for sequencing</a:t>
            </a:r>
          </a:p>
          <a:p>
            <a:pPr indent="-228600" lvl="0" marL="457200" rtl="0">
              <a:spcBef>
                <a:spcPts val="0"/>
              </a:spcBef>
              <a:buFont typeface="Merriweather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Reduce (job id, file name) → (job id, movie)</a:t>
            </a:r>
          </a:p>
          <a:p>
            <a:pPr indent="-228600" lvl="1" marL="914400" rtl="0">
              <a:spcBef>
                <a:spcPts val="0"/>
              </a:spcBef>
              <a:buFont typeface="Merriweather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Generate Movie from image files</a:t>
            </a:r>
          </a:p>
          <a:p>
            <a:pPr indent="-228600" lvl="0" marL="457200" rtl="0">
              <a:spcBef>
                <a:spcPts val="0"/>
              </a:spcBef>
              <a:buFont typeface="Merriweather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Collect Results</a:t>
            </a:r>
          </a:p>
          <a:p>
            <a:pPr indent="-228600" lvl="1" marL="914400" rtl="0">
              <a:spcBef>
                <a:spcPts val="0"/>
              </a:spcBef>
              <a:buFont typeface="Merriweather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Concatenate all movies generated into one large movie</a:t>
            </a:r>
          </a:p>
          <a:p>
            <a:pPr indent="-228600" lvl="1" marL="914400">
              <a:spcBef>
                <a:spcPts val="0"/>
              </a:spcBef>
              <a:buFont typeface="Merriweather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Return file name and location to Back End Server</a:t>
            </a:r>
          </a:p>
        </p:txBody>
      </p:sp>
      <p:pic>
        <p:nvPicPr>
          <p:cNvPr descr="MR.png"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700" y="752474"/>
            <a:ext cx="7848600" cy="223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 title="0001 0242">
            <a:hlinkClick r:id="rId3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Summary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Completed Modules: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A functional front end that allows users to specify a camera path and displays a preview video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Fully customizable script built to generate a camera path and a scene in blender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Fully automated rendering of the images and combining into a movie file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Fully automated script to combine partial movies together into a full sized movie file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Web service that wraps around the SPICE module to allow for customized parameters to be requested from both the back and front end modules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SPICE modules that give scientifically accurate data on sun angle and intensity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A array of different optimizations to render performance on the backend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Summary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206550" y="1076025"/>
            <a:ext cx="8520600" cy="34164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 Future Implementations include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Implement more user friendly controls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Use the SPICE module/web service to control the direction and intensity of the light source in the movies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Use the mesh reduction module to control the level of detail of the mesh at runtime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Link up the coordinate system of the front end to the coordinate system of the backend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Arial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Continue to develop the hadoop job splitting module and continue to improve optimization towards a linux based system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Project Objective</a:t>
            </a:r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indent="-330200" lvl="0" marL="45720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Planetary Surface Flyover Movie Generato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r</a:t>
            </a:r>
          </a:p>
          <a:p>
            <a:pPr indent="-330200" lvl="0" marL="45720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Provides a service for users to create a prerendered custom fly over movie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Provides support for the user selecting a point points in space on the surface of a planet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Provides support for the user to choose the camera angles of pitch, roll and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yaw when defining the angle it will look at the point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311700" y="591600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Basic Requirements</a:t>
            </a:r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311700" y="985000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Output a pre-rendered video that follows the camera path specified by the user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Create intuitive interface for setting movie parameters that appeals to a wide audience from non technical users to professionals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Render each frame in under a second on low end hardware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Give the end user a link to the rendered video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Splitting the render job among a server cluster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Set up to run in a Unix environment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Hunter_63 Dec. 01 18.00.jpg"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437" y="0"/>
            <a:ext cx="54411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Hunter_52 Nov. 29 17.16.jpg"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562" y="112325"/>
            <a:ext cx="543687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>
            <p:ph idx="1" type="body"/>
          </p:nvPr>
        </p:nvSpPr>
        <p:spPr>
          <a:xfrm>
            <a:off x="311700" y="1017725"/>
            <a:ext cx="8520600" cy="3260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Features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Load in JSON file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Add point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Edit point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Delete point</a:t>
            </a:r>
          </a:p>
          <a:p>
            <a:pPr indent="-330200" lvl="0" marL="457200">
              <a:spcBef>
                <a:spcPts val="0"/>
              </a:spcBef>
              <a:buSzPct val="100000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Preview (2 modes)</a:t>
            </a:r>
          </a:p>
        </p:txBody>
      </p:sp>
      <p:sp>
        <p:nvSpPr>
          <p:cNvPr id="196" name="Shape 1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Cesium User Interface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2A3990"/>
                </a:solidFill>
                <a:latin typeface="Roboto"/>
                <a:ea typeface="Roboto"/>
                <a:cs typeface="Roboto"/>
                <a:sym typeface="Roboto"/>
              </a:rPr>
              <a:t>Front end slides go here.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1954400" y="296325"/>
            <a:ext cx="1728600" cy="402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Load JSON Button</a:t>
            </a:r>
          </a:p>
        </p:txBody>
      </p:sp>
      <p:cxnSp>
        <p:nvCxnSpPr>
          <p:cNvPr id="212" name="Shape 212"/>
          <p:cNvCxnSpPr>
            <a:stCxn id="211" idx="1"/>
          </p:cNvCxnSpPr>
          <p:nvPr/>
        </p:nvCxnSpPr>
        <p:spPr>
          <a:xfrm rot="10800000">
            <a:off x="1658000" y="225975"/>
            <a:ext cx="296400" cy="27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13" name="Shape 213"/>
          <p:cNvSpPr txBox="1"/>
          <p:nvPr/>
        </p:nvSpPr>
        <p:spPr>
          <a:xfrm>
            <a:off x="3210775" y="2746250"/>
            <a:ext cx="1507800" cy="6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Points loaded in from JSON file</a:t>
            </a:r>
          </a:p>
        </p:txBody>
      </p:sp>
      <p:cxnSp>
        <p:nvCxnSpPr>
          <p:cNvPr id="214" name="Shape 214"/>
          <p:cNvCxnSpPr>
            <a:stCxn id="213" idx="0"/>
          </p:cNvCxnSpPr>
          <p:nvPr/>
        </p:nvCxnSpPr>
        <p:spPr>
          <a:xfrm rot="10800000">
            <a:off x="2024275" y="1856750"/>
            <a:ext cx="1940400" cy="88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5" name="Shape 215"/>
          <p:cNvCxnSpPr>
            <a:stCxn id="213" idx="0"/>
          </p:cNvCxnSpPr>
          <p:nvPr/>
        </p:nvCxnSpPr>
        <p:spPr>
          <a:xfrm flipH="1" rot="10800000">
            <a:off x="3964675" y="1661150"/>
            <a:ext cx="1884600" cy="108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