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9" r:id="rId4"/>
  </p:sldMasterIdLst>
  <p:notesMasterIdLst>
    <p:notesMasterId r:id="rId5"/>
  </p:notesMasterIdLst>
  <p:sldIdLst>
    <p:sldId id="256" r:id="rId6"/>
  </p:sldIdLst>
  <p:sldSz cy="32004000" cx="210312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12" type="sldNum"/>
          </p:nvPr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Google Shape;5;n"/>
          <p:cNvSpPr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Google Shape;6;n"/>
          <p:cNvSpPr/>
          <p:nvPr/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7;n"/>
          <p:cNvSpPr/>
          <p:nvPr>
            <p:ph idx="2" type="sldImg"/>
          </p:nvPr>
        </p:nvSpPr>
        <p:spPr>
          <a:xfrm>
            <a:off x="2301875" y="685800"/>
            <a:ext cx="225266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sq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" name="Google Shape;8;n"/>
          <p:cNvSpPr txBox="1"/>
          <p:nvPr>
            <p:ph idx="1" type="body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" name="Google Shape;9;n"/>
          <p:cNvSpPr/>
          <p:nvPr/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10;n"/>
          <p:cNvSpPr txBox="1"/>
          <p:nvPr>
            <p:ph idx="3" type="sldNum"/>
          </p:nvPr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3" name="Google Shape;23;p1:notes"/>
          <p:cNvSpPr/>
          <p:nvPr>
            <p:ph idx="2" type="sldImg"/>
          </p:nvPr>
        </p:nvSpPr>
        <p:spPr>
          <a:xfrm>
            <a:off x="2301875" y="685800"/>
            <a:ext cx="22542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4" name="Google Shape;2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Have students check that the logo is the appropriate one to use.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15071725" y="29159200"/>
            <a:ext cx="4379912" cy="2132012"/>
          </a:xfrm>
          <a:prstGeom prst="rect">
            <a:avLst/>
          </a:prstGeom>
          <a:noFill/>
          <a:ln>
            <a:noFill/>
          </a:ln>
        </p:spPr>
        <p:txBody>
          <a:bodyPr anchorCtr="0" anchor="t" bIns="151550" lIns="303100" spcFirstLastPara="1" rIns="303100" wrap="square" tIns="15155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6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6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6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6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6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6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6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6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6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DDEBCF"/>
            </a:gs>
            <a:gs pos="100000">
              <a:srgbClr val="156B13"/>
            </a:gs>
          </a:gsLst>
          <a:lin ang="2700000" scaled="0"/>
        </a:gra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"/>
          <p:cNvSpPr txBox="1"/>
          <p:nvPr>
            <p:ph type="title"/>
          </p:nvPr>
        </p:nvSpPr>
        <p:spPr>
          <a:xfrm>
            <a:off x="1577975" y="2844800"/>
            <a:ext cx="17873662" cy="5332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151550" lIns="303100" spcFirstLastPara="1" rIns="303100" wrap="square" tIns="15155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1577975" y="9245600"/>
            <a:ext cx="17873662" cy="19200811"/>
          </a:xfrm>
          <a:prstGeom prst="rect">
            <a:avLst/>
          </a:prstGeom>
          <a:noFill/>
          <a:ln>
            <a:noFill/>
          </a:ln>
        </p:spPr>
        <p:txBody>
          <a:bodyPr anchorCtr="0" anchor="t" bIns="151550" lIns="303100" spcFirstLastPara="1" rIns="303100" wrap="square" tIns="151550"/>
          <a:lstStyle>
            <a:lvl1pPr indent="-228600" lvl="0" marL="457200" marR="0" rtl="0" algn="l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ts val="1400"/>
              <a:buNone/>
              <a:defRPr b="0" i="0" sz="10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SzPts val="1400"/>
              <a:buNone/>
              <a:defRPr b="0" i="0" sz="9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SzPts val="1400"/>
              <a:buNone/>
              <a:defRPr b="0" i="0" sz="79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0" i="0" sz="6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0" i="0" sz="6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0" i="0" sz="6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0" i="0" sz="6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0" i="0" sz="6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0" i="0" sz="6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Google Shape;14;p1"/>
          <p:cNvSpPr/>
          <p:nvPr/>
        </p:nvSpPr>
        <p:spPr>
          <a:xfrm>
            <a:off x="157797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" name="Google Shape;15;p1"/>
          <p:cNvSpPr/>
          <p:nvPr/>
        </p:nvSpPr>
        <p:spPr>
          <a:xfrm>
            <a:off x="7185025" y="29159200"/>
            <a:ext cx="66611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15071725" y="29159200"/>
            <a:ext cx="4379912" cy="2132012"/>
          </a:xfrm>
          <a:prstGeom prst="rect">
            <a:avLst/>
          </a:prstGeom>
          <a:noFill/>
          <a:ln>
            <a:noFill/>
          </a:ln>
        </p:spPr>
        <p:txBody>
          <a:bodyPr anchorCtr="0" anchor="t" bIns="151550" lIns="303100" spcFirstLastPara="1" rIns="303100" wrap="square" tIns="151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Times New Roman"/>
              <a:buNone/>
              <a:defRPr b="0" i="0" sz="46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Times New Roman"/>
              <a:buNone/>
              <a:defRPr b="0" i="0" sz="46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Times New Roman"/>
              <a:buNone/>
              <a:defRPr b="0" i="0" sz="46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Times New Roman"/>
              <a:buNone/>
              <a:defRPr b="0" i="0" sz="46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Times New Roman"/>
              <a:buNone/>
              <a:defRPr b="0" i="0" sz="46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Times New Roman"/>
              <a:buNone/>
              <a:defRPr b="0" i="0" sz="46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Times New Roman"/>
              <a:buNone/>
              <a:defRPr b="0" i="0" sz="46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Times New Roman"/>
              <a:buNone/>
              <a:defRPr b="0" i="0" sz="46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Times New Roman"/>
              <a:buNone/>
              <a:defRPr b="0" i="0" sz="46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20.png"/><Relationship Id="rId11" Type="http://schemas.openxmlformats.org/officeDocument/2006/relationships/image" Target="../media/image14.png"/><Relationship Id="rId22" Type="http://schemas.openxmlformats.org/officeDocument/2006/relationships/image" Target="../media/image11.png"/><Relationship Id="rId10" Type="http://schemas.openxmlformats.org/officeDocument/2006/relationships/image" Target="../media/image16.png"/><Relationship Id="rId21" Type="http://schemas.openxmlformats.org/officeDocument/2006/relationships/image" Target="../media/image7.png"/><Relationship Id="rId13" Type="http://schemas.openxmlformats.org/officeDocument/2006/relationships/image" Target="../media/image13.png"/><Relationship Id="rId1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g"/><Relationship Id="rId4" Type="http://schemas.openxmlformats.org/officeDocument/2006/relationships/image" Target="../media/image1.png"/><Relationship Id="rId9" Type="http://schemas.openxmlformats.org/officeDocument/2006/relationships/image" Target="../media/image19.png"/><Relationship Id="rId15" Type="http://schemas.openxmlformats.org/officeDocument/2006/relationships/image" Target="../media/image5.png"/><Relationship Id="rId14" Type="http://schemas.openxmlformats.org/officeDocument/2006/relationships/image" Target="../media/image17.png"/><Relationship Id="rId17" Type="http://schemas.openxmlformats.org/officeDocument/2006/relationships/image" Target="../media/image3.png"/><Relationship Id="rId16" Type="http://schemas.openxmlformats.org/officeDocument/2006/relationships/image" Target="../media/image9.png"/><Relationship Id="rId5" Type="http://schemas.openxmlformats.org/officeDocument/2006/relationships/image" Target="../media/image10.png"/><Relationship Id="rId19" Type="http://schemas.openxmlformats.org/officeDocument/2006/relationships/image" Target="../media/image8.jpg"/><Relationship Id="rId6" Type="http://schemas.openxmlformats.org/officeDocument/2006/relationships/image" Target="../media/image4.png"/><Relationship Id="rId18" Type="http://schemas.openxmlformats.org/officeDocument/2006/relationships/image" Target="../media/image6.png"/><Relationship Id="rId7" Type="http://schemas.openxmlformats.org/officeDocument/2006/relationships/image" Target="../media/image2.png"/><Relationship Id="rId8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/>
          <p:nvPr/>
        </p:nvSpPr>
        <p:spPr>
          <a:xfrm>
            <a:off x="0" y="0"/>
            <a:ext cx="21031199" cy="5257800"/>
          </a:xfrm>
          <a:prstGeom prst="rect">
            <a:avLst/>
          </a:prstGeom>
          <a:solidFill>
            <a:srgbClr val="000000"/>
          </a:solidFill>
          <a:ln cap="sq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Times New Roman"/>
                <a:ea typeface="Times New Roman"/>
                <a:cs typeface="Times New Roman"/>
                <a:sym typeface="Times New Roman"/>
              </a:rPr>
              <a:t>http://www.bluerobotics.com/wp-content/uploads/2017/01/br-full-logo-1.png</a:t>
            </a:r>
            <a:endParaRPr b="0" i="0" sz="230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2628900" y="76200"/>
            <a:ext cx="157005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51550" lIns="303100" spcFirstLastPara="1" rIns="303100" wrap="square" tIns="151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6600"/>
              <a:buFont typeface="Arial"/>
              <a:buNone/>
            </a:pPr>
            <a:r>
              <a:rPr b="1" lang="en-US" sz="6600">
                <a:solidFill>
                  <a:srgbClr val="FFCC00"/>
                </a:solidFill>
              </a:rPr>
              <a:t>ROBOSUB</a:t>
            </a:r>
            <a:br>
              <a:rPr b="1" i="0" lang="en-US" sz="660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210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00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Team Members:</a:t>
            </a:r>
            <a:r>
              <a:rPr b="0" i="0" lang="en-US" sz="300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>
                <a:solidFill>
                  <a:srgbClr val="FFCC00"/>
                </a:solidFill>
              </a:rPr>
              <a:t>Jin Chiu | Erika Estrada | Kunal Juneja </a:t>
            </a:r>
            <a:endParaRPr sz="3000">
              <a:solidFill>
                <a:srgbClr val="FFCC0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6600"/>
              <a:buFont typeface="Arial"/>
              <a:buNone/>
            </a:pPr>
            <a:r>
              <a:rPr lang="en-US" sz="3000">
                <a:solidFill>
                  <a:srgbClr val="FFCC00"/>
                </a:solidFill>
              </a:rPr>
              <a:t>David Krystal | Jesus Lopez</a:t>
            </a:r>
            <a:br>
              <a:rPr b="0" i="0" lang="en-US" sz="300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00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Faculty Advisor:</a:t>
            </a:r>
            <a:r>
              <a:rPr b="0" i="0" lang="en-US" sz="300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Dr. </a:t>
            </a:r>
            <a:r>
              <a:rPr lang="en-US" sz="3000">
                <a:solidFill>
                  <a:srgbClr val="FFCC00"/>
                </a:solidFill>
              </a:rPr>
              <a:t>Sargent</a:t>
            </a:r>
            <a:endParaRPr sz="3000">
              <a:solidFill>
                <a:srgbClr val="FFCC0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6600"/>
              <a:buFont typeface="Arial"/>
              <a:buNone/>
            </a:pPr>
            <a:r>
              <a:rPr b="1" lang="en-US" sz="3000">
                <a:solidFill>
                  <a:srgbClr val="FFCC00"/>
                </a:solidFill>
              </a:rPr>
              <a:t>Robosub</a:t>
            </a:r>
            <a:r>
              <a:rPr b="1" i="0" lang="en-US" sz="300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Liaison:</a:t>
            </a:r>
            <a:r>
              <a:rPr b="0" i="0" lang="en-US" sz="300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>
                <a:solidFill>
                  <a:srgbClr val="FFCC00"/>
                </a:solidFill>
              </a:rPr>
              <a:t>Diego Santillan</a:t>
            </a:r>
            <a:br>
              <a:rPr b="0" i="0" lang="en-US" sz="300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00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Department of</a:t>
            </a:r>
            <a:r>
              <a:rPr lang="en-US" sz="3000">
                <a:solidFill>
                  <a:srgbClr val="FFCC00"/>
                </a:solidFill>
              </a:rPr>
              <a:t> Computer Science</a:t>
            </a:r>
            <a:br>
              <a:rPr b="0" i="0" lang="en-US" sz="300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00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College of Engineering, Computer Science, and Technology</a:t>
            </a:r>
            <a:br>
              <a:rPr b="0" i="0" lang="en-US" sz="300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00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California State University, Los Angeles</a:t>
            </a:r>
            <a:endParaRPr/>
          </a:p>
        </p:txBody>
      </p:sp>
      <p:pic>
        <p:nvPicPr>
          <p:cNvPr id="28" name="Google Shape;2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" y="1371600"/>
            <a:ext cx="2536825" cy="315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737875" y="3840850"/>
            <a:ext cx="5293325" cy="130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311900" y="8220636"/>
            <a:ext cx="10719299" cy="6028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957975" y="2737250"/>
            <a:ext cx="5073224" cy="8772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3"/>
          <p:cNvSpPr/>
          <p:nvPr/>
        </p:nvSpPr>
        <p:spPr>
          <a:xfrm>
            <a:off x="0" y="30098850"/>
            <a:ext cx="21031200" cy="1905000"/>
          </a:xfrm>
          <a:prstGeom prst="rect">
            <a:avLst/>
          </a:prstGeom>
          <a:noFill/>
          <a:ln cap="flat" cmpd="sng" w="19050">
            <a:solidFill>
              <a:srgbClr val="FFC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" name="Google Shape;33;p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855823" y="30129480"/>
            <a:ext cx="1901952" cy="1901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572006" y="30243463"/>
            <a:ext cx="3146426" cy="1670928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3"/>
          <p:cNvSpPr txBox="1"/>
          <p:nvPr/>
        </p:nvSpPr>
        <p:spPr>
          <a:xfrm>
            <a:off x="10411200" y="6163075"/>
            <a:ext cx="106200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 Tasks ]</a:t>
            </a:r>
            <a:endParaRPr sz="7200">
              <a:solidFill>
                <a:srgbClr val="FFC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6" name="Google Shape;36;p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220327" y="30193064"/>
            <a:ext cx="2362250" cy="1771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311900" y="14260150"/>
            <a:ext cx="3716749" cy="340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5957975" y="252525"/>
            <a:ext cx="5073226" cy="236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796275" y="14262249"/>
            <a:ext cx="3617450" cy="34063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0"/>
              </a:srgbClr>
            </a:outerShdw>
          </a:effectLst>
        </p:spPr>
      </p:pic>
      <p:pic>
        <p:nvPicPr>
          <p:cNvPr id="40" name="Google Shape;40;p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7383200" y="14262250"/>
            <a:ext cx="3647974" cy="3406351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3"/>
          <p:cNvSpPr txBox="1"/>
          <p:nvPr/>
        </p:nvSpPr>
        <p:spPr>
          <a:xfrm>
            <a:off x="10311900" y="17575800"/>
            <a:ext cx="3473100" cy="7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Crucifix</a:t>
            </a:r>
            <a:endParaRPr sz="3000">
              <a:solidFill>
                <a:srgbClr val="FFC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" name="Google Shape;42;p3"/>
          <p:cNvSpPr txBox="1"/>
          <p:nvPr/>
        </p:nvSpPr>
        <p:spPr>
          <a:xfrm>
            <a:off x="13813200" y="17575800"/>
            <a:ext cx="3716700" cy="6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Garlic</a:t>
            </a:r>
            <a:endParaRPr sz="3000">
              <a:solidFill>
                <a:srgbClr val="FFC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C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" name="Google Shape;43;p3"/>
          <p:cNvSpPr txBox="1"/>
          <p:nvPr/>
        </p:nvSpPr>
        <p:spPr>
          <a:xfrm>
            <a:off x="17383188" y="17575800"/>
            <a:ext cx="3648000" cy="4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Slider</a:t>
            </a:r>
            <a:endParaRPr sz="3000">
              <a:solidFill>
                <a:srgbClr val="FFC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" name="Google Shape;44;p3"/>
          <p:cNvSpPr txBox="1"/>
          <p:nvPr/>
        </p:nvSpPr>
        <p:spPr>
          <a:xfrm>
            <a:off x="609600" y="8220625"/>
            <a:ext cx="8799600" cy="4704600"/>
          </a:xfrm>
          <a:prstGeom prst="rect">
            <a:avLst/>
          </a:prstGeom>
          <a:noFill/>
          <a:ln cap="flat" cmpd="sng" w="38100">
            <a:solidFill>
              <a:srgbClr val="FFC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GY4R4D05 is an autonomous underwater vehicle that will be used in an international competition. It is a joint project that requires collaboration between Electrical, Mechanical and Computer Science students. The AUV must complete a series of tasks without user interference. The sub must see, understand, and localize objects in its surroundings so it can respond and interact with them.</a:t>
            </a:r>
            <a:endParaRPr sz="3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C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" name="Google Shape;45;p3"/>
          <p:cNvSpPr txBox="1"/>
          <p:nvPr/>
        </p:nvSpPr>
        <p:spPr>
          <a:xfrm>
            <a:off x="-300600" y="6163075"/>
            <a:ext cx="106200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 Background ]</a:t>
            </a:r>
            <a:endParaRPr sz="7200">
              <a:solidFill>
                <a:srgbClr val="FFC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" name="Google Shape;46;p3"/>
          <p:cNvSpPr txBox="1"/>
          <p:nvPr/>
        </p:nvSpPr>
        <p:spPr>
          <a:xfrm>
            <a:off x="-300600" y="12825950"/>
            <a:ext cx="106200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 Objectives ]</a:t>
            </a:r>
            <a:endParaRPr sz="7200">
              <a:solidFill>
                <a:srgbClr val="FFC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" name="Google Shape;47;p3"/>
          <p:cNvSpPr txBox="1"/>
          <p:nvPr/>
        </p:nvSpPr>
        <p:spPr>
          <a:xfrm>
            <a:off x="609600" y="14740275"/>
            <a:ext cx="8799600" cy="4905900"/>
          </a:xfrm>
          <a:prstGeom prst="rect">
            <a:avLst/>
          </a:prstGeom>
          <a:noFill/>
          <a:ln cap="flat" cmpd="sng" w="38100">
            <a:solidFill>
              <a:srgbClr val="FFC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Implement state machine design pattern and YoloV3 object detection algorithm</a:t>
            </a:r>
            <a:endParaRPr sz="3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Modularize code for future teams reusability</a:t>
            </a:r>
            <a:endParaRPr sz="3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Train a neural net with custom images</a:t>
            </a:r>
            <a:endParaRPr sz="3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 search strategies for course navigation</a:t>
            </a:r>
            <a:endParaRPr sz="3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Design algorithms for obstacle completion</a:t>
            </a:r>
            <a:endParaRPr sz="3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" name="Google Shape;48;p3"/>
          <p:cNvSpPr txBox="1"/>
          <p:nvPr/>
        </p:nvSpPr>
        <p:spPr>
          <a:xfrm>
            <a:off x="438625" y="20220638"/>
            <a:ext cx="10620000" cy="18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 </a:t>
            </a:r>
            <a:r>
              <a:rPr lang="en-US" sz="7200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Results</a:t>
            </a:r>
            <a:r>
              <a:rPr lang="en-US" sz="7200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]</a:t>
            </a:r>
            <a:endParaRPr sz="7200">
              <a:solidFill>
                <a:srgbClr val="FFC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" name="Google Shape;49;p3"/>
          <p:cNvSpPr txBox="1"/>
          <p:nvPr/>
        </p:nvSpPr>
        <p:spPr>
          <a:xfrm>
            <a:off x="33025" y="30144075"/>
            <a:ext cx="430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Tools &amp; </a:t>
            </a:r>
            <a:endParaRPr sz="4800">
              <a:solidFill>
                <a:srgbClr val="FFC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Technologies</a:t>
            </a:r>
            <a:endParaRPr sz="4800">
              <a:solidFill>
                <a:srgbClr val="FFC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0" name="Google Shape;50;p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4971400" y="30193075"/>
            <a:ext cx="1719975" cy="183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3007149" y="30241907"/>
            <a:ext cx="1175577" cy="1533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3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903213" y="29848975"/>
            <a:ext cx="2536826" cy="253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3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8466674" y="30636149"/>
            <a:ext cx="2362250" cy="74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3"/>
          <p:cNvPicPr preferRelativeResize="0"/>
          <p:nvPr/>
        </p:nvPicPr>
        <p:blipFill rotWithShape="1">
          <a:blip r:embed="rId19">
            <a:alphaModFix/>
          </a:blip>
          <a:srcRect b="0" l="27953" r="0" t="27108"/>
          <a:stretch/>
        </p:blipFill>
        <p:spPr>
          <a:xfrm>
            <a:off x="11860075" y="22305463"/>
            <a:ext cx="7648151" cy="554444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3"/>
          <p:cNvSpPr txBox="1"/>
          <p:nvPr/>
        </p:nvSpPr>
        <p:spPr>
          <a:xfrm>
            <a:off x="11284350" y="28021875"/>
            <a:ext cx="8799600" cy="1905000"/>
          </a:xfrm>
          <a:prstGeom prst="rect">
            <a:avLst/>
          </a:prstGeom>
          <a:noFill/>
          <a:ln cap="flat" cmpd="sng" w="38100">
            <a:solidFill>
              <a:srgbClr val="FFC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AUV was trained to recognize different die faces. It uses the YOLO</a:t>
            </a:r>
            <a:r>
              <a:rPr lang="en-US" sz="3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n-US" sz="3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algorithm with labeled images to train. The same concept is then utilized when applying the algorithm </a:t>
            </a:r>
            <a:r>
              <a:rPr lang="en-US" sz="3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</a:t>
            </a:r>
            <a:r>
              <a:rPr lang="en-US" sz="3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other objects.</a:t>
            </a:r>
            <a:endParaRPr sz="3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6" name="Google Shape;56;p3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8118476" y="5415760"/>
            <a:ext cx="2536824" cy="2536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3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2237637" y="22470675"/>
            <a:ext cx="7021976" cy="5926273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3"/>
          <p:cNvSpPr txBox="1"/>
          <p:nvPr/>
        </p:nvSpPr>
        <p:spPr>
          <a:xfrm>
            <a:off x="2237575" y="28594500"/>
            <a:ext cx="7022100" cy="1306800"/>
          </a:xfrm>
          <a:prstGeom prst="rect">
            <a:avLst/>
          </a:prstGeom>
          <a:noFill/>
          <a:ln cap="flat" cmpd="sng" w="38100">
            <a:solidFill>
              <a:srgbClr val="FFC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 of early implementation of machine states in AUV.</a:t>
            </a:r>
            <a:endParaRPr sz="3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9" name="Google Shape;59;p3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2656201" y="17575803"/>
            <a:ext cx="7531768" cy="533399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3"/>
          <p:cNvSpPr txBox="1"/>
          <p:nvPr/>
        </p:nvSpPr>
        <p:spPr>
          <a:xfrm>
            <a:off x="13785000" y="21018075"/>
            <a:ext cx="6669300" cy="14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GY4R4D05</a:t>
            </a:r>
            <a:endParaRPr sz="4800">
              <a:solidFill>
                <a:srgbClr val="FFC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