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napToGrid="0" snapToObjects="1">
      <p:cViewPr varScale="1">
        <p:scale>
          <a:sx n="118" d="100"/>
          <a:sy n="11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Seaborn is another high level library we use to visually display our data such as the .xyz file.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Spark is a big data parallelization library. Apache spark is the successor of hadoop which was a map reduce library and spark runs about 10x faster than hadoop.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**INSERT sample output code pic the calculations for further explanation if needed***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of now only one band is being handles. Handling tiff files that have 30 bands is uses far more memory handling that deriving values for tiff files that only contain 1 raster band.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Provide a way for users to only interact with moon trek program to find values.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project goals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Put some issues/obstacles delicately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did we solve those issues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8000"/>
              <a:buNone/>
              <a:defRPr sz="8000"/>
            </a:lvl1pPr>
            <a:lvl2pPr lvl="1">
              <a:spcBef>
                <a:spcPts val="0"/>
              </a:spcBef>
              <a:buSzPts val="8000"/>
              <a:buNone/>
              <a:defRPr sz="8000"/>
            </a:lvl2pPr>
            <a:lvl3pPr lvl="2">
              <a:spcBef>
                <a:spcPts val="0"/>
              </a:spcBef>
              <a:buSzPts val="8000"/>
              <a:buNone/>
              <a:defRPr sz="8000"/>
            </a:lvl3pPr>
            <a:lvl4pPr lvl="3">
              <a:spcBef>
                <a:spcPts val="0"/>
              </a:spcBef>
              <a:buSzPts val="8000"/>
              <a:buNone/>
              <a:defRPr sz="8000"/>
            </a:lvl4pPr>
            <a:lvl5pPr lvl="4">
              <a:spcBef>
                <a:spcPts val="0"/>
              </a:spcBef>
              <a:buSzPts val="8000"/>
              <a:buNone/>
              <a:defRPr sz="8000"/>
            </a:lvl5pPr>
            <a:lvl6pPr lvl="5">
              <a:spcBef>
                <a:spcPts val="0"/>
              </a:spcBef>
              <a:buSzPts val="8000"/>
              <a:buNone/>
              <a:defRPr sz="8000"/>
            </a:lvl6pPr>
            <a:lvl7pPr lvl="6">
              <a:spcBef>
                <a:spcPts val="0"/>
              </a:spcBef>
              <a:buSzPts val="8000"/>
              <a:buNone/>
              <a:defRPr sz="8000"/>
            </a:lvl7pPr>
            <a:lvl8pPr lvl="7">
              <a:spcBef>
                <a:spcPts val="0"/>
              </a:spcBef>
              <a:buSzPts val="8000"/>
              <a:buNone/>
              <a:defRPr sz="8000"/>
            </a:lvl8pPr>
            <a:lvl9pPr lvl="8">
              <a:spcBef>
                <a:spcPts val="0"/>
              </a:spcBef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ntrek.jpl.nasa.gov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454950" y="90365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Layer Analysis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1616550" y="2859025"/>
            <a:ext cx="6855900" cy="18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By: Edwin Ruiz, Alyssa Solon, Christopher P Nguyen, Elizabeth Sanchez, Ken Luo, Kimberly Reyes</a:t>
            </a:r>
          </a:p>
          <a:p>
            <a:pPr marL="0" lvl="0" indent="45720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Advisors: Elaine Kang, Yuqing Zhu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Liaisons: Emily Law, Shan Malhotra, Mike Rueckert, George Chang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5" y="518825"/>
            <a:ext cx="2377700" cy="10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63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Project Functional Requirements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take in geoTIFF and .xyz files.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output statistical data from the geoTIFF or xyz file.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read in raster bands from geoTIFF files and translate the bands into a data structure suitable for analysis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output calculations such as average, standard deviation, minimum and maximum values, and median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640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Project Functional Requirements (Cont.)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be written in Python.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integrate the following Python libraries: GDAL, NumPY, matplotlib, pandas, and seaborn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convert and return latitude-longitude coordinates from a pixel coordinate system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The system shall represent the data in graphical formats such as histograms.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221300" y="546150"/>
            <a:ext cx="7038900" cy="68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External Interface Requirements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297500" y="1488675"/>
            <a:ext cx="7038900" cy="33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geoTIFF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Description: A file that contains raster bands that are used to hold data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Source of input: During testing: from local disk,  in deployment: from database server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Range and Accuracy: Range and accuracy varies depending on the file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Unit of measure: Unit of measure varies per file, from meters to Kelvin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21300" y="622350"/>
            <a:ext cx="7038900" cy="68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External Interface Requirements (Cont.)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297500" y="1564875"/>
            <a:ext cx="7038900" cy="33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.xyz file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Description: File contains data for a period of time at specific intervals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Source of input: File is taken from local disk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Range and Accuracy: Range is 24 hour range, with data recorded once every hour.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Unit of Measure: Kelvin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are Layers?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43075" y="1567550"/>
            <a:ext cx="72933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Layers from the Moon Trek API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layers hold different type of information such as elements, temperature, gravity, and slope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Layers are passed into the function as either geoTIFF files, xyz files, or ndarrays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The layers contain “raster bands,” which hold data we wish to process.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221300" y="509375"/>
            <a:ext cx="7038900" cy="66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Layers</a:t>
            </a:r>
            <a:r>
              <a:rPr lang="en"/>
              <a:t> 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43475" y="1356950"/>
            <a:ext cx="4839000" cy="332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" sz="1100" dirty="0">
                <a:solidFill>
                  <a:schemeClr val="lt1"/>
                </a:solidFill>
              </a:rPr>
              <a:t>Elements</a:t>
            </a:r>
          </a:p>
          <a:p>
            <a:pPr marL="914400" lvl="1" indent="-330200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lang="en" sz="1100" dirty="0">
                <a:solidFill>
                  <a:schemeClr val="lt1"/>
                </a:solidFill>
              </a:rPr>
              <a:t>Hydrogen</a:t>
            </a:r>
          </a:p>
          <a:p>
            <a:pPr marL="914400" lvl="1" indent="-330200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lang="en" sz="1100" dirty="0">
                <a:solidFill>
                  <a:schemeClr val="lt1"/>
                </a:solidFill>
              </a:rPr>
              <a:t>Iron</a:t>
            </a:r>
          </a:p>
          <a:p>
            <a:pPr marL="914400" lvl="1" indent="-330200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lang="en" sz="1100" dirty="0">
                <a:solidFill>
                  <a:schemeClr val="lt1"/>
                </a:solidFill>
              </a:rPr>
              <a:t>Potassium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lang="en" sz="1100" dirty="0">
                <a:solidFill>
                  <a:schemeClr val="lt1"/>
                </a:solidFill>
              </a:rPr>
              <a:t>Thorium</a:t>
            </a:r>
          </a:p>
          <a:p>
            <a:pPr marL="457200" lvl="0" indent="-330200" rtl="0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Char char="●"/>
            </a:pPr>
            <a:r>
              <a:rPr lang="en" sz="1100" dirty="0">
                <a:solidFill>
                  <a:schemeClr val="lt1"/>
                </a:solidFill>
              </a:rPr>
              <a:t>Slope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lang="en" sz="1100" dirty="0">
                <a:solidFill>
                  <a:schemeClr val="lt1"/>
                </a:solidFill>
              </a:rPr>
              <a:t>Uses elevation points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lang="en" sz="1100" dirty="0">
                <a:solidFill>
                  <a:schemeClr val="lt1"/>
                </a:solidFill>
              </a:rPr>
              <a:t>Based on the elevation difference between different points in a selected area 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100" dirty="0">
                <a:solidFill>
                  <a:schemeClr val="lt1"/>
                </a:solidFill>
              </a:rPr>
              <a:t>Temperature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100" dirty="0">
                <a:solidFill>
                  <a:schemeClr val="lt1"/>
                </a:solidFill>
              </a:rPr>
              <a:t>xyz files 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100" dirty="0">
                <a:solidFill>
                  <a:schemeClr val="lt1"/>
                </a:solidFill>
              </a:rPr>
              <a:t>Gravity</a:t>
            </a:r>
          </a:p>
          <a:p>
            <a:pPr marL="914400" lvl="1" indent="-330200" rtl="0">
              <a:spcBef>
                <a:spcPts val="0"/>
              </a:spcBef>
              <a:buClr>
                <a:schemeClr val="lt1"/>
              </a:buClr>
              <a:buSzPts val="1600"/>
              <a:buChar char="○"/>
            </a:pPr>
            <a:r>
              <a:rPr lang="en" sz="1100" dirty="0">
                <a:solidFill>
                  <a:schemeClr val="lt1"/>
                </a:solidFill>
              </a:rPr>
              <a:t>**To be provided**</a:t>
            </a:r>
          </a:p>
          <a:p>
            <a:pPr lvl="0" rtl="0">
              <a:spcBef>
                <a:spcPts val="0"/>
              </a:spcBef>
              <a:buNone/>
            </a:pPr>
            <a:endParaRPr sz="1100" dirty="0">
              <a:solidFill>
                <a:schemeClr val="lt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r>
              <a:rPr lang="en" sz="1100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100" y="509375"/>
            <a:ext cx="3230850" cy="24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199" y="3197386"/>
            <a:ext cx="2968650" cy="17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670200" y="828350"/>
            <a:ext cx="1803600" cy="66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Elements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487113" y="325900"/>
            <a:ext cx="1911711" cy="203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5250" y="1694350"/>
            <a:ext cx="2193500" cy="1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6654775" y="2142175"/>
            <a:ext cx="1399800" cy="4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Hydrogen 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462887" y="2735900"/>
            <a:ext cx="1960175" cy="20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6654775" y="4691250"/>
            <a:ext cx="1399800" cy="2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Potassium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875" y="325900"/>
            <a:ext cx="1911700" cy="197382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317775" y="2019625"/>
            <a:ext cx="1803600" cy="66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Thorium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0362" y="2786350"/>
            <a:ext cx="2058725" cy="21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585775" y="4754875"/>
            <a:ext cx="1399800" cy="4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Iron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475250" y="3562650"/>
            <a:ext cx="2235300" cy="8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***colorized examples used for illustration purposes***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809850" y="90425"/>
            <a:ext cx="1524300" cy="11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Layers: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221300" y="546150"/>
            <a:ext cx="7038900" cy="66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Python- Libraries 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221300" y="1307850"/>
            <a:ext cx="74583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000"/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GDAL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NumPy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Pandas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Matplotlib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ts val="2000"/>
              <a:buChar char="●"/>
            </a:pPr>
            <a:r>
              <a:rPr lang="en" sz="2000"/>
              <a:t>Seaborn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GDAL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5209800" y="1450449"/>
            <a:ext cx="3934200" cy="28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Gives Coordinates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How many bands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Pixel size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Origin 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sz="1800" dirty="0"/>
              <a:t>No data values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7714" y="1116286"/>
            <a:ext cx="5725886" cy="402721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Numpy and Pandas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5949579" y="1307850"/>
            <a:ext cx="2522879" cy="293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Able to separate features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 dirty="0"/>
              <a:t>Do basic computing (min, max, </a:t>
            </a:r>
            <a:r>
              <a:rPr lang="en" sz="1800" dirty="0" err="1"/>
              <a:t>std</a:t>
            </a:r>
            <a:r>
              <a:rPr lang="en" sz="1800" dirty="0"/>
              <a:t>, mean)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60" y="566057"/>
            <a:ext cx="6301912" cy="599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67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Agenda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Introduction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Project Goals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Project Requirements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Layers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Libraries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DFDs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Conclusion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Matplotlib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5318400" y="1603696"/>
            <a:ext cx="3825600" cy="289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Visual representation library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Scatterplots</a:t>
            </a:r>
          </a:p>
          <a:p>
            <a:pPr marL="914400" lvl="1" indent="-330200" rtl="0">
              <a:spcBef>
                <a:spcPts val="0"/>
              </a:spcBef>
              <a:buSzPts val="1600"/>
              <a:buChar char="○"/>
            </a:pPr>
            <a:r>
              <a:rPr lang="en" sz="1600" dirty="0"/>
              <a:t>histograms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543" y="936172"/>
            <a:ext cx="5529943" cy="441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Seaborn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5919572" y="1572875"/>
            <a:ext cx="3581700" cy="290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Heatmaps</a:t>
            </a:r>
            <a:endParaRPr lang="en" sz="1800" dirty="0"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59" y="1110344"/>
            <a:ext cx="5604713" cy="363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Apache Spark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393225" y="1567550"/>
            <a:ext cx="39432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Parallelize process for faster computing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Computing big data set quickly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13212"/>
            <a:ext cx="3927568" cy="26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221300" y="546150"/>
            <a:ext cx="7038900" cy="60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DFD Level 0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1220275" y="1165250"/>
            <a:ext cx="7675800" cy="383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1281300" y="3495600"/>
            <a:ext cx="1190100" cy="431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User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7116575" y="3495600"/>
            <a:ext cx="1083600" cy="431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Display</a:t>
            </a:r>
          </a:p>
        </p:txBody>
      </p:sp>
      <p:cxnSp>
        <p:nvCxnSpPr>
          <p:cNvPr id="308" name="Shape 308"/>
          <p:cNvCxnSpPr/>
          <p:nvPr/>
        </p:nvCxnSpPr>
        <p:spPr>
          <a:xfrm rot="10800000" flipH="1">
            <a:off x="5770925" y="3753300"/>
            <a:ext cx="1202400" cy="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9" name="Shape 309"/>
          <p:cNvSpPr txBox="1"/>
          <p:nvPr/>
        </p:nvSpPr>
        <p:spPr>
          <a:xfrm>
            <a:off x="2538575" y="3382775"/>
            <a:ext cx="1302000" cy="35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User Input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671150" y="3154175"/>
            <a:ext cx="1190100" cy="35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Output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cxnSp>
        <p:nvCxnSpPr>
          <p:cNvPr id="311" name="Shape 311"/>
          <p:cNvCxnSpPr/>
          <p:nvPr/>
        </p:nvCxnSpPr>
        <p:spPr>
          <a:xfrm>
            <a:off x="2690963" y="3757500"/>
            <a:ext cx="1128300" cy="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2" name="Shape 312"/>
          <p:cNvSpPr/>
          <p:nvPr/>
        </p:nvSpPr>
        <p:spPr>
          <a:xfrm>
            <a:off x="3956363" y="2958150"/>
            <a:ext cx="1599000" cy="1506300"/>
          </a:xfrm>
          <a:prstGeom prst="ellipse">
            <a:avLst/>
          </a:prstGeom>
          <a:solidFill>
            <a:srgbClr val="8DD2A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 Function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 Module</a:t>
            </a:r>
          </a:p>
        </p:txBody>
      </p:sp>
      <p:cxnSp>
        <p:nvCxnSpPr>
          <p:cNvPr id="313" name="Shape 313"/>
          <p:cNvCxnSpPr/>
          <p:nvPr/>
        </p:nvCxnSpPr>
        <p:spPr>
          <a:xfrm>
            <a:off x="4792500" y="1752750"/>
            <a:ext cx="0" cy="1129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4761750" y="1834200"/>
            <a:ext cx="1128300" cy="35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Retrieve Selected Layers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3818850" y="1262625"/>
            <a:ext cx="1947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6" name="Shape 316"/>
          <p:cNvCxnSpPr/>
          <p:nvPr/>
        </p:nvCxnSpPr>
        <p:spPr>
          <a:xfrm>
            <a:off x="3818850" y="1668000"/>
            <a:ext cx="1947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7" name="Shape 317"/>
          <p:cNvSpPr txBox="1"/>
          <p:nvPr/>
        </p:nvSpPr>
        <p:spPr>
          <a:xfrm>
            <a:off x="3743700" y="1256250"/>
            <a:ext cx="2097600" cy="4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Moon Trek Database</a:t>
            </a:r>
          </a:p>
        </p:txBody>
      </p:sp>
      <p:cxnSp>
        <p:nvCxnSpPr>
          <p:cNvPr id="318" name="Shape 318"/>
          <p:cNvCxnSpPr/>
          <p:nvPr/>
        </p:nvCxnSpPr>
        <p:spPr>
          <a:xfrm rot="10800000" flipH="1">
            <a:off x="2151875" y="1849975"/>
            <a:ext cx="1325100" cy="1417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9" name="Shape 319"/>
          <p:cNvSpPr txBox="1"/>
          <p:nvPr/>
        </p:nvSpPr>
        <p:spPr>
          <a:xfrm>
            <a:off x="1679500" y="2283075"/>
            <a:ext cx="1011600" cy="22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475"/>
            <a:ext cx="9144002" cy="51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 idx="4294967295"/>
          </p:nvPr>
        </p:nvSpPr>
        <p:spPr>
          <a:xfrm>
            <a:off x="1052550" y="203349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FUNCTION MODULE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1787"/>
          <a:stretch/>
        </p:blipFill>
        <p:spPr>
          <a:xfrm>
            <a:off x="443599" y="848450"/>
            <a:ext cx="8256801" cy="39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1221300" y="546150"/>
            <a:ext cx="7038900" cy="64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Function Module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192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The system should output calculations 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Average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Standard deviation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Minimum and Maximum Value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Median Value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66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Milestones/Plans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4315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Larger data handling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 vs 30 bands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Speed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User accessibility and ease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Remove user going through the “middle man”</a:t>
            </a:r>
          </a:p>
          <a:p>
            <a:pPr marL="914400" lvl="1" indent="-330200" rtl="0">
              <a:spcBef>
                <a:spcPts val="0"/>
              </a:spcBef>
              <a:buSzPts val="1600"/>
              <a:buChar char="○"/>
            </a:pPr>
            <a:r>
              <a:rPr lang="en" sz="1600"/>
              <a:t>Backend code implemented onto Moontrek GUI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210" y="996645"/>
            <a:ext cx="3235360" cy="16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66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Conclusion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297500" y="1539225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 idx="4294967295"/>
          </p:nvPr>
        </p:nvSpPr>
        <p:spPr>
          <a:xfrm>
            <a:off x="1068900" y="1720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294967295"/>
          </p:nvPr>
        </p:nvSpPr>
        <p:spPr>
          <a:xfrm>
            <a:off x="2059500" y="441300"/>
            <a:ext cx="7038900" cy="52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https://moontrek.jpl.nasa.gov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71526"/>
            <a:ext cx="9144000" cy="4371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9334"/>
            <a:ext cx="9144000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2651"/>
            <a:ext cx="9143999" cy="43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0637"/>
            <a:ext cx="9143999" cy="434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Project Goals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05255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Process data of large sizes from layers to discover information about various parts of the moon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Cross examine data from any combination of two layers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Calculate large amounts of data in a short amount of time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70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/>
              <a:t>Challenges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Initially had little to no knowledge of Python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Downloading GDAL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Execution of the standalone Moon Trek API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Creating a Histogram for one of the layers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Long loading/data processing time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Converting pixel data to decimal degrees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297500" y="546150"/>
            <a:ext cx="7038900" cy="67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Solutions to the Challenges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297500" y="13389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Learned and became familiar with Python and the libraries that will be used in the project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Did more research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Standalone Moon Trek API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Char char="○"/>
            </a:pPr>
            <a:r>
              <a:rPr lang="en" sz="1800"/>
              <a:t>A couple of files were missing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Histogram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Loading/Data Processing Time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Planning to look into Spark 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Pixel Data Conversion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Macintosh PowerPoint</Application>
  <PresentationFormat>On-screen Show (16:9)</PresentationFormat>
  <Paragraphs>178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Montserrat</vt:lpstr>
      <vt:lpstr>Arial</vt:lpstr>
      <vt:lpstr>Lato</vt:lpstr>
      <vt:lpstr>Focus</vt:lpstr>
      <vt:lpstr>Layer Analysis</vt:lpstr>
      <vt:lpstr>Agenda</vt:lpstr>
      <vt:lpstr>Overview</vt:lpstr>
      <vt:lpstr>PowerPoint Presentation</vt:lpstr>
      <vt:lpstr>PowerPoint Presentation</vt:lpstr>
      <vt:lpstr>PowerPoint Presentation</vt:lpstr>
      <vt:lpstr>Project Goals</vt:lpstr>
      <vt:lpstr>Challenges</vt:lpstr>
      <vt:lpstr>Solutions to the Challenges</vt:lpstr>
      <vt:lpstr>Project Functional Requirements</vt:lpstr>
      <vt:lpstr>Project Functional Requirements (Cont.) </vt:lpstr>
      <vt:lpstr>External Interface Requirements</vt:lpstr>
      <vt:lpstr>External Interface Requirements (Cont.)</vt:lpstr>
      <vt:lpstr>What are Layers?</vt:lpstr>
      <vt:lpstr>Layers </vt:lpstr>
      <vt:lpstr>Elements  </vt:lpstr>
      <vt:lpstr>Python- Libraries </vt:lpstr>
      <vt:lpstr>GDAL</vt:lpstr>
      <vt:lpstr>Numpy and Pandas</vt:lpstr>
      <vt:lpstr>Matplotlib</vt:lpstr>
      <vt:lpstr>Seaborn</vt:lpstr>
      <vt:lpstr>Apache Spark</vt:lpstr>
      <vt:lpstr>DFD Level 0</vt:lpstr>
      <vt:lpstr>PowerPoint Presentation</vt:lpstr>
      <vt:lpstr>FUNCTION MODULE</vt:lpstr>
      <vt:lpstr>Function Module</vt:lpstr>
      <vt:lpstr>Milestones/Plans</vt:lpstr>
      <vt:lpstr>Conclusion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 Analysis</dc:title>
  <cp:lastModifiedBy>edwin ruiz</cp:lastModifiedBy>
  <cp:revision>1</cp:revision>
  <dcterms:modified xsi:type="dcterms:W3CDTF">2017-11-30T02:33:39Z</dcterms:modified>
</cp:coreProperties>
</file>