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
  </p:notesMasterIdLst>
  <p:sldIdLst>
    <p:sldId id="256" r:id="rId2"/>
  </p:sldIdLst>
  <p:sldSz cx="21031200" cy="32004000"/>
  <p:notesSz cx="6858000" cy="9144000"/>
  <p:embeddedFontLst>
    <p:embeddedFont>
      <p:font typeface="Calibri" panose="020F0502020204030204" pitchFamily="34" charset="0"/>
      <p:regular r:id="rId4"/>
      <p:bold r:id="rId5"/>
      <p:italic r:id="rId6"/>
      <p:boldItalic r:id="rId7"/>
    </p:embeddedFont>
    <p:embeddedFont>
      <p:font typeface="Montserrat" panose="00000800000000000000" pitchFamily="50" charset="0"/>
      <p:regular r:id="rId8"/>
      <p:bold r:id="rId9"/>
    </p:embeddedFont>
    <p:embeddedFont>
      <p:font typeface="Montserrat Bold" panose="020B0604020202020204" charset="0"/>
      <p:regular r:id="rId10"/>
    </p:embeddedFont>
    <p:embeddedFont>
      <p:font typeface="Roboto" panose="02000000000000000000" pitchFamily="2" charset="0"/>
      <p:regular r:id="rId11"/>
      <p:bold r:id="rId12"/>
      <p: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p:cViewPr>
        <p:scale>
          <a:sx n="30" d="100"/>
          <a:sy n="30" d="100"/>
        </p:scale>
        <p:origin x="1795" y="-2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22.04.2022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22.04.2022</a:t>
            </a:fld>
            <a:endParaRPr lang="cs-CZ"/>
          </a:p>
        </p:txBody>
      </p:sp>
      <p:sp>
        <p:nvSpPr>
          <p:cNvPr id="4" name="Slide Image Placeholder 3"/>
          <p:cNvSpPr>
            <a:spLocks noGrp="1" noRot="1" noChangeAspect="1"/>
          </p:cNvSpPr>
          <p:nvPr>
            <p:ph type="sldImg" idx="2"/>
          </p:nvPr>
        </p:nvSpPr>
        <p:spPr>
          <a:xfrm>
            <a:off x="3729038" y="512763"/>
            <a:ext cx="168592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&lt;number&gt;</a:t>
            </a:r>
          </a:p>
          <a:p>
            <a:pPr lvl="0"/>
            <a:r>
              <a:rPr lang="en-US"/>
              <a:t>Have students check that the logo is the appropriate one to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rcRect/>
          <a:stretch>
            <a:fillRect/>
          </a:stretch>
        </p:blipFill>
        <p:spPr>
          <a:xfrm>
            <a:off x="0" y="0"/>
            <a:ext cx="21031200" cy="32004000"/>
          </a:xfrm>
          <a:prstGeom prst="rect">
            <a:avLst/>
          </a:prstGeom>
          <a:effectLst>
            <a:outerShdw blurRad="50800" dist="50800" dir="5400000" algn="ctr" rotWithShape="0">
              <a:srgbClr val="000000">
                <a:alpha val="23000"/>
              </a:srgbClr>
            </a:outerShdw>
          </a:effectLst>
        </p:spPr>
      </p:pic>
      <p:grpSp>
        <p:nvGrpSpPr>
          <p:cNvPr id="3" name="Group 3"/>
          <p:cNvGrpSpPr>
            <a:grpSpLocks noChangeAspect="1"/>
          </p:cNvGrpSpPr>
          <p:nvPr/>
        </p:nvGrpSpPr>
        <p:grpSpPr>
          <a:xfrm>
            <a:off x="0" y="0"/>
            <a:ext cx="21031200" cy="6213600"/>
            <a:chOff x="0" y="0"/>
            <a:chExt cx="28041600" cy="8284800"/>
          </a:xfrm>
        </p:grpSpPr>
        <p:sp>
          <p:nvSpPr>
            <p:cNvPr id="4" name="Freeform 4"/>
            <p:cNvSpPr/>
            <p:nvPr/>
          </p:nvSpPr>
          <p:spPr>
            <a:xfrm>
              <a:off x="0" y="0"/>
              <a:ext cx="28041600" cy="8284845"/>
            </a:xfrm>
            <a:custGeom>
              <a:avLst/>
              <a:gdLst/>
              <a:ahLst/>
              <a:cxnLst/>
              <a:rect l="l" t="t" r="r" b="b"/>
              <a:pathLst>
                <a:path w="28041600" h="8284845">
                  <a:moveTo>
                    <a:pt x="0" y="0"/>
                  </a:moveTo>
                  <a:lnTo>
                    <a:pt x="28041600" y="0"/>
                  </a:lnTo>
                  <a:lnTo>
                    <a:pt x="28041600" y="8284845"/>
                  </a:lnTo>
                  <a:lnTo>
                    <a:pt x="0" y="8284845"/>
                  </a:lnTo>
                  <a:close/>
                </a:path>
              </a:pathLst>
            </a:custGeom>
            <a:solidFill>
              <a:srgbClr val="000000"/>
            </a:solidFill>
          </p:spPr>
        </p:sp>
        <p:sp>
          <p:nvSpPr>
            <p:cNvPr id="5" name="Freeform 5"/>
            <p:cNvSpPr/>
            <p:nvPr/>
          </p:nvSpPr>
          <p:spPr>
            <a:xfrm>
              <a:off x="-4699" y="-4699"/>
              <a:ext cx="28050999" cy="8294243"/>
            </a:xfrm>
            <a:custGeom>
              <a:avLst/>
              <a:gdLst/>
              <a:ahLst/>
              <a:cxnLst/>
              <a:rect l="l" t="t" r="r" b="b"/>
              <a:pathLst>
                <a:path w="28050999" h="8294243">
                  <a:moveTo>
                    <a:pt x="4699" y="0"/>
                  </a:moveTo>
                  <a:lnTo>
                    <a:pt x="28046299" y="0"/>
                  </a:lnTo>
                  <a:cubicBezTo>
                    <a:pt x="28048838" y="0"/>
                    <a:pt x="28050999" y="2032"/>
                    <a:pt x="28050999" y="4699"/>
                  </a:cubicBezTo>
                  <a:lnTo>
                    <a:pt x="28050999" y="8289544"/>
                  </a:lnTo>
                  <a:cubicBezTo>
                    <a:pt x="28050999" y="8292084"/>
                    <a:pt x="28048969" y="8294243"/>
                    <a:pt x="28046299" y="8294243"/>
                  </a:cubicBezTo>
                  <a:lnTo>
                    <a:pt x="4699" y="8294243"/>
                  </a:lnTo>
                  <a:cubicBezTo>
                    <a:pt x="2159" y="8294243"/>
                    <a:pt x="0" y="8292211"/>
                    <a:pt x="0" y="8289544"/>
                  </a:cubicBezTo>
                  <a:lnTo>
                    <a:pt x="0" y="4699"/>
                  </a:lnTo>
                  <a:cubicBezTo>
                    <a:pt x="0" y="2159"/>
                    <a:pt x="2032" y="0"/>
                    <a:pt x="4699" y="0"/>
                  </a:cubicBezTo>
                  <a:moveTo>
                    <a:pt x="4699" y="9398"/>
                  </a:moveTo>
                  <a:lnTo>
                    <a:pt x="4699" y="4699"/>
                  </a:lnTo>
                  <a:lnTo>
                    <a:pt x="9398" y="4699"/>
                  </a:lnTo>
                  <a:lnTo>
                    <a:pt x="9398" y="8289544"/>
                  </a:lnTo>
                  <a:lnTo>
                    <a:pt x="4699" y="8289544"/>
                  </a:lnTo>
                  <a:lnTo>
                    <a:pt x="4699" y="8284845"/>
                  </a:lnTo>
                  <a:lnTo>
                    <a:pt x="28046299" y="8284845"/>
                  </a:lnTo>
                  <a:lnTo>
                    <a:pt x="28046299" y="8289544"/>
                  </a:lnTo>
                  <a:lnTo>
                    <a:pt x="28041599" y="8289544"/>
                  </a:lnTo>
                  <a:lnTo>
                    <a:pt x="28041599" y="4699"/>
                  </a:lnTo>
                  <a:lnTo>
                    <a:pt x="28046299" y="4699"/>
                  </a:lnTo>
                  <a:lnTo>
                    <a:pt x="28046299" y="9398"/>
                  </a:lnTo>
                  <a:lnTo>
                    <a:pt x="4699" y="9398"/>
                  </a:lnTo>
                  <a:close/>
                </a:path>
              </a:pathLst>
            </a:custGeom>
            <a:solidFill>
              <a:srgbClr val="000000"/>
            </a:solidFill>
          </p:spPr>
        </p:sp>
      </p:grpSp>
      <p:sp>
        <p:nvSpPr>
          <p:cNvPr id="6" name="TextBox 6"/>
          <p:cNvSpPr txBox="1"/>
          <p:nvPr/>
        </p:nvSpPr>
        <p:spPr>
          <a:xfrm>
            <a:off x="2889720" y="267270"/>
            <a:ext cx="14613840" cy="5735737"/>
          </a:xfrm>
          <a:prstGeom prst="rect">
            <a:avLst/>
          </a:prstGeom>
        </p:spPr>
        <p:txBody>
          <a:bodyPr lIns="0" tIns="0" rIns="0" bIns="0" rtlCol="0" anchor="t">
            <a:spAutoFit/>
          </a:bodyPr>
          <a:lstStyle/>
          <a:p>
            <a:pPr algn="ctr">
              <a:lnSpc>
                <a:spcPts val="6638"/>
              </a:lnSpc>
            </a:pPr>
            <a:r>
              <a:rPr lang="en-US" sz="5600" b="1" spc="80" dirty="0">
                <a:solidFill>
                  <a:srgbClr val="FFFFFF"/>
                </a:solidFill>
                <a:latin typeface="Montserrat Bold"/>
              </a:rPr>
              <a:t>Immersive Storytelling with Engaging Physical Actions</a:t>
            </a:r>
          </a:p>
          <a:p>
            <a:pPr algn="ctr">
              <a:lnSpc>
                <a:spcPts val="2212"/>
              </a:lnSpc>
            </a:pPr>
            <a:endParaRPr lang="en-US" sz="5532" spc="80" dirty="0">
              <a:solidFill>
                <a:srgbClr val="FFFFFF"/>
              </a:solidFill>
              <a:latin typeface="Montserrat Bold"/>
            </a:endParaRPr>
          </a:p>
          <a:p>
            <a:pPr algn="ctr">
              <a:lnSpc>
                <a:spcPts val="3743"/>
              </a:lnSpc>
            </a:pPr>
            <a:r>
              <a:rPr lang="en-US" sz="2773" spc="40" dirty="0">
                <a:solidFill>
                  <a:srgbClr val="FFFFFF"/>
                </a:solidFill>
                <a:latin typeface="Montserrat Bold"/>
              </a:rPr>
              <a:t>Team Members:</a:t>
            </a:r>
            <a:r>
              <a:rPr lang="en-US" sz="2773" spc="40" dirty="0">
                <a:solidFill>
                  <a:srgbClr val="FFFFFF"/>
                </a:solidFill>
                <a:latin typeface="Montserrat"/>
              </a:rPr>
              <a:t> Joseph Chong, Jimmy Hernandez, Edwin Hernandez, </a:t>
            </a:r>
          </a:p>
          <a:p>
            <a:pPr algn="ctr">
              <a:lnSpc>
                <a:spcPts val="3743"/>
              </a:lnSpc>
            </a:pPr>
            <a:r>
              <a:rPr lang="en-US" sz="2773" spc="40" dirty="0">
                <a:solidFill>
                  <a:srgbClr val="FFFFFF"/>
                </a:solidFill>
                <a:latin typeface="Montserrat"/>
              </a:rPr>
              <a:t>Jaquan Jones, Alberto </a:t>
            </a:r>
            <a:r>
              <a:rPr lang="en-US" sz="2773" spc="40" dirty="0" err="1">
                <a:solidFill>
                  <a:srgbClr val="FFFFFF"/>
                </a:solidFill>
                <a:latin typeface="Montserrat"/>
              </a:rPr>
              <a:t>Landeros</a:t>
            </a:r>
            <a:r>
              <a:rPr lang="en-US" sz="2773" spc="40" dirty="0">
                <a:solidFill>
                  <a:srgbClr val="FFFFFF"/>
                </a:solidFill>
                <a:latin typeface="Montserrat"/>
              </a:rPr>
              <a:t>, Tony Lee, Jennelle Maximo, </a:t>
            </a:r>
          </a:p>
          <a:p>
            <a:pPr algn="ctr">
              <a:lnSpc>
                <a:spcPts val="3743"/>
              </a:lnSpc>
            </a:pPr>
            <a:r>
              <a:rPr lang="en-US" sz="2773" spc="40" dirty="0">
                <a:solidFill>
                  <a:srgbClr val="FFFFFF"/>
                </a:solidFill>
                <a:latin typeface="Montserrat"/>
              </a:rPr>
              <a:t>Eduardo Meza, Dean Nguyen, Anthony </a:t>
            </a:r>
            <a:r>
              <a:rPr lang="en-US" sz="2773" spc="40" dirty="0" err="1">
                <a:solidFill>
                  <a:srgbClr val="FFFFFF"/>
                </a:solidFill>
                <a:latin typeface="Montserrat"/>
              </a:rPr>
              <a:t>Viramontes</a:t>
            </a:r>
            <a:endParaRPr lang="en-US" sz="2773" spc="40" dirty="0">
              <a:solidFill>
                <a:srgbClr val="FFFFFF"/>
              </a:solidFill>
              <a:latin typeface="Montserrat"/>
            </a:endParaRPr>
          </a:p>
          <a:p>
            <a:pPr algn="ctr">
              <a:lnSpc>
                <a:spcPts val="3743"/>
              </a:lnSpc>
            </a:pPr>
            <a:r>
              <a:rPr lang="en-US" sz="2773" spc="40" dirty="0">
                <a:solidFill>
                  <a:srgbClr val="FFFFFF"/>
                </a:solidFill>
                <a:latin typeface="Montserrat Bold"/>
              </a:rPr>
              <a:t>Faculty Advisor:</a:t>
            </a:r>
            <a:r>
              <a:rPr lang="en-US" sz="2773" spc="40" dirty="0">
                <a:solidFill>
                  <a:srgbClr val="FFFFFF"/>
                </a:solidFill>
                <a:latin typeface="Montserrat"/>
              </a:rPr>
              <a:t> David M. Krum</a:t>
            </a:r>
          </a:p>
          <a:p>
            <a:pPr algn="ctr">
              <a:lnSpc>
                <a:spcPts val="3743"/>
              </a:lnSpc>
            </a:pPr>
            <a:r>
              <a:rPr lang="en-US" sz="2773" spc="40" dirty="0">
                <a:solidFill>
                  <a:srgbClr val="FFFFFF"/>
                </a:solidFill>
                <a:latin typeface="Montserrat Bold"/>
              </a:rPr>
              <a:t>Institute for Interactive Arts, Research, and Technology Liaison:</a:t>
            </a:r>
            <a:r>
              <a:rPr lang="en-US" sz="2773" spc="40" dirty="0">
                <a:solidFill>
                  <a:srgbClr val="FFFFFF"/>
                </a:solidFill>
                <a:latin typeface="Montserrat"/>
              </a:rPr>
              <a:t> David M. Krum</a:t>
            </a:r>
          </a:p>
          <a:p>
            <a:pPr algn="ctr">
              <a:lnSpc>
                <a:spcPts val="3743"/>
              </a:lnSpc>
            </a:pPr>
            <a:r>
              <a:rPr lang="en-US" sz="2773" spc="40" dirty="0">
                <a:solidFill>
                  <a:srgbClr val="FFFFFF"/>
                </a:solidFill>
                <a:latin typeface="Montserrat"/>
              </a:rPr>
              <a:t>Department of Computer Science </a:t>
            </a:r>
          </a:p>
          <a:p>
            <a:pPr algn="ctr">
              <a:lnSpc>
                <a:spcPts val="3743"/>
              </a:lnSpc>
            </a:pPr>
            <a:r>
              <a:rPr lang="en-US" sz="2773" spc="40" dirty="0">
                <a:solidFill>
                  <a:srgbClr val="FFFFFF"/>
                </a:solidFill>
                <a:latin typeface="Montserrat"/>
              </a:rPr>
              <a:t>College of Engineering, Computer Science, and Technology</a:t>
            </a:r>
          </a:p>
          <a:p>
            <a:pPr algn="ctr">
              <a:lnSpc>
                <a:spcPts val="3743"/>
              </a:lnSpc>
            </a:pPr>
            <a:r>
              <a:rPr lang="en-US" sz="2773" spc="40" dirty="0">
                <a:solidFill>
                  <a:srgbClr val="FFFFFF"/>
                </a:solidFill>
                <a:latin typeface="Montserrat"/>
              </a:rPr>
              <a:t>California State University, Los Angeles</a:t>
            </a:r>
          </a:p>
        </p:txBody>
      </p:sp>
      <p:pic>
        <p:nvPicPr>
          <p:cNvPr id="7" name="Picture 7"/>
          <p:cNvPicPr>
            <a:picLocks noChangeAspect="1"/>
          </p:cNvPicPr>
          <p:nvPr/>
        </p:nvPicPr>
        <p:blipFill>
          <a:blip r:embed="rId5"/>
          <a:srcRect r="821" b="548"/>
          <a:stretch>
            <a:fillRect/>
          </a:stretch>
        </p:blipFill>
        <p:spPr>
          <a:xfrm>
            <a:off x="399154" y="1555125"/>
            <a:ext cx="2490566" cy="3103350"/>
          </a:xfrm>
          <a:prstGeom prst="rect">
            <a:avLst/>
          </a:prstGeom>
        </p:spPr>
      </p:pic>
      <p:sp>
        <p:nvSpPr>
          <p:cNvPr id="8" name="TextBox 8"/>
          <p:cNvSpPr txBox="1"/>
          <p:nvPr/>
        </p:nvSpPr>
        <p:spPr>
          <a:xfrm>
            <a:off x="915388" y="12192000"/>
            <a:ext cx="6359821" cy="914400"/>
          </a:xfrm>
          <a:prstGeom prst="rect">
            <a:avLst/>
          </a:prstGeom>
        </p:spPr>
        <p:txBody>
          <a:bodyPr lIns="0" tIns="0" rIns="0" bIns="0" rtlCol="0" anchor="t">
            <a:spAutoFit/>
          </a:bodyPr>
          <a:lstStyle/>
          <a:p>
            <a:pPr algn="just">
              <a:lnSpc>
                <a:spcPts val="7200"/>
              </a:lnSpc>
            </a:pPr>
            <a:r>
              <a:rPr lang="en-US" sz="6000" spc="464" dirty="0">
                <a:solidFill>
                  <a:srgbClr val="FFFFFF"/>
                </a:solidFill>
                <a:latin typeface="Montserrat"/>
              </a:rPr>
              <a:t>Background</a:t>
            </a:r>
          </a:p>
        </p:txBody>
      </p:sp>
      <p:sp>
        <p:nvSpPr>
          <p:cNvPr id="9" name="TextBox 9"/>
          <p:cNvSpPr txBox="1"/>
          <p:nvPr/>
        </p:nvSpPr>
        <p:spPr>
          <a:xfrm>
            <a:off x="915388" y="13373855"/>
            <a:ext cx="9600212" cy="6463308"/>
          </a:xfrm>
          <a:prstGeom prst="rect">
            <a:avLst/>
          </a:prstGeom>
        </p:spPr>
        <p:txBody>
          <a:bodyPr lIns="0" tIns="0" rIns="0" bIns="0" rtlCol="0" anchor="t">
            <a:spAutoFit/>
          </a:bodyPr>
          <a:lstStyle/>
          <a:p>
            <a:pPr algn="just">
              <a:lnSpc>
                <a:spcPts val="3600"/>
              </a:lnSpc>
            </a:pPr>
            <a:r>
              <a:rPr lang="en-US" sz="3000" b="0" i="0" dirty="0">
                <a:solidFill>
                  <a:schemeClr val="bg1"/>
                </a:solidFill>
                <a:effectLst/>
                <a:latin typeface="Roboto" panose="02000000000000000000" pitchFamily="2" charset="0"/>
                <a:ea typeface="Roboto" panose="02000000000000000000" pitchFamily="2" charset="0"/>
              </a:rPr>
              <a:t>Immersive experiences, such as those created by virtual and augmented reality, represent a new medium for audiences and for storytellers. </a:t>
            </a:r>
            <a:r>
              <a:rPr lang="en-US" sz="3000" spc="43" dirty="0">
                <a:solidFill>
                  <a:schemeClr val="bg1"/>
                </a:solidFill>
                <a:latin typeface="Roboto" panose="02000000000000000000" pitchFamily="2" charset="0"/>
                <a:ea typeface="Roboto" panose="02000000000000000000" pitchFamily="2" charset="0"/>
              </a:rPr>
              <a:t>Virtual Reality (VR), a relatively new technology, allows users to explore  these immersive worlds of endless possibilities. </a:t>
            </a:r>
          </a:p>
          <a:p>
            <a:pPr algn="just">
              <a:lnSpc>
                <a:spcPts val="3600"/>
              </a:lnSpc>
            </a:pPr>
            <a:endParaRPr lang="en-US" sz="3000" spc="43" dirty="0">
              <a:solidFill>
                <a:schemeClr val="bg1"/>
              </a:solidFill>
              <a:latin typeface="Roboto" panose="02000000000000000000" pitchFamily="2" charset="0"/>
              <a:ea typeface="Roboto" panose="02000000000000000000" pitchFamily="2" charset="0"/>
            </a:endParaRPr>
          </a:p>
          <a:p>
            <a:pPr algn="just">
              <a:lnSpc>
                <a:spcPts val="3600"/>
              </a:lnSpc>
            </a:pPr>
            <a:r>
              <a:rPr lang="en-US" sz="3000" spc="43" dirty="0">
                <a:solidFill>
                  <a:schemeClr val="bg1"/>
                </a:solidFill>
                <a:latin typeface="Roboto" panose="02000000000000000000" pitchFamily="2" charset="0"/>
                <a:ea typeface="Roboto" panose="02000000000000000000" pitchFamily="2" charset="0"/>
              </a:rPr>
              <a:t>Our team was inspired by the stories of our own families and found similarities of most members being 1</a:t>
            </a:r>
            <a:r>
              <a:rPr lang="en-US" sz="3000" spc="43" baseline="30000" dirty="0">
                <a:solidFill>
                  <a:schemeClr val="bg1"/>
                </a:solidFill>
                <a:latin typeface="Roboto" panose="02000000000000000000" pitchFamily="2" charset="0"/>
                <a:ea typeface="Roboto" panose="02000000000000000000" pitchFamily="2" charset="0"/>
              </a:rPr>
              <a:t>st </a:t>
            </a:r>
            <a:r>
              <a:rPr lang="en-US" sz="3000" spc="43" dirty="0">
                <a:solidFill>
                  <a:schemeClr val="bg1"/>
                </a:solidFill>
                <a:latin typeface="Roboto" panose="02000000000000000000" pitchFamily="2" charset="0"/>
                <a:ea typeface="Roboto" panose="02000000000000000000" pitchFamily="2" charset="0"/>
              </a:rPr>
              <a:t>/</a:t>
            </a:r>
            <a:r>
              <a:rPr lang="en-US" sz="3000" spc="43" baseline="30000" dirty="0">
                <a:solidFill>
                  <a:schemeClr val="bg1"/>
                </a:solidFill>
                <a:latin typeface="Roboto" panose="02000000000000000000" pitchFamily="2" charset="0"/>
                <a:ea typeface="Roboto" panose="02000000000000000000" pitchFamily="2" charset="0"/>
              </a:rPr>
              <a:t> </a:t>
            </a:r>
            <a:r>
              <a:rPr lang="en-US" sz="3000" spc="43" dirty="0">
                <a:solidFill>
                  <a:schemeClr val="bg1"/>
                </a:solidFill>
                <a:latin typeface="Roboto" panose="02000000000000000000" pitchFamily="2" charset="0"/>
                <a:ea typeface="Roboto" panose="02000000000000000000" pitchFamily="2" charset="0"/>
              </a:rPr>
              <a:t>2</a:t>
            </a:r>
            <a:r>
              <a:rPr lang="en-US" sz="3000" spc="43" baseline="30000" dirty="0">
                <a:solidFill>
                  <a:schemeClr val="bg1"/>
                </a:solidFill>
                <a:latin typeface="Roboto" panose="02000000000000000000" pitchFamily="2" charset="0"/>
                <a:ea typeface="Roboto" panose="02000000000000000000" pitchFamily="2" charset="0"/>
              </a:rPr>
              <a:t>nd</a:t>
            </a:r>
            <a:r>
              <a:rPr lang="en-US" sz="3000" spc="43" dirty="0">
                <a:solidFill>
                  <a:schemeClr val="bg1"/>
                </a:solidFill>
                <a:latin typeface="Roboto" panose="02000000000000000000" pitchFamily="2" charset="0"/>
                <a:ea typeface="Roboto" panose="02000000000000000000" pitchFamily="2" charset="0"/>
              </a:rPr>
              <a:t> generation immigrants. Discussing the dehumanizing history many immigrants have faced, we chose to create a VR experience that pays homage to refugee and immigrant culture and allow users to step into their shoes and see the world from their perspective.</a:t>
            </a:r>
          </a:p>
        </p:txBody>
      </p:sp>
      <p:sp>
        <p:nvSpPr>
          <p:cNvPr id="10" name="TextBox 10"/>
          <p:cNvSpPr txBox="1"/>
          <p:nvPr/>
        </p:nvSpPr>
        <p:spPr>
          <a:xfrm>
            <a:off x="830947" y="23469600"/>
            <a:ext cx="4702891" cy="914400"/>
          </a:xfrm>
          <a:prstGeom prst="rect">
            <a:avLst/>
          </a:prstGeom>
        </p:spPr>
        <p:txBody>
          <a:bodyPr lIns="0" tIns="0" rIns="0" bIns="0" rtlCol="0" anchor="t">
            <a:spAutoFit/>
          </a:bodyPr>
          <a:lstStyle/>
          <a:p>
            <a:pPr algn="l">
              <a:lnSpc>
                <a:spcPts val="7200"/>
              </a:lnSpc>
            </a:pPr>
            <a:r>
              <a:rPr lang="en-US" sz="6000" spc="464" dirty="0">
                <a:solidFill>
                  <a:srgbClr val="FFFFFF"/>
                </a:solidFill>
                <a:latin typeface="Montserrat"/>
              </a:rPr>
              <a:t>Objective</a:t>
            </a:r>
          </a:p>
        </p:txBody>
      </p:sp>
      <p:sp>
        <p:nvSpPr>
          <p:cNvPr id="11" name="TextBox 11"/>
          <p:cNvSpPr txBox="1"/>
          <p:nvPr/>
        </p:nvSpPr>
        <p:spPr>
          <a:xfrm>
            <a:off x="915388" y="24593550"/>
            <a:ext cx="9600212" cy="3231654"/>
          </a:xfrm>
          <a:prstGeom prst="rect">
            <a:avLst/>
          </a:prstGeom>
        </p:spPr>
        <p:txBody>
          <a:bodyPr lIns="0" tIns="0" rIns="0" bIns="0" rtlCol="0" anchor="t">
            <a:spAutoFit/>
          </a:bodyPr>
          <a:lstStyle/>
          <a:p>
            <a:pPr algn="just">
              <a:lnSpc>
                <a:spcPts val="3600"/>
              </a:lnSpc>
            </a:pPr>
            <a:r>
              <a:rPr lang="en-US" sz="3000" spc="-119" dirty="0">
                <a:solidFill>
                  <a:srgbClr val="FFFFFF"/>
                </a:solidFill>
                <a:latin typeface="Roboto"/>
              </a:rPr>
              <a:t>The objective of our project is to create an impactful, immersive, story-driven gameplay utilizing VR technology. Specifically, our gameplay aims to diversely recreate scenarios and struggles experienced by immigrants in America. Ultimately, we aspire to shift negative perceptions on immigration into positive ones and humanize this issue that’s consistently been dehumanized.</a:t>
            </a:r>
          </a:p>
        </p:txBody>
      </p:sp>
      <p:sp>
        <p:nvSpPr>
          <p:cNvPr id="12" name="TextBox 12"/>
          <p:cNvSpPr txBox="1"/>
          <p:nvPr/>
        </p:nvSpPr>
        <p:spPr>
          <a:xfrm>
            <a:off x="915388" y="28194000"/>
            <a:ext cx="3847431" cy="914400"/>
          </a:xfrm>
          <a:prstGeom prst="rect">
            <a:avLst/>
          </a:prstGeom>
        </p:spPr>
        <p:txBody>
          <a:bodyPr lIns="0" tIns="0" rIns="0" bIns="0" rtlCol="0" anchor="t">
            <a:spAutoFit/>
          </a:bodyPr>
          <a:lstStyle/>
          <a:p>
            <a:pPr algn="l">
              <a:lnSpc>
                <a:spcPts val="7200"/>
              </a:lnSpc>
            </a:pPr>
            <a:r>
              <a:rPr lang="en-US" sz="6000" spc="464" dirty="0">
                <a:solidFill>
                  <a:srgbClr val="FFFFFF"/>
                </a:solidFill>
                <a:latin typeface="Montserrat"/>
              </a:rPr>
              <a:t>Results</a:t>
            </a:r>
          </a:p>
        </p:txBody>
      </p:sp>
      <p:sp>
        <p:nvSpPr>
          <p:cNvPr id="13" name="TextBox 13"/>
          <p:cNvSpPr txBox="1"/>
          <p:nvPr/>
        </p:nvSpPr>
        <p:spPr>
          <a:xfrm>
            <a:off x="896338" y="29317950"/>
            <a:ext cx="9600212" cy="1847850"/>
          </a:xfrm>
          <a:prstGeom prst="rect">
            <a:avLst/>
          </a:prstGeom>
        </p:spPr>
        <p:txBody>
          <a:bodyPr lIns="0" tIns="0" rIns="0" bIns="0" rtlCol="0" anchor="t">
            <a:spAutoFit/>
          </a:bodyPr>
          <a:lstStyle/>
          <a:p>
            <a:pPr algn="just">
              <a:lnSpc>
                <a:spcPts val="3600"/>
              </a:lnSpc>
            </a:pPr>
            <a:r>
              <a:rPr lang="en-US" sz="3000" spc="0" dirty="0">
                <a:solidFill>
                  <a:srgbClr val="FFFFFF"/>
                </a:solidFill>
                <a:latin typeface="Roboto"/>
              </a:rPr>
              <a:t>We were able to successfully implement two levels of gameplay. Each level is an independent, immersive short story. Active participation is required from the user to accomplish each level’s primary objective.</a:t>
            </a:r>
          </a:p>
        </p:txBody>
      </p:sp>
      <p:sp>
        <p:nvSpPr>
          <p:cNvPr id="14" name="TextBox 14"/>
          <p:cNvSpPr txBox="1"/>
          <p:nvPr/>
        </p:nvSpPr>
        <p:spPr>
          <a:xfrm>
            <a:off x="11068132" y="28117800"/>
            <a:ext cx="9794500" cy="914400"/>
          </a:xfrm>
          <a:prstGeom prst="rect">
            <a:avLst/>
          </a:prstGeom>
        </p:spPr>
        <p:txBody>
          <a:bodyPr wrap="square" lIns="0" tIns="0" rIns="0" bIns="0" rtlCol="0" anchor="t">
            <a:spAutoFit/>
          </a:bodyPr>
          <a:lstStyle/>
          <a:p>
            <a:pPr algn="just">
              <a:lnSpc>
                <a:spcPts val="7200"/>
              </a:lnSpc>
            </a:pPr>
            <a:r>
              <a:rPr lang="en-US" sz="6000" spc="464" dirty="0">
                <a:solidFill>
                  <a:srgbClr val="FFFFFF"/>
                </a:solidFill>
                <a:latin typeface="Montserrat"/>
              </a:rPr>
              <a:t>Technologies</a:t>
            </a:r>
          </a:p>
        </p:txBody>
      </p:sp>
      <p:pic>
        <p:nvPicPr>
          <p:cNvPr id="15" name="Picture 15"/>
          <p:cNvPicPr>
            <a:picLocks noChangeAspect="1"/>
          </p:cNvPicPr>
          <p:nvPr/>
        </p:nvPicPr>
        <p:blipFill>
          <a:blip r:embed="rId6"/>
          <a:srcRect r="919" b="915"/>
          <a:stretch>
            <a:fillRect/>
          </a:stretch>
        </p:blipFill>
        <p:spPr>
          <a:xfrm>
            <a:off x="15480235" y="29155530"/>
            <a:ext cx="4331766" cy="1164209"/>
          </a:xfrm>
          <a:prstGeom prst="rect">
            <a:avLst/>
          </a:prstGeom>
          <a:effectLst>
            <a:outerShdw blurRad="76200" dir="18900000" sy="23000" kx="-1200000" algn="bl" rotWithShape="0">
              <a:prstClr val="black">
                <a:alpha val="20000"/>
              </a:prstClr>
            </a:outerShdw>
          </a:effectLst>
        </p:spPr>
      </p:pic>
      <p:pic>
        <p:nvPicPr>
          <p:cNvPr id="16" name="Picture 16"/>
          <p:cNvPicPr>
            <a:picLocks noChangeAspect="1"/>
          </p:cNvPicPr>
          <p:nvPr/>
        </p:nvPicPr>
        <p:blipFill>
          <a:blip r:embed="rId7"/>
          <a:srcRect l="15816" t="27887" r="13343" b="26466"/>
          <a:stretch>
            <a:fillRect/>
          </a:stretch>
        </p:blipFill>
        <p:spPr>
          <a:xfrm>
            <a:off x="11834426" y="29244160"/>
            <a:ext cx="3161297" cy="1165631"/>
          </a:xfrm>
          <a:prstGeom prst="rect">
            <a:avLst/>
          </a:prstGeom>
          <a:effectLst>
            <a:outerShdw blurRad="76200" dir="18900000" sy="23000" kx="-1200000" algn="bl" rotWithShape="0">
              <a:prstClr val="black">
                <a:alpha val="20000"/>
              </a:prstClr>
            </a:outerShdw>
          </a:effectLst>
        </p:spPr>
      </p:pic>
      <p:pic>
        <p:nvPicPr>
          <p:cNvPr id="17" name="Picture 17"/>
          <p:cNvPicPr>
            <a:picLocks noChangeAspect="1"/>
          </p:cNvPicPr>
          <p:nvPr/>
        </p:nvPicPr>
        <p:blipFill>
          <a:blip r:embed="rId8"/>
          <a:srcRect t="29227" b="26363"/>
          <a:stretch>
            <a:fillRect/>
          </a:stretch>
        </p:blipFill>
        <p:spPr>
          <a:xfrm>
            <a:off x="11440115" y="30442230"/>
            <a:ext cx="4942885" cy="1234723"/>
          </a:xfrm>
          <a:prstGeom prst="rect">
            <a:avLst/>
          </a:prstGeom>
          <a:effectLst>
            <a:outerShdw blurRad="76200" dir="18900000" sy="23000" kx="-1200000" algn="bl" rotWithShape="0">
              <a:prstClr val="black">
                <a:alpha val="20000"/>
              </a:prstClr>
            </a:outerShdw>
          </a:effectLst>
        </p:spPr>
      </p:pic>
      <p:pic>
        <p:nvPicPr>
          <p:cNvPr id="18" name="Picture 18"/>
          <p:cNvPicPr>
            <a:picLocks noChangeAspect="1"/>
          </p:cNvPicPr>
          <p:nvPr/>
        </p:nvPicPr>
        <p:blipFill>
          <a:blip r:embed="rId9"/>
          <a:srcRect r="944" b="1049"/>
          <a:stretch>
            <a:fillRect/>
          </a:stretch>
        </p:blipFill>
        <p:spPr>
          <a:xfrm>
            <a:off x="17063395" y="30136934"/>
            <a:ext cx="1541654" cy="1540019"/>
          </a:xfrm>
          <a:prstGeom prst="rect">
            <a:avLst/>
          </a:prstGeom>
          <a:effectLst>
            <a:outerShdw blurRad="76200" dir="18900000" sy="23000" kx="-1200000" algn="bl" rotWithShape="0">
              <a:prstClr val="black">
                <a:alpha val="20000"/>
              </a:prstClr>
            </a:outerShdw>
          </a:effectLst>
        </p:spPr>
      </p:pic>
      <p:pic>
        <p:nvPicPr>
          <p:cNvPr id="19" name="Picture 19"/>
          <p:cNvPicPr>
            <a:picLocks noChangeAspect="1"/>
          </p:cNvPicPr>
          <p:nvPr/>
        </p:nvPicPr>
        <p:blipFill>
          <a:blip r:embed="rId10"/>
          <a:srcRect r="506" b="551"/>
          <a:stretch>
            <a:fillRect/>
          </a:stretch>
        </p:blipFill>
        <p:spPr>
          <a:xfrm>
            <a:off x="17625690" y="1555125"/>
            <a:ext cx="3104766" cy="3103350"/>
          </a:xfrm>
          <a:prstGeom prst="rect">
            <a:avLst/>
          </a:prstGeom>
        </p:spPr>
      </p:pic>
      <p:sp>
        <p:nvSpPr>
          <p:cNvPr id="20" name="TextBox 20"/>
          <p:cNvSpPr txBox="1"/>
          <p:nvPr/>
        </p:nvSpPr>
        <p:spPr>
          <a:xfrm>
            <a:off x="11083654" y="12198264"/>
            <a:ext cx="9560864" cy="914400"/>
          </a:xfrm>
          <a:prstGeom prst="rect">
            <a:avLst/>
          </a:prstGeom>
        </p:spPr>
        <p:txBody>
          <a:bodyPr lIns="0" tIns="0" rIns="0" bIns="0" rtlCol="0" anchor="t">
            <a:spAutoFit/>
          </a:bodyPr>
          <a:lstStyle/>
          <a:p>
            <a:pPr algn="l">
              <a:lnSpc>
                <a:spcPts val="7200"/>
              </a:lnSpc>
            </a:pPr>
            <a:r>
              <a:rPr lang="en-US" sz="6000" spc="464" dirty="0">
                <a:solidFill>
                  <a:srgbClr val="FFFFFF"/>
                </a:solidFill>
                <a:latin typeface="Montserrat"/>
              </a:rPr>
              <a:t>System Architecture</a:t>
            </a:r>
          </a:p>
        </p:txBody>
      </p:sp>
      <p:pic>
        <p:nvPicPr>
          <p:cNvPr id="21" name="Picture 21"/>
          <p:cNvPicPr>
            <a:picLocks noChangeAspect="1"/>
          </p:cNvPicPr>
          <p:nvPr/>
        </p:nvPicPr>
        <p:blipFill>
          <a:blip r:embed="rId11"/>
          <a:srcRect r="233" b="258"/>
          <a:stretch>
            <a:fillRect/>
          </a:stretch>
        </p:blipFill>
        <p:spPr>
          <a:xfrm>
            <a:off x="12757561" y="19820735"/>
            <a:ext cx="5847488" cy="7792911"/>
          </a:xfrm>
          <a:prstGeom prst="rect">
            <a:avLst/>
          </a:prstGeom>
          <a:effectLst>
            <a:outerShdw blurRad="76200" dir="18900000" sy="23000" kx="-1200000" algn="bl" rotWithShape="0">
              <a:prstClr val="black">
                <a:alpha val="20000"/>
              </a:prstClr>
            </a:outerShdw>
          </a:effectLst>
        </p:spPr>
      </p:pic>
      <p:pic>
        <p:nvPicPr>
          <p:cNvPr id="22" name="Picture 22"/>
          <p:cNvPicPr>
            <a:picLocks noChangeAspect="1"/>
          </p:cNvPicPr>
          <p:nvPr/>
        </p:nvPicPr>
        <p:blipFill>
          <a:blip r:embed="rId12"/>
          <a:srcRect l="3833" t="1918" r="213" b="2066"/>
          <a:stretch>
            <a:fillRect/>
          </a:stretch>
        </p:blipFill>
        <p:spPr>
          <a:xfrm>
            <a:off x="896338" y="6658922"/>
            <a:ext cx="9600212" cy="4799908"/>
          </a:xfrm>
          <a:prstGeom prst="rect">
            <a:avLst/>
          </a:prstGeom>
          <a:effectLst>
            <a:outerShdw blurRad="76200" dir="18900000" sy="23000" kx="-1200000" algn="bl" rotWithShape="0">
              <a:prstClr val="black">
                <a:alpha val="20000"/>
              </a:prstClr>
            </a:outerShdw>
          </a:effectLst>
        </p:spPr>
      </p:pic>
      <p:pic>
        <p:nvPicPr>
          <p:cNvPr id="23" name="Picture 23"/>
          <p:cNvPicPr>
            <a:picLocks noChangeAspect="1"/>
          </p:cNvPicPr>
          <p:nvPr/>
        </p:nvPicPr>
        <p:blipFill>
          <a:blip r:embed="rId13"/>
          <a:srcRect l="3345" t="673" b="821"/>
          <a:stretch>
            <a:fillRect/>
          </a:stretch>
        </p:blipFill>
        <p:spPr>
          <a:xfrm>
            <a:off x="11068132" y="6680076"/>
            <a:ext cx="9425969" cy="4799908"/>
          </a:xfrm>
          <a:prstGeom prst="rect">
            <a:avLst/>
          </a:prstGeom>
          <a:effectLst>
            <a:outerShdw blurRad="76200" dir="18900000" sy="23000" kx="-1200000" algn="bl" rotWithShape="0">
              <a:prstClr val="black">
                <a:alpha val="20000"/>
              </a:prstClr>
            </a:outerShdw>
          </a:effectLst>
        </p:spPr>
      </p:pic>
      <p:sp>
        <p:nvSpPr>
          <p:cNvPr id="25" name="TextBox 25"/>
          <p:cNvSpPr txBox="1"/>
          <p:nvPr/>
        </p:nvSpPr>
        <p:spPr>
          <a:xfrm>
            <a:off x="11075547" y="13355799"/>
            <a:ext cx="9600212" cy="5962650"/>
          </a:xfrm>
          <a:prstGeom prst="rect">
            <a:avLst/>
          </a:prstGeom>
        </p:spPr>
        <p:txBody>
          <a:bodyPr lIns="0" tIns="0" rIns="0" bIns="0" rtlCol="0" anchor="t">
            <a:spAutoFit/>
          </a:bodyPr>
          <a:lstStyle/>
          <a:p>
            <a:pPr marL="647702" lvl="1" indent="-323851" algn="just">
              <a:lnSpc>
                <a:spcPts val="3600"/>
              </a:lnSpc>
              <a:buFont typeface="Arial"/>
              <a:buChar char="•"/>
            </a:pPr>
            <a:r>
              <a:rPr lang="en-US" sz="3000" spc="0" dirty="0">
                <a:solidFill>
                  <a:srgbClr val="FFFFFF"/>
                </a:solidFill>
                <a:latin typeface="Roboto"/>
              </a:rPr>
              <a:t>User Interface Module</a:t>
            </a:r>
          </a:p>
          <a:p>
            <a:pPr marL="1295403" lvl="2" indent="-431801" algn="just">
              <a:lnSpc>
                <a:spcPts val="3600"/>
              </a:lnSpc>
              <a:buFont typeface="Arial"/>
              <a:buChar char="⚬"/>
            </a:pPr>
            <a:r>
              <a:rPr lang="en-US" sz="3000" dirty="0">
                <a:solidFill>
                  <a:srgbClr val="FFFFFF"/>
                </a:solidFill>
                <a:latin typeface="Roboto"/>
              </a:rPr>
              <a:t>User input/interaction</a:t>
            </a:r>
          </a:p>
          <a:p>
            <a:pPr marL="1295403" lvl="2" indent="-431801" algn="just">
              <a:lnSpc>
                <a:spcPts val="3600"/>
              </a:lnSpc>
              <a:buFont typeface="Arial"/>
              <a:buChar char="⚬"/>
            </a:pPr>
            <a:r>
              <a:rPr lang="en-US" sz="3000" dirty="0">
                <a:solidFill>
                  <a:srgbClr val="FFFFFF"/>
                </a:solidFill>
                <a:latin typeface="Roboto"/>
              </a:rPr>
              <a:t>3D Environment and visual display</a:t>
            </a:r>
          </a:p>
          <a:p>
            <a:pPr marL="647702" lvl="1" indent="-323851" algn="just">
              <a:lnSpc>
                <a:spcPts val="3600"/>
              </a:lnSpc>
              <a:buFont typeface="Arial"/>
              <a:buChar char="•"/>
            </a:pPr>
            <a:r>
              <a:rPr lang="en-US" sz="3000" dirty="0">
                <a:solidFill>
                  <a:srgbClr val="FFFFFF"/>
                </a:solidFill>
                <a:latin typeface="Roboto"/>
              </a:rPr>
              <a:t>Main Control Module</a:t>
            </a:r>
          </a:p>
          <a:p>
            <a:pPr marL="1295403" lvl="2" indent="-431801" algn="just">
              <a:lnSpc>
                <a:spcPts val="3600"/>
              </a:lnSpc>
              <a:buFont typeface="Arial"/>
              <a:buChar char="⚬"/>
            </a:pPr>
            <a:r>
              <a:rPr lang="en-US" sz="3000" dirty="0">
                <a:solidFill>
                  <a:srgbClr val="FFFFFF"/>
                </a:solidFill>
                <a:latin typeface="Roboto"/>
              </a:rPr>
              <a:t>Core gameplay functionality and logic</a:t>
            </a:r>
          </a:p>
          <a:p>
            <a:pPr marL="1295403" lvl="2" indent="-431801" algn="just">
              <a:lnSpc>
                <a:spcPts val="3600"/>
              </a:lnSpc>
              <a:buFont typeface="Arial"/>
              <a:buChar char="⚬"/>
            </a:pPr>
            <a:r>
              <a:rPr lang="en-US" sz="3000" dirty="0">
                <a:solidFill>
                  <a:srgbClr val="FFFFFF"/>
                </a:solidFill>
                <a:latin typeface="Roboto"/>
              </a:rPr>
              <a:t>Input/Output handling</a:t>
            </a:r>
          </a:p>
          <a:p>
            <a:pPr marL="1295403" lvl="2" indent="-431801" algn="just">
              <a:lnSpc>
                <a:spcPts val="3600"/>
              </a:lnSpc>
              <a:buFont typeface="Arial"/>
              <a:buChar char="⚬"/>
            </a:pPr>
            <a:r>
              <a:rPr lang="en-US" sz="3000" dirty="0">
                <a:solidFill>
                  <a:srgbClr val="FFFFFF"/>
                </a:solidFill>
                <a:latin typeface="Roboto"/>
              </a:rPr>
              <a:t>Gesture interpretation</a:t>
            </a:r>
          </a:p>
          <a:p>
            <a:pPr marL="647702" lvl="1" indent="-323851" algn="just">
              <a:lnSpc>
                <a:spcPts val="3600"/>
              </a:lnSpc>
              <a:buFont typeface="Arial"/>
              <a:buChar char="•"/>
            </a:pPr>
            <a:r>
              <a:rPr lang="en-US" sz="3000" dirty="0">
                <a:solidFill>
                  <a:srgbClr val="FFFFFF"/>
                </a:solidFill>
                <a:latin typeface="Roboto"/>
              </a:rPr>
              <a:t>Tools Module</a:t>
            </a:r>
          </a:p>
          <a:p>
            <a:pPr marL="1295403" lvl="2" indent="-431801" algn="just">
              <a:lnSpc>
                <a:spcPts val="3600"/>
              </a:lnSpc>
              <a:buFont typeface="Arial"/>
              <a:buChar char="⚬"/>
            </a:pPr>
            <a:r>
              <a:rPr lang="en-US" sz="3000" dirty="0">
                <a:solidFill>
                  <a:srgbClr val="FFFFFF"/>
                </a:solidFill>
                <a:latin typeface="Roboto"/>
              </a:rPr>
              <a:t>3rd party tools</a:t>
            </a:r>
          </a:p>
          <a:p>
            <a:pPr marL="1295403" lvl="2" indent="-431801" algn="just">
              <a:lnSpc>
                <a:spcPts val="3600"/>
              </a:lnSpc>
              <a:buFont typeface="Arial"/>
              <a:buChar char="⚬"/>
            </a:pPr>
            <a:r>
              <a:rPr lang="en-US" sz="3000" dirty="0">
                <a:solidFill>
                  <a:srgbClr val="FFFFFF"/>
                </a:solidFill>
                <a:latin typeface="Roboto"/>
              </a:rPr>
              <a:t>Dependencies, and plugins</a:t>
            </a:r>
          </a:p>
          <a:p>
            <a:pPr marL="647702" lvl="1" indent="-323851" algn="just">
              <a:lnSpc>
                <a:spcPts val="3600"/>
              </a:lnSpc>
              <a:buFont typeface="Arial"/>
              <a:buChar char="•"/>
            </a:pPr>
            <a:r>
              <a:rPr lang="en-US" sz="3000" dirty="0">
                <a:solidFill>
                  <a:srgbClr val="FFFFFF"/>
                </a:solidFill>
                <a:latin typeface="Roboto"/>
              </a:rPr>
              <a:t>File Module</a:t>
            </a:r>
          </a:p>
          <a:p>
            <a:pPr marL="1295403" lvl="2" indent="-431801" algn="just">
              <a:lnSpc>
                <a:spcPts val="3600"/>
              </a:lnSpc>
              <a:buFont typeface="Arial"/>
              <a:buChar char="⚬"/>
            </a:pPr>
            <a:r>
              <a:rPr lang="en-US" sz="3000" dirty="0">
                <a:solidFill>
                  <a:srgbClr val="FFFFFF"/>
                </a:solidFill>
                <a:latin typeface="Roboto"/>
              </a:rPr>
              <a:t>User data/progress</a:t>
            </a:r>
          </a:p>
          <a:p>
            <a:pPr marL="1295403" lvl="2" indent="-431801" algn="just">
              <a:lnSpc>
                <a:spcPts val="3600"/>
              </a:lnSpc>
              <a:buFont typeface="Arial"/>
              <a:buChar char="⚬"/>
            </a:pPr>
            <a:r>
              <a:rPr lang="en-US" sz="3000" spc="0" dirty="0">
                <a:solidFill>
                  <a:srgbClr val="FFFFFF"/>
                </a:solidFill>
                <a:latin typeface="Roboto"/>
              </a:rPr>
              <a:t>Save/Load data</a:t>
            </a:r>
          </a:p>
        </p:txBody>
      </p:sp>
      <p:sp>
        <p:nvSpPr>
          <p:cNvPr id="26" name="TextBox 25">
            <a:extLst>
              <a:ext uri="{FF2B5EF4-FFF2-40B4-BE49-F238E27FC236}">
                <a16:creationId xmlns:a16="http://schemas.microsoft.com/office/drawing/2014/main" id="{E8083F34-AF67-4194-9F79-8830764D494D}"/>
              </a:ext>
            </a:extLst>
          </p:cNvPr>
          <p:cNvSpPr txBox="1"/>
          <p:nvPr/>
        </p:nvSpPr>
        <p:spPr>
          <a:xfrm>
            <a:off x="830947" y="11496082"/>
            <a:ext cx="9574664" cy="523220"/>
          </a:xfrm>
          <a:prstGeom prst="rect">
            <a:avLst/>
          </a:prstGeom>
          <a:noFill/>
        </p:spPr>
        <p:txBody>
          <a:bodyPr wrap="square" rtlCol="0">
            <a:spAutoFit/>
          </a:bodyPr>
          <a:lstStyle/>
          <a:p>
            <a:r>
              <a:rPr lang="en-US" sz="2800" b="1" dirty="0">
                <a:solidFill>
                  <a:schemeClr val="bg1"/>
                </a:solidFill>
              </a:rPr>
              <a:t>Farm Level Design</a:t>
            </a:r>
          </a:p>
        </p:txBody>
      </p:sp>
      <p:sp>
        <p:nvSpPr>
          <p:cNvPr id="27" name="TextBox 26">
            <a:extLst>
              <a:ext uri="{FF2B5EF4-FFF2-40B4-BE49-F238E27FC236}">
                <a16:creationId xmlns:a16="http://schemas.microsoft.com/office/drawing/2014/main" id="{D75CF6FF-F05A-4D6B-9E50-97B3E152FFD7}"/>
              </a:ext>
            </a:extLst>
          </p:cNvPr>
          <p:cNvSpPr txBox="1"/>
          <p:nvPr/>
        </p:nvSpPr>
        <p:spPr>
          <a:xfrm>
            <a:off x="11004574" y="11516380"/>
            <a:ext cx="9574664" cy="523220"/>
          </a:xfrm>
          <a:prstGeom prst="rect">
            <a:avLst/>
          </a:prstGeom>
          <a:noFill/>
        </p:spPr>
        <p:txBody>
          <a:bodyPr wrap="square" rtlCol="0">
            <a:spAutoFit/>
          </a:bodyPr>
          <a:lstStyle/>
          <a:p>
            <a:r>
              <a:rPr lang="en-US" sz="2800" b="1" dirty="0">
                <a:solidFill>
                  <a:schemeClr val="bg1"/>
                </a:solidFill>
              </a:rPr>
              <a:t>Kitchen Level Design</a:t>
            </a:r>
          </a:p>
        </p:txBody>
      </p:sp>
      <p:pic>
        <p:nvPicPr>
          <p:cNvPr id="31" name="Picture 30">
            <a:extLst>
              <a:ext uri="{FF2B5EF4-FFF2-40B4-BE49-F238E27FC236}">
                <a16:creationId xmlns:a16="http://schemas.microsoft.com/office/drawing/2014/main" id="{98F44033-826D-494D-A7A4-0375AF7C60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7337" y="19413555"/>
            <a:ext cx="7073002" cy="3979845"/>
          </a:xfrm>
          <a:prstGeom prst="rect">
            <a:avLst/>
          </a:prstGeom>
          <a:effectLst>
            <a:outerShdw blurRad="76200" dir="18900000" sy="23000" kx="-1200000" algn="bl" rotWithShape="0">
              <a:prstClr val="black">
                <a:alpha val="20000"/>
              </a:prstClr>
            </a:outerShdw>
          </a:effectLst>
        </p:spPr>
      </p:pic>
      <p:sp>
        <p:nvSpPr>
          <p:cNvPr id="32" name="TextBox 31">
            <a:extLst>
              <a:ext uri="{FF2B5EF4-FFF2-40B4-BE49-F238E27FC236}">
                <a16:creationId xmlns:a16="http://schemas.microsoft.com/office/drawing/2014/main" id="{3D7AC08E-F72B-4F80-9847-84A411689FA0}"/>
              </a:ext>
            </a:extLst>
          </p:cNvPr>
          <p:cNvSpPr txBox="1"/>
          <p:nvPr/>
        </p:nvSpPr>
        <p:spPr>
          <a:xfrm>
            <a:off x="4358368" y="22581869"/>
            <a:ext cx="9574664" cy="523220"/>
          </a:xfrm>
          <a:prstGeom prst="rect">
            <a:avLst/>
          </a:prstGeom>
          <a:noFill/>
        </p:spPr>
        <p:txBody>
          <a:bodyPr wrap="square" rtlCol="0">
            <a:spAutoFit/>
          </a:bodyPr>
          <a:lstStyle/>
          <a:p>
            <a:r>
              <a:rPr lang="en-US" sz="2800" b="1" dirty="0">
                <a:solidFill>
                  <a:schemeClr val="bg1"/>
                </a:solidFill>
              </a:rPr>
              <a:t>Oculus Quest 2</a:t>
            </a:r>
          </a:p>
        </p:txBody>
      </p:sp>
      <p:cxnSp>
        <p:nvCxnSpPr>
          <p:cNvPr id="34" name="Straight Connector 33">
            <a:extLst>
              <a:ext uri="{FF2B5EF4-FFF2-40B4-BE49-F238E27FC236}">
                <a16:creationId xmlns:a16="http://schemas.microsoft.com/office/drawing/2014/main" id="{4CE7930E-7CD6-4442-A989-D53253025D05}"/>
              </a:ext>
            </a:extLst>
          </p:cNvPr>
          <p:cNvCxnSpPr/>
          <p:nvPr/>
        </p:nvCxnSpPr>
        <p:spPr>
          <a:xfrm flipV="1">
            <a:off x="915388" y="13228474"/>
            <a:ext cx="7923812" cy="12031"/>
          </a:xfrm>
          <a:prstGeom prst="line">
            <a:avLst/>
          </a:prstGeom>
          <a:ln w="19050">
            <a:solidFill>
              <a:schemeClr val="bg1"/>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72AF73-0E11-4969-ABC2-46886C552015}"/>
              </a:ext>
            </a:extLst>
          </p:cNvPr>
          <p:cNvCxnSpPr/>
          <p:nvPr/>
        </p:nvCxnSpPr>
        <p:spPr>
          <a:xfrm flipV="1">
            <a:off x="11068132" y="13246769"/>
            <a:ext cx="7923812" cy="12031"/>
          </a:xfrm>
          <a:prstGeom prst="line">
            <a:avLst/>
          </a:prstGeom>
          <a:ln w="19050">
            <a:solidFill>
              <a:schemeClr val="bg1"/>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919CA4-3EF2-4028-821C-D19B3F1E4ADB}"/>
              </a:ext>
            </a:extLst>
          </p:cNvPr>
          <p:cNvCxnSpPr/>
          <p:nvPr/>
        </p:nvCxnSpPr>
        <p:spPr>
          <a:xfrm flipV="1">
            <a:off x="877288" y="24449491"/>
            <a:ext cx="7923812" cy="12031"/>
          </a:xfrm>
          <a:prstGeom prst="line">
            <a:avLst/>
          </a:prstGeom>
          <a:ln w="19050">
            <a:solidFill>
              <a:schemeClr val="bg1"/>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D3BF51-DB8F-4A7C-908C-B5ED41516F41}"/>
              </a:ext>
            </a:extLst>
          </p:cNvPr>
          <p:cNvCxnSpPr/>
          <p:nvPr/>
        </p:nvCxnSpPr>
        <p:spPr>
          <a:xfrm flipV="1">
            <a:off x="915388" y="29122271"/>
            <a:ext cx="7923812" cy="12031"/>
          </a:xfrm>
          <a:prstGeom prst="line">
            <a:avLst/>
          </a:prstGeom>
          <a:ln w="19050">
            <a:solidFill>
              <a:schemeClr val="bg1"/>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DDFA9D-5D6A-42EC-A8E8-41B54595C353}"/>
              </a:ext>
            </a:extLst>
          </p:cNvPr>
          <p:cNvCxnSpPr/>
          <p:nvPr/>
        </p:nvCxnSpPr>
        <p:spPr>
          <a:xfrm flipV="1">
            <a:off x="11004574" y="29116255"/>
            <a:ext cx="7923812" cy="12031"/>
          </a:xfrm>
          <a:prstGeom prst="line">
            <a:avLst/>
          </a:prstGeom>
          <a:ln w="19050">
            <a:solidFill>
              <a:schemeClr val="bg1"/>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358</Words>
  <Application>Microsoft Office PowerPoint</Application>
  <PresentationFormat>Custom</PresentationFormat>
  <Paragraphs>40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Montserrat</vt:lpstr>
      <vt:lpstr>Montserrat Bold</vt:lpstr>
      <vt:lpstr>Roboto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Senior_Design_Poster.ppt</dc:title>
  <cp:lastModifiedBy>Maximo, Jennelle C</cp:lastModifiedBy>
  <cp:revision>4</cp:revision>
  <dcterms:created xsi:type="dcterms:W3CDTF">2006-08-16T00:00:00Z</dcterms:created>
  <dcterms:modified xsi:type="dcterms:W3CDTF">2022-04-23T03:30:00Z</dcterms:modified>
  <dc:identifier>DAE-o5DPg0A</dc:identifier>
</cp:coreProperties>
</file>