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y="5143500" cx="9144000"/>
  <p:notesSz cx="6858000" cy="9144000"/>
  <p:embeddedFontLst>
    <p:embeddedFont>
      <p:font typeface="Roboto"/>
      <p:regular r:id="rId52"/>
      <p:bold r:id="rId53"/>
      <p:italic r:id="rId54"/>
      <p:boldItalic r:id="rId55"/>
    </p:embeddedFont>
    <p:embeddedFont>
      <p:font typeface="Titillium Web"/>
      <p:regular r:id="rId56"/>
      <p:bold r:id="rId57"/>
      <p:italic r:id="rId58"/>
      <p:boldItalic r:id="rId59"/>
    </p:embeddedFont>
    <p:embeddedFont>
      <p:font typeface="Titillium Web ExtraLight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TitilliumWebExtraLight-italic.fntdata"/><Relationship Id="rId61" Type="http://schemas.openxmlformats.org/officeDocument/2006/relationships/font" Target="fonts/TitilliumWebExtraLight-bold.fntdata"/><Relationship Id="rId20" Type="http://schemas.openxmlformats.org/officeDocument/2006/relationships/slide" Target="slides/slide16.xml"/><Relationship Id="rId63" Type="http://schemas.openxmlformats.org/officeDocument/2006/relationships/font" Target="fonts/TitilliumWebExtraLight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TitilliumWebExtraLight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7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6.xml"/><Relationship Id="rId54" Type="http://schemas.openxmlformats.org/officeDocument/2006/relationships/font" Target="fonts/Roboto-italic.fntdata"/><Relationship Id="rId13" Type="http://schemas.openxmlformats.org/officeDocument/2006/relationships/slide" Target="slides/slide9.xml"/><Relationship Id="rId57" Type="http://schemas.openxmlformats.org/officeDocument/2006/relationships/font" Target="fonts/TitilliumWeb-bold.fntdata"/><Relationship Id="rId12" Type="http://schemas.openxmlformats.org/officeDocument/2006/relationships/slide" Target="slides/slide8.xml"/><Relationship Id="rId56" Type="http://schemas.openxmlformats.org/officeDocument/2006/relationships/font" Target="fonts/TitilliumWeb-regular.fntdata"/><Relationship Id="rId15" Type="http://schemas.openxmlformats.org/officeDocument/2006/relationships/slide" Target="slides/slide11.xml"/><Relationship Id="rId59" Type="http://schemas.openxmlformats.org/officeDocument/2006/relationships/font" Target="fonts/TitilliumWeb-boldItalic.fntdata"/><Relationship Id="rId14" Type="http://schemas.openxmlformats.org/officeDocument/2006/relationships/slide" Target="slides/slide10.xml"/><Relationship Id="rId58" Type="http://schemas.openxmlformats.org/officeDocument/2006/relationships/font" Target="fonts/TitilliumWeb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cfbabe3dd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cfbabe3d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1027b50bbfb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1027b50bbf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1027b50bbfb_0_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1027b50bbf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103210e67cf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103210e67c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0337d2f15f_0_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10337d2f15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Summarize it (add image to make it more engaging 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2. Output -&gt; Highlight screenshots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(Max. 1 minute)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0233c3d48f_4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0233c3d48f_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the demo to describe what is being said in the step slides. Delete STEP slide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1. For the recording: MRI Upload, Manual Thresholding; This demo will be accompanied by a live voiceover. (Max. 1 minute)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034a1f5366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1034a1f536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slide with pros and cons. State the pros and cons of Manual Threshold.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3. Pro and Cons for using this methodology (2-3 points for each) (Max. 1 minute)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103210e67cf_0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103210e67c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042fa1dd83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1042fa1dd8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029b01c3a8_4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1029b01c3a8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the demo to describe what is being said in the step slides.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10566ab40_0_2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10566ab40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042fa1dd83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042fa1dd8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slide with pros and cons. State the pros and cons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03210e67cf_0_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03210e67c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Hello everyone my name is Alejandra and I will be talking out </a:t>
            </a:r>
            <a:r>
              <a:rPr lang="en"/>
              <a:t>Nvidia's</a:t>
            </a:r>
            <a:r>
              <a:rPr lang="en"/>
              <a:t> AIAA method DeepGrow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1042fa1dd83_0_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1042fa1dd8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Deep grow requires the user to place input points known as </a:t>
            </a:r>
            <a:r>
              <a:rPr lang="en"/>
              <a:t>foreground and background</a:t>
            </a:r>
            <a:r>
              <a:rPr lang="en"/>
              <a:t> points on the structure of </a:t>
            </a:r>
            <a:r>
              <a:rPr lang="en"/>
              <a:t>interest and displays a 3D model as an output.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As you can see on the top figure we have used this method to create a 3D model of the vagina.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1042fa1dd83_0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1042fa1dd8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042fa1dd83_0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1042fa1dd8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pros of </a:t>
            </a:r>
            <a:r>
              <a:rPr lang="en"/>
              <a:t>Nvidia's AIAA Deepgrow are it requires less inputs from the user compared to the traditional methods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3210e67cf_0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3210e67c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104df67e440_0_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104df67e44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1028fb1855a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1028fb1855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5ed75ccf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35ed75ccf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103c2d72d70_7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103c2d72d70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02652a956b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102652a956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1028fb1855a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1028fb1855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1028fb1855a_2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1028fb1855a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103c2d72d70_2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103c2d72d70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1028fb1855a_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1028fb1855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1028fb1855a_2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1028fb1855a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103c2d72d70_7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103c2d72d70_7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03c2d72d70_7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03c2d72d70_7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103c2d72d70_7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103c2d72d70_7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1028fb1855a_2_1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1028fb1855a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04df67e440_0_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104df67e440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028a9cc4fa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1028a9cc4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028fb1855a_7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028fb1855a_7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028fb1855a_6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028fb1855a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104df67e440_2_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104df67e440_2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102652a956b_0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102652a956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104df67e440_2_1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104df67e440_2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102652a956b_0_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102652a956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1028fb1855a_7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1028fb1855a_7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1028fb1855a_7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1028fb1855a_7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028a9cc4fa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1028a9cc4f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028fb1855a_7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1028fb1855a_7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02a3b183c4_0_14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102a3b183c4_0_1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0233c3d48f_9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0233c3d48f_9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027b50bbfb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027b50bbf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696525" y="817291"/>
            <a:ext cx="7729200" cy="20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28550" y="2196764"/>
            <a:ext cx="9094048" cy="2946825"/>
            <a:chOff x="28544" y="3514688"/>
            <a:chExt cx="9094048" cy="1628800"/>
          </a:xfrm>
        </p:grpSpPr>
        <p:sp>
          <p:nvSpPr>
            <p:cNvPr id="13" name="Google Shape;13;p2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28550" y="3359978"/>
            <a:ext cx="9094048" cy="1783611"/>
            <a:chOff x="28544" y="4157632"/>
            <a:chExt cx="9094048" cy="985856"/>
          </a:xfrm>
        </p:grpSpPr>
        <p:sp>
          <p:nvSpPr>
            <p:cNvPr id="47" name="Google Shape;47;p2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2"/>
          <p:cNvSpPr/>
          <p:nvPr/>
        </p:nvSpPr>
        <p:spPr>
          <a:xfrm>
            <a:off x="0" y="2229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1"/>
          <p:cNvSpPr/>
          <p:nvPr/>
        </p:nvSpPr>
        <p:spPr>
          <a:xfrm>
            <a:off x="-25" y="4329000"/>
            <a:ext cx="9144000" cy="8145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11"/>
          <p:cNvSpPr txBox="1"/>
          <p:nvPr>
            <p:ph idx="1" type="body"/>
          </p:nvPr>
        </p:nvSpPr>
        <p:spPr>
          <a:xfrm>
            <a:off x="553650" y="4496202"/>
            <a:ext cx="80367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665" name="Google Shape;665;p11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2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graphs">
  <p:cSld name="BLANK_2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3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671" name="Google Shape;671;p13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4" name="Google Shape;704;p13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705" name="Google Shape;705;p13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1" name="Google Shape;771;p13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rame">
  <p:cSld name="BLANK_1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"/>
          <p:cNvSpPr/>
          <p:nvPr/>
        </p:nvSpPr>
        <p:spPr>
          <a:xfrm>
            <a:off x="-175" y="0"/>
            <a:ext cx="9144000" cy="5143500"/>
          </a:xfrm>
          <a:prstGeom prst="frame">
            <a:avLst>
              <a:gd fmla="val 5397" name="adj1"/>
            </a:avLst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14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rgbClr val="46557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/>
          <p:nvPr>
            <p:ph type="ctrTitle"/>
          </p:nvPr>
        </p:nvSpPr>
        <p:spPr>
          <a:xfrm>
            <a:off x="448270" y="668942"/>
            <a:ext cx="77724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3"/>
          <p:cNvSpPr txBox="1"/>
          <p:nvPr>
            <p:ph idx="1" type="subTitle"/>
          </p:nvPr>
        </p:nvSpPr>
        <p:spPr>
          <a:xfrm>
            <a:off x="448270" y="1585135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17" name="Google Shape;117;p3"/>
          <p:cNvGrpSpPr/>
          <p:nvPr/>
        </p:nvGrpSpPr>
        <p:grpSpPr>
          <a:xfrm>
            <a:off x="28550" y="2196764"/>
            <a:ext cx="9094048" cy="2946825"/>
            <a:chOff x="28544" y="3514688"/>
            <a:chExt cx="9094048" cy="1628800"/>
          </a:xfrm>
        </p:grpSpPr>
        <p:sp>
          <p:nvSpPr>
            <p:cNvPr id="118" name="Google Shape;118;p3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8550" y="3359978"/>
            <a:ext cx="9094048" cy="1783611"/>
            <a:chOff x="28544" y="4157632"/>
            <a:chExt cx="9094048" cy="985856"/>
          </a:xfrm>
        </p:grpSpPr>
        <p:sp>
          <p:nvSpPr>
            <p:cNvPr id="152" name="Google Shape;152;p3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"/>
          <p:cNvSpPr/>
          <p:nvPr/>
        </p:nvSpPr>
        <p:spPr>
          <a:xfrm flipH="1" rot="10800000">
            <a:off x="-25" y="1079400"/>
            <a:ext cx="9144000" cy="40641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4"/>
          <p:cNvSpPr txBox="1"/>
          <p:nvPr>
            <p:ph idx="1" type="body"/>
          </p:nvPr>
        </p:nvSpPr>
        <p:spPr>
          <a:xfrm>
            <a:off x="1669850" y="1857000"/>
            <a:ext cx="5804400" cy="27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Font typeface="Titillium Web ExtraLight"/>
              <a:buChar char="▫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●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○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indent="-419100" lvl="8" marL="41148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■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/>
        </p:txBody>
      </p:sp>
      <p:sp>
        <p:nvSpPr>
          <p:cNvPr id="221" name="Google Shape;221;p4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4"/>
          <p:cNvSpPr/>
          <p:nvPr/>
        </p:nvSpPr>
        <p:spPr>
          <a:xfrm>
            <a:off x="0" y="4011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5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6" name="Google Shape;226;p5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227" name="Google Shape;227;p5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0" name="Google Shape;260;p5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261" name="Google Shape;261;p5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7" name="Google Shape;327;p5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9" name="Google Shape;329;p5"/>
          <p:cNvSpPr txBox="1"/>
          <p:nvPr>
            <p:ph idx="1" type="body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▫"/>
              <a:defRPr>
                <a:solidFill>
                  <a:schemeClr val="lt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TITLE_AND_BODY_1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"/>
          <p:cNvSpPr/>
          <p:nvPr/>
        </p:nvSpPr>
        <p:spPr>
          <a:xfrm>
            <a:off x="4985150" y="150"/>
            <a:ext cx="4158900" cy="51435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6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6"/>
          <p:cNvSpPr txBox="1"/>
          <p:nvPr>
            <p:ph type="title"/>
          </p:nvPr>
        </p:nvSpPr>
        <p:spPr>
          <a:xfrm>
            <a:off x="452724" y="620920"/>
            <a:ext cx="3985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4" name="Google Shape;334;p6"/>
          <p:cNvSpPr txBox="1"/>
          <p:nvPr>
            <p:ph idx="1" type="body"/>
          </p:nvPr>
        </p:nvSpPr>
        <p:spPr>
          <a:xfrm>
            <a:off x="452727" y="1412678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▫"/>
              <a:defRPr>
                <a:solidFill>
                  <a:schemeClr val="lt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7" name="Google Shape;337;p7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338" name="Google Shape;338;p7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1" name="Google Shape;371;p7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372" name="Google Shape;372;p7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8" name="Google Shape;438;p7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7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0" name="Google Shape;440;p7"/>
          <p:cNvSpPr txBox="1"/>
          <p:nvPr>
            <p:ph idx="1" type="body"/>
          </p:nvPr>
        </p:nvSpPr>
        <p:spPr>
          <a:xfrm>
            <a:off x="739675" y="1218009"/>
            <a:ext cx="37308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41" name="Google Shape;441;p7"/>
          <p:cNvSpPr txBox="1"/>
          <p:nvPr>
            <p:ph idx="2" type="body"/>
          </p:nvPr>
        </p:nvSpPr>
        <p:spPr>
          <a:xfrm>
            <a:off x="4694997" y="1218009"/>
            <a:ext cx="37308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42" name="Google Shape;442;p7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5" name="Google Shape;445;p8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446" name="Google Shape;446;p8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9" name="Google Shape;479;p8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480" name="Google Shape;480;p8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6" name="Google Shape;546;p8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8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48" name="Google Shape;548;p8"/>
          <p:cNvSpPr txBox="1"/>
          <p:nvPr>
            <p:ph idx="1" type="body"/>
          </p:nvPr>
        </p:nvSpPr>
        <p:spPr>
          <a:xfrm>
            <a:off x="739675" y="1235873"/>
            <a:ext cx="24774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49" name="Google Shape;549;p8"/>
          <p:cNvSpPr txBox="1"/>
          <p:nvPr>
            <p:ph idx="2" type="body"/>
          </p:nvPr>
        </p:nvSpPr>
        <p:spPr>
          <a:xfrm>
            <a:off x="3344038" y="1235873"/>
            <a:ext cx="24774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50" name="Google Shape;550;p8"/>
          <p:cNvSpPr txBox="1"/>
          <p:nvPr>
            <p:ph idx="3" type="body"/>
          </p:nvPr>
        </p:nvSpPr>
        <p:spPr>
          <a:xfrm>
            <a:off x="5948402" y="1235873"/>
            <a:ext cx="24774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51" name="Google Shape;551;p8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4" name="Google Shape;554;p9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555" name="Google Shape;555;p9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8" name="Google Shape;588;p9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589" name="Google Shape;589;p9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5" name="Google Shape;655;p9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9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57" name="Google Shape;657;p9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no graph">
  <p:cSld name="TITLE_ONLY_1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"/>
          <p:cNvSpPr/>
          <p:nvPr/>
        </p:nvSpPr>
        <p:spPr>
          <a:xfrm>
            <a:off x="-25" y="-11875"/>
            <a:ext cx="9144000" cy="8232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10"/>
          <p:cNvSpPr txBox="1"/>
          <p:nvPr>
            <p:ph type="title"/>
          </p:nvPr>
        </p:nvSpPr>
        <p:spPr>
          <a:xfrm>
            <a:off x="739675" y="-1"/>
            <a:ext cx="7686000" cy="7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1" name="Google Shape;661;p10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5143488"/>
          </a:xfrm>
          <a:custGeom>
            <a:rect b="b" l="l" r="r" t="t"/>
            <a:pathLst>
              <a:path extrusionOk="0" h="160734" w="285750">
                <a:moveTo>
                  <a:pt x="17190" y="8595"/>
                </a:moveTo>
                <a:lnTo>
                  <a:pt x="17190" y="16799"/>
                </a:lnTo>
                <a:lnTo>
                  <a:pt x="8762" y="16799"/>
                </a:lnTo>
                <a:lnTo>
                  <a:pt x="8762" y="8595"/>
                </a:lnTo>
                <a:close/>
                <a:moveTo>
                  <a:pt x="25840" y="8595"/>
                </a:moveTo>
                <a:lnTo>
                  <a:pt x="25840" y="16799"/>
                </a:lnTo>
                <a:lnTo>
                  <a:pt x="17413" y="16799"/>
                </a:lnTo>
                <a:lnTo>
                  <a:pt x="17413" y="8595"/>
                </a:lnTo>
                <a:close/>
                <a:moveTo>
                  <a:pt x="34547" y="8595"/>
                </a:moveTo>
                <a:lnTo>
                  <a:pt x="34547" y="16799"/>
                </a:lnTo>
                <a:lnTo>
                  <a:pt x="26064" y="16799"/>
                </a:lnTo>
                <a:lnTo>
                  <a:pt x="26064" y="8595"/>
                </a:lnTo>
                <a:close/>
                <a:moveTo>
                  <a:pt x="43197" y="8595"/>
                </a:moveTo>
                <a:lnTo>
                  <a:pt x="43197" y="16799"/>
                </a:lnTo>
                <a:lnTo>
                  <a:pt x="34770" y="16799"/>
                </a:lnTo>
                <a:lnTo>
                  <a:pt x="34770" y="8595"/>
                </a:lnTo>
                <a:close/>
                <a:moveTo>
                  <a:pt x="51848" y="8595"/>
                </a:moveTo>
                <a:lnTo>
                  <a:pt x="51848" y="16799"/>
                </a:lnTo>
                <a:lnTo>
                  <a:pt x="43421" y="16799"/>
                </a:lnTo>
                <a:lnTo>
                  <a:pt x="43421" y="8595"/>
                </a:lnTo>
                <a:close/>
                <a:moveTo>
                  <a:pt x="60499" y="8595"/>
                </a:moveTo>
                <a:lnTo>
                  <a:pt x="60499" y="16799"/>
                </a:lnTo>
                <a:lnTo>
                  <a:pt x="52071" y="16799"/>
                </a:lnTo>
                <a:lnTo>
                  <a:pt x="52071" y="8595"/>
                </a:lnTo>
                <a:close/>
                <a:moveTo>
                  <a:pt x="69149" y="8595"/>
                </a:moveTo>
                <a:lnTo>
                  <a:pt x="69149" y="16799"/>
                </a:lnTo>
                <a:lnTo>
                  <a:pt x="60722" y="16799"/>
                </a:lnTo>
                <a:lnTo>
                  <a:pt x="60722" y="8595"/>
                </a:lnTo>
                <a:close/>
                <a:moveTo>
                  <a:pt x="77800" y="8595"/>
                </a:moveTo>
                <a:lnTo>
                  <a:pt x="77800" y="16799"/>
                </a:lnTo>
                <a:lnTo>
                  <a:pt x="69373" y="16799"/>
                </a:lnTo>
                <a:lnTo>
                  <a:pt x="69373" y="8595"/>
                </a:lnTo>
                <a:close/>
                <a:moveTo>
                  <a:pt x="86506" y="8595"/>
                </a:moveTo>
                <a:lnTo>
                  <a:pt x="86506" y="16799"/>
                </a:lnTo>
                <a:lnTo>
                  <a:pt x="78023" y="16799"/>
                </a:lnTo>
                <a:lnTo>
                  <a:pt x="78023" y="8595"/>
                </a:lnTo>
                <a:close/>
                <a:moveTo>
                  <a:pt x="95157" y="8595"/>
                </a:moveTo>
                <a:lnTo>
                  <a:pt x="95157" y="16799"/>
                </a:lnTo>
                <a:lnTo>
                  <a:pt x="86730" y="16799"/>
                </a:lnTo>
                <a:lnTo>
                  <a:pt x="86730" y="8595"/>
                </a:lnTo>
                <a:close/>
                <a:moveTo>
                  <a:pt x="103808" y="8595"/>
                </a:moveTo>
                <a:lnTo>
                  <a:pt x="103808" y="16799"/>
                </a:lnTo>
                <a:lnTo>
                  <a:pt x="95380" y="16799"/>
                </a:lnTo>
                <a:lnTo>
                  <a:pt x="95380" y="8595"/>
                </a:lnTo>
                <a:close/>
                <a:moveTo>
                  <a:pt x="112458" y="8595"/>
                </a:moveTo>
                <a:lnTo>
                  <a:pt x="112458" y="16799"/>
                </a:lnTo>
                <a:lnTo>
                  <a:pt x="104031" y="16799"/>
                </a:lnTo>
                <a:lnTo>
                  <a:pt x="104031" y="8595"/>
                </a:lnTo>
                <a:close/>
                <a:moveTo>
                  <a:pt x="121109" y="8595"/>
                </a:moveTo>
                <a:lnTo>
                  <a:pt x="121109" y="16799"/>
                </a:lnTo>
                <a:lnTo>
                  <a:pt x="112681" y="16799"/>
                </a:lnTo>
                <a:lnTo>
                  <a:pt x="112681" y="8595"/>
                </a:lnTo>
                <a:close/>
                <a:moveTo>
                  <a:pt x="129760" y="8595"/>
                </a:moveTo>
                <a:lnTo>
                  <a:pt x="129760" y="16799"/>
                </a:lnTo>
                <a:lnTo>
                  <a:pt x="121332" y="16799"/>
                </a:lnTo>
                <a:lnTo>
                  <a:pt x="121332" y="8595"/>
                </a:lnTo>
                <a:close/>
                <a:moveTo>
                  <a:pt x="138410" y="8595"/>
                </a:moveTo>
                <a:lnTo>
                  <a:pt x="138410" y="16799"/>
                </a:lnTo>
                <a:lnTo>
                  <a:pt x="129983" y="16799"/>
                </a:lnTo>
                <a:lnTo>
                  <a:pt x="129983" y="8595"/>
                </a:lnTo>
                <a:close/>
                <a:moveTo>
                  <a:pt x="147117" y="8595"/>
                </a:moveTo>
                <a:lnTo>
                  <a:pt x="147117" y="16799"/>
                </a:lnTo>
                <a:lnTo>
                  <a:pt x="138633" y="16799"/>
                </a:lnTo>
                <a:lnTo>
                  <a:pt x="138633" y="8595"/>
                </a:lnTo>
                <a:close/>
                <a:moveTo>
                  <a:pt x="155767" y="8595"/>
                </a:moveTo>
                <a:lnTo>
                  <a:pt x="155767" y="16799"/>
                </a:lnTo>
                <a:lnTo>
                  <a:pt x="147340" y="16799"/>
                </a:lnTo>
                <a:lnTo>
                  <a:pt x="147340" y="8595"/>
                </a:lnTo>
                <a:close/>
                <a:moveTo>
                  <a:pt x="164418" y="8595"/>
                </a:moveTo>
                <a:lnTo>
                  <a:pt x="164418" y="16799"/>
                </a:lnTo>
                <a:lnTo>
                  <a:pt x="155990" y="16799"/>
                </a:lnTo>
                <a:lnTo>
                  <a:pt x="155990" y="8595"/>
                </a:lnTo>
                <a:close/>
                <a:moveTo>
                  <a:pt x="173069" y="8595"/>
                </a:moveTo>
                <a:lnTo>
                  <a:pt x="173069" y="16799"/>
                </a:lnTo>
                <a:lnTo>
                  <a:pt x="164641" y="16799"/>
                </a:lnTo>
                <a:lnTo>
                  <a:pt x="164641" y="8595"/>
                </a:lnTo>
                <a:close/>
                <a:moveTo>
                  <a:pt x="181719" y="8595"/>
                </a:moveTo>
                <a:lnTo>
                  <a:pt x="181719" y="16799"/>
                </a:lnTo>
                <a:lnTo>
                  <a:pt x="173292" y="16799"/>
                </a:lnTo>
                <a:lnTo>
                  <a:pt x="173292" y="8595"/>
                </a:lnTo>
                <a:close/>
                <a:moveTo>
                  <a:pt x="190370" y="8595"/>
                </a:moveTo>
                <a:lnTo>
                  <a:pt x="190370" y="16799"/>
                </a:lnTo>
                <a:lnTo>
                  <a:pt x="181942" y="16799"/>
                </a:lnTo>
                <a:lnTo>
                  <a:pt x="181942" y="8595"/>
                </a:lnTo>
                <a:close/>
                <a:moveTo>
                  <a:pt x="199020" y="8595"/>
                </a:moveTo>
                <a:lnTo>
                  <a:pt x="199020" y="16799"/>
                </a:lnTo>
                <a:lnTo>
                  <a:pt x="190593" y="16799"/>
                </a:lnTo>
                <a:lnTo>
                  <a:pt x="190593" y="8595"/>
                </a:lnTo>
                <a:close/>
                <a:moveTo>
                  <a:pt x="207727" y="8595"/>
                </a:moveTo>
                <a:lnTo>
                  <a:pt x="207727" y="16799"/>
                </a:lnTo>
                <a:lnTo>
                  <a:pt x="199244" y="16799"/>
                </a:lnTo>
                <a:lnTo>
                  <a:pt x="199244" y="8595"/>
                </a:lnTo>
                <a:close/>
                <a:moveTo>
                  <a:pt x="216377" y="8595"/>
                </a:moveTo>
                <a:lnTo>
                  <a:pt x="216377" y="16799"/>
                </a:lnTo>
                <a:lnTo>
                  <a:pt x="207950" y="16799"/>
                </a:lnTo>
                <a:lnTo>
                  <a:pt x="207950" y="8595"/>
                </a:lnTo>
                <a:close/>
                <a:moveTo>
                  <a:pt x="225028" y="8595"/>
                </a:moveTo>
                <a:lnTo>
                  <a:pt x="225028" y="16799"/>
                </a:lnTo>
                <a:lnTo>
                  <a:pt x="216601" y="16799"/>
                </a:lnTo>
                <a:lnTo>
                  <a:pt x="216601" y="8595"/>
                </a:lnTo>
                <a:close/>
                <a:moveTo>
                  <a:pt x="233679" y="8595"/>
                </a:moveTo>
                <a:lnTo>
                  <a:pt x="233679" y="16799"/>
                </a:lnTo>
                <a:lnTo>
                  <a:pt x="225251" y="16799"/>
                </a:lnTo>
                <a:lnTo>
                  <a:pt x="225251" y="8595"/>
                </a:lnTo>
                <a:close/>
                <a:moveTo>
                  <a:pt x="242329" y="8595"/>
                </a:moveTo>
                <a:lnTo>
                  <a:pt x="242329" y="16799"/>
                </a:lnTo>
                <a:lnTo>
                  <a:pt x="233902" y="16799"/>
                </a:lnTo>
                <a:lnTo>
                  <a:pt x="233902" y="8595"/>
                </a:lnTo>
                <a:close/>
                <a:moveTo>
                  <a:pt x="250980" y="8595"/>
                </a:moveTo>
                <a:lnTo>
                  <a:pt x="250980" y="16799"/>
                </a:lnTo>
                <a:lnTo>
                  <a:pt x="242553" y="16799"/>
                </a:lnTo>
                <a:lnTo>
                  <a:pt x="242553" y="8595"/>
                </a:lnTo>
                <a:close/>
                <a:moveTo>
                  <a:pt x="259686" y="8595"/>
                </a:moveTo>
                <a:lnTo>
                  <a:pt x="259686" y="16799"/>
                </a:lnTo>
                <a:lnTo>
                  <a:pt x="251203" y="16799"/>
                </a:lnTo>
                <a:lnTo>
                  <a:pt x="251203" y="8595"/>
                </a:lnTo>
                <a:close/>
                <a:moveTo>
                  <a:pt x="268337" y="8595"/>
                </a:moveTo>
                <a:lnTo>
                  <a:pt x="268337" y="16799"/>
                </a:lnTo>
                <a:lnTo>
                  <a:pt x="259910" y="16799"/>
                </a:lnTo>
                <a:lnTo>
                  <a:pt x="259910" y="8595"/>
                </a:lnTo>
                <a:close/>
                <a:moveTo>
                  <a:pt x="276988" y="8595"/>
                </a:moveTo>
                <a:lnTo>
                  <a:pt x="276988" y="16799"/>
                </a:lnTo>
                <a:lnTo>
                  <a:pt x="268560" y="16799"/>
                </a:lnTo>
                <a:lnTo>
                  <a:pt x="268560" y="8595"/>
                </a:lnTo>
                <a:close/>
                <a:moveTo>
                  <a:pt x="17190" y="17022"/>
                </a:moveTo>
                <a:lnTo>
                  <a:pt x="17190" y="25282"/>
                </a:lnTo>
                <a:lnTo>
                  <a:pt x="8762" y="25282"/>
                </a:lnTo>
                <a:lnTo>
                  <a:pt x="8762" y="17022"/>
                </a:lnTo>
                <a:close/>
                <a:moveTo>
                  <a:pt x="25840" y="17022"/>
                </a:moveTo>
                <a:lnTo>
                  <a:pt x="25840" y="25282"/>
                </a:lnTo>
                <a:lnTo>
                  <a:pt x="17413" y="25282"/>
                </a:lnTo>
                <a:lnTo>
                  <a:pt x="17413" y="17022"/>
                </a:lnTo>
                <a:close/>
                <a:moveTo>
                  <a:pt x="34547" y="17022"/>
                </a:moveTo>
                <a:lnTo>
                  <a:pt x="34547" y="25282"/>
                </a:lnTo>
                <a:lnTo>
                  <a:pt x="26064" y="25282"/>
                </a:lnTo>
                <a:lnTo>
                  <a:pt x="26064" y="17022"/>
                </a:lnTo>
                <a:close/>
                <a:moveTo>
                  <a:pt x="43197" y="17022"/>
                </a:moveTo>
                <a:lnTo>
                  <a:pt x="43197" y="25282"/>
                </a:lnTo>
                <a:lnTo>
                  <a:pt x="34770" y="25282"/>
                </a:lnTo>
                <a:lnTo>
                  <a:pt x="34770" y="17022"/>
                </a:lnTo>
                <a:close/>
                <a:moveTo>
                  <a:pt x="51848" y="17022"/>
                </a:moveTo>
                <a:lnTo>
                  <a:pt x="51848" y="25282"/>
                </a:lnTo>
                <a:lnTo>
                  <a:pt x="43421" y="25282"/>
                </a:lnTo>
                <a:lnTo>
                  <a:pt x="43421" y="17022"/>
                </a:lnTo>
                <a:close/>
                <a:moveTo>
                  <a:pt x="60499" y="17022"/>
                </a:moveTo>
                <a:lnTo>
                  <a:pt x="60499" y="25282"/>
                </a:lnTo>
                <a:lnTo>
                  <a:pt x="52071" y="25282"/>
                </a:lnTo>
                <a:lnTo>
                  <a:pt x="52071" y="17022"/>
                </a:lnTo>
                <a:close/>
                <a:moveTo>
                  <a:pt x="69149" y="17022"/>
                </a:moveTo>
                <a:lnTo>
                  <a:pt x="69149" y="25282"/>
                </a:lnTo>
                <a:lnTo>
                  <a:pt x="60722" y="25282"/>
                </a:lnTo>
                <a:lnTo>
                  <a:pt x="60722" y="17022"/>
                </a:lnTo>
                <a:close/>
                <a:moveTo>
                  <a:pt x="77800" y="17022"/>
                </a:moveTo>
                <a:lnTo>
                  <a:pt x="77800" y="25282"/>
                </a:lnTo>
                <a:lnTo>
                  <a:pt x="69373" y="25282"/>
                </a:lnTo>
                <a:lnTo>
                  <a:pt x="69373" y="17022"/>
                </a:lnTo>
                <a:close/>
                <a:moveTo>
                  <a:pt x="86506" y="17022"/>
                </a:moveTo>
                <a:lnTo>
                  <a:pt x="86506" y="25282"/>
                </a:lnTo>
                <a:lnTo>
                  <a:pt x="78023" y="25282"/>
                </a:lnTo>
                <a:lnTo>
                  <a:pt x="78023" y="17022"/>
                </a:lnTo>
                <a:close/>
                <a:moveTo>
                  <a:pt x="95157" y="17022"/>
                </a:moveTo>
                <a:lnTo>
                  <a:pt x="95157" y="25282"/>
                </a:lnTo>
                <a:lnTo>
                  <a:pt x="86730" y="25282"/>
                </a:lnTo>
                <a:lnTo>
                  <a:pt x="86730" y="17022"/>
                </a:lnTo>
                <a:close/>
                <a:moveTo>
                  <a:pt x="103808" y="17022"/>
                </a:moveTo>
                <a:lnTo>
                  <a:pt x="103808" y="25282"/>
                </a:lnTo>
                <a:lnTo>
                  <a:pt x="95380" y="25282"/>
                </a:lnTo>
                <a:lnTo>
                  <a:pt x="95380" y="17022"/>
                </a:lnTo>
                <a:close/>
                <a:moveTo>
                  <a:pt x="112458" y="17022"/>
                </a:moveTo>
                <a:lnTo>
                  <a:pt x="112458" y="25282"/>
                </a:lnTo>
                <a:lnTo>
                  <a:pt x="104031" y="25282"/>
                </a:lnTo>
                <a:lnTo>
                  <a:pt x="104031" y="17022"/>
                </a:lnTo>
                <a:close/>
                <a:moveTo>
                  <a:pt x="121109" y="17022"/>
                </a:moveTo>
                <a:lnTo>
                  <a:pt x="121109" y="25282"/>
                </a:lnTo>
                <a:lnTo>
                  <a:pt x="112681" y="25282"/>
                </a:lnTo>
                <a:lnTo>
                  <a:pt x="112681" y="17022"/>
                </a:lnTo>
                <a:close/>
                <a:moveTo>
                  <a:pt x="129760" y="17022"/>
                </a:moveTo>
                <a:lnTo>
                  <a:pt x="129760" y="25282"/>
                </a:lnTo>
                <a:lnTo>
                  <a:pt x="121332" y="25282"/>
                </a:lnTo>
                <a:lnTo>
                  <a:pt x="121332" y="17022"/>
                </a:lnTo>
                <a:close/>
                <a:moveTo>
                  <a:pt x="138410" y="17022"/>
                </a:moveTo>
                <a:lnTo>
                  <a:pt x="138410" y="25282"/>
                </a:lnTo>
                <a:lnTo>
                  <a:pt x="129983" y="25282"/>
                </a:lnTo>
                <a:lnTo>
                  <a:pt x="129983" y="17022"/>
                </a:lnTo>
                <a:close/>
                <a:moveTo>
                  <a:pt x="147117" y="17022"/>
                </a:moveTo>
                <a:lnTo>
                  <a:pt x="147117" y="25282"/>
                </a:lnTo>
                <a:lnTo>
                  <a:pt x="138633" y="25282"/>
                </a:lnTo>
                <a:lnTo>
                  <a:pt x="138633" y="17022"/>
                </a:lnTo>
                <a:close/>
                <a:moveTo>
                  <a:pt x="155767" y="17022"/>
                </a:moveTo>
                <a:lnTo>
                  <a:pt x="155767" y="25282"/>
                </a:lnTo>
                <a:lnTo>
                  <a:pt x="147340" y="25282"/>
                </a:lnTo>
                <a:lnTo>
                  <a:pt x="147340" y="17022"/>
                </a:lnTo>
                <a:close/>
                <a:moveTo>
                  <a:pt x="164418" y="17022"/>
                </a:moveTo>
                <a:lnTo>
                  <a:pt x="164418" y="25282"/>
                </a:lnTo>
                <a:lnTo>
                  <a:pt x="155990" y="25282"/>
                </a:lnTo>
                <a:lnTo>
                  <a:pt x="155990" y="17022"/>
                </a:lnTo>
                <a:close/>
                <a:moveTo>
                  <a:pt x="173069" y="17022"/>
                </a:moveTo>
                <a:lnTo>
                  <a:pt x="173069" y="25282"/>
                </a:lnTo>
                <a:lnTo>
                  <a:pt x="164641" y="25282"/>
                </a:lnTo>
                <a:lnTo>
                  <a:pt x="164641" y="17022"/>
                </a:lnTo>
                <a:close/>
                <a:moveTo>
                  <a:pt x="181719" y="17022"/>
                </a:moveTo>
                <a:lnTo>
                  <a:pt x="181719" y="25282"/>
                </a:lnTo>
                <a:lnTo>
                  <a:pt x="173292" y="25282"/>
                </a:lnTo>
                <a:lnTo>
                  <a:pt x="173292" y="17022"/>
                </a:lnTo>
                <a:close/>
                <a:moveTo>
                  <a:pt x="190370" y="17022"/>
                </a:moveTo>
                <a:lnTo>
                  <a:pt x="190370" y="25282"/>
                </a:lnTo>
                <a:lnTo>
                  <a:pt x="181942" y="25282"/>
                </a:lnTo>
                <a:lnTo>
                  <a:pt x="181942" y="17022"/>
                </a:lnTo>
                <a:close/>
                <a:moveTo>
                  <a:pt x="199020" y="17022"/>
                </a:moveTo>
                <a:lnTo>
                  <a:pt x="199020" y="25282"/>
                </a:lnTo>
                <a:lnTo>
                  <a:pt x="190593" y="25282"/>
                </a:lnTo>
                <a:lnTo>
                  <a:pt x="190593" y="17022"/>
                </a:lnTo>
                <a:close/>
                <a:moveTo>
                  <a:pt x="207727" y="17022"/>
                </a:moveTo>
                <a:lnTo>
                  <a:pt x="207727" y="25282"/>
                </a:lnTo>
                <a:lnTo>
                  <a:pt x="199244" y="25282"/>
                </a:lnTo>
                <a:lnTo>
                  <a:pt x="199244" y="17022"/>
                </a:lnTo>
                <a:close/>
                <a:moveTo>
                  <a:pt x="216377" y="17022"/>
                </a:moveTo>
                <a:lnTo>
                  <a:pt x="216377" y="25282"/>
                </a:lnTo>
                <a:lnTo>
                  <a:pt x="207950" y="25282"/>
                </a:lnTo>
                <a:lnTo>
                  <a:pt x="207950" y="17022"/>
                </a:lnTo>
                <a:close/>
                <a:moveTo>
                  <a:pt x="225028" y="17022"/>
                </a:moveTo>
                <a:lnTo>
                  <a:pt x="225028" y="25282"/>
                </a:lnTo>
                <a:lnTo>
                  <a:pt x="216601" y="25282"/>
                </a:lnTo>
                <a:lnTo>
                  <a:pt x="216601" y="17022"/>
                </a:lnTo>
                <a:close/>
                <a:moveTo>
                  <a:pt x="233679" y="17022"/>
                </a:moveTo>
                <a:lnTo>
                  <a:pt x="233679" y="25282"/>
                </a:lnTo>
                <a:lnTo>
                  <a:pt x="225251" y="25282"/>
                </a:lnTo>
                <a:lnTo>
                  <a:pt x="225251" y="17022"/>
                </a:lnTo>
                <a:close/>
                <a:moveTo>
                  <a:pt x="242329" y="17022"/>
                </a:moveTo>
                <a:lnTo>
                  <a:pt x="242329" y="25282"/>
                </a:lnTo>
                <a:lnTo>
                  <a:pt x="233902" y="25282"/>
                </a:lnTo>
                <a:lnTo>
                  <a:pt x="233902" y="17022"/>
                </a:lnTo>
                <a:close/>
                <a:moveTo>
                  <a:pt x="250980" y="17022"/>
                </a:moveTo>
                <a:lnTo>
                  <a:pt x="250980" y="25282"/>
                </a:lnTo>
                <a:lnTo>
                  <a:pt x="242553" y="25282"/>
                </a:lnTo>
                <a:lnTo>
                  <a:pt x="242553" y="17022"/>
                </a:lnTo>
                <a:close/>
                <a:moveTo>
                  <a:pt x="259686" y="17022"/>
                </a:moveTo>
                <a:lnTo>
                  <a:pt x="259686" y="25282"/>
                </a:lnTo>
                <a:lnTo>
                  <a:pt x="251203" y="25282"/>
                </a:lnTo>
                <a:lnTo>
                  <a:pt x="251203" y="17022"/>
                </a:lnTo>
                <a:close/>
                <a:moveTo>
                  <a:pt x="268337" y="17022"/>
                </a:moveTo>
                <a:lnTo>
                  <a:pt x="268337" y="25282"/>
                </a:lnTo>
                <a:lnTo>
                  <a:pt x="259910" y="25282"/>
                </a:lnTo>
                <a:lnTo>
                  <a:pt x="259910" y="17022"/>
                </a:lnTo>
                <a:close/>
                <a:moveTo>
                  <a:pt x="276988" y="17022"/>
                </a:moveTo>
                <a:lnTo>
                  <a:pt x="276988" y="25282"/>
                </a:lnTo>
                <a:lnTo>
                  <a:pt x="268560" y="25282"/>
                </a:lnTo>
                <a:lnTo>
                  <a:pt x="268560" y="17022"/>
                </a:lnTo>
                <a:close/>
                <a:moveTo>
                  <a:pt x="17190" y="25505"/>
                </a:moveTo>
                <a:lnTo>
                  <a:pt x="17190" y="33709"/>
                </a:lnTo>
                <a:lnTo>
                  <a:pt x="8762" y="33709"/>
                </a:lnTo>
                <a:lnTo>
                  <a:pt x="8762" y="25505"/>
                </a:lnTo>
                <a:close/>
                <a:moveTo>
                  <a:pt x="25840" y="25505"/>
                </a:moveTo>
                <a:lnTo>
                  <a:pt x="25840" y="33709"/>
                </a:lnTo>
                <a:lnTo>
                  <a:pt x="17413" y="33709"/>
                </a:lnTo>
                <a:lnTo>
                  <a:pt x="17413" y="25505"/>
                </a:lnTo>
                <a:close/>
                <a:moveTo>
                  <a:pt x="34547" y="25505"/>
                </a:moveTo>
                <a:lnTo>
                  <a:pt x="34547" y="33709"/>
                </a:lnTo>
                <a:lnTo>
                  <a:pt x="26064" y="33709"/>
                </a:lnTo>
                <a:lnTo>
                  <a:pt x="26064" y="25505"/>
                </a:lnTo>
                <a:close/>
                <a:moveTo>
                  <a:pt x="43197" y="25505"/>
                </a:moveTo>
                <a:lnTo>
                  <a:pt x="43197" y="33709"/>
                </a:lnTo>
                <a:lnTo>
                  <a:pt x="34770" y="33709"/>
                </a:lnTo>
                <a:lnTo>
                  <a:pt x="34770" y="25505"/>
                </a:lnTo>
                <a:close/>
                <a:moveTo>
                  <a:pt x="51848" y="25505"/>
                </a:moveTo>
                <a:lnTo>
                  <a:pt x="51848" y="33709"/>
                </a:lnTo>
                <a:lnTo>
                  <a:pt x="43421" y="33709"/>
                </a:lnTo>
                <a:lnTo>
                  <a:pt x="43421" y="25505"/>
                </a:lnTo>
                <a:close/>
                <a:moveTo>
                  <a:pt x="60499" y="25505"/>
                </a:moveTo>
                <a:lnTo>
                  <a:pt x="60499" y="33709"/>
                </a:lnTo>
                <a:lnTo>
                  <a:pt x="52071" y="33709"/>
                </a:lnTo>
                <a:lnTo>
                  <a:pt x="52071" y="25505"/>
                </a:lnTo>
                <a:close/>
                <a:moveTo>
                  <a:pt x="69149" y="25505"/>
                </a:moveTo>
                <a:lnTo>
                  <a:pt x="69149" y="33709"/>
                </a:lnTo>
                <a:lnTo>
                  <a:pt x="60722" y="33709"/>
                </a:lnTo>
                <a:lnTo>
                  <a:pt x="60722" y="25505"/>
                </a:lnTo>
                <a:close/>
                <a:moveTo>
                  <a:pt x="77800" y="25505"/>
                </a:moveTo>
                <a:lnTo>
                  <a:pt x="77800" y="33709"/>
                </a:lnTo>
                <a:lnTo>
                  <a:pt x="69373" y="33709"/>
                </a:lnTo>
                <a:lnTo>
                  <a:pt x="69373" y="25505"/>
                </a:lnTo>
                <a:close/>
                <a:moveTo>
                  <a:pt x="86506" y="25505"/>
                </a:moveTo>
                <a:lnTo>
                  <a:pt x="86506" y="33709"/>
                </a:lnTo>
                <a:lnTo>
                  <a:pt x="78023" y="33709"/>
                </a:lnTo>
                <a:lnTo>
                  <a:pt x="78023" y="25505"/>
                </a:lnTo>
                <a:close/>
                <a:moveTo>
                  <a:pt x="95157" y="25505"/>
                </a:moveTo>
                <a:lnTo>
                  <a:pt x="95157" y="33709"/>
                </a:lnTo>
                <a:lnTo>
                  <a:pt x="86730" y="33709"/>
                </a:lnTo>
                <a:lnTo>
                  <a:pt x="86730" y="25505"/>
                </a:lnTo>
                <a:close/>
                <a:moveTo>
                  <a:pt x="103808" y="25505"/>
                </a:moveTo>
                <a:lnTo>
                  <a:pt x="103808" y="33709"/>
                </a:lnTo>
                <a:lnTo>
                  <a:pt x="95380" y="33709"/>
                </a:lnTo>
                <a:lnTo>
                  <a:pt x="95380" y="25505"/>
                </a:lnTo>
                <a:close/>
                <a:moveTo>
                  <a:pt x="112458" y="25505"/>
                </a:moveTo>
                <a:lnTo>
                  <a:pt x="112458" y="33709"/>
                </a:lnTo>
                <a:lnTo>
                  <a:pt x="104031" y="33709"/>
                </a:lnTo>
                <a:lnTo>
                  <a:pt x="104031" y="25505"/>
                </a:lnTo>
                <a:close/>
                <a:moveTo>
                  <a:pt x="121109" y="25505"/>
                </a:moveTo>
                <a:lnTo>
                  <a:pt x="121109" y="33709"/>
                </a:lnTo>
                <a:lnTo>
                  <a:pt x="112681" y="33709"/>
                </a:lnTo>
                <a:lnTo>
                  <a:pt x="112681" y="25505"/>
                </a:lnTo>
                <a:close/>
                <a:moveTo>
                  <a:pt x="129760" y="25505"/>
                </a:moveTo>
                <a:lnTo>
                  <a:pt x="129760" y="33709"/>
                </a:lnTo>
                <a:lnTo>
                  <a:pt x="121332" y="33709"/>
                </a:lnTo>
                <a:lnTo>
                  <a:pt x="121332" y="25505"/>
                </a:lnTo>
                <a:close/>
                <a:moveTo>
                  <a:pt x="138410" y="25505"/>
                </a:moveTo>
                <a:lnTo>
                  <a:pt x="138410" y="33709"/>
                </a:lnTo>
                <a:lnTo>
                  <a:pt x="129983" y="33709"/>
                </a:lnTo>
                <a:lnTo>
                  <a:pt x="129983" y="25505"/>
                </a:lnTo>
                <a:close/>
                <a:moveTo>
                  <a:pt x="147117" y="25505"/>
                </a:moveTo>
                <a:lnTo>
                  <a:pt x="147117" y="33709"/>
                </a:lnTo>
                <a:lnTo>
                  <a:pt x="138633" y="33709"/>
                </a:lnTo>
                <a:lnTo>
                  <a:pt x="138633" y="25505"/>
                </a:lnTo>
                <a:close/>
                <a:moveTo>
                  <a:pt x="155767" y="25505"/>
                </a:moveTo>
                <a:lnTo>
                  <a:pt x="155767" y="33709"/>
                </a:lnTo>
                <a:lnTo>
                  <a:pt x="147340" y="33709"/>
                </a:lnTo>
                <a:lnTo>
                  <a:pt x="147340" y="25505"/>
                </a:lnTo>
                <a:close/>
                <a:moveTo>
                  <a:pt x="164418" y="25505"/>
                </a:moveTo>
                <a:lnTo>
                  <a:pt x="164418" y="33709"/>
                </a:lnTo>
                <a:lnTo>
                  <a:pt x="155990" y="33709"/>
                </a:lnTo>
                <a:lnTo>
                  <a:pt x="155990" y="25505"/>
                </a:lnTo>
                <a:close/>
                <a:moveTo>
                  <a:pt x="173069" y="25505"/>
                </a:moveTo>
                <a:lnTo>
                  <a:pt x="173069" y="33709"/>
                </a:lnTo>
                <a:lnTo>
                  <a:pt x="164641" y="33709"/>
                </a:lnTo>
                <a:lnTo>
                  <a:pt x="164641" y="25505"/>
                </a:lnTo>
                <a:close/>
                <a:moveTo>
                  <a:pt x="181719" y="25505"/>
                </a:moveTo>
                <a:lnTo>
                  <a:pt x="181719" y="33709"/>
                </a:lnTo>
                <a:lnTo>
                  <a:pt x="173292" y="33709"/>
                </a:lnTo>
                <a:lnTo>
                  <a:pt x="173292" y="25505"/>
                </a:lnTo>
                <a:close/>
                <a:moveTo>
                  <a:pt x="190370" y="25505"/>
                </a:moveTo>
                <a:lnTo>
                  <a:pt x="190370" y="33709"/>
                </a:lnTo>
                <a:lnTo>
                  <a:pt x="181942" y="33709"/>
                </a:lnTo>
                <a:lnTo>
                  <a:pt x="181942" y="25505"/>
                </a:lnTo>
                <a:close/>
                <a:moveTo>
                  <a:pt x="199020" y="25505"/>
                </a:moveTo>
                <a:lnTo>
                  <a:pt x="199020" y="33709"/>
                </a:lnTo>
                <a:lnTo>
                  <a:pt x="190593" y="33709"/>
                </a:lnTo>
                <a:lnTo>
                  <a:pt x="190593" y="25505"/>
                </a:lnTo>
                <a:close/>
                <a:moveTo>
                  <a:pt x="207727" y="25505"/>
                </a:moveTo>
                <a:lnTo>
                  <a:pt x="207727" y="33709"/>
                </a:lnTo>
                <a:lnTo>
                  <a:pt x="199244" y="33709"/>
                </a:lnTo>
                <a:lnTo>
                  <a:pt x="199244" y="25505"/>
                </a:lnTo>
                <a:close/>
                <a:moveTo>
                  <a:pt x="216377" y="25505"/>
                </a:moveTo>
                <a:lnTo>
                  <a:pt x="216377" y="33709"/>
                </a:lnTo>
                <a:lnTo>
                  <a:pt x="207950" y="33709"/>
                </a:lnTo>
                <a:lnTo>
                  <a:pt x="207950" y="25505"/>
                </a:lnTo>
                <a:close/>
                <a:moveTo>
                  <a:pt x="225028" y="25505"/>
                </a:moveTo>
                <a:lnTo>
                  <a:pt x="225028" y="33709"/>
                </a:lnTo>
                <a:lnTo>
                  <a:pt x="216601" y="33709"/>
                </a:lnTo>
                <a:lnTo>
                  <a:pt x="216601" y="25505"/>
                </a:lnTo>
                <a:close/>
                <a:moveTo>
                  <a:pt x="233679" y="25505"/>
                </a:moveTo>
                <a:lnTo>
                  <a:pt x="233679" y="33709"/>
                </a:lnTo>
                <a:lnTo>
                  <a:pt x="225251" y="33709"/>
                </a:lnTo>
                <a:lnTo>
                  <a:pt x="225251" y="25505"/>
                </a:lnTo>
                <a:close/>
                <a:moveTo>
                  <a:pt x="242329" y="25505"/>
                </a:moveTo>
                <a:lnTo>
                  <a:pt x="242329" y="33709"/>
                </a:lnTo>
                <a:lnTo>
                  <a:pt x="233902" y="33709"/>
                </a:lnTo>
                <a:lnTo>
                  <a:pt x="233902" y="25505"/>
                </a:lnTo>
                <a:close/>
                <a:moveTo>
                  <a:pt x="250980" y="25505"/>
                </a:moveTo>
                <a:lnTo>
                  <a:pt x="250980" y="33709"/>
                </a:lnTo>
                <a:lnTo>
                  <a:pt x="242553" y="33709"/>
                </a:lnTo>
                <a:lnTo>
                  <a:pt x="242553" y="25505"/>
                </a:lnTo>
                <a:close/>
                <a:moveTo>
                  <a:pt x="259686" y="25505"/>
                </a:moveTo>
                <a:lnTo>
                  <a:pt x="259686" y="33709"/>
                </a:lnTo>
                <a:lnTo>
                  <a:pt x="251203" y="33709"/>
                </a:lnTo>
                <a:lnTo>
                  <a:pt x="251203" y="25505"/>
                </a:lnTo>
                <a:close/>
                <a:moveTo>
                  <a:pt x="268337" y="25505"/>
                </a:moveTo>
                <a:lnTo>
                  <a:pt x="268337" y="33709"/>
                </a:lnTo>
                <a:lnTo>
                  <a:pt x="259910" y="33709"/>
                </a:lnTo>
                <a:lnTo>
                  <a:pt x="259910" y="25505"/>
                </a:lnTo>
                <a:close/>
                <a:moveTo>
                  <a:pt x="276988" y="25505"/>
                </a:moveTo>
                <a:lnTo>
                  <a:pt x="276988" y="33709"/>
                </a:lnTo>
                <a:lnTo>
                  <a:pt x="268560" y="33709"/>
                </a:lnTo>
                <a:lnTo>
                  <a:pt x="268560" y="25505"/>
                </a:lnTo>
                <a:close/>
                <a:moveTo>
                  <a:pt x="17190" y="33933"/>
                </a:moveTo>
                <a:lnTo>
                  <a:pt x="17190" y="42193"/>
                </a:lnTo>
                <a:lnTo>
                  <a:pt x="8762" y="42193"/>
                </a:lnTo>
                <a:lnTo>
                  <a:pt x="8762" y="33933"/>
                </a:lnTo>
                <a:close/>
                <a:moveTo>
                  <a:pt x="25840" y="33933"/>
                </a:moveTo>
                <a:lnTo>
                  <a:pt x="25840" y="42193"/>
                </a:lnTo>
                <a:lnTo>
                  <a:pt x="17413" y="42193"/>
                </a:lnTo>
                <a:lnTo>
                  <a:pt x="17413" y="33933"/>
                </a:lnTo>
                <a:close/>
                <a:moveTo>
                  <a:pt x="34547" y="33933"/>
                </a:moveTo>
                <a:lnTo>
                  <a:pt x="34547" y="42193"/>
                </a:lnTo>
                <a:lnTo>
                  <a:pt x="26064" y="42193"/>
                </a:lnTo>
                <a:lnTo>
                  <a:pt x="26064" y="33933"/>
                </a:lnTo>
                <a:close/>
                <a:moveTo>
                  <a:pt x="43197" y="33933"/>
                </a:moveTo>
                <a:lnTo>
                  <a:pt x="43197" y="42193"/>
                </a:lnTo>
                <a:lnTo>
                  <a:pt x="34770" y="42193"/>
                </a:lnTo>
                <a:lnTo>
                  <a:pt x="34770" y="33933"/>
                </a:lnTo>
                <a:close/>
                <a:moveTo>
                  <a:pt x="51848" y="33933"/>
                </a:moveTo>
                <a:lnTo>
                  <a:pt x="51848" y="42193"/>
                </a:lnTo>
                <a:lnTo>
                  <a:pt x="43421" y="42193"/>
                </a:lnTo>
                <a:lnTo>
                  <a:pt x="43421" y="33933"/>
                </a:lnTo>
                <a:close/>
                <a:moveTo>
                  <a:pt x="60499" y="33933"/>
                </a:moveTo>
                <a:lnTo>
                  <a:pt x="60499" y="42193"/>
                </a:lnTo>
                <a:lnTo>
                  <a:pt x="52071" y="42193"/>
                </a:lnTo>
                <a:lnTo>
                  <a:pt x="52071" y="33933"/>
                </a:lnTo>
                <a:close/>
                <a:moveTo>
                  <a:pt x="69149" y="33933"/>
                </a:moveTo>
                <a:lnTo>
                  <a:pt x="69149" y="42193"/>
                </a:lnTo>
                <a:lnTo>
                  <a:pt x="60722" y="42193"/>
                </a:lnTo>
                <a:lnTo>
                  <a:pt x="60722" y="33933"/>
                </a:lnTo>
                <a:close/>
                <a:moveTo>
                  <a:pt x="77800" y="33933"/>
                </a:moveTo>
                <a:lnTo>
                  <a:pt x="77800" y="42193"/>
                </a:lnTo>
                <a:lnTo>
                  <a:pt x="69373" y="42193"/>
                </a:lnTo>
                <a:lnTo>
                  <a:pt x="69373" y="33933"/>
                </a:lnTo>
                <a:close/>
                <a:moveTo>
                  <a:pt x="86506" y="33933"/>
                </a:moveTo>
                <a:lnTo>
                  <a:pt x="86506" y="42193"/>
                </a:lnTo>
                <a:lnTo>
                  <a:pt x="78023" y="42193"/>
                </a:lnTo>
                <a:lnTo>
                  <a:pt x="78023" y="33933"/>
                </a:lnTo>
                <a:close/>
                <a:moveTo>
                  <a:pt x="95157" y="33933"/>
                </a:moveTo>
                <a:lnTo>
                  <a:pt x="95157" y="42193"/>
                </a:lnTo>
                <a:lnTo>
                  <a:pt x="86730" y="42193"/>
                </a:lnTo>
                <a:lnTo>
                  <a:pt x="86730" y="33933"/>
                </a:lnTo>
                <a:close/>
                <a:moveTo>
                  <a:pt x="103808" y="33933"/>
                </a:moveTo>
                <a:lnTo>
                  <a:pt x="103808" y="42193"/>
                </a:lnTo>
                <a:lnTo>
                  <a:pt x="95380" y="42193"/>
                </a:lnTo>
                <a:lnTo>
                  <a:pt x="95380" y="33933"/>
                </a:lnTo>
                <a:close/>
                <a:moveTo>
                  <a:pt x="112458" y="33933"/>
                </a:moveTo>
                <a:lnTo>
                  <a:pt x="112458" y="42193"/>
                </a:lnTo>
                <a:lnTo>
                  <a:pt x="104031" y="42193"/>
                </a:lnTo>
                <a:lnTo>
                  <a:pt x="104031" y="33933"/>
                </a:lnTo>
                <a:close/>
                <a:moveTo>
                  <a:pt x="121109" y="33933"/>
                </a:moveTo>
                <a:lnTo>
                  <a:pt x="121109" y="42193"/>
                </a:lnTo>
                <a:lnTo>
                  <a:pt x="112681" y="42193"/>
                </a:lnTo>
                <a:lnTo>
                  <a:pt x="112681" y="33933"/>
                </a:lnTo>
                <a:close/>
                <a:moveTo>
                  <a:pt x="129760" y="33933"/>
                </a:moveTo>
                <a:lnTo>
                  <a:pt x="129760" y="42193"/>
                </a:lnTo>
                <a:lnTo>
                  <a:pt x="121332" y="42193"/>
                </a:lnTo>
                <a:lnTo>
                  <a:pt x="121332" y="33933"/>
                </a:lnTo>
                <a:close/>
                <a:moveTo>
                  <a:pt x="138410" y="33933"/>
                </a:moveTo>
                <a:lnTo>
                  <a:pt x="138410" y="42193"/>
                </a:lnTo>
                <a:lnTo>
                  <a:pt x="129983" y="42193"/>
                </a:lnTo>
                <a:lnTo>
                  <a:pt x="129983" y="33933"/>
                </a:lnTo>
                <a:close/>
                <a:moveTo>
                  <a:pt x="147117" y="33933"/>
                </a:moveTo>
                <a:lnTo>
                  <a:pt x="147117" y="42193"/>
                </a:lnTo>
                <a:lnTo>
                  <a:pt x="138633" y="42193"/>
                </a:lnTo>
                <a:lnTo>
                  <a:pt x="138633" y="33933"/>
                </a:lnTo>
                <a:close/>
                <a:moveTo>
                  <a:pt x="155767" y="33933"/>
                </a:moveTo>
                <a:lnTo>
                  <a:pt x="155767" y="42193"/>
                </a:lnTo>
                <a:lnTo>
                  <a:pt x="147340" y="42193"/>
                </a:lnTo>
                <a:lnTo>
                  <a:pt x="147340" y="33933"/>
                </a:lnTo>
                <a:close/>
                <a:moveTo>
                  <a:pt x="164418" y="33933"/>
                </a:moveTo>
                <a:lnTo>
                  <a:pt x="164418" y="42193"/>
                </a:lnTo>
                <a:lnTo>
                  <a:pt x="155990" y="42193"/>
                </a:lnTo>
                <a:lnTo>
                  <a:pt x="155990" y="33933"/>
                </a:lnTo>
                <a:close/>
                <a:moveTo>
                  <a:pt x="173069" y="33933"/>
                </a:moveTo>
                <a:lnTo>
                  <a:pt x="173069" y="42193"/>
                </a:lnTo>
                <a:lnTo>
                  <a:pt x="164641" y="42193"/>
                </a:lnTo>
                <a:lnTo>
                  <a:pt x="164641" y="33933"/>
                </a:lnTo>
                <a:close/>
                <a:moveTo>
                  <a:pt x="181719" y="33933"/>
                </a:moveTo>
                <a:lnTo>
                  <a:pt x="181719" y="42193"/>
                </a:lnTo>
                <a:lnTo>
                  <a:pt x="173292" y="42193"/>
                </a:lnTo>
                <a:lnTo>
                  <a:pt x="173292" y="33933"/>
                </a:lnTo>
                <a:close/>
                <a:moveTo>
                  <a:pt x="190370" y="33933"/>
                </a:moveTo>
                <a:lnTo>
                  <a:pt x="190370" y="42193"/>
                </a:lnTo>
                <a:lnTo>
                  <a:pt x="181942" y="42193"/>
                </a:lnTo>
                <a:lnTo>
                  <a:pt x="181942" y="33933"/>
                </a:lnTo>
                <a:close/>
                <a:moveTo>
                  <a:pt x="199020" y="33933"/>
                </a:moveTo>
                <a:lnTo>
                  <a:pt x="199020" y="42193"/>
                </a:lnTo>
                <a:lnTo>
                  <a:pt x="190593" y="42193"/>
                </a:lnTo>
                <a:lnTo>
                  <a:pt x="190593" y="33933"/>
                </a:lnTo>
                <a:close/>
                <a:moveTo>
                  <a:pt x="207727" y="33933"/>
                </a:moveTo>
                <a:lnTo>
                  <a:pt x="207727" y="42193"/>
                </a:lnTo>
                <a:lnTo>
                  <a:pt x="199244" y="42193"/>
                </a:lnTo>
                <a:lnTo>
                  <a:pt x="199244" y="33933"/>
                </a:lnTo>
                <a:close/>
                <a:moveTo>
                  <a:pt x="216377" y="33933"/>
                </a:moveTo>
                <a:lnTo>
                  <a:pt x="216377" y="42193"/>
                </a:lnTo>
                <a:lnTo>
                  <a:pt x="207950" y="42193"/>
                </a:lnTo>
                <a:lnTo>
                  <a:pt x="207950" y="33933"/>
                </a:lnTo>
                <a:close/>
                <a:moveTo>
                  <a:pt x="225028" y="33933"/>
                </a:moveTo>
                <a:lnTo>
                  <a:pt x="225028" y="42193"/>
                </a:lnTo>
                <a:lnTo>
                  <a:pt x="216601" y="42193"/>
                </a:lnTo>
                <a:lnTo>
                  <a:pt x="216601" y="33933"/>
                </a:lnTo>
                <a:close/>
                <a:moveTo>
                  <a:pt x="233679" y="33933"/>
                </a:moveTo>
                <a:lnTo>
                  <a:pt x="233679" y="42193"/>
                </a:lnTo>
                <a:lnTo>
                  <a:pt x="225251" y="42193"/>
                </a:lnTo>
                <a:lnTo>
                  <a:pt x="225251" y="33933"/>
                </a:lnTo>
                <a:close/>
                <a:moveTo>
                  <a:pt x="242329" y="33933"/>
                </a:moveTo>
                <a:lnTo>
                  <a:pt x="242329" y="42193"/>
                </a:lnTo>
                <a:lnTo>
                  <a:pt x="233902" y="42193"/>
                </a:lnTo>
                <a:lnTo>
                  <a:pt x="233902" y="33933"/>
                </a:lnTo>
                <a:close/>
                <a:moveTo>
                  <a:pt x="250980" y="33933"/>
                </a:moveTo>
                <a:lnTo>
                  <a:pt x="250980" y="42193"/>
                </a:lnTo>
                <a:lnTo>
                  <a:pt x="242553" y="42193"/>
                </a:lnTo>
                <a:lnTo>
                  <a:pt x="242553" y="33933"/>
                </a:lnTo>
                <a:close/>
                <a:moveTo>
                  <a:pt x="259686" y="33933"/>
                </a:moveTo>
                <a:lnTo>
                  <a:pt x="259686" y="42193"/>
                </a:lnTo>
                <a:lnTo>
                  <a:pt x="251203" y="42193"/>
                </a:lnTo>
                <a:lnTo>
                  <a:pt x="251203" y="33933"/>
                </a:lnTo>
                <a:close/>
                <a:moveTo>
                  <a:pt x="268337" y="33933"/>
                </a:moveTo>
                <a:lnTo>
                  <a:pt x="268337" y="42193"/>
                </a:lnTo>
                <a:lnTo>
                  <a:pt x="259910" y="42193"/>
                </a:lnTo>
                <a:lnTo>
                  <a:pt x="259910" y="33933"/>
                </a:lnTo>
                <a:close/>
                <a:moveTo>
                  <a:pt x="276988" y="33933"/>
                </a:moveTo>
                <a:lnTo>
                  <a:pt x="276988" y="42193"/>
                </a:lnTo>
                <a:lnTo>
                  <a:pt x="268560" y="42193"/>
                </a:lnTo>
                <a:lnTo>
                  <a:pt x="268560" y="33933"/>
                </a:lnTo>
                <a:close/>
                <a:moveTo>
                  <a:pt x="17190" y="42416"/>
                </a:moveTo>
                <a:lnTo>
                  <a:pt x="17190" y="50620"/>
                </a:lnTo>
                <a:lnTo>
                  <a:pt x="8762" y="50620"/>
                </a:lnTo>
                <a:lnTo>
                  <a:pt x="8762" y="42416"/>
                </a:lnTo>
                <a:close/>
                <a:moveTo>
                  <a:pt x="25840" y="42416"/>
                </a:moveTo>
                <a:lnTo>
                  <a:pt x="25840" y="50620"/>
                </a:lnTo>
                <a:lnTo>
                  <a:pt x="17413" y="50620"/>
                </a:lnTo>
                <a:lnTo>
                  <a:pt x="17413" y="42416"/>
                </a:lnTo>
                <a:close/>
                <a:moveTo>
                  <a:pt x="34547" y="42416"/>
                </a:moveTo>
                <a:lnTo>
                  <a:pt x="34547" y="50620"/>
                </a:lnTo>
                <a:lnTo>
                  <a:pt x="26064" y="50620"/>
                </a:lnTo>
                <a:lnTo>
                  <a:pt x="26064" y="42416"/>
                </a:lnTo>
                <a:close/>
                <a:moveTo>
                  <a:pt x="43197" y="42416"/>
                </a:moveTo>
                <a:lnTo>
                  <a:pt x="43197" y="50620"/>
                </a:lnTo>
                <a:lnTo>
                  <a:pt x="34770" y="50620"/>
                </a:lnTo>
                <a:lnTo>
                  <a:pt x="34770" y="42416"/>
                </a:lnTo>
                <a:close/>
                <a:moveTo>
                  <a:pt x="51848" y="42416"/>
                </a:moveTo>
                <a:lnTo>
                  <a:pt x="51848" y="50620"/>
                </a:lnTo>
                <a:lnTo>
                  <a:pt x="43421" y="50620"/>
                </a:lnTo>
                <a:lnTo>
                  <a:pt x="43421" y="42416"/>
                </a:lnTo>
                <a:close/>
                <a:moveTo>
                  <a:pt x="60499" y="42416"/>
                </a:moveTo>
                <a:lnTo>
                  <a:pt x="60499" y="50620"/>
                </a:lnTo>
                <a:lnTo>
                  <a:pt x="52071" y="50620"/>
                </a:lnTo>
                <a:lnTo>
                  <a:pt x="52071" y="42416"/>
                </a:lnTo>
                <a:close/>
                <a:moveTo>
                  <a:pt x="69149" y="42416"/>
                </a:moveTo>
                <a:lnTo>
                  <a:pt x="69149" y="50620"/>
                </a:lnTo>
                <a:lnTo>
                  <a:pt x="60722" y="50620"/>
                </a:lnTo>
                <a:lnTo>
                  <a:pt x="60722" y="42416"/>
                </a:lnTo>
                <a:close/>
                <a:moveTo>
                  <a:pt x="77800" y="42416"/>
                </a:moveTo>
                <a:lnTo>
                  <a:pt x="77800" y="50620"/>
                </a:lnTo>
                <a:lnTo>
                  <a:pt x="69373" y="50620"/>
                </a:lnTo>
                <a:lnTo>
                  <a:pt x="69373" y="42416"/>
                </a:lnTo>
                <a:close/>
                <a:moveTo>
                  <a:pt x="86506" y="42416"/>
                </a:moveTo>
                <a:lnTo>
                  <a:pt x="86506" y="50620"/>
                </a:lnTo>
                <a:lnTo>
                  <a:pt x="78023" y="50620"/>
                </a:lnTo>
                <a:lnTo>
                  <a:pt x="78023" y="42416"/>
                </a:lnTo>
                <a:close/>
                <a:moveTo>
                  <a:pt x="95157" y="42416"/>
                </a:moveTo>
                <a:lnTo>
                  <a:pt x="95157" y="50620"/>
                </a:lnTo>
                <a:lnTo>
                  <a:pt x="86730" y="50620"/>
                </a:lnTo>
                <a:lnTo>
                  <a:pt x="86730" y="42416"/>
                </a:lnTo>
                <a:close/>
                <a:moveTo>
                  <a:pt x="103808" y="42416"/>
                </a:moveTo>
                <a:lnTo>
                  <a:pt x="103808" y="50620"/>
                </a:lnTo>
                <a:lnTo>
                  <a:pt x="95380" y="50620"/>
                </a:lnTo>
                <a:lnTo>
                  <a:pt x="95380" y="42416"/>
                </a:lnTo>
                <a:close/>
                <a:moveTo>
                  <a:pt x="112458" y="42416"/>
                </a:moveTo>
                <a:lnTo>
                  <a:pt x="112458" y="50620"/>
                </a:lnTo>
                <a:lnTo>
                  <a:pt x="104031" y="50620"/>
                </a:lnTo>
                <a:lnTo>
                  <a:pt x="104031" y="42416"/>
                </a:lnTo>
                <a:close/>
                <a:moveTo>
                  <a:pt x="121109" y="42416"/>
                </a:moveTo>
                <a:lnTo>
                  <a:pt x="121109" y="50620"/>
                </a:lnTo>
                <a:lnTo>
                  <a:pt x="112681" y="50620"/>
                </a:lnTo>
                <a:lnTo>
                  <a:pt x="112681" y="42416"/>
                </a:lnTo>
                <a:close/>
                <a:moveTo>
                  <a:pt x="129760" y="42416"/>
                </a:moveTo>
                <a:lnTo>
                  <a:pt x="129760" y="50620"/>
                </a:lnTo>
                <a:lnTo>
                  <a:pt x="121332" y="50620"/>
                </a:lnTo>
                <a:lnTo>
                  <a:pt x="121332" y="42416"/>
                </a:lnTo>
                <a:close/>
                <a:moveTo>
                  <a:pt x="138410" y="42416"/>
                </a:moveTo>
                <a:lnTo>
                  <a:pt x="138410" y="50620"/>
                </a:lnTo>
                <a:lnTo>
                  <a:pt x="129983" y="50620"/>
                </a:lnTo>
                <a:lnTo>
                  <a:pt x="129983" y="42416"/>
                </a:lnTo>
                <a:close/>
                <a:moveTo>
                  <a:pt x="147117" y="42416"/>
                </a:moveTo>
                <a:lnTo>
                  <a:pt x="147117" y="50620"/>
                </a:lnTo>
                <a:lnTo>
                  <a:pt x="138633" y="50620"/>
                </a:lnTo>
                <a:lnTo>
                  <a:pt x="138633" y="42416"/>
                </a:lnTo>
                <a:close/>
                <a:moveTo>
                  <a:pt x="155767" y="42416"/>
                </a:moveTo>
                <a:lnTo>
                  <a:pt x="155767" y="50620"/>
                </a:lnTo>
                <a:lnTo>
                  <a:pt x="147340" y="50620"/>
                </a:lnTo>
                <a:lnTo>
                  <a:pt x="147340" y="42416"/>
                </a:lnTo>
                <a:close/>
                <a:moveTo>
                  <a:pt x="164418" y="42416"/>
                </a:moveTo>
                <a:lnTo>
                  <a:pt x="164418" y="50620"/>
                </a:lnTo>
                <a:lnTo>
                  <a:pt x="155990" y="50620"/>
                </a:lnTo>
                <a:lnTo>
                  <a:pt x="155990" y="42416"/>
                </a:lnTo>
                <a:close/>
                <a:moveTo>
                  <a:pt x="173069" y="42416"/>
                </a:moveTo>
                <a:lnTo>
                  <a:pt x="173069" y="50620"/>
                </a:lnTo>
                <a:lnTo>
                  <a:pt x="164641" y="50620"/>
                </a:lnTo>
                <a:lnTo>
                  <a:pt x="164641" y="42416"/>
                </a:lnTo>
                <a:close/>
                <a:moveTo>
                  <a:pt x="181719" y="42416"/>
                </a:moveTo>
                <a:lnTo>
                  <a:pt x="181719" y="50620"/>
                </a:lnTo>
                <a:lnTo>
                  <a:pt x="173292" y="50620"/>
                </a:lnTo>
                <a:lnTo>
                  <a:pt x="173292" y="42416"/>
                </a:lnTo>
                <a:close/>
                <a:moveTo>
                  <a:pt x="190370" y="42416"/>
                </a:moveTo>
                <a:lnTo>
                  <a:pt x="190370" y="50620"/>
                </a:lnTo>
                <a:lnTo>
                  <a:pt x="181942" y="50620"/>
                </a:lnTo>
                <a:lnTo>
                  <a:pt x="181942" y="42416"/>
                </a:lnTo>
                <a:close/>
                <a:moveTo>
                  <a:pt x="199020" y="42416"/>
                </a:moveTo>
                <a:lnTo>
                  <a:pt x="199020" y="50620"/>
                </a:lnTo>
                <a:lnTo>
                  <a:pt x="190593" y="50620"/>
                </a:lnTo>
                <a:lnTo>
                  <a:pt x="190593" y="42416"/>
                </a:lnTo>
                <a:close/>
                <a:moveTo>
                  <a:pt x="207727" y="42416"/>
                </a:moveTo>
                <a:lnTo>
                  <a:pt x="207727" y="50620"/>
                </a:lnTo>
                <a:lnTo>
                  <a:pt x="199244" y="50620"/>
                </a:lnTo>
                <a:lnTo>
                  <a:pt x="199244" y="42416"/>
                </a:lnTo>
                <a:close/>
                <a:moveTo>
                  <a:pt x="216377" y="42416"/>
                </a:moveTo>
                <a:lnTo>
                  <a:pt x="216377" y="50620"/>
                </a:lnTo>
                <a:lnTo>
                  <a:pt x="207950" y="50620"/>
                </a:lnTo>
                <a:lnTo>
                  <a:pt x="207950" y="42416"/>
                </a:lnTo>
                <a:close/>
                <a:moveTo>
                  <a:pt x="225028" y="42416"/>
                </a:moveTo>
                <a:lnTo>
                  <a:pt x="225028" y="50620"/>
                </a:lnTo>
                <a:lnTo>
                  <a:pt x="216601" y="50620"/>
                </a:lnTo>
                <a:lnTo>
                  <a:pt x="216601" y="42416"/>
                </a:lnTo>
                <a:close/>
                <a:moveTo>
                  <a:pt x="233679" y="42416"/>
                </a:moveTo>
                <a:lnTo>
                  <a:pt x="233679" y="50620"/>
                </a:lnTo>
                <a:lnTo>
                  <a:pt x="225251" y="50620"/>
                </a:lnTo>
                <a:lnTo>
                  <a:pt x="225251" y="42416"/>
                </a:lnTo>
                <a:close/>
                <a:moveTo>
                  <a:pt x="242329" y="42416"/>
                </a:moveTo>
                <a:lnTo>
                  <a:pt x="242329" y="50620"/>
                </a:lnTo>
                <a:lnTo>
                  <a:pt x="233902" y="50620"/>
                </a:lnTo>
                <a:lnTo>
                  <a:pt x="233902" y="42416"/>
                </a:lnTo>
                <a:close/>
                <a:moveTo>
                  <a:pt x="250980" y="42416"/>
                </a:moveTo>
                <a:lnTo>
                  <a:pt x="250980" y="50620"/>
                </a:lnTo>
                <a:lnTo>
                  <a:pt x="242553" y="50620"/>
                </a:lnTo>
                <a:lnTo>
                  <a:pt x="242553" y="42416"/>
                </a:lnTo>
                <a:close/>
                <a:moveTo>
                  <a:pt x="259686" y="42416"/>
                </a:moveTo>
                <a:lnTo>
                  <a:pt x="259686" y="50620"/>
                </a:lnTo>
                <a:lnTo>
                  <a:pt x="251203" y="50620"/>
                </a:lnTo>
                <a:lnTo>
                  <a:pt x="251203" y="42416"/>
                </a:lnTo>
                <a:close/>
                <a:moveTo>
                  <a:pt x="268337" y="42416"/>
                </a:moveTo>
                <a:lnTo>
                  <a:pt x="268337" y="50620"/>
                </a:lnTo>
                <a:lnTo>
                  <a:pt x="259910" y="50620"/>
                </a:lnTo>
                <a:lnTo>
                  <a:pt x="259910" y="42416"/>
                </a:lnTo>
                <a:close/>
                <a:moveTo>
                  <a:pt x="276988" y="42416"/>
                </a:moveTo>
                <a:lnTo>
                  <a:pt x="276988" y="50620"/>
                </a:lnTo>
                <a:lnTo>
                  <a:pt x="268560" y="50620"/>
                </a:lnTo>
                <a:lnTo>
                  <a:pt x="268560" y="42416"/>
                </a:lnTo>
                <a:close/>
                <a:moveTo>
                  <a:pt x="17190" y="50843"/>
                </a:moveTo>
                <a:lnTo>
                  <a:pt x="17190" y="59103"/>
                </a:lnTo>
                <a:lnTo>
                  <a:pt x="8762" y="59103"/>
                </a:lnTo>
                <a:lnTo>
                  <a:pt x="8762" y="50843"/>
                </a:lnTo>
                <a:close/>
                <a:moveTo>
                  <a:pt x="25840" y="50843"/>
                </a:moveTo>
                <a:lnTo>
                  <a:pt x="25840" y="59103"/>
                </a:lnTo>
                <a:lnTo>
                  <a:pt x="17413" y="59103"/>
                </a:lnTo>
                <a:lnTo>
                  <a:pt x="17413" y="50843"/>
                </a:lnTo>
                <a:close/>
                <a:moveTo>
                  <a:pt x="34547" y="50843"/>
                </a:moveTo>
                <a:lnTo>
                  <a:pt x="34547" y="59103"/>
                </a:lnTo>
                <a:lnTo>
                  <a:pt x="26064" y="59103"/>
                </a:lnTo>
                <a:lnTo>
                  <a:pt x="26064" y="50843"/>
                </a:lnTo>
                <a:close/>
                <a:moveTo>
                  <a:pt x="43197" y="50843"/>
                </a:moveTo>
                <a:lnTo>
                  <a:pt x="43197" y="59103"/>
                </a:lnTo>
                <a:lnTo>
                  <a:pt x="34770" y="59103"/>
                </a:lnTo>
                <a:lnTo>
                  <a:pt x="34770" y="50843"/>
                </a:lnTo>
                <a:close/>
                <a:moveTo>
                  <a:pt x="51848" y="50843"/>
                </a:moveTo>
                <a:lnTo>
                  <a:pt x="51848" y="59103"/>
                </a:lnTo>
                <a:lnTo>
                  <a:pt x="43421" y="59103"/>
                </a:lnTo>
                <a:lnTo>
                  <a:pt x="43421" y="50843"/>
                </a:lnTo>
                <a:close/>
                <a:moveTo>
                  <a:pt x="60499" y="50843"/>
                </a:moveTo>
                <a:lnTo>
                  <a:pt x="60499" y="59103"/>
                </a:lnTo>
                <a:lnTo>
                  <a:pt x="52071" y="59103"/>
                </a:lnTo>
                <a:lnTo>
                  <a:pt x="52071" y="50843"/>
                </a:lnTo>
                <a:close/>
                <a:moveTo>
                  <a:pt x="69149" y="50843"/>
                </a:moveTo>
                <a:lnTo>
                  <a:pt x="69149" y="59103"/>
                </a:lnTo>
                <a:lnTo>
                  <a:pt x="60722" y="59103"/>
                </a:lnTo>
                <a:lnTo>
                  <a:pt x="60722" y="50843"/>
                </a:lnTo>
                <a:close/>
                <a:moveTo>
                  <a:pt x="77800" y="50843"/>
                </a:moveTo>
                <a:lnTo>
                  <a:pt x="77800" y="59103"/>
                </a:lnTo>
                <a:lnTo>
                  <a:pt x="69373" y="59103"/>
                </a:lnTo>
                <a:lnTo>
                  <a:pt x="69373" y="50843"/>
                </a:lnTo>
                <a:close/>
                <a:moveTo>
                  <a:pt x="86506" y="50843"/>
                </a:moveTo>
                <a:lnTo>
                  <a:pt x="86506" y="59103"/>
                </a:lnTo>
                <a:lnTo>
                  <a:pt x="78023" y="59103"/>
                </a:lnTo>
                <a:lnTo>
                  <a:pt x="78023" y="50843"/>
                </a:lnTo>
                <a:close/>
                <a:moveTo>
                  <a:pt x="95157" y="50843"/>
                </a:moveTo>
                <a:lnTo>
                  <a:pt x="95157" y="59103"/>
                </a:lnTo>
                <a:lnTo>
                  <a:pt x="86730" y="59103"/>
                </a:lnTo>
                <a:lnTo>
                  <a:pt x="86730" y="50843"/>
                </a:lnTo>
                <a:close/>
                <a:moveTo>
                  <a:pt x="103808" y="50843"/>
                </a:moveTo>
                <a:lnTo>
                  <a:pt x="103808" y="59103"/>
                </a:lnTo>
                <a:lnTo>
                  <a:pt x="95380" y="59103"/>
                </a:lnTo>
                <a:lnTo>
                  <a:pt x="95380" y="50843"/>
                </a:lnTo>
                <a:close/>
                <a:moveTo>
                  <a:pt x="112458" y="50843"/>
                </a:moveTo>
                <a:lnTo>
                  <a:pt x="112458" y="59103"/>
                </a:lnTo>
                <a:lnTo>
                  <a:pt x="104031" y="59103"/>
                </a:lnTo>
                <a:lnTo>
                  <a:pt x="104031" y="50843"/>
                </a:lnTo>
                <a:close/>
                <a:moveTo>
                  <a:pt x="121109" y="50843"/>
                </a:moveTo>
                <a:lnTo>
                  <a:pt x="121109" y="59103"/>
                </a:lnTo>
                <a:lnTo>
                  <a:pt x="112681" y="59103"/>
                </a:lnTo>
                <a:lnTo>
                  <a:pt x="112681" y="50843"/>
                </a:lnTo>
                <a:close/>
                <a:moveTo>
                  <a:pt x="129760" y="50843"/>
                </a:moveTo>
                <a:lnTo>
                  <a:pt x="129760" y="59103"/>
                </a:lnTo>
                <a:lnTo>
                  <a:pt x="121332" y="59103"/>
                </a:lnTo>
                <a:lnTo>
                  <a:pt x="121332" y="50843"/>
                </a:lnTo>
                <a:close/>
                <a:moveTo>
                  <a:pt x="138410" y="50843"/>
                </a:moveTo>
                <a:lnTo>
                  <a:pt x="138410" y="59103"/>
                </a:lnTo>
                <a:lnTo>
                  <a:pt x="129983" y="59103"/>
                </a:lnTo>
                <a:lnTo>
                  <a:pt x="129983" y="50843"/>
                </a:lnTo>
                <a:close/>
                <a:moveTo>
                  <a:pt x="147117" y="50843"/>
                </a:moveTo>
                <a:lnTo>
                  <a:pt x="147117" y="59103"/>
                </a:lnTo>
                <a:lnTo>
                  <a:pt x="138633" y="59103"/>
                </a:lnTo>
                <a:lnTo>
                  <a:pt x="138633" y="50843"/>
                </a:lnTo>
                <a:close/>
                <a:moveTo>
                  <a:pt x="155767" y="50843"/>
                </a:moveTo>
                <a:lnTo>
                  <a:pt x="155767" y="59103"/>
                </a:lnTo>
                <a:lnTo>
                  <a:pt x="147340" y="59103"/>
                </a:lnTo>
                <a:lnTo>
                  <a:pt x="147340" y="50843"/>
                </a:lnTo>
                <a:close/>
                <a:moveTo>
                  <a:pt x="164418" y="50843"/>
                </a:moveTo>
                <a:lnTo>
                  <a:pt x="164418" y="59103"/>
                </a:lnTo>
                <a:lnTo>
                  <a:pt x="155990" y="59103"/>
                </a:lnTo>
                <a:lnTo>
                  <a:pt x="155990" y="50843"/>
                </a:lnTo>
                <a:close/>
                <a:moveTo>
                  <a:pt x="173069" y="50843"/>
                </a:moveTo>
                <a:lnTo>
                  <a:pt x="173069" y="59103"/>
                </a:lnTo>
                <a:lnTo>
                  <a:pt x="164641" y="59103"/>
                </a:lnTo>
                <a:lnTo>
                  <a:pt x="164641" y="50843"/>
                </a:lnTo>
                <a:close/>
                <a:moveTo>
                  <a:pt x="181719" y="50843"/>
                </a:moveTo>
                <a:lnTo>
                  <a:pt x="181719" y="59103"/>
                </a:lnTo>
                <a:lnTo>
                  <a:pt x="173292" y="59103"/>
                </a:lnTo>
                <a:lnTo>
                  <a:pt x="173292" y="50843"/>
                </a:lnTo>
                <a:close/>
                <a:moveTo>
                  <a:pt x="190370" y="50843"/>
                </a:moveTo>
                <a:lnTo>
                  <a:pt x="190370" y="59103"/>
                </a:lnTo>
                <a:lnTo>
                  <a:pt x="181942" y="59103"/>
                </a:lnTo>
                <a:lnTo>
                  <a:pt x="181942" y="50843"/>
                </a:lnTo>
                <a:close/>
                <a:moveTo>
                  <a:pt x="199020" y="50843"/>
                </a:moveTo>
                <a:lnTo>
                  <a:pt x="199020" y="59103"/>
                </a:lnTo>
                <a:lnTo>
                  <a:pt x="190593" y="59103"/>
                </a:lnTo>
                <a:lnTo>
                  <a:pt x="190593" y="50843"/>
                </a:lnTo>
                <a:close/>
                <a:moveTo>
                  <a:pt x="207727" y="50843"/>
                </a:moveTo>
                <a:lnTo>
                  <a:pt x="207727" y="59103"/>
                </a:lnTo>
                <a:lnTo>
                  <a:pt x="199244" y="59103"/>
                </a:lnTo>
                <a:lnTo>
                  <a:pt x="199244" y="50843"/>
                </a:lnTo>
                <a:close/>
                <a:moveTo>
                  <a:pt x="216377" y="50843"/>
                </a:moveTo>
                <a:lnTo>
                  <a:pt x="216377" y="59103"/>
                </a:lnTo>
                <a:lnTo>
                  <a:pt x="207950" y="59103"/>
                </a:lnTo>
                <a:lnTo>
                  <a:pt x="207950" y="50843"/>
                </a:lnTo>
                <a:close/>
                <a:moveTo>
                  <a:pt x="225028" y="50843"/>
                </a:moveTo>
                <a:lnTo>
                  <a:pt x="225028" y="59103"/>
                </a:lnTo>
                <a:lnTo>
                  <a:pt x="216601" y="59103"/>
                </a:lnTo>
                <a:lnTo>
                  <a:pt x="216601" y="50843"/>
                </a:lnTo>
                <a:close/>
                <a:moveTo>
                  <a:pt x="233679" y="50843"/>
                </a:moveTo>
                <a:lnTo>
                  <a:pt x="233679" y="59103"/>
                </a:lnTo>
                <a:lnTo>
                  <a:pt x="225251" y="59103"/>
                </a:lnTo>
                <a:lnTo>
                  <a:pt x="225251" y="50843"/>
                </a:lnTo>
                <a:close/>
                <a:moveTo>
                  <a:pt x="242329" y="50843"/>
                </a:moveTo>
                <a:lnTo>
                  <a:pt x="242329" y="59103"/>
                </a:lnTo>
                <a:lnTo>
                  <a:pt x="233902" y="59103"/>
                </a:lnTo>
                <a:lnTo>
                  <a:pt x="233902" y="50843"/>
                </a:lnTo>
                <a:close/>
                <a:moveTo>
                  <a:pt x="250980" y="50843"/>
                </a:moveTo>
                <a:lnTo>
                  <a:pt x="250980" y="59103"/>
                </a:lnTo>
                <a:lnTo>
                  <a:pt x="242553" y="59103"/>
                </a:lnTo>
                <a:lnTo>
                  <a:pt x="242553" y="50843"/>
                </a:lnTo>
                <a:close/>
                <a:moveTo>
                  <a:pt x="259686" y="50843"/>
                </a:moveTo>
                <a:lnTo>
                  <a:pt x="259686" y="59103"/>
                </a:lnTo>
                <a:lnTo>
                  <a:pt x="251203" y="59103"/>
                </a:lnTo>
                <a:lnTo>
                  <a:pt x="251203" y="50843"/>
                </a:lnTo>
                <a:close/>
                <a:moveTo>
                  <a:pt x="268337" y="50843"/>
                </a:moveTo>
                <a:lnTo>
                  <a:pt x="268337" y="59103"/>
                </a:lnTo>
                <a:lnTo>
                  <a:pt x="259910" y="59103"/>
                </a:lnTo>
                <a:lnTo>
                  <a:pt x="259910" y="50843"/>
                </a:lnTo>
                <a:close/>
                <a:moveTo>
                  <a:pt x="276988" y="50843"/>
                </a:moveTo>
                <a:lnTo>
                  <a:pt x="276988" y="59103"/>
                </a:lnTo>
                <a:lnTo>
                  <a:pt x="268560" y="59103"/>
                </a:lnTo>
                <a:lnTo>
                  <a:pt x="268560" y="50843"/>
                </a:lnTo>
                <a:close/>
                <a:moveTo>
                  <a:pt x="17190" y="59326"/>
                </a:moveTo>
                <a:lnTo>
                  <a:pt x="17190" y="67586"/>
                </a:lnTo>
                <a:lnTo>
                  <a:pt x="8762" y="67586"/>
                </a:lnTo>
                <a:lnTo>
                  <a:pt x="8762" y="59326"/>
                </a:lnTo>
                <a:close/>
                <a:moveTo>
                  <a:pt x="25840" y="59326"/>
                </a:moveTo>
                <a:lnTo>
                  <a:pt x="25840" y="67586"/>
                </a:lnTo>
                <a:lnTo>
                  <a:pt x="17413" y="67586"/>
                </a:lnTo>
                <a:lnTo>
                  <a:pt x="17413" y="59326"/>
                </a:lnTo>
                <a:close/>
                <a:moveTo>
                  <a:pt x="34547" y="59326"/>
                </a:moveTo>
                <a:lnTo>
                  <a:pt x="34547" y="67586"/>
                </a:lnTo>
                <a:lnTo>
                  <a:pt x="26064" y="67586"/>
                </a:lnTo>
                <a:lnTo>
                  <a:pt x="26064" y="59326"/>
                </a:lnTo>
                <a:close/>
                <a:moveTo>
                  <a:pt x="43197" y="59326"/>
                </a:moveTo>
                <a:lnTo>
                  <a:pt x="43197" y="67586"/>
                </a:lnTo>
                <a:lnTo>
                  <a:pt x="34770" y="67586"/>
                </a:lnTo>
                <a:lnTo>
                  <a:pt x="34770" y="59326"/>
                </a:lnTo>
                <a:close/>
                <a:moveTo>
                  <a:pt x="51848" y="59326"/>
                </a:moveTo>
                <a:lnTo>
                  <a:pt x="51848" y="67586"/>
                </a:lnTo>
                <a:lnTo>
                  <a:pt x="43421" y="67586"/>
                </a:lnTo>
                <a:lnTo>
                  <a:pt x="43421" y="59326"/>
                </a:lnTo>
                <a:close/>
                <a:moveTo>
                  <a:pt x="60499" y="59326"/>
                </a:moveTo>
                <a:lnTo>
                  <a:pt x="60499" y="67586"/>
                </a:lnTo>
                <a:lnTo>
                  <a:pt x="52071" y="67586"/>
                </a:lnTo>
                <a:lnTo>
                  <a:pt x="52071" y="59326"/>
                </a:lnTo>
                <a:close/>
                <a:moveTo>
                  <a:pt x="69149" y="59326"/>
                </a:moveTo>
                <a:lnTo>
                  <a:pt x="69149" y="67586"/>
                </a:lnTo>
                <a:lnTo>
                  <a:pt x="60722" y="67586"/>
                </a:lnTo>
                <a:lnTo>
                  <a:pt x="60722" y="59326"/>
                </a:lnTo>
                <a:close/>
                <a:moveTo>
                  <a:pt x="77800" y="59326"/>
                </a:moveTo>
                <a:lnTo>
                  <a:pt x="77800" y="67586"/>
                </a:lnTo>
                <a:lnTo>
                  <a:pt x="69373" y="67586"/>
                </a:lnTo>
                <a:lnTo>
                  <a:pt x="69373" y="59326"/>
                </a:lnTo>
                <a:close/>
                <a:moveTo>
                  <a:pt x="86506" y="59326"/>
                </a:moveTo>
                <a:lnTo>
                  <a:pt x="86506" y="67586"/>
                </a:lnTo>
                <a:lnTo>
                  <a:pt x="78023" y="67586"/>
                </a:lnTo>
                <a:lnTo>
                  <a:pt x="78023" y="59326"/>
                </a:lnTo>
                <a:close/>
                <a:moveTo>
                  <a:pt x="95157" y="59326"/>
                </a:moveTo>
                <a:lnTo>
                  <a:pt x="95157" y="67586"/>
                </a:lnTo>
                <a:lnTo>
                  <a:pt x="86730" y="67586"/>
                </a:lnTo>
                <a:lnTo>
                  <a:pt x="86730" y="59326"/>
                </a:lnTo>
                <a:close/>
                <a:moveTo>
                  <a:pt x="103808" y="59326"/>
                </a:moveTo>
                <a:lnTo>
                  <a:pt x="103808" y="67586"/>
                </a:lnTo>
                <a:lnTo>
                  <a:pt x="95380" y="67586"/>
                </a:lnTo>
                <a:lnTo>
                  <a:pt x="95380" y="59326"/>
                </a:lnTo>
                <a:close/>
                <a:moveTo>
                  <a:pt x="112458" y="59326"/>
                </a:moveTo>
                <a:lnTo>
                  <a:pt x="112458" y="67586"/>
                </a:lnTo>
                <a:lnTo>
                  <a:pt x="104031" y="67586"/>
                </a:lnTo>
                <a:lnTo>
                  <a:pt x="104031" y="59326"/>
                </a:lnTo>
                <a:close/>
                <a:moveTo>
                  <a:pt x="121109" y="59326"/>
                </a:moveTo>
                <a:lnTo>
                  <a:pt x="121109" y="67586"/>
                </a:lnTo>
                <a:lnTo>
                  <a:pt x="112681" y="67586"/>
                </a:lnTo>
                <a:lnTo>
                  <a:pt x="112681" y="59326"/>
                </a:lnTo>
                <a:close/>
                <a:moveTo>
                  <a:pt x="129760" y="59326"/>
                </a:moveTo>
                <a:lnTo>
                  <a:pt x="129760" y="67586"/>
                </a:lnTo>
                <a:lnTo>
                  <a:pt x="121332" y="67586"/>
                </a:lnTo>
                <a:lnTo>
                  <a:pt x="121332" y="59326"/>
                </a:lnTo>
                <a:close/>
                <a:moveTo>
                  <a:pt x="138410" y="59326"/>
                </a:moveTo>
                <a:lnTo>
                  <a:pt x="138410" y="67586"/>
                </a:lnTo>
                <a:lnTo>
                  <a:pt x="129983" y="67586"/>
                </a:lnTo>
                <a:lnTo>
                  <a:pt x="129983" y="59326"/>
                </a:lnTo>
                <a:close/>
                <a:moveTo>
                  <a:pt x="147117" y="59326"/>
                </a:moveTo>
                <a:lnTo>
                  <a:pt x="147117" y="67586"/>
                </a:lnTo>
                <a:lnTo>
                  <a:pt x="138633" y="67586"/>
                </a:lnTo>
                <a:lnTo>
                  <a:pt x="138633" y="59326"/>
                </a:lnTo>
                <a:close/>
                <a:moveTo>
                  <a:pt x="155767" y="59326"/>
                </a:moveTo>
                <a:lnTo>
                  <a:pt x="155767" y="67586"/>
                </a:lnTo>
                <a:lnTo>
                  <a:pt x="147340" y="67586"/>
                </a:lnTo>
                <a:lnTo>
                  <a:pt x="147340" y="59326"/>
                </a:lnTo>
                <a:close/>
                <a:moveTo>
                  <a:pt x="164418" y="59326"/>
                </a:moveTo>
                <a:lnTo>
                  <a:pt x="164418" y="67586"/>
                </a:lnTo>
                <a:lnTo>
                  <a:pt x="155990" y="67586"/>
                </a:lnTo>
                <a:lnTo>
                  <a:pt x="155990" y="59326"/>
                </a:lnTo>
                <a:close/>
                <a:moveTo>
                  <a:pt x="173069" y="59326"/>
                </a:moveTo>
                <a:lnTo>
                  <a:pt x="173069" y="67586"/>
                </a:lnTo>
                <a:lnTo>
                  <a:pt x="164641" y="67586"/>
                </a:lnTo>
                <a:lnTo>
                  <a:pt x="164641" y="59326"/>
                </a:lnTo>
                <a:close/>
                <a:moveTo>
                  <a:pt x="181719" y="59326"/>
                </a:moveTo>
                <a:lnTo>
                  <a:pt x="181719" y="67586"/>
                </a:lnTo>
                <a:lnTo>
                  <a:pt x="173292" y="67586"/>
                </a:lnTo>
                <a:lnTo>
                  <a:pt x="173292" y="59326"/>
                </a:lnTo>
                <a:close/>
                <a:moveTo>
                  <a:pt x="190370" y="59326"/>
                </a:moveTo>
                <a:lnTo>
                  <a:pt x="190370" y="67586"/>
                </a:lnTo>
                <a:lnTo>
                  <a:pt x="181942" y="67586"/>
                </a:lnTo>
                <a:lnTo>
                  <a:pt x="181942" y="59326"/>
                </a:lnTo>
                <a:close/>
                <a:moveTo>
                  <a:pt x="199020" y="59326"/>
                </a:moveTo>
                <a:lnTo>
                  <a:pt x="199020" y="67586"/>
                </a:lnTo>
                <a:lnTo>
                  <a:pt x="190593" y="67586"/>
                </a:lnTo>
                <a:lnTo>
                  <a:pt x="190593" y="59326"/>
                </a:lnTo>
                <a:close/>
                <a:moveTo>
                  <a:pt x="207727" y="59326"/>
                </a:moveTo>
                <a:lnTo>
                  <a:pt x="207727" y="67586"/>
                </a:lnTo>
                <a:lnTo>
                  <a:pt x="199244" y="67586"/>
                </a:lnTo>
                <a:lnTo>
                  <a:pt x="199244" y="59326"/>
                </a:lnTo>
                <a:close/>
                <a:moveTo>
                  <a:pt x="216377" y="59326"/>
                </a:moveTo>
                <a:lnTo>
                  <a:pt x="216377" y="67586"/>
                </a:lnTo>
                <a:lnTo>
                  <a:pt x="207950" y="67586"/>
                </a:lnTo>
                <a:lnTo>
                  <a:pt x="207950" y="59326"/>
                </a:lnTo>
                <a:close/>
                <a:moveTo>
                  <a:pt x="225028" y="59326"/>
                </a:moveTo>
                <a:lnTo>
                  <a:pt x="225028" y="67586"/>
                </a:lnTo>
                <a:lnTo>
                  <a:pt x="216601" y="67586"/>
                </a:lnTo>
                <a:lnTo>
                  <a:pt x="216601" y="59326"/>
                </a:lnTo>
                <a:close/>
                <a:moveTo>
                  <a:pt x="233679" y="59326"/>
                </a:moveTo>
                <a:lnTo>
                  <a:pt x="233679" y="67586"/>
                </a:lnTo>
                <a:lnTo>
                  <a:pt x="225251" y="67586"/>
                </a:lnTo>
                <a:lnTo>
                  <a:pt x="225251" y="59326"/>
                </a:lnTo>
                <a:close/>
                <a:moveTo>
                  <a:pt x="242329" y="59326"/>
                </a:moveTo>
                <a:lnTo>
                  <a:pt x="242329" y="67586"/>
                </a:lnTo>
                <a:lnTo>
                  <a:pt x="233902" y="67586"/>
                </a:lnTo>
                <a:lnTo>
                  <a:pt x="233902" y="59326"/>
                </a:lnTo>
                <a:close/>
                <a:moveTo>
                  <a:pt x="250980" y="59326"/>
                </a:moveTo>
                <a:lnTo>
                  <a:pt x="250980" y="67586"/>
                </a:lnTo>
                <a:lnTo>
                  <a:pt x="242553" y="67586"/>
                </a:lnTo>
                <a:lnTo>
                  <a:pt x="242553" y="59326"/>
                </a:lnTo>
                <a:close/>
                <a:moveTo>
                  <a:pt x="259686" y="59326"/>
                </a:moveTo>
                <a:lnTo>
                  <a:pt x="259686" y="67586"/>
                </a:lnTo>
                <a:lnTo>
                  <a:pt x="251203" y="67586"/>
                </a:lnTo>
                <a:lnTo>
                  <a:pt x="251203" y="59326"/>
                </a:lnTo>
                <a:close/>
                <a:moveTo>
                  <a:pt x="268337" y="59326"/>
                </a:moveTo>
                <a:lnTo>
                  <a:pt x="268337" y="67586"/>
                </a:lnTo>
                <a:lnTo>
                  <a:pt x="259910" y="67586"/>
                </a:lnTo>
                <a:lnTo>
                  <a:pt x="259910" y="59326"/>
                </a:lnTo>
                <a:close/>
                <a:moveTo>
                  <a:pt x="276988" y="59326"/>
                </a:moveTo>
                <a:lnTo>
                  <a:pt x="276988" y="67586"/>
                </a:lnTo>
                <a:lnTo>
                  <a:pt x="268560" y="67586"/>
                </a:lnTo>
                <a:lnTo>
                  <a:pt x="268560" y="59326"/>
                </a:lnTo>
                <a:close/>
                <a:moveTo>
                  <a:pt x="17190" y="67810"/>
                </a:moveTo>
                <a:lnTo>
                  <a:pt x="17190" y="76014"/>
                </a:lnTo>
                <a:lnTo>
                  <a:pt x="8762" y="76014"/>
                </a:lnTo>
                <a:lnTo>
                  <a:pt x="8762" y="67810"/>
                </a:lnTo>
                <a:close/>
                <a:moveTo>
                  <a:pt x="25840" y="67810"/>
                </a:moveTo>
                <a:lnTo>
                  <a:pt x="25840" y="76014"/>
                </a:lnTo>
                <a:lnTo>
                  <a:pt x="17413" y="76014"/>
                </a:lnTo>
                <a:lnTo>
                  <a:pt x="17413" y="67810"/>
                </a:lnTo>
                <a:close/>
                <a:moveTo>
                  <a:pt x="34547" y="67810"/>
                </a:moveTo>
                <a:lnTo>
                  <a:pt x="34547" y="76014"/>
                </a:lnTo>
                <a:lnTo>
                  <a:pt x="26064" y="76014"/>
                </a:lnTo>
                <a:lnTo>
                  <a:pt x="26064" y="67810"/>
                </a:lnTo>
                <a:close/>
                <a:moveTo>
                  <a:pt x="43197" y="67810"/>
                </a:moveTo>
                <a:lnTo>
                  <a:pt x="43197" y="76014"/>
                </a:lnTo>
                <a:lnTo>
                  <a:pt x="34770" y="76014"/>
                </a:lnTo>
                <a:lnTo>
                  <a:pt x="34770" y="67810"/>
                </a:lnTo>
                <a:close/>
                <a:moveTo>
                  <a:pt x="51848" y="67810"/>
                </a:moveTo>
                <a:lnTo>
                  <a:pt x="51848" y="76014"/>
                </a:lnTo>
                <a:lnTo>
                  <a:pt x="43421" y="76014"/>
                </a:lnTo>
                <a:lnTo>
                  <a:pt x="43421" y="67810"/>
                </a:lnTo>
                <a:close/>
                <a:moveTo>
                  <a:pt x="60499" y="67810"/>
                </a:moveTo>
                <a:lnTo>
                  <a:pt x="60499" y="76014"/>
                </a:lnTo>
                <a:lnTo>
                  <a:pt x="52071" y="76014"/>
                </a:lnTo>
                <a:lnTo>
                  <a:pt x="52071" y="67810"/>
                </a:lnTo>
                <a:close/>
                <a:moveTo>
                  <a:pt x="69149" y="67810"/>
                </a:moveTo>
                <a:lnTo>
                  <a:pt x="69149" y="76014"/>
                </a:lnTo>
                <a:lnTo>
                  <a:pt x="60722" y="76014"/>
                </a:lnTo>
                <a:lnTo>
                  <a:pt x="60722" y="67810"/>
                </a:lnTo>
                <a:close/>
                <a:moveTo>
                  <a:pt x="77800" y="67810"/>
                </a:moveTo>
                <a:lnTo>
                  <a:pt x="77800" y="76014"/>
                </a:lnTo>
                <a:lnTo>
                  <a:pt x="69373" y="76014"/>
                </a:lnTo>
                <a:lnTo>
                  <a:pt x="69373" y="67810"/>
                </a:lnTo>
                <a:close/>
                <a:moveTo>
                  <a:pt x="86506" y="67810"/>
                </a:moveTo>
                <a:lnTo>
                  <a:pt x="86506" y="76014"/>
                </a:lnTo>
                <a:lnTo>
                  <a:pt x="78023" y="76014"/>
                </a:lnTo>
                <a:lnTo>
                  <a:pt x="78023" y="67810"/>
                </a:lnTo>
                <a:close/>
                <a:moveTo>
                  <a:pt x="95157" y="67810"/>
                </a:moveTo>
                <a:lnTo>
                  <a:pt x="95157" y="76014"/>
                </a:lnTo>
                <a:lnTo>
                  <a:pt x="86730" y="76014"/>
                </a:lnTo>
                <a:lnTo>
                  <a:pt x="86730" y="67810"/>
                </a:lnTo>
                <a:close/>
                <a:moveTo>
                  <a:pt x="103808" y="67810"/>
                </a:moveTo>
                <a:lnTo>
                  <a:pt x="103808" y="76014"/>
                </a:lnTo>
                <a:lnTo>
                  <a:pt x="95380" y="76014"/>
                </a:lnTo>
                <a:lnTo>
                  <a:pt x="95380" y="67810"/>
                </a:lnTo>
                <a:close/>
                <a:moveTo>
                  <a:pt x="112458" y="67810"/>
                </a:moveTo>
                <a:lnTo>
                  <a:pt x="112458" y="76014"/>
                </a:lnTo>
                <a:lnTo>
                  <a:pt x="104031" y="76014"/>
                </a:lnTo>
                <a:lnTo>
                  <a:pt x="104031" y="67810"/>
                </a:lnTo>
                <a:close/>
                <a:moveTo>
                  <a:pt x="121109" y="67810"/>
                </a:moveTo>
                <a:lnTo>
                  <a:pt x="121109" y="76014"/>
                </a:lnTo>
                <a:lnTo>
                  <a:pt x="112681" y="76014"/>
                </a:lnTo>
                <a:lnTo>
                  <a:pt x="112681" y="67810"/>
                </a:lnTo>
                <a:close/>
                <a:moveTo>
                  <a:pt x="129760" y="67810"/>
                </a:moveTo>
                <a:lnTo>
                  <a:pt x="129760" y="76014"/>
                </a:lnTo>
                <a:lnTo>
                  <a:pt x="121332" y="76014"/>
                </a:lnTo>
                <a:lnTo>
                  <a:pt x="121332" y="67810"/>
                </a:lnTo>
                <a:close/>
                <a:moveTo>
                  <a:pt x="138410" y="67810"/>
                </a:moveTo>
                <a:lnTo>
                  <a:pt x="138410" y="76014"/>
                </a:lnTo>
                <a:lnTo>
                  <a:pt x="129983" y="76014"/>
                </a:lnTo>
                <a:lnTo>
                  <a:pt x="129983" y="67810"/>
                </a:lnTo>
                <a:close/>
                <a:moveTo>
                  <a:pt x="147117" y="67810"/>
                </a:moveTo>
                <a:lnTo>
                  <a:pt x="147117" y="76014"/>
                </a:lnTo>
                <a:lnTo>
                  <a:pt x="138633" y="76014"/>
                </a:lnTo>
                <a:lnTo>
                  <a:pt x="138633" y="67810"/>
                </a:lnTo>
                <a:close/>
                <a:moveTo>
                  <a:pt x="155767" y="67810"/>
                </a:moveTo>
                <a:lnTo>
                  <a:pt x="155767" y="76014"/>
                </a:lnTo>
                <a:lnTo>
                  <a:pt x="147340" y="76014"/>
                </a:lnTo>
                <a:lnTo>
                  <a:pt x="147340" y="67810"/>
                </a:lnTo>
                <a:close/>
                <a:moveTo>
                  <a:pt x="164418" y="67810"/>
                </a:moveTo>
                <a:lnTo>
                  <a:pt x="164418" y="76014"/>
                </a:lnTo>
                <a:lnTo>
                  <a:pt x="155990" y="76014"/>
                </a:lnTo>
                <a:lnTo>
                  <a:pt x="155990" y="67810"/>
                </a:lnTo>
                <a:close/>
                <a:moveTo>
                  <a:pt x="173069" y="67810"/>
                </a:moveTo>
                <a:lnTo>
                  <a:pt x="173069" y="76014"/>
                </a:lnTo>
                <a:lnTo>
                  <a:pt x="164641" y="76014"/>
                </a:lnTo>
                <a:lnTo>
                  <a:pt x="164641" y="67810"/>
                </a:lnTo>
                <a:close/>
                <a:moveTo>
                  <a:pt x="181719" y="67810"/>
                </a:moveTo>
                <a:lnTo>
                  <a:pt x="181719" y="76014"/>
                </a:lnTo>
                <a:lnTo>
                  <a:pt x="173292" y="76014"/>
                </a:lnTo>
                <a:lnTo>
                  <a:pt x="173292" y="67810"/>
                </a:lnTo>
                <a:close/>
                <a:moveTo>
                  <a:pt x="190370" y="67810"/>
                </a:moveTo>
                <a:lnTo>
                  <a:pt x="190370" y="76014"/>
                </a:lnTo>
                <a:lnTo>
                  <a:pt x="181942" y="76014"/>
                </a:lnTo>
                <a:lnTo>
                  <a:pt x="181942" y="67810"/>
                </a:lnTo>
                <a:close/>
                <a:moveTo>
                  <a:pt x="199020" y="67810"/>
                </a:moveTo>
                <a:lnTo>
                  <a:pt x="199020" y="76014"/>
                </a:lnTo>
                <a:lnTo>
                  <a:pt x="190593" y="76014"/>
                </a:lnTo>
                <a:lnTo>
                  <a:pt x="190593" y="67810"/>
                </a:lnTo>
                <a:close/>
                <a:moveTo>
                  <a:pt x="207727" y="67810"/>
                </a:moveTo>
                <a:lnTo>
                  <a:pt x="207727" y="76014"/>
                </a:lnTo>
                <a:lnTo>
                  <a:pt x="199244" y="76014"/>
                </a:lnTo>
                <a:lnTo>
                  <a:pt x="199244" y="67810"/>
                </a:lnTo>
                <a:close/>
                <a:moveTo>
                  <a:pt x="216377" y="67810"/>
                </a:moveTo>
                <a:lnTo>
                  <a:pt x="216377" y="76014"/>
                </a:lnTo>
                <a:lnTo>
                  <a:pt x="207950" y="76014"/>
                </a:lnTo>
                <a:lnTo>
                  <a:pt x="207950" y="67810"/>
                </a:lnTo>
                <a:close/>
                <a:moveTo>
                  <a:pt x="225028" y="67810"/>
                </a:moveTo>
                <a:lnTo>
                  <a:pt x="225028" y="76014"/>
                </a:lnTo>
                <a:lnTo>
                  <a:pt x="216601" y="76014"/>
                </a:lnTo>
                <a:lnTo>
                  <a:pt x="216601" y="67810"/>
                </a:lnTo>
                <a:close/>
                <a:moveTo>
                  <a:pt x="233679" y="67810"/>
                </a:moveTo>
                <a:lnTo>
                  <a:pt x="233679" y="76014"/>
                </a:lnTo>
                <a:lnTo>
                  <a:pt x="225251" y="76014"/>
                </a:lnTo>
                <a:lnTo>
                  <a:pt x="225251" y="67810"/>
                </a:lnTo>
                <a:close/>
                <a:moveTo>
                  <a:pt x="242329" y="67810"/>
                </a:moveTo>
                <a:lnTo>
                  <a:pt x="242329" y="76014"/>
                </a:lnTo>
                <a:lnTo>
                  <a:pt x="233902" y="76014"/>
                </a:lnTo>
                <a:lnTo>
                  <a:pt x="233902" y="67810"/>
                </a:lnTo>
                <a:close/>
                <a:moveTo>
                  <a:pt x="250980" y="67810"/>
                </a:moveTo>
                <a:lnTo>
                  <a:pt x="250980" y="76014"/>
                </a:lnTo>
                <a:lnTo>
                  <a:pt x="242553" y="76014"/>
                </a:lnTo>
                <a:lnTo>
                  <a:pt x="242553" y="67810"/>
                </a:lnTo>
                <a:close/>
                <a:moveTo>
                  <a:pt x="259686" y="67810"/>
                </a:moveTo>
                <a:lnTo>
                  <a:pt x="259686" y="76014"/>
                </a:lnTo>
                <a:lnTo>
                  <a:pt x="251203" y="76014"/>
                </a:lnTo>
                <a:lnTo>
                  <a:pt x="251203" y="67810"/>
                </a:lnTo>
                <a:close/>
                <a:moveTo>
                  <a:pt x="268337" y="67810"/>
                </a:moveTo>
                <a:lnTo>
                  <a:pt x="268337" y="76014"/>
                </a:lnTo>
                <a:lnTo>
                  <a:pt x="259910" y="76014"/>
                </a:lnTo>
                <a:lnTo>
                  <a:pt x="259910" y="67810"/>
                </a:lnTo>
                <a:close/>
                <a:moveTo>
                  <a:pt x="276988" y="67810"/>
                </a:moveTo>
                <a:lnTo>
                  <a:pt x="276988" y="76014"/>
                </a:lnTo>
                <a:lnTo>
                  <a:pt x="268560" y="76014"/>
                </a:lnTo>
                <a:lnTo>
                  <a:pt x="268560" y="67810"/>
                </a:lnTo>
                <a:close/>
                <a:moveTo>
                  <a:pt x="17190" y="76237"/>
                </a:moveTo>
                <a:lnTo>
                  <a:pt x="17190" y="84497"/>
                </a:lnTo>
                <a:lnTo>
                  <a:pt x="8762" y="84497"/>
                </a:lnTo>
                <a:lnTo>
                  <a:pt x="8762" y="76237"/>
                </a:lnTo>
                <a:close/>
                <a:moveTo>
                  <a:pt x="25840" y="76237"/>
                </a:moveTo>
                <a:lnTo>
                  <a:pt x="25840" y="84497"/>
                </a:lnTo>
                <a:lnTo>
                  <a:pt x="17413" y="84497"/>
                </a:lnTo>
                <a:lnTo>
                  <a:pt x="17413" y="76237"/>
                </a:lnTo>
                <a:close/>
                <a:moveTo>
                  <a:pt x="34547" y="76237"/>
                </a:moveTo>
                <a:lnTo>
                  <a:pt x="34547" y="84497"/>
                </a:lnTo>
                <a:lnTo>
                  <a:pt x="26064" y="84497"/>
                </a:lnTo>
                <a:lnTo>
                  <a:pt x="26064" y="76237"/>
                </a:lnTo>
                <a:close/>
                <a:moveTo>
                  <a:pt x="43197" y="76237"/>
                </a:moveTo>
                <a:lnTo>
                  <a:pt x="43197" y="84497"/>
                </a:lnTo>
                <a:lnTo>
                  <a:pt x="34770" y="84497"/>
                </a:lnTo>
                <a:lnTo>
                  <a:pt x="34770" y="76237"/>
                </a:lnTo>
                <a:close/>
                <a:moveTo>
                  <a:pt x="51848" y="76237"/>
                </a:moveTo>
                <a:lnTo>
                  <a:pt x="51848" y="84497"/>
                </a:lnTo>
                <a:lnTo>
                  <a:pt x="43421" y="84497"/>
                </a:lnTo>
                <a:lnTo>
                  <a:pt x="43421" y="76237"/>
                </a:lnTo>
                <a:close/>
                <a:moveTo>
                  <a:pt x="60499" y="76237"/>
                </a:moveTo>
                <a:lnTo>
                  <a:pt x="60499" y="84497"/>
                </a:lnTo>
                <a:lnTo>
                  <a:pt x="52071" y="84497"/>
                </a:lnTo>
                <a:lnTo>
                  <a:pt x="52071" y="76237"/>
                </a:lnTo>
                <a:close/>
                <a:moveTo>
                  <a:pt x="69149" y="76237"/>
                </a:moveTo>
                <a:lnTo>
                  <a:pt x="69149" y="84497"/>
                </a:lnTo>
                <a:lnTo>
                  <a:pt x="60722" y="84497"/>
                </a:lnTo>
                <a:lnTo>
                  <a:pt x="60722" y="76237"/>
                </a:lnTo>
                <a:close/>
                <a:moveTo>
                  <a:pt x="77800" y="76237"/>
                </a:moveTo>
                <a:lnTo>
                  <a:pt x="77800" y="84497"/>
                </a:lnTo>
                <a:lnTo>
                  <a:pt x="69373" y="84497"/>
                </a:lnTo>
                <a:lnTo>
                  <a:pt x="69373" y="76237"/>
                </a:lnTo>
                <a:close/>
                <a:moveTo>
                  <a:pt x="86506" y="76237"/>
                </a:moveTo>
                <a:lnTo>
                  <a:pt x="86506" y="84497"/>
                </a:lnTo>
                <a:lnTo>
                  <a:pt x="78023" y="84497"/>
                </a:lnTo>
                <a:lnTo>
                  <a:pt x="78023" y="76237"/>
                </a:lnTo>
                <a:close/>
                <a:moveTo>
                  <a:pt x="95157" y="76237"/>
                </a:moveTo>
                <a:lnTo>
                  <a:pt x="95157" y="84497"/>
                </a:lnTo>
                <a:lnTo>
                  <a:pt x="86730" y="84497"/>
                </a:lnTo>
                <a:lnTo>
                  <a:pt x="86730" y="76237"/>
                </a:lnTo>
                <a:close/>
                <a:moveTo>
                  <a:pt x="103808" y="76237"/>
                </a:moveTo>
                <a:lnTo>
                  <a:pt x="103808" y="84497"/>
                </a:lnTo>
                <a:lnTo>
                  <a:pt x="95380" y="84497"/>
                </a:lnTo>
                <a:lnTo>
                  <a:pt x="95380" y="76237"/>
                </a:lnTo>
                <a:close/>
                <a:moveTo>
                  <a:pt x="112458" y="76237"/>
                </a:moveTo>
                <a:lnTo>
                  <a:pt x="112458" y="84497"/>
                </a:lnTo>
                <a:lnTo>
                  <a:pt x="104031" y="84497"/>
                </a:lnTo>
                <a:lnTo>
                  <a:pt x="104031" y="76237"/>
                </a:lnTo>
                <a:close/>
                <a:moveTo>
                  <a:pt x="121109" y="76237"/>
                </a:moveTo>
                <a:lnTo>
                  <a:pt x="121109" y="84497"/>
                </a:lnTo>
                <a:lnTo>
                  <a:pt x="112681" y="84497"/>
                </a:lnTo>
                <a:lnTo>
                  <a:pt x="112681" y="76237"/>
                </a:lnTo>
                <a:close/>
                <a:moveTo>
                  <a:pt x="129760" y="76237"/>
                </a:moveTo>
                <a:lnTo>
                  <a:pt x="129760" y="84497"/>
                </a:lnTo>
                <a:lnTo>
                  <a:pt x="121332" y="84497"/>
                </a:lnTo>
                <a:lnTo>
                  <a:pt x="121332" y="76237"/>
                </a:lnTo>
                <a:close/>
                <a:moveTo>
                  <a:pt x="138410" y="76237"/>
                </a:moveTo>
                <a:lnTo>
                  <a:pt x="138410" y="84497"/>
                </a:lnTo>
                <a:lnTo>
                  <a:pt x="129983" y="84497"/>
                </a:lnTo>
                <a:lnTo>
                  <a:pt x="129983" y="76237"/>
                </a:lnTo>
                <a:close/>
                <a:moveTo>
                  <a:pt x="147117" y="76237"/>
                </a:moveTo>
                <a:lnTo>
                  <a:pt x="147117" y="84497"/>
                </a:lnTo>
                <a:lnTo>
                  <a:pt x="138633" y="84497"/>
                </a:lnTo>
                <a:lnTo>
                  <a:pt x="138633" y="76237"/>
                </a:lnTo>
                <a:close/>
                <a:moveTo>
                  <a:pt x="155767" y="76237"/>
                </a:moveTo>
                <a:lnTo>
                  <a:pt x="155767" y="84497"/>
                </a:lnTo>
                <a:lnTo>
                  <a:pt x="147340" y="84497"/>
                </a:lnTo>
                <a:lnTo>
                  <a:pt x="147340" y="76237"/>
                </a:lnTo>
                <a:close/>
                <a:moveTo>
                  <a:pt x="164418" y="76237"/>
                </a:moveTo>
                <a:lnTo>
                  <a:pt x="164418" y="84497"/>
                </a:lnTo>
                <a:lnTo>
                  <a:pt x="155990" y="84497"/>
                </a:lnTo>
                <a:lnTo>
                  <a:pt x="155990" y="76237"/>
                </a:lnTo>
                <a:close/>
                <a:moveTo>
                  <a:pt x="173069" y="76237"/>
                </a:moveTo>
                <a:lnTo>
                  <a:pt x="173069" y="84497"/>
                </a:lnTo>
                <a:lnTo>
                  <a:pt x="164641" y="84497"/>
                </a:lnTo>
                <a:lnTo>
                  <a:pt x="164641" y="76237"/>
                </a:lnTo>
                <a:close/>
                <a:moveTo>
                  <a:pt x="181719" y="76237"/>
                </a:moveTo>
                <a:lnTo>
                  <a:pt x="181719" y="84497"/>
                </a:lnTo>
                <a:lnTo>
                  <a:pt x="173292" y="84497"/>
                </a:lnTo>
                <a:lnTo>
                  <a:pt x="173292" y="76237"/>
                </a:lnTo>
                <a:close/>
                <a:moveTo>
                  <a:pt x="190370" y="76237"/>
                </a:moveTo>
                <a:lnTo>
                  <a:pt x="190370" y="84497"/>
                </a:lnTo>
                <a:lnTo>
                  <a:pt x="181942" y="84497"/>
                </a:lnTo>
                <a:lnTo>
                  <a:pt x="181942" y="76237"/>
                </a:lnTo>
                <a:close/>
                <a:moveTo>
                  <a:pt x="199020" y="76237"/>
                </a:moveTo>
                <a:lnTo>
                  <a:pt x="199020" y="84497"/>
                </a:lnTo>
                <a:lnTo>
                  <a:pt x="190593" y="84497"/>
                </a:lnTo>
                <a:lnTo>
                  <a:pt x="190593" y="76237"/>
                </a:lnTo>
                <a:close/>
                <a:moveTo>
                  <a:pt x="207727" y="76237"/>
                </a:moveTo>
                <a:lnTo>
                  <a:pt x="207727" y="84497"/>
                </a:lnTo>
                <a:lnTo>
                  <a:pt x="199244" y="84497"/>
                </a:lnTo>
                <a:lnTo>
                  <a:pt x="199244" y="76237"/>
                </a:lnTo>
                <a:close/>
                <a:moveTo>
                  <a:pt x="216377" y="76237"/>
                </a:moveTo>
                <a:lnTo>
                  <a:pt x="216377" y="84497"/>
                </a:lnTo>
                <a:lnTo>
                  <a:pt x="207950" y="84497"/>
                </a:lnTo>
                <a:lnTo>
                  <a:pt x="207950" y="76237"/>
                </a:lnTo>
                <a:close/>
                <a:moveTo>
                  <a:pt x="225028" y="76237"/>
                </a:moveTo>
                <a:lnTo>
                  <a:pt x="225028" y="84497"/>
                </a:lnTo>
                <a:lnTo>
                  <a:pt x="216601" y="84497"/>
                </a:lnTo>
                <a:lnTo>
                  <a:pt x="216601" y="76237"/>
                </a:lnTo>
                <a:close/>
                <a:moveTo>
                  <a:pt x="233679" y="76237"/>
                </a:moveTo>
                <a:lnTo>
                  <a:pt x="233679" y="84497"/>
                </a:lnTo>
                <a:lnTo>
                  <a:pt x="225251" y="84497"/>
                </a:lnTo>
                <a:lnTo>
                  <a:pt x="225251" y="76237"/>
                </a:lnTo>
                <a:close/>
                <a:moveTo>
                  <a:pt x="242329" y="76237"/>
                </a:moveTo>
                <a:lnTo>
                  <a:pt x="242329" y="84497"/>
                </a:lnTo>
                <a:lnTo>
                  <a:pt x="233902" y="84497"/>
                </a:lnTo>
                <a:lnTo>
                  <a:pt x="233902" y="76237"/>
                </a:lnTo>
                <a:close/>
                <a:moveTo>
                  <a:pt x="250980" y="76237"/>
                </a:moveTo>
                <a:lnTo>
                  <a:pt x="250980" y="84497"/>
                </a:lnTo>
                <a:lnTo>
                  <a:pt x="242553" y="84497"/>
                </a:lnTo>
                <a:lnTo>
                  <a:pt x="242553" y="76237"/>
                </a:lnTo>
                <a:close/>
                <a:moveTo>
                  <a:pt x="259686" y="76237"/>
                </a:moveTo>
                <a:lnTo>
                  <a:pt x="259686" y="84497"/>
                </a:lnTo>
                <a:lnTo>
                  <a:pt x="251203" y="84497"/>
                </a:lnTo>
                <a:lnTo>
                  <a:pt x="251203" y="76237"/>
                </a:lnTo>
                <a:close/>
                <a:moveTo>
                  <a:pt x="268337" y="76237"/>
                </a:moveTo>
                <a:lnTo>
                  <a:pt x="268337" y="84497"/>
                </a:lnTo>
                <a:lnTo>
                  <a:pt x="259910" y="84497"/>
                </a:lnTo>
                <a:lnTo>
                  <a:pt x="259910" y="76237"/>
                </a:lnTo>
                <a:close/>
                <a:moveTo>
                  <a:pt x="276988" y="76237"/>
                </a:moveTo>
                <a:lnTo>
                  <a:pt x="276988" y="84497"/>
                </a:lnTo>
                <a:lnTo>
                  <a:pt x="268560" y="84497"/>
                </a:lnTo>
                <a:lnTo>
                  <a:pt x="268560" y="76237"/>
                </a:lnTo>
                <a:close/>
                <a:moveTo>
                  <a:pt x="17190" y="84720"/>
                </a:moveTo>
                <a:lnTo>
                  <a:pt x="17190" y="92924"/>
                </a:lnTo>
                <a:lnTo>
                  <a:pt x="8762" y="92924"/>
                </a:lnTo>
                <a:lnTo>
                  <a:pt x="8762" y="84720"/>
                </a:lnTo>
                <a:close/>
                <a:moveTo>
                  <a:pt x="25840" y="84720"/>
                </a:moveTo>
                <a:lnTo>
                  <a:pt x="25840" y="92924"/>
                </a:lnTo>
                <a:lnTo>
                  <a:pt x="17413" y="92924"/>
                </a:lnTo>
                <a:lnTo>
                  <a:pt x="17413" y="84720"/>
                </a:lnTo>
                <a:close/>
                <a:moveTo>
                  <a:pt x="34547" y="84720"/>
                </a:moveTo>
                <a:lnTo>
                  <a:pt x="34547" y="92924"/>
                </a:lnTo>
                <a:lnTo>
                  <a:pt x="26064" y="92924"/>
                </a:lnTo>
                <a:lnTo>
                  <a:pt x="26064" y="84720"/>
                </a:lnTo>
                <a:close/>
                <a:moveTo>
                  <a:pt x="43197" y="84720"/>
                </a:moveTo>
                <a:lnTo>
                  <a:pt x="43197" y="92924"/>
                </a:lnTo>
                <a:lnTo>
                  <a:pt x="34770" y="92924"/>
                </a:lnTo>
                <a:lnTo>
                  <a:pt x="34770" y="84720"/>
                </a:lnTo>
                <a:close/>
                <a:moveTo>
                  <a:pt x="51848" y="84720"/>
                </a:moveTo>
                <a:lnTo>
                  <a:pt x="51848" y="92924"/>
                </a:lnTo>
                <a:lnTo>
                  <a:pt x="43421" y="92924"/>
                </a:lnTo>
                <a:lnTo>
                  <a:pt x="43421" y="84720"/>
                </a:lnTo>
                <a:close/>
                <a:moveTo>
                  <a:pt x="60499" y="84720"/>
                </a:moveTo>
                <a:lnTo>
                  <a:pt x="60499" y="92924"/>
                </a:lnTo>
                <a:lnTo>
                  <a:pt x="52071" y="92924"/>
                </a:lnTo>
                <a:lnTo>
                  <a:pt x="52071" y="84720"/>
                </a:lnTo>
                <a:close/>
                <a:moveTo>
                  <a:pt x="69149" y="84720"/>
                </a:moveTo>
                <a:lnTo>
                  <a:pt x="69149" y="92924"/>
                </a:lnTo>
                <a:lnTo>
                  <a:pt x="60722" y="92924"/>
                </a:lnTo>
                <a:lnTo>
                  <a:pt x="60722" y="84720"/>
                </a:lnTo>
                <a:close/>
                <a:moveTo>
                  <a:pt x="77800" y="84720"/>
                </a:moveTo>
                <a:lnTo>
                  <a:pt x="77800" y="92924"/>
                </a:lnTo>
                <a:lnTo>
                  <a:pt x="69373" y="92924"/>
                </a:lnTo>
                <a:lnTo>
                  <a:pt x="69373" y="84720"/>
                </a:lnTo>
                <a:close/>
                <a:moveTo>
                  <a:pt x="86506" y="84720"/>
                </a:moveTo>
                <a:lnTo>
                  <a:pt x="86506" y="92924"/>
                </a:lnTo>
                <a:lnTo>
                  <a:pt x="78023" y="92924"/>
                </a:lnTo>
                <a:lnTo>
                  <a:pt x="78023" y="84720"/>
                </a:lnTo>
                <a:close/>
                <a:moveTo>
                  <a:pt x="95157" y="84720"/>
                </a:moveTo>
                <a:lnTo>
                  <a:pt x="95157" y="92924"/>
                </a:lnTo>
                <a:lnTo>
                  <a:pt x="86730" y="92924"/>
                </a:lnTo>
                <a:lnTo>
                  <a:pt x="86730" y="84720"/>
                </a:lnTo>
                <a:close/>
                <a:moveTo>
                  <a:pt x="103808" y="84720"/>
                </a:moveTo>
                <a:lnTo>
                  <a:pt x="103808" y="92924"/>
                </a:lnTo>
                <a:lnTo>
                  <a:pt x="95380" y="92924"/>
                </a:lnTo>
                <a:lnTo>
                  <a:pt x="95380" y="84720"/>
                </a:lnTo>
                <a:close/>
                <a:moveTo>
                  <a:pt x="112458" y="84720"/>
                </a:moveTo>
                <a:lnTo>
                  <a:pt x="112458" y="92924"/>
                </a:lnTo>
                <a:lnTo>
                  <a:pt x="104031" y="92924"/>
                </a:lnTo>
                <a:lnTo>
                  <a:pt x="104031" y="84720"/>
                </a:lnTo>
                <a:close/>
                <a:moveTo>
                  <a:pt x="121109" y="84720"/>
                </a:moveTo>
                <a:lnTo>
                  <a:pt x="121109" y="92924"/>
                </a:lnTo>
                <a:lnTo>
                  <a:pt x="112681" y="92924"/>
                </a:lnTo>
                <a:lnTo>
                  <a:pt x="112681" y="84720"/>
                </a:lnTo>
                <a:close/>
                <a:moveTo>
                  <a:pt x="129760" y="84720"/>
                </a:moveTo>
                <a:lnTo>
                  <a:pt x="129760" y="92924"/>
                </a:lnTo>
                <a:lnTo>
                  <a:pt x="121332" y="92924"/>
                </a:lnTo>
                <a:lnTo>
                  <a:pt x="121332" y="84720"/>
                </a:lnTo>
                <a:close/>
                <a:moveTo>
                  <a:pt x="138410" y="84720"/>
                </a:moveTo>
                <a:lnTo>
                  <a:pt x="138410" y="92924"/>
                </a:lnTo>
                <a:lnTo>
                  <a:pt x="129983" y="92924"/>
                </a:lnTo>
                <a:lnTo>
                  <a:pt x="129983" y="84720"/>
                </a:lnTo>
                <a:close/>
                <a:moveTo>
                  <a:pt x="147117" y="84720"/>
                </a:moveTo>
                <a:lnTo>
                  <a:pt x="147117" y="92924"/>
                </a:lnTo>
                <a:lnTo>
                  <a:pt x="138633" y="92924"/>
                </a:lnTo>
                <a:lnTo>
                  <a:pt x="138633" y="84720"/>
                </a:lnTo>
                <a:close/>
                <a:moveTo>
                  <a:pt x="155767" y="84720"/>
                </a:moveTo>
                <a:lnTo>
                  <a:pt x="155767" y="92924"/>
                </a:lnTo>
                <a:lnTo>
                  <a:pt x="147340" y="92924"/>
                </a:lnTo>
                <a:lnTo>
                  <a:pt x="147340" y="84720"/>
                </a:lnTo>
                <a:close/>
                <a:moveTo>
                  <a:pt x="164418" y="84720"/>
                </a:moveTo>
                <a:lnTo>
                  <a:pt x="164418" y="92924"/>
                </a:lnTo>
                <a:lnTo>
                  <a:pt x="155990" y="92924"/>
                </a:lnTo>
                <a:lnTo>
                  <a:pt x="155990" y="84720"/>
                </a:lnTo>
                <a:close/>
                <a:moveTo>
                  <a:pt x="173069" y="84720"/>
                </a:moveTo>
                <a:lnTo>
                  <a:pt x="173069" y="92924"/>
                </a:lnTo>
                <a:lnTo>
                  <a:pt x="164641" y="92924"/>
                </a:lnTo>
                <a:lnTo>
                  <a:pt x="164641" y="84720"/>
                </a:lnTo>
                <a:close/>
                <a:moveTo>
                  <a:pt x="181719" y="84720"/>
                </a:moveTo>
                <a:lnTo>
                  <a:pt x="181719" y="92924"/>
                </a:lnTo>
                <a:lnTo>
                  <a:pt x="173292" y="92924"/>
                </a:lnTo>
                <a:lnTo>
                  <a:pt x="173292" y="84720"/>
                </a:lnTo>
                <a:close/>
                <a:moveTo>
                  <a:pt x="190370" y="84720"/>
                </a:moveTo>
                <a:lnTo>
                  <a:pt x="190370" y="92924"/>
                </a:lnTo>
                <a:lnTo>
                  <a:pt x="181942" y="92924"/>
                </a:lnTo>
                <a:lnTo>
                  <a:pt x="181942" y="84720"/>
                </a:lnTo>
                <a:close/>
                <a:moveTo>
                  <a:pt x="199020" y="84720"/>
                </a:moveTo>
                <a:lnTo>
                  <a:pt x="199020" y="92924"/>
                </a:lnTo>
                <a:lnTo>
                  <a:pt x="190593" y="92924"/>
                </a:lnTo>
                <a:lnTo>
                  <a:pt x="190593" y="84720"/>
                </a:lnTo>
                <a:close/>
                <a:moveTo>
                  <a:pt x="207727" y="84720"/>
                </a:moveTo>
                <a:lnTo>
                  <a:pt x="207727" y="92924"/>
                </a:lnTo>
                <a:lnTo>
                  <a:pt x="199244" y="92924"/>
                </a:lnTo>
                <a:lnTo>
                  <a:pt x="199244" y="84720"/>
                </a:lnTo>
                <a:close/>
                <a:moveTo>
                  <a:pt x="216377" y="84720"/>
                </a:moveTo>
                <a:lnTo>
                  <a:pt x="216377" y="92924"/>
                </a:lnTo>
                <a:lnTo>
                  <a:pt x="207950" y="92924"/>
                </a:lnTo>
                <a:lnTo>
                  <a:pt x="207950" y="84720"/>
                </a:lnTo>
                <a:close/>
                <a:moveTo>
                  <a:pt x="225028" y="84720"/>
                </a:moveTo>
                <a:lnTo>
                  <a:pt x="225028" y="92924"/>
                </a:lnTo>
                <a:lnTo>
                  <a:pt x="216601" y="92924"/>
                </a:lnTo>
                <a:lnTo>
                  <a:pt x="216601" y="84720"/>
                </a:lnTo>
                <a:close/>
                <a:moveTo>
                  <a:pt x="233679" y="84720"/>
                </a:moveTo>
                <a:lnTo>
                  <a:pt x="233679" y="92924"/>
                </a:lnTo>
                <a:lnTo>
                  <a:pt x="225251" y="92924"/>
                </a:lnTo>
                <a:lnTo>
                  <a:pt x="225251" y="84720"/>
                </a:lnTo>
                <a:close/>
                <a:moveTo>
                  <a:pt x="242329" y="84720"/>
                </a:moveTo>
                <a:lnTo>
                  <a:pt x="242329" y="92924"/>
                </a:lnTo>
                <a:lnTo>
                  <a:pt x="233902" y="92924"/>
                </a:lnTo>
                <a:lnTo>
                  <a:pt x="233902" y="84720"/>
                </a:lnTo>
                <a:close/>
                <a:moveTo>
                  <a:pt x="250980" y="84720"/>
                </a:moveTo>
                <a:lnTo>
                  <a:pt x="250980" y="92924"/>
                </a:lnTo>
                <a:lnTo>
                  <a:pt x="242553" y="92924"/>
                </a:lnTo>
                <a:lnTo>
                  <a:pt x="242553" y="84720"/>
                </a:lnTo>
                <a:close/>
                <a:moveTo>
                  <a:pt x="259686" y="84720"/>
                </a:moveTo>
                <a:lnTo>
                  <a:pt x="259686" y="92924"/>
                </a:lnTo>
                <a:lnTo>
                  <a:pt x="251203" y="92924"/>
                </a:lnTo>
                <a:lnTo>
                  <a:pt x="251203" y="84720"/>
                </a:lnTo>
                <a:close/>
                <a:moveTo>
                  <a:pt x="268337" y="84720"/>
                </a:moveTo>
                <a:lnTo>
                  <a:pt x="268337" y="92924"/>
                </a:lnTo>
                <a:lnTo>
                  <a:pt x="259910" y="92924"/>
                </a:lnTo>
                <a:lnTo>
                  <a:pt x="259910" y="84720"/>
                </a:lnTo>
                <a:close/>
                <a:moveTo>
                  <a:pt x="276988" y="84720"/>
                </a:moveTo>
                <a:lnTo>
                  <a:pt x="276988" y="92924"/>
                </a:lnTo>
                <a:lnTo>
                  <a:pt x="268560" y="92924"/>
                </a:lnTo>
                <a:lnTo>
                  <a:pt x="268560" y="84720"/>
                </a:lnTo>
                <a:close/>
                <a:moveTo>
                  <a:pt x="17190" y="93148"/>
                </a:moveTo>
                <a:lnTo>
                  <a:pt x="17190" y="101408"/>
                </a:lnTo>
                <a:lnTo>
                  <a:pt x="8762" y="101408"/>
                </a:lnTo>
                <a:lnTo>
                  <a:pt x="8762" y="93148"/>
                </a:lnTo>
                <a:close/>
                <a:moveTo>
                  <a:pt x="25840" y="93148"/>
                </a:moveTo>
                <a:lnTo>
                  <a:pt x="25840" y="101408"/>
                </a:lnTo>
                <a:lnTo>
                  <a:pt x="17413" y="101408"/>
                </a:lnTo>
                <a:lnTo>
                  <a:pt x="17413" y="93148"/>
                </a:lnTo>
                <a:close/>
                <a:moveTo>
                  <a:pt x="34547" y="93148"/>
                </a:moveTo>
                <a:lnTo>
                  <a:pt x="34547" y="101408"/>
                </a:lnTo>
                <a:lnTo>
                  <a:pt x="26064" y="101408"/>
                </a:lnTo>
                <a:lnTo>
                  <a:pt x="26064" y="93148"/>
                </a:lnTo>
                <a:close/>
                <a:moveTo>
                  <a:pt x="43197" y="93148"/>
                </a:moveTo>
                <a:lnTo>
                  <a:pt x="43197" y="101408"/>
                </a:lnTo>
                <a:lnTo>
                  <a:pt x="34770" y="101408"/>
                </a:lnTo>
                <a:lnTo>
                  <a:pt x="34770" y="93148"/>
                </a:lnTo>
                <a:close/>
                <a:moveTo>
                  <a:pt x="51848" y="93148"/>
                </a:moveTo>
                <a:lnTo>
                  <a:pt x="51848" y="101408"/>
                </a:lnTo>
                <a:lnTo>
                  <a:pt x="43421" y="101408"/>
                </a:lnTo>
                <a:lnTo>
                  <a:pt x="43421" y="93148"/>
                </a:lnTo>
                <a:close/>
                <a:moveTo>
                  <a:pt x="60499" y="93148"/>
                </a:moveTo>
                <a:lnTo>
                  <a:pt x="60499" y="101408"/>
                </a:lnTo>
                <a:lnTo>
                  <a:pt x="52071" y="101408"/>
                </a:lnTo>
                <a:lnTo>
                  <a:pt x="52071" y="93148"/>
                </a:lnTo>
                <a:close/>
                <a:moveTo>
                  <a:pt x="69149" y="93148"/>
                </a:moveTo>
                <a:lnTo>
                  <a:pt x="69149" y="101408"/>
                </a:lnTo>
                <a:lnTo>
                  <a:pt x="60722" y="101408"/>
                </a:lnTo>
                <a:lnTo>
                  <a:pt x="60722" y="93148"/>
                </a:lnTo>
                <a:close/>
                <a:moveTo>
                  <a:pt x="77800" y="93148"/>
                </a:moveTo>
                <a:lnTo>
                  <a:pt x="77800" y="101408"/>
                </a:lnTo>
                <a:lnTo>
                  <a:pt x="69373" y="101408"/>
                </a:lnTo>
                <a:lnTo>
                  <a:pt x="69373" y="93148"/>
                </a:lnTo>
                <a:close/>
                <a:moveTo>
                  <a:pt x="86506" y="93148"/>
                </a:moveTo>
                <a:lnTo>
                  <a:pt x="86506" y="101408"/>
                </a:lnTo>
                <a:lnTo>
                  <a:pt x="78023" y="101408"/>
                </a:lnTo>
                <a:lnTo>
                  <a:pt x="78023" y="93148"/>
                </a:lnTo>
                <a:close/>
                <a:moveTo>
                  <a:pt x="95157" y="93148"/>
                </a:moveTo>
                <a:lnTo>
                  <a:pt x="95157" y="101408"/>
                </a:lnTo>
                <a:lnTo>
                  <a:pt x="86730" y="101408"/>
                </a:lnTo>
                <a:lnTo>
                  <a:pt x="86730" y="93148"/>
                </a:lnTo>
                <a:close/>
                <a:moveTo>
                  <a:pt x="103808" y="93148"/>
                </a:moveTo>
                <a:lnTo>
                  <a:pt x="103808" y="101408"/>
                </a:lnTo>
                <a:lnTo>
                  <a:pt x="95380" y="101408"/>
                </a:lnTo>
                <a:lnTo>
                  <a:pt x="95380" y="93148"/>
                </a:lnTo>
                <a:close/>
                <a:moveTo>
                  <a:pt x="112458" y="93148"/>
                </a:moveTo>
                <a:lnTo>
                  <a:pt x="112458" y="101408"/>
                </a:lnTo>
                <a:lnTo>
                  <a:pt x="104031" y="101408"/>
                </a:lnTo>
                <a:lnTo>
                  <a:pt x="104031" y="93148"/>
                </a:lnTo>
                <a:close/>
                <a:moveTo>
                  <a:pt x="121109" y="93148"/>
                </a:moveTo>
                <a:lnTo>
                  <a:pt x="121109" y="101408"/>
                </a:lnTo>
                <a:lnTo>
                  <a:pt x="112681" y="101408"/>
                </a:lnTo>
                <a:lnTo>
                  <a:pt x="112681" y="93148"/>
                </a:lnTo>
                <a:close/>
                <a:moveTo>
                  <a:pt x="129760" y="93148"/>
                </a:moveTo>
                <a:lnTo>
                  <a:pt x="129760" y="101408"/>
                </a:lnTo>
                <a:lnTo>
                  <a:pt x="121332" y="101408"/>
                </a:lnTo>
                <a:lnTo>
                  <a:pt x="121332" y="93148"/>
                </a:lnTo>
                <a:close/>
                <a:moveTo>
                  <a:pt x="138410" y="93148"/>
                </a:moveTo>
                <a:lnTo>
                  <a:pt x="138410" y="101408"/>
                </a:lnTo>
                <a:lnTo>
                  <a:pt x="129983" y="101408"/>
                </a:lnTo>
                <a:lnTo>
                  <a:pt x="129983" y="93148"/>
                </a:lnTo>
                <a:close/>
                <a:moveTo>
                  <a:pt x="147117" y="93148"/>
                </a:moveTo>
                <a:lnTo>
                  <a:pt x="147117" y="101408"/>
                </a:lnTo>
                <a:lnTo>
                  <a:pt x="138633" y="101408"/>
                </a:lnTo>
                <a:lnTo>
                  <a:pt x="138633" y="93148"/>
                </a:lnTo>
                <a:close/>
                <a:moveTo>
                  <a:pt x="155767" y="93148"/>
                </a:moveTo>
                <a:lnTo>
                  <a:pt x="155767" y="101408"/>
                </a:lnTo>
                <a:lnTo>
                  <a:pt x="147340" y="101408"/>
                </a:lnTo>
                <a:lnTo>
                  <a:pt x="147340" y="93148"/>
                </a:lnTo>
                <a:close/>
                <a:moveTo>
                  <a:pt x="164418" y="93148"/>
                </a:moveTo>
                <a:lnTo>
                  <a:pt x="164418" y="101408"/>
                </a:lnTo>
                <a:lnTo>
                  <a:pt x="155990" y="101408"/>
                </a:lnTo>
                <a:lnTo>
                  <a:pt x="155990" y="93148"/>
                </a:lnTo>
                <a:close/>
                <a:moveTo>
                  <a:pt x="173069" y="93148"/>
                </a:moveTo>
                <a:lnTo>
                  <a:pt x="173069" y="101408"/>
                </a:lnTo>
                <a:lnTo>
                  <a:pt x="164641" y="101408"/>
                </a:lnTo>
                <a:lnTo>
                  <a:pt x="164641" y="93148"/>
                </a:lnTo>
                <a:close/>
                <a:moveTo>
                  <a:pt x="181719" y="93148"/>
                </a:moveTo>
                <a:lnTo>
                  <a:pt x="181719" y="101408"/>
                </a:lnTo>
                <a:lnTo>
                  <a:pt x="173292" y="101408"/>
                </a:lnTo>
                <a:lnTo>
                  <a:pt x="173292" y="93148"/>
                </a:lnTo>
                <a:close/>
                <a:moveTo>
                  <a:pt x="190370" y="93148"/>
                </a:moveTo>
                <a:lnTo>
                  <a:pt x="190370" y="101408"/>
                </a:lnTo>
                <a:lnTo>
                  <a:pt x="181942" y="101408"/>
                </a:lnTo>
                <a:lnTo>
                  <a:pt x="181942" y="93148"/>
                </a:lnTo>
                <a:close/>
                <a:moveTo>
                  <a:pt x="199020" y="93148"/>
                </a:moveTo>
                <a:lnTo>
                  <a:pt x="199020" y="101408"/>
                </a:lnTo>
                <a:lnTo>
                  <a:pt x="190593" y="101408"/>
                </a:lnTo>
                <a:lnTo>
                  <a:pt x="190593" y="93148"/>
                </a:lnTo>
                <a:close/>
                <a:moveTo>
                  <a:pt x="207727" y="93148"/>
                </a:moveTo>
                <a:lnTo>
                  <a:pt x="207727" y="101408"/>
                </a:lnTo>
                <a:lnTo>
                  <a:pt x="199244" y="101408"/>
                </a:lnTo>
                <a:lnTo>
                  <a:pt x="199244" y="93148"/>
                </a:lnTo>
                <a:close/>
                <a:moveTo>
                  <a:pt x="216377" y="93148"/>
                </a:moveTo>
                <a:lnTo>
                  <a:pt x="216377" y="101408"/>
                </a:lnTo>
                <a:lnTo>
                  <a:pt x="207950" y="101408"/>
                </a:lnTo>
                <a:lnTo>
                  <a:pt x="207950" y="93148"/>
                </a:lnTo>
                <a:close/>
                <a:moveTo>
                  <a:pt x="225028" y="93148"/>
                </a:moveTo>
                <a:lnTo>
                  <a:pt x="225028" y="101408"/>
                </a:lnTo>
                <a:lnTo>
                  <a:pt x="216601" y="101408"/>
                </a:lnTo>
                <a:lnTo>
                  <a:pt x="216601" y="93148"/>
                </a:lnTo>
                <a:close/>
                <a:moveTo>
                  <a:pt x="233679" y="93148"/>
                </a:moveTo>
                <a:lnTo>
                  <a:pt x="233679" y="101408"/>
                </a:lnTo>
                <a:lnTo>
                  <a:pt x="225251" y="101408"/>
                </a:lnTo>
                <a:lnTo>
                  <a:pt x="225251" y="93148"/>
                </a:lnTo>
                <a:close/>
                <a:moveTo>
                  <a:pt x="242329" y="93148"/>
                </a:moveTo>
                <a:lnTo>
                  <a:pt x="242329" y="101408"/>
                </a:lnTo>
                <a:lnTo>
                  <a:pt x="233902" y="101408"/>
                </a:lnTo>
                <a:lnTo>
                  <a:pt x="233902" y="93148"/>
                </a:lnTo>
                <a:close/>
                <a:moveTo>
                  <a:pt x="250980" y="93148"/>
                </a:moveTo>
                <a:lnTo>
                  <a:pt x="250980" y="101408"/>
                </a:lnTo>
                <a:lnTo>
                  <a:pt x="242553" y="101408"/>
                </a:lnTo>
                <a:lnTo>
                  <a:pt x="242553" y="93148"/>
                </a:lnTo>
                <a:close/>
                <a:moveTo>
                  <a:pt x="259686" y="93148"/>
                </a:moveTo>
                <a:lnTo>
                  <a:pt x="259686" y="101408"/>
                </a:lnTo>
                <a:lnTo>
                  <a:pt x="251203" y="101408"/>
                </a:lnTo>
                <a:lnTo>
                  <a:pt x="251203" y="93148"/>
                </a:lnTo>
                <a:close/>
                <a:moveTo>
                  <a:pt x="268337" y="93148"/>
                </a:moveTo>
                <a:lnTo>
                  <a:pt x="268337" y="101408"/>
                </a:lnTo>
                <a:lnTo>
                  <a:pt x="259910" y="101408"/>
                </a:lnTo>
                <a:lnTo>
                  <a:pt x="259910" y="93148"/>
                </a:lnTo>
                <a:close/>
                <a:moveTo>
                  <a:pt x="276988" y="93148"/>
                </a:moveTo>
                <a:lnTo>
                  <a:pt x="276988" y="101408"/>
                </a:lnTo>
                <a:lnTo>
                  <a:pt x="268560" y="101408"/>
                </a:lnTo>
                <a:lnTo>
                  <a:pt x="268560" y="93148"/>
                </a:lnTo>
                <a:close/>
                <a:moveTo>
                  <a:pt x="17190" y="101631"/>
                </a:moveTo>
                <a:lnTo>
                  <a:pt x="17190" y="109891"/>
                </a:lnTo>
                <a:lnTo>
                  <a:pt x="8762" y="109891"/>
                </a:lnTo>
                <a:lnTo>
                  <a:pt x="8762" y="101631"/>
                </a:lnTo>
                <a:close/>
                <a:moveTo>
                  <a:pt x="25840" y="101631"/>
                </a:moveTo>
                <a:lnTo>
                  <a:pt x="25840" y="109891"/>
                </a:lnTo>
                <a:lnTo>
                  <a:pt x="17413" y="109891"/>
                </a:lnTo>
                <a:lnTo>
                  <a:pt x="17413" y="101631"/>
                </a:lnTo>
                <a:close/>
                <a:moveTo>
                  <a:pt x="34547" y="101631"/>
                </a:moveTo>
                <a:lnTo>
                  <a:pt x="34547" y="109891"/>
                </a:lnTo>
                <a:lnTo>
                  <a:pt x="26064" y="109891"/>
                </a:lnTo>
                <a:lnTo>
                  <a:pt x="26064" y="101631"/>
                </a:lnTo>
                <a:close/>
                <a:moveTo>
                  <a:pt x="43197" y="101631"/>
                </a:moveTo>
                <a:lnTo>
                  <a:pt x="43197" y="109891"/>
                </a:lnTo>
                <a:lnTo>
                  <a:pt x="34770" y="109891"/>
                </a:lnTo>
                <a:lnTo>
                  <a:pt x="34770" y="101631"/>
                </a:lnTo>
                <a:close/>
                <a:moveTo>
                  <a:pt x="51848" y="101631"/>
                </a:moveTo>
                <a:lnTo>
                  <a:pt x="51848" y="109891"/>
                </a:lnTo>
                <a:lnTo>
                  <a:pt x="43421" y="109891"/>
                </a:lnTo>
                <a:lnTo>
                  <a:pt x="43421" y="101631"/>
                </a:lnTo>
                <a:close/>
                <a:moveTo>
                  <a:pt x="60499" y="101631"/>
                </a:moveTo>
                <a:lnTo>
                  <a:pt x="60499" y="109891"/>
                </a:lnTo>
                <a:lnTo>
                  <a:pt x="52071" y="109891"/>
                </a:lnTo>
                <a:lnTo>
                  <a:pt x="52071" y="101631"/>
                </a:lnTo>
                <a:close/>
                <a:moveTo>
                  <a:pt x="69149" y="101631"/>
                </a:moveTo>
                <a:lnTo>
                  <a:pt x="69149" y="109891"/>
                </a:lnTo>
                <a:lnTo>
                  <a:pt x="60722" y="109891"/>
                </a:lnTo>
                <a:lnTo>
                  <a:pt x="60722" y="101631"/>
                </a:lnTo>
                <a:close/>
                <a:moveTo>
                  <a:pt x="77800" y="101631"/>
                </a:moveTo>
                <a:lnTo>
                  <a:pt x="77800" y="109891"/>
                </a:lnTo>
                <a:lnTo>
                  <a:pt x="69373" y="109891"/>
                </a:lnTo>
                <a:lnTo>
                  <a:pt x="69373" y="101631"/>
                </a:lnTo>
                <a:close/>
                <a:moveTo>
                  <a:pt x="86506" y="101631"/>
                </a:moveTo>
                <a:lnTo>
                  <a:pt x="86506" y="109891"/>
                </a:lnTo>
                <a:lnTo>
                  <a:pt x="78023" y="109891"/>
                </a:lnTo>
                <a:lnTo>
                  <a:pt x="78023" y="101631"/>
                </a:lnTo>
                <a:close/>
                <a:moveTo>
                  <a:pt x="95157" y="101631"/>
                </a:moveTo>
                <a:lnTo>
                  <a:pt x="95157" y="109891"/>
                </a:lnTo>
                <a:lnTo>
                  <a:pt x="86730" y="109891"/>
                </a:lnTo>
                <a:lnTo>
                  <a:pt x="86730" y="101631"/>
                </a:lnTo>
                <a:close/>
                <a:moveTo>
                  <a:pt x="103808" y="101631"/>
                </a:moveTo>
                <a:lnTo>
                  <a:pt x="103808" y="109891"/>
                </a:lnTo>
                <a:lnTo>
                  <a:pt x="95380" y="109891"/>
                </a:lnTo>
                <a:lnTo>
                  <a:pt x="95380" y="101631"/>
                </a:lnTo>
                <a:close/>
                <a:moveTo>
                  <a:pt x="112458" y="101631"/>
                </a:moveTo>
                <a:lnTo>
                  <a:pt x="112458" y="109891"/>
                </a:lnTo>
                <a:lnTo>
                  <a:pt x="104031" y="109891"/>
                </a:lnTo>
                <a:lnTo>
                  <a:pt x="104031" y="101631"/>
                </a:lnTo>
                <a:close/>
                <a:moveTo>
                  <a:pt x="121109" y="101631"/>
                </a:moveTo>
                <a:lnTo>
                  <a:pt x="121109" y="109891"/>
                </a:lnTo>
                <a:lnTo>
                  <a:pt x="112681" y="109891"/>
                </a:lnTo>
                <a:lnTo>
                  <a:pt x="112681" y="101631"/>
                </a:lnTo>
                <a:close/>
                <a:moveTo>
                  <a:pt x="129760" y="101631"/>
                </a:moveTo>
                <a:lnTo>
                  <a:pt x="129760" y="109891"/>
                </a:lnTo>
                <a:lnTo>
                  <a:pt x="121332" y="109891"/>
                </a:lnTo>
                <a:lnTo>
                  <a:pt x="121332" y="101631"/>
                </a:lnTo>
                <a:close/>
                <a:moveTo>
                  <a:pt x="138410" y="101631"/>
                </a:moveTo>
                <a:lnTo>
                  <a:pt x="138410" y="109891"/>
                </a:lnTo>
                <a:lnTo>
                  <a:pt x="129983" y="109891"/>
                </a:lnTo>
                <a:lnTo>
                  <a:pt x="129983" y="101631"/>
                </a:lnTo>
                <a:close/>
                <a:moveTo>
                  <a:pt x="147117" y="101631"/>
                </a:moveTo>
                <a:lnTo>
                  <a:pt x="147117" y="109891"/>
                </a:lnTo>
                <a:lnTo>
                  <a:pt x="138633" y="109891"/>
                </a:lnTo>
                <a:lnTo>
                  <a:pt x="138633" y="101631"/>
                </a:lnTo>
                <a:close/>
                <a:moveTo>
                  <a:pt x="155767" y="101631"/>
                </a:moveTo>
                <a:lnTo>
                  <a:pt x="155767" y="109891"/>
                </a:lnTo>
                <a:lnTo>
                  <a:pt x="147340" y="109891"/>
                </a:lnTo>
                <a:lnTo>
                  <a:pt x="147340" y="101631"/>
                </a:lnTo>
                <a:close/>
                <a:moveTo>
                  <a:pt x="164418" y="101631"/>
                </a:moveTo>
                <a:lnTo>
                  <a:pt x="164418" y="109891"/>
                </a:lnTo>
                <a:lnTo>
                  <a:pt x="155990" y="109891"/>
                </a:lnTo>
                <a:lnTo>
                  <a:pt x="155990" y="101631"/>
                </a:lnTo>
                <a:close/>
                <a:moveTo>
                  <a:pt x="173069" y="101631"/>
                </a:moveTo>
                <a:lnTo>
                  <a:pt x="173069" y="109891"/>
                </a:lnTo>
                <a:lnTo>
                  <a:pt x="164641" y="109891"/>
                </a:lnTo>
                <a:lnTo>
                  <a:pt x="164641" y="101631"/>
                </a:lnTo>
                <a:close/>
                <a:moveTo>
                  <a:pt x="181719" y="101631"/>
                </a:moveTo>
                <a:lnTo>
                  <a:pt x="181719" y="109891"/>
                </a:lnTo>
                <a:lnTo>
                  <a:pt x="173292" y="109891"/>
                </a:lnTo>
                <a:lnTo>
                  <a:pt x="173292" y="101631"/>
                </a:lnTo>
                <a:close/>
                <a:moveTo>
                  <a:pt x="190370" y="101631"/>
                </a:moveTo>
                <a:lnTo>
                  <a:pt x="190370" y="109891"/>
                </a:lnTo>
                <a:lnTo>
                  <a:pt x="181942" y="109891"/>
                </a:lnTo>
                <a:lnTo>
                  <a:pt x="181942" y="101631"/>
                </a:lnTo>
                <a:close/>
                <a:moveTo>
                  <a:pt x="199020" y="101631"/>
                </a:moveTo>
                <a:lnTo>
                  <a:pt x="199020" y="109891"/>
                </a:lnTo>
                <a:lnTo>
                  <a:pt x="190593" y="109891"/>
                </a:lnTo>
                <a:lnTo>
                  <a:pt x="190593" y="101631"/>
                </a:lnTo>
                <a:close/>
                <a:moveTo>
                  <a:pt x="207727" y="101631"/>
                </a:moveTo>
                <a:lnTo>
                  <a:pt x="207727" y="109891"/>
                </a:lnTo>
                <a:lnTo>
                  <a:pt x="199244" y="109891"/>
                </a:lnTo>
                <a:lnTo>
                  <a:pt x="199244" y="101631"/>
                </a:lnTo>
                <a:close/>
                <a:moveTo>
                  <a:pt x="216377" y="101631"/>
                </a:moveTo>
                <a:lnTo>
                  <a:pt x="216377" y="109891"/>
                </a:lnTo>
                <a:lnTo>
                  <a:pt x="207950" y="109891"/>
                </a:lnTo>
                <a:lnTo>
                  <a:pt x="207950" y="101631"/>
                </a:lnTo>
                <a:close/>
                <a:moveTo>
                  <a:pt x="225028" y="101631"/>
                </a:moveTo>
                <a:lnTo>
                  <a:pt x="225028" y="109891"/>
                </a:lnTo>
                <a:lnTo>
                  <a:pt x="216601" y="109891"/>
                </a:lnTo>
                <a:lnTo>
                  <a:pt x="216601" y="101631"/>
                </a:lnTo>
                <a:close/>
                <a:moveTo>
                  <a:pt x="233679" y="101631"/>
                </a:moveTo>
                <a:lnTo>
                  <a:pt x="233679" y="109891"/>
                </a:lnTo>
                <a:lnTo>
                  <a:pt x="225251" y="109891"/>
                </a:lnTo>
                <a:lnTo>
                  <a:pt x="225251" y="101631"/>
                </a:lnTo>
                <a:close/>
                <a:moveTo>
                  <a:pt x="242329" y="101631"/>
                </a:moveTo>
                <a:lnTo>
                  <a:pt x="242329" y="109891"/>
                </a:lnTo>
                <a:lnTo>
                  <a:pt x="233902" y="109891"/>
                </a:lnTo>
                <a:lnTo>
                  <a:pt x="233902" y="101631"/>
                </a:lnTo>
                <a:close/>
                <a:moveTo>
                  <a:pt x="250980" y="101631"/>
                </a:moveTo>
                <a:lnTo>
                  <a:pt x="250980" y="109891"/>
                </a:lnTo>
                <a:lnTo>
                  <a:pt x="242553" y="109891"/>
                </a:lnTo>
                <a:lnTo>
                  <a:pt x="242553" y="101631"/>
                </a:lnTo>
                <a:close/>
                <a:moveTo>
                  <a:pt x="259686" y="101631"/>
                </a:moveTo>
                <a:lnTo>
                  <a:pt x="259686" y="109891"/>
                </a:lnTo>
                <a:lnTo>
                  <a:pt x="251203" y="109891"/>
                </a:lnTo>
                <a:lnTo>
                  <a:pt x="251203" y="101631"/>
                </a:lnTo>
                <a:close/>
                <a:moveTo>
                  <a:pt x="268337" y="101631"/>
                </a:moveTo>
                <a:lnTo>
                  <a:pt x="268337" y="109891"/>
                </a:lnTo>
                <a:lnTo>
                  <a:pt x="259910" y="109891"/>
                </a:lnTo>
                <a:lnTo>
                  <a:pt x="259910" y="101631"/>
                </a:lnTo>
                <a:close/>
                <a:moveTo>
                  <a:pt x="276988" y="101631"/>
                </a:moveTo>
                <a:lnTo>
                  <a:pt x="276988" y="109891"/>
                </a:lnTo>
                <a:lnTo>
                  <a:pt x="268560" y="109891"/>
                </a:lnTo>
                <a:lnTo>
                  <a:pt x="268560" y="101631"/>
                </a:lnTo>
                <a:close/>
                <a:moveTo>
                  <a:pt x="17190" y="110114"/>
                </a:moveTo>
                <a:lnTo>
                  <a:pt x="17190" y="118318"/>
                </a:lnTo>
                <a:lnTo>
                  <a:pt x="8762" y="118318"/>
                </a:lnTo>
                <a:lnTo>
                  <a:pt x="8762" y="110114"/>
                </a:lnTo>
                <a:close/>
                <a:moveTo>
                  <a:pt x="25840" y="110114"/>
                </a:moveTo>
                <a:lnTo>
                  <a:pt x="25840" y="118318"/>
                </a:lnTo>
                <a:lnTo>
                  <a:pt x="17413" y="118318"/>
                </a:lnTo>
                <a:lnTo>
                  <a:pt x="17413" y="110114"/>
                </a:lnTo>
                <a:close/>
                <a:moveTo>
                  <a:pt x="34547" y="110114"/>
                </a:moveTo>
                <a:lnTo>
                  <a:pt x="34547" y="118318"/>
                </a:lnTo>
                <a:lnTo>
                  <a:pt x="26064" y="118318"/>
                </a:lnTo>
                <a:lnTo>
                  <a:pt x="26064" y="110114"/>
                </a:lnTo>
                <a:close/>
                <a:moveTo>
                  <a:pt x="43197" y="110114"/>
                </a:moveTo>
                <a:lnTo>
                  <a:pt x="43197" y="118318"/>
                </a:lnTo>
                <a:lnTo>
                  <a:pt x="34770" y="118318"/>
                </a:lnTo>
                <a:lnTo>
                  <a:pt x="34770" y="110114"/>
                </a:lnTo>
                <a:close/>
                <a:moveTo>
                  <a:pt x="51848" y="110114"/>
                </a:moveTo>
                <a:lnTo>
                  <a:pt x="51848" y="118318"/>
                </a:lnTo>
                <a:lnTo>
                  <a:pt x="43421" y="118318"/>
                </a:lnTo>
                <a:lnTo>
                  <a:pt x="43421" y="110114"/>
                </a:lnTo>
                <a:close/>
                <a:moveTo>
                  <a:pt x="60499" y="110114"/>
                </a:moveTo>
                <a:lnTo>
                  <a:pt x="60499" y="118318"/>
                </a:lnTo>
                <a:lnTo>
                  <a:pt x="52071" y="118318"/>
                </a:lnTo>
                <a:lnTo>
                  <a:pt x="52071" y="110114"/>
                </a:lnTo>
                <a:close/>
                <a:moveTo>
                  <a:pt x="69149" y="110114"/>
                </a:moveTo>
                <a:lnTo>
                  <a:pt x="69149" y="118318"/>
                </a:lnTo>
                <a:lnTo>
                  <a:pt x="60722" y="118318"/>
                </a:lnTo>
                <a:lnTo>
                  <a:pt x="60722" y="110114"/>
                </a:lnTo>
                <a:close/>
                <a:moveTo>
                  <a:pt x="77800" y="110114"/>
                </a:moveTo>
                <a:lnTo>
                  <a:pt x="77800" y="118318"/>
                </a:lnTo>
                <a:lnTo>
                  <a:pt x="69373" y="118318"/>
                </a:lnTo>
                <a:lnTo>
                  <a:pt x="69373" y="110114"/>
                </a:lnTo>
                <a:close/>
                <a:moveTo>
                  <a:pt x="86506" y="110114"/>
                </a:moveTo>
                <a:lnTo>
                  <a:pt x="86506" y="118318"/>
                </a:lnTo>
                <a:lnTo>
                  <a:pt x="78023" y="118318"/>
                </a:lnTo>
                <a:lnTo>
                  <a:pt x="78023" y="110114"/>
                </a:lnTo>
                <a:close/>
                <a:moveTo>
                  <a:pt x="95157" y="110114"/>
                </a:moveTo>
                <a:lnTo>
                  <a:pt x="95157" y="118318"/>
                </a:lnTo>
                <a:lnTo>
                  <a:pt x="86730" y="118318"/>
                </a:lnTo>
                <a:lnTo>
                  <a:pt x="86730" y="110114"/>
                </a:lnTo>
                <a:close/>
                <a:moveTo>
                  <a:pt x="103808" y="110114"/>
                </a:moveTo>
                <a:lnTo>
                  <a:pt x="103808" y="118318"/>
                </a:lnTo>
                <a:lnTo>
                  <a:pt x="95380" y="118318"/>
                </a:lnTo>
                <a:lnTo>
                  <a:pt x="95380" y="110114"/>
                </a:lnTo>
                <a:close/>
                <a:moveTo>
                  <a:pt x="112458" y="110114"/>
                </a:moveTo>
                <a:lnTo>
                  <a:pt x="112458" y="118318"/>
                </a:lnTo>
                <a:lnTo>
                  <a:pt x="104031" y="118318"/>
                </a:lnTo>
                <a:lnTo>
                  <a:pt x="104031" y="110114"/>
                </a:lnTo>
                <a:close/>
                <a:moveTo>
                  <a:pt x="121109" y="110114"/>
                </a:moveTo>
                <a:lnTo>
                  <a:pt x="121109" y="118318"/>
                </a:lnTo>
                <a:lnTo>
                  <a:pt x="112681" y="118318"/>
                </a:lnTo>
                <a:lnTo>
                  <a:pt x="112681" y="110114"/>
                </a:lnTo>
                <a:close/>
                <a:moveTo>
                  <a:pt x="129760" y="110114"/>
                </a:moveTo>
                <a:lnTo>
                  <a:pt x="129760" y="118318"/>
                </a:lnTo>
                <a:lnTo>
                  <a:pt x="121332" y="118318"/>
                </a:lnTo>
                <a:lnTo>
                  <a:pt x="121332" y="110114"/>
                </a:lnTo>
                <a:close/>
                <a:moveTo>
                  <a:pt x="138410" y="110114"/>
                </a:moveTo>
                <a:lnTo>
                  <a:pt x="138410" y="118318"/>
                </a:lnTo>
                <a:lnTo>
                  <a:pt x="129983" y="118318"/>
                </a:lnTo>
                <a:lnTo>
                  <a:pt x="129983" y="110114"/>
                </a:lnTo>
                <a:close/>
                <a:moveTo>
                  <a:pt x="147117" y="110114"/>
                </a:moveTo>
                <a:lnTo>
                  <a:pt x="147117" y="118318"/>
                </a:lnTo>
                <a:lnTo>
                  <a:pt x="138633" y="118318"/>
                </a:lnTo>
                <a:lnTo>
                  <a:pt x="138633" y="110114"/>
                </a:lnTo>
                <a:close/>
                <a:moveTo>
                  <a:pt x="155767" y="110114"/>
                </a:moveTo>
                <a:lnTo>
                  <a:pt x="155767" y="118318"/>
                </a:lnTo>
                <a:lnTo>
                  <a:pt x="147340" y="118318"/>
                </a:lnTo>
                <a:lnTo>
                  <a:pt x="147340" y="110114"/>
                </a:lnTo>
                <a:close/>
                <a:moveTo>
                  <a:pt x="164418" y="110114"/>
                </a:moveTo>
                <a:lnTo>
                  <a:pt x="164418" y="118318"/>
                </a:lnTo>
                <a:lnTo>
                  <a:pt x="155990" y="118318"/>
                </a:lnTo>
                <a:lnTo>
                  <a:pt x="155990" y="110114"/>
                </a:lnTo>
                <a:close/>
                <a:moveTo>
                  <a:pt x="173069" y="110114"/>
                </a:moveTo>
                <a:lnTo>
                  <a:pt x="173069" y="118318"/>
                </a:lnTo>
                <a:lnTo>
                  <a:pt x="164641" y="118318"/>
                </a:lnTo>
                <a:lnTo>
                  <a:pt x="164641" y="110114"/>
                </a:lnTo>
                <a:close/>
                <a:moveTo>
                  <a:pt x="181719" y="110114"/>
                </a:moveTo>
                <a:lnTo>
                  <a:pt x="181719" y="118318"/>
                </a:lnTo>
                <a:lnTo>
                  <a:pt x="173292" y="118318"/>
                </a:lnTo>
                <a:lnTo>
                  <a:pt x="173292" y="110114"/>
                </a:lnTo>
                <a:close/>
                <a:moveTo>
                  <a:pt x="190370" y="110114"/>
                </a:moveTo>
                <a:lnTo>
                  <a:pt x="190370" y="118318"/>
                </a:lnTo>
                <a:lnTo>
                  <a:pt x="181942" y="118318"/>
                </a:lnTo>
                <a:lnTo>
                  <a:pt x="181942" y="110114"/>
                </a:lnTo>
                <a:close/>
                <a:moveTo>
                  <a:pt x="199020" y="110114"/>
                </a:moveTo>
                <a:lnTo>
                  <a:pt x="199020" y="118318"/>
                </a:lnTo>
                <a:lnTo>
                  <a:pt x="190593" y="118318"/>
                </a:lnTo>
                <a:lnTo>
                  <a:pt x="190593" y="110114"/>
                </a:lnTo>
                <a:close/>
                <a:moveTo>
                  <a:pt x="207727" y="110114"/>
                </a:moveTo>
                <a:lnTo>
                  <a:pt x="207727" y="118318"/>
                </a:lnTo>
                <a:lnTo>
                  <a:pt x="199244" y="118318"/>
                </a:lnTo>
                <a:lnTo>
                  <a:pt x="199244" y="110114"/>
                </a:lnTo>
                <a:close/>
                <a:moveTo>
                  <a:pt x="216377" y="110114"/>
                </a:moveTo>
                <a:lnTo>
                  <a:pt x="216377" y="118318"/>
                </a:lnTo>
                <a:lnTo>
                  <a:pt x="207950" y="118318"/>
                </a:lnTo>
                <a:lnTo>
                  <a:pt x="207950" y="110114"/>
                </a:lnTo>
                <a:close/>
                <a:moveTo>
                  <a:pt x="225028" y="110114"/>
                </a:moveTo>
                <a:lnTo>
                  <a:pt x="225028" y="118318"/>
                </a:lnTo>
                <a:lnTo>
                  <a:pt x="216601" y="118318"/>
                </a:lnTo>
                <a:lnTo>
                  <a:pt x="216601" y="110114"/>
                </a:lnTo>
                <a:close/>
                <a:moveTo>
                  <a:pt x="233679" y="110114"/>
                </a:moveTo>
                <a:lnTo>
                  <a:pt x="233679" y="118318"/>
                </a:lnTo>
                <a:lnTo>
                  <a:pt x="225251" y="118318"/>
                </a:lnTo>
                <a:lnTo>
                  <a:pt x="225251" y="110114"/>
                </a:lnTo>
                <a:close/>
                <a:moveTo>
                  <a:pt x="242329" y="110114"/>
                </a:moveTo>
                <a:lnTo>
                  <a:pt x="242329" y="118318"/>
                </a:lnTo>
                <a:lnTo>
                  <a:pt x="233902" y="118318"/>
                </a:lnTo>
                <a:lnTo>
                  <a:pt x="233902" y="110114"/>
                </a:lnTo>
                <a:close/>
                <a:moveTo>
                  <a:pt x="250980" y="110114"/>
                </a:moveTo>
                <a:lnTo>
                  <a:pt x="250980" y="118318"/>
                </a:lnTo>
                <a:lnTo>
                  <a:pt x="242553" y="118318"/>
                </a:lnTo>
                <a:lnTo>
                  <a:pt x="242553" y="110114"/>
                </a:lnTo>
                <a:close/>
                <a:moveTo>
                  <a:pt x="259686" y="110114"/>
                </a:moveTo>
                <a:lnTo>
                  <a:pt x="259686" y="118318"/>
                </a:lnTo>
                <a:lnTo>
                  <a:pt x="251203" y="118318"/>
                </a:lnTo>
                <a:lnTo>
                  <a:pt x="251203" y="110114"/>
                </a:lnTo>
                <a:close/>
                <a:moveTo>
                  <a:pt x="268337" y="110114"/>
                </a:moveTo>
                <a:lnTo>
                  <a:pt x="268337" y="118318"/>
                </a:lnTo>
                <a:lnTo>
                  <a:pt x="259910" y="118318"/>
                </a:lnTo>
                <a:lnTo>
                  <a:pt x="259910" y="110114"/>
                </a:lnTo>
                <a:close/>
                <a:moveTo>
                  <a:pt x="276988" y="110114"/>
                </a:moveTo>
                <a:lnTo>
                  <a:pt x="276988" y="118318"/>
                </a:lnTo>
                <a:lnTo>
                  <a:pt x="268560" y="118318"/>
                </a:lnTo>
                <a:lnTo>
                  <a:pt x="268560" y="110114"/>
                </a:lnTo>
                <a:close/>
                <a:moveTo>
                  <a:pt x="17190" y="118541"/>
                </a:moveTo>
                <a:lnTo>
                  <a:pt x="17190" y="126801"/>
                </a:lnTo>
                <a:lnTo>
                  <a:pt x="8762" y="126801"/>
                </a:lnTo>
                <a:lnTo>
                  <a:pt x="8762" y="118541"/>
                </a:lnTo>
                <a:close/>
                <a:moveTo>
                  <a:pt x="25840" y="118541"/>
                </a:moveTo>
                <a:lnTo>
                  <a:pt x="25840" y="126801"/>
                </a:lnTo>
                <a:lnTo>
                  <a:pt x="17413" y="126801"/>
                </a:lnTo>
                <a:lnTo>
                  <a:pt x="17413" y="118541"/>
                </a:lnTo>
                <a:close/>
                <a:moveTo>
                  <a:pt x="34547" y="118541"/>
                </a:moveTo>
                <a:lnTo>
                  <a:pt x="34547" y="126801"/>
                </a:lnTo>
                <a:lnTo>
                  <a:pt x="26064" y="126801"/>
                </a:lnTo>
                <a:lnTo>
                  <a:pt x="26064" y="118541"/>
                </a:lnTo>
                <a:close/>
                <a:moveTo>
                  <a:pt x="43197" y="118541"/>
                </a:moveTo>
                <a:lnTo>
                  <a:pt x="43197" y="126801"/>
                </a:lnTo>
                <a:lnTo>
                  <a:pt x="34770" y="126801"/>
                </a:lnTo>
                <a:lnTo>
                  <a:pt x="34770" y="118541"/>
                </a:lnTo>
                <a:close/>
                <a:moveTo>
                  <a:pt x="51848" y="118541"/>
                </a:moveTo>
                <a:lnTo>
                  <a:pt x="51848" y="126801"/>
                </a:lnTo>
                <a:lnTo>
                  <a:pt x="43421" y="126801"/>
                </a:lnTo>
                <a:lnTo>
                  <a:pt x="43421" y="118541"/>
                </a:lnTo>
                <a:close/>
                <a:moveTo>
                  <a:pt x="60499" y="118541"/>
                </a:moveTo>
                <a:lnTo>
                  <a:pt x="60499" y="126801"/>
                </a:lnTo>
                <a:lnTo>
                  <a:pt x="52071" y="126801"/>
                </a:lnTo>
                <a:lnTo>
                  <a:pt x="52071" y="118541"/>
                </a:lnTo>
                <a:close/>
                <a:moveTo>
                  <a:pt x="69149" y="118541"/>
                </a:moveTo>
                <a:lnTo>
                  <a:pt x="69149" y="126801"/>
                </a:lnTo>
                <a:lnTo>
                  <a:pt x="60722" y="126801"/>
                </a:lnTo>
                <a:lnTo>
                  <a:pt x="60722" y="118541"/>
                </a:lnTo>
                <a:close/>
                <a:moveTo>
                  <a:pt x="77800" y="118541"/>
                </a:moveTo>
                <a:lnTo>
                  <a:pt x="77800" y="126801"/>
                </a:lnTo>
                <a:lnTo>
                  <a:pt x="69373" y="126801"/>
                </a:lnTo>
                <a:lnTo>
                  <a:pt x="69373" y="118541"/>
                </a:lnTo>
                <a:close/>
                <a:moveTo>
                  <a:pt x="86506" y="118541"/>
                </a:moveTo>
                <a:lnTo>
                  <a:pt x="86506" y="126801"/>
                </a:lnTo>
                <a:lnTo>
                  <a:pt x="78023" y="126801"/>
                </a:lnTo>
                <a:lnTo>
                  <a:pt x="78023" y="118541"/>
                </a:lnTo>
                <a:close/>
                <a:moveTo>
                  <a:pt x="95157" y="118541"/>
                </a:moveTo>
                <a:lnTo>
                  <a:pt x="95157" y="126801"/>
                </a:lnTo>
                <a:lnTo>
                  <a:pt x="86730" y="126801"/>
                </a:lnTo>
                <a:lnTo>
                  <a:pt x="86730" y="118541"/>
                </a:lnTo>
                <a:close/>
                <a:moveTo>
                  <a:pt x="103808" y="118541"/>
                </a:moveTo>
                <a:lnTo>
                  <a:pt x="103808" y="126801"/>
                </a:lnTo>
                <a:lnTo>
                  <a:pt x="95380" y="126801"/>
                </a:lnTo>
                <a:lnTo>
                  <a:pt x="95380" y="118541"/>
                </a:lnTo>
                <a:close/>
                <a:moveTo>
                  <a:pt x="112458" y="118541"/>
                </a:moveTo>
                <a:lnTo>
                  <a:pt x="112458" y="126801"/>
                </a:lnTo>
                <a:lnTo>
                  <a:pt x="104031" y="126801"/>
                </a:lnTo>
                <a:lnTo>
                  <a:pt x="104031" y="118541"/>
                </a:lnTo>
                <a:close/>
                <a:moveTo>
                  <a:pt x="121109" y="118541"/>
                </a:moveTo>
                <a:lnTo>
                  <a:pt x="121109" y="126801"/>
                </a:lnTo>
                <a:lnTo>
                  <a:pt x="112681" y="126801"/>
                </a:lnTo>
                <a:lnTo>
                  <a:pt x="112681" y="118541"/>
                </a:lnTo>
                <a:close/>
                <a:moveTo>
                  <a:pt x="129760" y="118541"/>
                </a:moveTo>
                <a:lnTo>
                  <a:pt x="129760" y="126801"/>
                </a:lnTo>
                <a:lnTo>
                  <a:pt x="121332" y="126801"/>
                </a:lnTo>
                <a:lnTo>
                  <a:pt x="121332" y="118541"/>
                </a:lnTo>
                <a:close/>
                <a:moveTo>
                  <a:pt x="138410" y="118541"/>
                </a:moveTo>
                <a:lnTo>
                  <a:pt x="138410" y="126801"/>
                </a:lnTo>
                <a:lnTo>
                  <a:pt x="129983" y="126801"/>
                </a:lnTo>
                <a:lnTo>
                  <a:pt x="129983" y="118541"/>
                </a:lnTo>
                <a:close/>
                <a:moveTo>
                  <a:pt x="147117" y="118541"/>
                </a:moveTo>
                <a:lnTo>
                  <a:pt x="147117" y="126801"/>
                </a:lnTo>
                <a:lnTo>
                  <a:pt x="138633" y="126801"/>
                </a:lnTo>
                <a:lnTo>
                  <a:pt x="138633" y="118541"/>
                </a:lnTo>
                <a:close/>
                <a:moveTo>
                  <a:pt x="155767" y="118541"/>
                </a:moveTo>
                <a:lnTo>
                  <a:pt x="155767" y="126801"/>
                </a:lnTo>
                <a:lnTo>
                  <a:pt x="147340" y="126801"/>
                </a:lnTo>
                <a:lnTo>
                  <a:pt x="147340" y="118541"/>
                </a:lnTo>
                <a:close/>
                <a:moveTo>
                  <a:pt x="164418" y="118541"/>
                </a:moveTo>
                <a:lnTo>
                  <a:pt x="164418" y="126801"/>
                </a:lnTo>
                <a:lnTo>
                  <a:pt x="155990" y="126801"/>
                </a:lnTo>
                <a:lnTo>
                  <a:pt x="155990" y="118541"/>
                </a:lnTo>
                <a:close/>
                <a:moveTo>
                  <a:pt x="173069" y="118541"/>
                </a:moveTo>
                <a:lnTo>
                  <a:pt x="173069" y="126801"/>
                </a:lnTo>
                <a:lnTo>
                  <a:pt x="164641" y="126801"/>
                </a:lnTo>
                <a:lnTo>
                  <a:pt x="164641" y="118541"/>
                </a:lnTo>
                <a:close/>
                <a:moveTo>
                  <a:pt x="181719" y="118541"/>
                </a:moveTo>
                <a:lnTo>
                  <a:pt x="181719" y="126801"/>
                </a:lnTo>
                <a:lnTo>
                  <a:pt x="173292" y="126801"/>
                </a:lnTo>
                <a:lnTo>
                  <a:pt x="173292" y="118541"/>
                </a:lnTo>
                <a:close/>
                <a:moveTo>
                  <a:pt x="190370" y="118541"/>
                </a:moveTo>
                <a:lnTo>
                  <a:pt x="190370" y="126801"/>
                </a:lnTo>
                <a:lnTo>
                  <a:pt x="181942" y="126801"/>
                </a:lnTo>
                <a:lnTo>
                  <a:pt x="181942" y="118541"/>
                </a:lnTo>
                <a:close/>
                <a:moveTo>
                  <a:pt x="199020" y="118541"/>
                </a:moveTo>
                <a:lnTo>
                  <a:pt x="199020" y="126801"/>
                </a:lnTo>
                <a:lnTo>
                  <a:pt x="190593" y="126801"/>
                </a:lnTo>
                <a:lnTo>
                  <a:pt x="190593" y="118541"/>
                </a:lnTo>
                <a:close/>
                <a:moveTo>
                  <a:pt x="207727" y="118541"/>
                </a:moveTo>
                <a:lnTo>
                  <a:pt x="207727" y="126801"/>
                </a:lnTo>
                <a:lnTo>
                  <a:pt x="199244" y="126801"/>
                </a:lnTo>
                <a:lnTo>
                  <a:pt x="199244" y="118541"/>
                </a:lnTo>
                <a:close/>
                <a:moveTo>
                  <a:pt x="216377" y="118541"/>
                </a:moveTo>
                <a:lnTo>
                  <a:pt x="216377" y="126801"/>
                </a:lnTo>
                <a:lnTo>
                  <a:pt x="207950" y="126801"/>
                </a:lnTo>
                <a:lnTo>
                  <a:pt x="207950" y="118541"/>
                </a:lnTo>
                <a:close/>
                <a:moveTo>
                  <a:pt x="225028" y="118541"/>
                </a:moveTo>
                <a:lnTo>
                  <a:pt x="225028" y="126801"/>
                </a:lnTo>
                <a:lnTo>
                  <a:pt x="216601" y="126801"/>
                </a:lnTo>
                <a:lnTo>
                  <a:pt x="216601" y="118541"/>
                </a:lnTo>
                <a:close/>
                <a:moveTo>
                  <a:pt x="233679" y="118541"/>
                </a:moveTo>
                <a:lnTo>
                  <a:pt x="233679" y="126801"/>
                </a:lnTo>
                <a:lnTo>
                  <a:pt x="225251" y="126801"/>
                </a:lnTo>
                <a:lnTo>
                  <a:pt x="225251" y="118541"/>
                </a:lnTo>
                <a:close/>
                <a:moveTo>
                  <a:pt x="242329" y="118541"/>
                </a:moveTo>
                <a:lnTo>
                  <a:pt x="242329" y="126801"/>
                </a:lnTo>
                <a:lnTo>
                  <a:pt x="233902" y="126801"/>
                </a:lnTo>
                <a:lnTo>
                  <a:pt x="233902" y="118541"/>
                </a:lnTo>
                <a:close/>
                <a:moveTo>
                  <a:pt x="250980" y="118541"/>
                </a:moveTo>
                <a:lnTo>
                  <a:pt x="250980" y="126801"/>
                </a:lnTo>
                <a:lnTo>
                  <a:pt x="242553" y="126801"/>
                </a:lnTo>
                <a:lnTo>
                  <a:pt x="242553" y="118541"/>
                </a:lnTo>
                <a:close/>
                <a:moveTo>
                  <a:pt x="259686" y="118541"/>
                </a:moveTo>
                <a:lnTo>
                  <a:pt x="259686" y="126801"/>
                </a:lnTo>
                <a:lnTo>
                  <a:pt x="251203" y="126801"/>
                </a:lnTo>
                <a:lnTo>
                  <a:pt x="251203" y="118541"/>
                </a:lnTo>
                <a:close/>
                <a:moveTo>
                  <a:pt x="268337" y="118541"/>
                </a:moveTo>
                <a:lnTo>
                  <a:pt x="268337" y="126801"/>
                </a:lnTo>
                <a:lnTo>
                  <a:pt x="259910" y="126801"/>
                </a:lnTo>
                <a:lnTo>
                  <a:pt x="259910" y="118541"/>
                </a:lnTo>
                <a:close/>
                <a:moveTo>
                  <a:pt x="276988" y="118541"/>
                </a:moveTo>
                <a:lnTo>
                  <a:pt x="276988" y="126801"/>
                </a:lnTo>
                <a:lnTo>
                  <a:pt x="268560" y="126801"/>
                </a:lnTo>
                <a:lnTo>
                  <a:pt x="268560" y="118541"/>
                </a:lnTo>
                <a:close/>
                <a:moveTo>
                  <a:pt x="17190" y="127025"/>
                </a:moveTo>
                <a:lnTo>
                  <a:pt x="17190" y="135229"/>
                </a:lnTo>
                <a:lnTo>
                  <a:pt x="8762" y="135229"/>
                </a:lnTo>
                <a:lnTo>
                  <a:pt x="8762" y="127025"/>
                </a:lnTo>
                <a:close/>
                <a:moveTo>
                  <a:pt x="25840" y="127025"/>
                </a:moveTo>
                <a:lnTo>
                  <a:pt x="25840" y="135229"/>
                </a:lnTo>
                <a:lnTo>
                  <a:pt x="17413" y="135229"/>
                </a:lnTo>
                <a:lnTo>
                  <a:pt x="17413" y="127025"/>
                </a:lnTo>
                <a:close/>
                <a:moveTo>
                  <a:pt x="34547" y="127025"/>
                </a:moveTo>
                <a:lnTo>
                  <a:pt x="34547" y="135229"/>
                </a:lnTo>
                <a:lnTo>
                  <a:pt x="26064" y="135229"/>
                </a:lnTo>
                <a:lnTo>
                  <a:pt x="26064" y="127025"/>
                </a:lnTo>
                <a:close/>
                <a:moveTo>
                  <a:pt x="43197" y="127025"/>
                </a:moveTo>
                <a:lnTo>
                  <a:pt x="43197" y="135229"/>
                </a:lnTo>
                <a:lnTo>
                  <a:pt x="34770" y="135229"/>
                </a:lnTo>
                <a:lnTo>
                  <a:pt x="34770" y="127025"/>
                </a:lnTo>
                <a:close/>
                <a:moveTo>
                  <a:pt x="51848" y="127025"/>
                </a:moveTo>
                <a:lnTo>
                  <a:pt x="51848" y="135229"/>
                </a:lnTo>
                <a:lnTo>
                  <a:pt x="43421" y="135229"/>
                </a:lnTo>
                <a:lnTo>
                  <a:pt x="43421" y="127025"/>
                </a:lnTo>
                <a:close/>
                <a:moveTo>
                  <a:pt x="60499" y="127025"/>
                </a:moveTo>
                <a:lnTo>
                  <a:pt x="60499" y="135229"/>
                </a:lnTo>
                <a:lnTo>
                  <a:pt x="52071" y="135229"/>
                </a:lnTo>
                <a:lnTo>
                  <a:pt x="52071" y="127025"/>
                </a:lnTo>
                <a:close/>
                <a:moveTo>
                  <a:pt x="69149" y="127025"/>
                </a:moveTo>
                <a:lnTo>
                  <a:pt x="69149" y="135229"/>
                </a:lnTo>
                <a:lnTo>
                  <a:pt x="60722" y="135229"/>
                </a:lnTo>
                <a:lnTo>
                  <a:pt x="60722" y="127025"/>
                </a:lnTo>
                <a:close/>
                <a:moveTo>
                  <a:pt x="77800" y="127025"/>
                </a:moveTo>
                <a:lnTo>
                  <a:pt x="77800" y="135229"/>
                </a:lnTo>
                <a:lnTo>
                  <a:pt x="69373" y="135229"/>
                </a:lnTo>
                <a:lnTo>
                  <a:pt x="69373" y="127025"/>
                </a:lnTo>
                <a:close/>
                <a:moveTo>
                  <a:pt x="86506" y="127025"/>
                </a:moveTo>
                <a:lnTo>
                  <a:pt x="86506" y="135229"/>
                </a:lnTo>
                <a:lnTo>
                  <a:pt x="78023" y="135229"/>
                </a:lnTo>
                <a:lnTo>
                  <a:pt x="78023" y="127025"/>
                </a:lnTo>
                <a:close/>
                <a:moveTo>
                  <a:pt x="95157" y="127025"/>
                </a:moveTo>
                <a:lnTo>
                  <a:pt x="95157" y="135229"/>
                </a:lnTo>
                <a:lnTo>
                  <a:pt x="86730" y="135229"/>
                </a:lnTo>
                <a:lnTo>
                  <a:pt x="86730" y="127025"/>
                </a:lnTo>
                <a:close/>
                <a:moveTo>
                  <a:pt x="103808" y="127025"/>
                </a:moveTo>
                <a:lnTo>
                  <a:pt x="103808" y="135229"/>
                </a:lnTo>
                <a:lnTo>
                  <a:pt x="95380" y="135229"/>
                </a:lnTo>
                <a:lnTo>
                  <a:pt x="95380" y="127025"/>
                </a:lnTo>
                <a:close/>
                <a:moveTo>
                  <a:pt x="112458" y="127025"/>
                </a:moveTo>
                <a:lnTo>
                  <a:pt x="112458" y="135229"/>
                </a:lnTo>
                <a:lnTo>
                  <a:pt x="104031" y="135229"/>
                </a:lnTo>
                <a:lnTo>
                  <a:pt x="104031" y="127025"/>
                </a:lnTo>
                <a:close/>
                <a:moveTo>
                  <a:pt x="121109" y="127025"/>
                </a:moveTo>
                <a:lnTo>
                  <a:pt x="121109" y="135229"/>
                </a:lnTo>
                <a:lnTo>
                  <a:pt x="112681" y="135229"/>
                </a:lnTo>
                <a:lnTo>
                  <a:pt x="112681" y="127025"/>
                </a:lnTo>
                <a:close/>
                <a:moveTo>
                  <a:pt x="129760" y="127025"/>
                </a:moveTo>
                <a:lnTo>
                  <a:pt x="129760" y="135229"/>
                </a:lnTo>
                <a:lnTo>
                  <a:pt x="121332" y="135229"/>
                </a:lnTo>
                <a:lnTo>
                  <a:pt x="121332" y="127025"/>
                </a:lnTo>
                <a:close/>
                <a:moveTo>
                  <a:pt x="138410" y="127025"/>
                </a:moveTo>
                <a:lnTo>
                  <a:pt x="138410" y="135229"/>
                </a:lnTo>
                <a:lnTo>
                  <a:pt x="129983" y="135229"/>
                </a:lnTo>
                <a:lnTo>
                  <a:pt x="129983" y="127025"/>
                </a:lnTo>
                <a:close/>
                <a:moveTo>
                  <a:pt x="147117" y="127025"/>
                </a:moveTo>
                <a:lnTo>
                  <a:pt x="147117" y="135229"/>
                </a:lnTo>
                <a:lnTo>
                  <a:pt x="138633" y="135229"/>
                </a:lnTo>
                <a:lnTo>
                  <a:pt x="138633" y="127025"/>
                </a:lnTo>
                <a:close/>
                <a:moveTo>
                  <a:pt x="155767" y="127025"/>
                </a:moveTo>
                <a:lnTo>
                  <a:pt x="155767" y="135229"/>
                </a:lnTo>
                <a:lnTo>
                  <a:pt x="147340" y="135229"/>
                </a:lnTo>
                <a:lnTo>
                  <a:pt x="147340" y="127025"/>
                </a:lnTo>
                <a:close/>
                <a:moveTo>
                  <a:pt x="164418" y="127025"/>
                </a:moveTo>
                <a:lnTo>
                  <a:pt x="164418" y="135229"/>
                </a:lnTo>
                <a:lnTo>
                  <a:pt x="155990" y="135229"/>
                </a:lnTo>
                <a:lnTo>
                  <a:pt x="155990" y="127025"/>
                </a:lnTo>
                <a:close/>
                <a:moveTo>
                  <a:pt x="173069" y="127025"/>
                </a:moveTo>
                <a:lnTo>
                  <a:pt x="173069" y="135229"/>
                </a:lnTo>
                <a:lnTo>
                  <a:pt x="164641" y="135229"/>
                </a:lnTo>
                <a:lnTo>
                  <a:pt x="164641" y="127025"/>
                </a:lnTo>
                <a:close/>
                <a:moveTo>
                  <a:pt x="181719" y="127025"/>
                </a:moveTo>
                <a:lnTo>
                  <a:pt x="181719" y="135229"/>
                </a:lnTo>
                <a:lnTo>
                  <a:pt x="173292" y="135229"/>
                </a:lnTo>
                <a:lnTo>
                  <a:pt x="173292" y="127025"/>
                </a:lnTo>
                <a:close/>
                <a:moveTo>
                  <a:pt x="190370" y="127025"/>
                </a:moveTo>
                <a:lnTo>
                  <a:pt x="190370" y="135229"/>
                </a:lnTo>
                <a:lnTo>
                  <a:pt x="181942" y="135229"/>
                </a:lnTo>
                <a:lnTo>
                  <a:pt x="181942" y="127025"/>
                </a:lnTo>
                <a:close/>
                <a:moveTo>
                  <a:pt x="199020" y="127025"/>
                </a:moveTo>
                <a:lnTo>
                  <a:pt x="199020" y="135229"/>
                </a:lnTo>
                <a:lnTo>
                  <a:pt x="190593" y="135229"/>
                </a:lnTo>
                <a:lnTo>
                  <a:pt x="190593" y="127025"/>
                </a:lnTo>
                <a:close/>
                <a:moveTo>
                  <a:pt x="207727" y="127025"/>
                </a:moveTo>
                <a:lnTo>
                  <a:pt x="207727" y="135229"/>
                </a:lnTo>
                <a:lnTo>
                  <a:pt x="199244" y="135229"/>
                </a:lnTo>
                <a:lnTo>
                  <a:pt x="199244" y="127025"/>
                </a:lnTo>
                <a:close/>
                <a:moveTo>
                  <a:pt x="216377" y="127025"/>
                </a:moveTo>
                <a:lnTo>
                  <a:pt x="216377" y="135229"/>
                </a:lnTo>
                <a:lnTo>
                  <a:pt x="207950" y="135229"/>
                </a:lnTo>
                <a:lnTo>
                  <a:pt x="207950" y="127025"/>
                </a:lnTo>
                <a:close/>
                <a:moveTo>
                  <a:pt x="225028" y="127025"/>
                </a:moveTo>
                <a:lnTo>
                  <a:pt x="225028" y="135229"/>
                </a:lnTo>
                <a:lnTo>
                  <a:pt x="216601" y="135229"/>
                </a:lnTo>
                <a:lnTo>
                  <a:pt x="216601" y="127025"/>
                </a:lnTo>
                <a:close/>
                <a:moveTo>
                  <a:pt x="233679" y="127025"/>
                </a:moveTo>
                <a:lnTo>
                  <a:pt x="233679" y="135229"/>
                </a:lnTo>
                <a:lnTo>
                  <a:pt x="225251" y="135229"/>
                </a:lnTo>
                <a:lnTo>
                  <a:pt x="225251" y="127025"/>
                </a:lnTo>
                <a:close/>
                <a:moveTo>
                  <a:pt x="242329" y="127025"/>
                </a:moveTo>
                <a:lnTo>
                  <a:pt x="242329" y="135229"/>
                </a:lnTo>
                <a:lnTo>
                  <a:pt x="233902" y="135229"/>
                </a:lnTo>
                <a:lnTo>
                  <a:pt x="233902" y="127025"/>
                </a:lnTo>
                <a:close/>
                <a:moveTo>
                  <a:pt x="250980" y="127025"/>
                </a:moveTo>
                <a:lnTo>
                  <a:pt x="250980" y="135229"/>
                </a:lnTo>
                <a:lnTo>
                  <a:pt x="242553" y="135229"/>
                </a:lnTo>
                <a:lnTo>
                  <a:pt x="242553" y="127025"/>
                </a:lnTo>
                <a:close/>
                <a:moveTo>
                  <a:pt x="259686" y="127025"/>
                </a:moveTo>
                <a:lnTo>
                  <a:pt x="259686" y="135229"/>
                </a:lnTo>
                <a:lnTo>
                  <a:pt x="251203" y="135229"/>
                </a:lnTo>
                <a:lnTo>
                  <a:pt x="251203" y="127025"/>
                </a:lnTo>
                <a:close/>
                <a:moveTo>
                  <a:pt x="268337" y="127025"/>
                </a:moveTo>
                <a:lnTo>
                  <a:pt x="268337" y="135229"/>
                </a:lnTo>
                <a:lnTo>
                  <a:pt x="259910" y="135229"/>
                </a:lnTo>
                <a:lnTo>
                  <a:pt x="259910" y="127025"/>
                </a:lnTo>
                <a:close/>
                <a:moveTo>
                  <a:pt x="276988" y="127025"/>
                </a:moveTo>
                <a:lnTo>
                  <a:pt x="276988" y="135229"/>
                </a:lnTo>
                <a:lnTo>
                  <a:pt x="268560" y="135229"/>
                </a:lnTo>
                <a:lnTo>
                  <a:pt x="268560" y="127025"/>
                </a:lnTo>
                <a:close/>
                <a:moveTo>
                  <a:pt x="17190" y="135452"/>
                </a:moveTo>
                <a:lnTo>
                  <a:pt x="17190" y="143712"/>
                </a:lnTo>
                <a:lnTo>
                  <a:pt x="8762" y="143712"/>
                </a:lnTo>
                <a:lnTo>
                  <a:pt x="8762" y="135452"/>
                </a:lnTo>
                <a:close/>
                <a:moveTo>
                  <a:pt x="25840" y="135452"/>
                </a:moveTo>
                <a:lnTo>
                  <a:pt x="25840" y="143712"/>
                </a:lnTo>
                <a:lnTo>
                  <a:pt x="17413" y="143712"/>
                </a:lnTo>
                <a:lnTo>
                  <a:pt x="17413" y="135452"/>
                </a:lnTo>
                <a:close/>
                <a:moveTo>
                  <a:pt x="34547" y="135452"/>
                </a:moveTo>
                <a:lnTo>
                  <a:pt x="34547" y="143712"/>
                </a:lnTo>
                <a:lnTo>
                  <a:pt x="26064" y="143712"/>
                </a:lnTo>
                <a:lnTo>
                  <a:pt x="26064" y="135452"/>
                </a:lnTo>
                <a:close/>
                <a:moveTo>
                  <a:pt x="43197" y="135452"/>
                </a:moveTo>
                <a:lnTo>
                  <a:pt x="43197" y="143712"/>
                </a:lnTo>
                <a:lnTo>
                  <a:pt x="34770" y="143712"/>
                </a:lnTo>
                <a:lnTo>
                  <a:pt x="34770" y="135452"/>
                </a:lnTo>
                <a:close/>
                <a:moveTo>
                  <a:pt x="51848" y="135452"/>
                </a:moveTo>
                <a:lnTo>
                  <a:pt x="51848" y="143712"/>
                </a:lnTo>
                <a:lnTo>
                  <a:pt x="43421" y="143712"/>
                </a:lnTo>
                <a:lnTo>
                  <a:pt x="43421" y="135452"/>
                </a:lnTo>
                <a:close/>
                <a:moveTo>
                  <a:pt x="60499" y="135452"/>
                </a:moveTo>
                <a:lnTo>
                  <a:pt x="60499" y="143712"/>
                </a:lnTo>
                <a:lnTo>
                  <a:pt x="52071" y="143712"/>
                </a:lnTo>
                <a:lnTo>
                  <a:pt x="52071" y="135452"/>
                </a:lnTo>
                <a:close/>
                <a:moveTo>
                  <a:pt x="69149" y="135452"/>
                </a:moveTo>
                <a:lnTo>
                  <a:pt x="69149" y="143712"/>
                </a:lnTo>
                <a:lnTo>
                  <a:pt x="60722" y="143712"/>
                </a:lnTo>
                <a:lnTo>
                  <a:pt x="60722" y="135452"/>
                </a:lnTo>
                <a:close/>
                <a:moveTo>
                  <a:pt x="77800" y="135452"/>
                </a:moveTo>
                <a:lnTo>
                  <a:pt x="77800" y="143712"/>
                </a:lnTo>
                <a:lnTo>
                  <a:pt x="69373" y="143712"/>
                </a:lnTo>
                <a:lnTo>
                  <a:pt x="69373" y="135452"/>
                </a:lnTo>
                <a:close/>
                <a:moveTo>
                  <a:pt x="86506" y="135452"/>
                </a:moveTo>
                <a:lnTo>
                  <a:pt x="86506" y="143712"/>
                </a:lnTo>
                <a:lnTo>
                  <a:pt x="78023" y="143712"/>
                </a:lnTo>
                <a:lnTo>
                  <a:pt x="78023" y="135452"/>
                </a:lnTo>
                <a:close/>
                <a:moveTo>
                  <a:pt x="95157" y="135452"/>
                </a:moveTo>
                <a:lnTo>
                  <a:pt x="95157" y="143712"/>
                </a:lnTo>
                <a:lnTo>
                  <a:pt x="86730" y="143712"/>
                </a:lnTo>
                <a:lnTo>
                  <a:pt x="86730" y="135452"/>
                </a:lnTo>
                <a:close/>
                <a:moveTo>
                  <a:pt x="103808" y="135452"/>
                </a:moveTo>
                <a:lnTo>
                  <a:pt x="103808" y="143712"/>
                </a:lnTo>
                <a:lnTo>
                  <a:pt x="95380" y="143712"/>
                </a:lnTo>
                <a:lnTo>
                  <a:pt x="95380" y="135452"/>
                </a:lnTo>
                <a:close/>
                <a:moveTo>
                  <a:pt x="112458" y="135452"/>
                </a:moveTo>
                <a:lnTo>
                  <a:pt x="112458" y="143712"/>
                </a:lnTo>
                <a:lnTo>
                  <a:pt x="104031" y="143712"/>
                </a:lnTo>
                <a:lnTo>
                  <a:pt x="104031" y="135452"/>
                </a:lnTo>
                <a:close/>
                <a:moveTo>
                  <a:pt x="121109" y="135452"/>
                </a:moveTo>
                <a:lnTo>
                  <a:pt x="121109" y="143712"/>
                </a:lnTo>
                <a:lnTo>
                  <a:pt x="112681" y="143712"/>
                </a:lnTo>
                <a:lnTo>
                  <a:pt x="112681" y="135452"/>
                </a:lnTo>
                <a:close/>
                <a:moveTo>
                  <a:pt x="129760" y="135452"/>
                </a:moveTo>
                <a:lnTo>
                  <a:pt x="129760" y="143712"/>
                </a:lnTo>
                <a:lnTo>
                  <a:pt x="121332" y="143712"/>
                </a:lnTo>
                <a:lnTo>
                  <a:pt x="121332" y="135452"/>
                </a:lnTo>
                <a:close/>
                <a:moveTo>
                  <a:pt x="138410" y="135452"/>
                </a:moveTo>
                <a:lnTo>
                  <a:pt x="138410" y="143712"/>
                </a:lnTo>
                <a:lnTo>
                  <a:pt x="129983" y="143712"/>
                </a:lnTo>
                <a:lnTo>
                  <a:pt x="129983" y="135452"/>
                </a:lnTo>
                <a:close/>
                <a:moveTo>
                  <a:pt x="147117" y="135452"/>
                </a:moveTo>
                <a:lnTo>
                  <a:pt x="147117" y="143712"/>
                </a:lnTo>
                <a:lnTo>
                  <a:pt x="138633" y="143712"/>
                </a:lnTo>
                <a:lnTo>
                  <a:pt x="138633" y="135452"/>
                </a:lnTo>
                <a:close/>
                <a:moveTo>
                  <a:pt x="155767" y="135452"/>
                </a:moveTo>
                <a:lnTo>
                  <a:pt x="155767" y="143712"/>
                </a:lnTo>
                <a:lnTo>
                  <a:pt x="147340" y="143712"/>
                </a:lnTo>
                <a:lnTo>
                  <a:pt x="147340" y="135452"/>
                </a:lnTo>
                <a:close/>
                <a:moveTo>
                  <a:pt x="164418" y="135452"/>
                </a:moveTo>
                <a:lnTo>
                  <a:pt x="164418" y="143712"/>
                </a:lnTo>
                <a:lnTo>
                  <a:pt x="155990" y="143712"/>
                </a:lnTo>
                <a:lnTo>
                  <a:pt x="155990" y="135452"/>
                </a:lnTo>
                <a:close/>
                <a:moveTo>
                  <a:pt x="173069" y="135452"/>
                </a:moveTo>
                <a:lnTo>
                  <a:pt x="173069" y="143712"/>
                </a:lnTo>
                <a:lnTo>
                  <a:pt x="164641" y="143712"/>
                </a:lnTo>
                <a:lnTo>
                  <a:pt x="164641" y="135452"/>
                </a:lnTo>
                <a:close/>
                <a:moveTo>
                  <a:pt x="181719" y="135452"/>
                </a:moveTo>
                <a:lnTo>
                  <a:pt x="181719" y="143712"/>
                </a:lnTo>
                <a:lnTo>
                  <a:pt x="173292" y="143712"/>
                </a:lnTo>
                <a:lnTo>
                  <a:pt x="173292" y="135452"/>
                </a:lnTo>
                <a:close/>
                <a:moveTo>
                  <a:pt x="190370" y="135452"/>
                </a:moveTo>
                <a:lnTo>
                  <a:pt x="190370" y="143712"/>
                </a:lnTo>
                <a:lnTo>
                  <a:pt x="181942" y="143712"/>
                </a:lnTo>
                <a:lnTo>
                  <a:pt x="181942" y="135452"/>
                </a:lnTo>
                <a:close/>
                <a:moveTo>
                  <a:pt x="199020" y="135452"/>
                </a:moveTo>
                <a:lnTo>
                  <a:pt x="199020" y="143712"/>
                </a:lnTo>
                <a:lnTo>
                  <a:pt x="190593" y="143712"/>
                </a:lnTo>
                <a:lnTo>
                  <a:pt x="190593" y="135452"/>
                </a:lnTo>
                <a:close/>
                <a:moveTo>
                  <a:pt x="207727" y="135452"/>
                </a:moveTo>
                <a:lnTo>
                  <a:pt x="207727" y="143712"/>
                </a:lnTo>
                <a:lnTo>
                  <a:pt x="199244" y="143712"/>
                </a:lnTo>
                <a:lnTo>
                  <a:pt x="199244" y="135452"/>
                </a:lnTo>
                <a:close/>
                <a:moveTo>
                  <a:pt x="216377" y="135452"/>
                </a:moveTo>
                <a:lnTo>
                  <a:pt x="216377" y="143712"/>
                </a:lnTo>
                <a:lnTo>
                  <a:pt x="207950" y="143712"/>
                </a:lnTo>
                <a:lnTo>
                  <a:pt x="207950" y="135452"/>
                </a:lnTo>
                <a:close/>
                <a:moveTo>
                  <a:pt x="225028" y="135452"/>
                </a:moveTo>
                <a:lnTo>
                  <a:pt x="225028" y="143712"/>
                </a:lnTo>
                <a:lnTo>
                  <a:pt x="216601" y="143712"/>
                </a:lnTo>
                <a:lnTo>
                  <a:pt x="216601" y="135452"/>
                </a:lnTo>
                <a:close/>
                <a:moveTo>
                  <a:pt x="233679" y="135452"/>
                </a:moveTo>
                <a:lnTo>
                  <a:pt x="233679" y="143712"/>
                </a:lnTo>
                <a:lnTo>
                  <a:pt x="225251" y="143712"/>
                </a:lnTo>
                <a:lnTo>
                  <a:pt x="225251" y="135452"/>
                </a:lnTo>
                <a:close/>
                <a:moveTo>
                  <a:pt x="242329" y="135452"/>
                </a:moveTo>
                <a:lnTo>
                  <a:pt x="242329" y="143712"/>
                </a:lnTo>
                <a:lnTo>
                  <a:pt x="233902" y="143712"/>
                </a:lnTo>
                <a:lnTo>
                  <a:pt x="233902" y="135452"/>
                </a:lnTo>
                <a:close/>
                <a:moveTo>
                  <a:pt x="250980" y="135452"/>
                </a:moveTo>
                <a:lnTo>
                  <a:pt x="250980" y="143712"/>
                </a:lnTo>
                <a:lnTo>
                  <a:pt x="242553" y="143712"/>
                </a:lnTo>
                <a:lnTo>
                  <a:pt x="242553" y="135452"/>
                </a:lnTo>
                <a:close/>
                <a:moveTo>
                  <a:pt x="259686" y="135452"/>
                </a:moveTo>
                <a:lnTo>
                  <a:pt x="259686" y="143712"/>
                </a:lnTo>
                <a:lnTo>
                  <a:pt x="251203" y="143712"/>
                </a:lnTo>
                <a:lnTo>
                  <a:pt x="251203" y="135452"/>
                </a:lnTo>
                <a:close/>
                <a:moveTo>
                  <a:pt x="268337" y="135452"/>
                </a:moveTo>
                <a:lnTo>
                  <a:pt x="268337" y="143712"/>
                </a:lnTo>
                <a:lnTo>
                  <a:pt x="259910" y="143712"/>
                </a:lnTo>
                <a:lnTo>
                  <a:pt x="259910" y="135452"/>
                </a:lnTo>
                <a:close/>
                <a:moveTo>
                  <a:pt x="276988" y="135452"/>
                </a:moveTo>
                <a:lnTo>
                  <a:pt x="276988" y="143712"/>
                </a:lnTo>
                <a:lnTo>
                  <a:pt x="268560" y="143712"/>
                </a:lnTo>
                <a:lnTo>
                  <a:pt x="268560" y="135452"/>
                </a:lnTo>
                <a:close/>
                <a:moveTo>
                  <a:pt x="17190" y="143935"/>
                </a:moveTo>
                <a:lnTo>
                  <a:pt x="17190" y="152139"/>
                </a:lnTo>
                <a:lnTo>
                  <a:pt x="8762" y="152139"/>
                </a:lnTo>
                <a:lnTo>
                  <a:pt x="8762" y="143935"/>
                </a:lnTo>
                <a:close/>
                <a:moveTo>
                  <a:pt x="25840" y="143935"/>
                </a:moveTo>
                <a:lnTo>
                  <a:pt x="25840" y="152139"/>
                </a:lnTo>
                <a:lnTo>
                  <a:pt x="17413" y="152139"/>
                </a:lnTo>
                <a:lnTo>
                  <a:pt x="17413" y="143935"/>
                </a:lnTo>
                <a:close/>
                <a:moveTo>
                  <a:pt x="34547" y="143935"/>
                </a:moveTo>
                <a:lnTo>
                  <a:pt x="34547" y="152139"/>
                </a:lnTo>
                <a:lnTo>
                  <a:pt x="26064" y="152139"/>
                </a:lnTo>
                <a:lnTo>
                  <a:pt x="26064" y="143935"/>
                </a:lnTo>
                <a:close/>
                <a:moveTo>
                  <a:pt x="43197" y="143935"/>
                </a:moveTo>
                <a:lnTo>
                  <a:pt x="43197" y="152139"/>
                </a:lnTo>
                <a:lnTo>
                  <a:pt x="34770" y="152139"/>
                </a:lnTo>
                <a:lnTo>
                  <a:pt x="34770" y="143935"/>
                </a:lnTo>
                <a:close/>
                <a:moveTo>
                  <a:pt x="51848" y="143935"/>
                </a:moveTo>
                <a:lnTo>
                  <a:pt x="51848" y="152139"/>
                </a:lnTo>
                <a:lnTo>
                  <a:pt x="43421" y="152139"/>
                </a:lnTo>
                <a:lnTo>
                  <a:pt x="43421" y="143935"/>
                </a:lnTo>
                <a:close/>
                <a:moveTo>
                  <a:pt x="60499" y="143935"/>
                </a:moveTo>
                <a:lnTo>
                  <a:pt x="60499" y="152139"/>
                </a:lnTo>
                <a:lnTo>
                  <a:pt x="52071" y="152139"/>
                </a:lnTo>
                <a:lnTo>
                  <a:pt x="52071" y="143935"/>
                </a:lnTo>
                <a:close/>
                <a:moveTo>
                  <a:pt x="69149" y="143935"/>
                </a:moveTo>
                <a:lnTo>
                  <a:pt x="69149" y="152139"/>
                </a:lnTo>
                <a:lnTo>
                  <a:pt x="60722" y="152139"/>
                </a:lnTo>
                <a:lnTo>
                  <a:pt x="60722" y="143935"/>
                </a:lnTo>
                <a:close/>
                <a:moveTo>
                  <a:pt x="77800" y="143935"/>
                </a:moveTo>
                <a:lnTo>
                  <a:pt x="77800" y="152139"/>
                </a:lnTo>
                <a:lnTo>
                  <a:pt x="69373" y="152139"/>
                </a:lnTo>
                <a:lnTo>
                  <a:pt x="69373" y="143935"/>
                </a:lnTo>
                <a:close/>
                <a:moveTo>
                  <a:pt x="86506" y="143935"/>
                </a:moveTo>
                <a:lnTo>
                  <a:pt x="86506" y="152139"/>
                </a:lnTo>
                <a:lnTo>
                  <a:pt x="78023" y="152139"/>
                </a:lnTo>
                <a:lnTo>
                  <a:pt x="78023" y="143935"/>
                </a:lnTo>
                <a:close/>
                <a:moveTo>
                  <a:pt x="95157" y="143935"/>
                </a:moveTo>
                <a:lnTo>
                  <a:pt x="95157" y="152139"/>
                </a:lnTo>
                <a:lnTo>
                  <a:pt x="86730" y="152139"/>
                </a:lnTo>
                <a:lnTo>
                  <a:pt x="86730" y="143935"/>
                </a:lnTo>
                <a:close/>
                <a:moveTo>
                  <a:pt x="103808" y="143935"/>
                </a:moveTo>
                <a:lnTo>
                  <a:pt x="103808" y="152139"/>
                </a:lnTo>
                <a:lnTo>
                  <a:pt x="95380" y="152139"/>
                </a:lnTo>
                <a:lnTo>
                  <a:pt x="95380" y="143935"/>
                </a:lnTo>
                <a:close/>
                <a:moveTo>
                  <a:pt x="112458" y="143935"/>
                </a:moveTo>
                <a:lnTo>
                  <a:pt x="112458" y="152139"/>
                </a:lnTo>
                <a:lnTo>
                  <a:pt x="104031" y="152139"/>
                </a:lnTo>
                <a:lnTo>
                  <a:pt x="104031" y="143935"/>
                </a:lnTo>
                <a:close/>
                <a:moveTo>
                  <a:pt x="121109" y="143935"/>
                </a:moveTo>
                <a:lnTo>
                  <a:pt x="121109" y="152139"/>
                </a:lnTo>
                <a:lnTo>
                  <a:pt x="112681" y="152139"/>
                </a:lnTo>
                <a:lnTo>
                  <a:pt x="112681" y="143935"/>
                </a:lnTo>
                <a:close/>
                <a:moveTo>
                  <a:pt x="129760" y="143935"/>
                </a:moveTo>
                <a:lnTo>
                  <a:pt x="129760" y="152139"/>
                </a:lnTo>
                <a:lnTo>
                  <a:pt x="121332" y="152139"/>
                </a:lnTo>
                <a:lnTo>
                  <a:pt x="121332" y="143935"/>
                </a:lnTo>
                <a:close/>
                <a:moveTo>
                  <a:pt x="138410" y="143935"/>
                </a:moveTo>
                <a:lnTo>
                  <a:pt x="138410" y="152139"/>
                </a:lnTo>
                <a:lnTo>
                  <a:pt x="129983" y="152139"/>
                </a:lnTo>
                <a:lnTo>
                  <a:pt x="129983" y="143935"/>
                </a:lnTo>
                <a:close/>
                <a:moveTo>
                  <a:pt x="147117" y="143935"/>
                </a:moveTo>
                <a:lnTo>
                  <a:pt x="147117" y="152139"/>
                </a:lnTo>
                <a:lnTo>
                  <a:pt x="138633" y="152139"/>
                </a:lnTo>
                <a:lnTo>
                  <a:pt x="138633" y="143935"/>
                </a:lnTo>
                <a:close/>
                <a:moveTo>
                  <a:pt x="155767" y="143935"/>
                </a:moveTo>
                <a:lnTo>
                  <a:pt x="155767" y="152139"/>
                </a:lnTo>
                <a:lnTo>
                  <a:pt x="147340" y="152139"/>
                </a:lnTo>
                <a:lnTo>
                  <a:pt x="147340" y="143935"/>
                </a:lnTo>
                <a:close/>
                <a:moveTo>
                  <a:pt x="164418" y="143935"/>
                </a:moveTo>
                <a:lnTo>
                  <a:pt x="164418" y="152139"/>
                </a:lnTo>
                <a:lnTo>
                  <a:pt x="155990" y="152139"/>
                </a:lnTo>
                <a:lnTo>
                  <a:pt x="155990" y="143935"/>
                </a:lnTo>
                <a:close/>
                <a:moveTo>
                  <a:pt x="173069" y="143935"/>
                </a:moveTo>
                <a:lnTo>
                  <a:pt x="173069" y="152139"/>
                </a:lnTo>
                <a:lnTo>
                  <a:pt x="164641" y="152139"/>
                </a:lnTo>
                <a:lnTo>
                  <a:pt x="164641" y="143935"/>
                </a:lnTo>
                <a:close/>
                <a:moveTo>
                  <a:pt x="181719" y="143935"/>
                </a:moveTo>
                <a:lnTo>
                  <a:pt x="181719" y="152139"/>
                </a:lnTo>
                <a:lnTo>
                  <a:pt x="173292" y="152139"/>
                </a:lnTo>
                <a:lnTo>
                  <a:pt x="173292" y="143935"/>
                </a:lnTo>
                <a:close/>
                <a:moveTo>
                  <a:pt x="190370" y="143935"/>
                </a:moveTo>
                <a:lnTo>
                  <a:pt x="190370" y="152139"/>
                </a:lnTo>
                <a:lnTo>
                  <a:pt x="181942" y="152139"/>
                </a:lnTo>
                <a:lnTo>
                  <a:pt x="181942" y="143935"/>
                </a:lnTo>
                <a:close/>
                <a:moveTo>
                  <a:pt x="199020" y="143935"/>
                </a:moveTo>
                <a:lnTo>
                  <a:pt x="199020" y="152139"/>
                </a:lnTo>
                <a:lnTo>
                  <a:pt x="190593" y="152139"/>
                </a:lnTo>
                <a:lnTo>
                  <a:pt x="190593" y="143935"/>
                </a:lnTo>
                <a:close/>
                <a:moveTo>
                  <a:pt x="207727" y="143935"/>
                </a:moveTo>
                <a:lnTo>
                  <a:pt x="207727" y="152139"/>
                </a:lnTo>
                <a:lnTo>
                  <a:pt x="199244" y="152139"/>
                </a:lnTo>
                <a:lnTo>
                  <a:pt x="199244" y="143935"/>
                </a:lnTo>
                <a:close/>
                <a:moveTo>
                  <a:pt x="216377" y="143935"/>
                </a:moveTo>
                <a:lnTo>
                  <a:pt x="216377" y="152139"/>
                </a:lnTo>
                <a:lnTo>
                  <a:pt x="207950" y="152139"/>
                </a:lnTo>
                <a:lnTo>
                  <a:pt x="207950" y="143935"/>
                </a:lnTo>
                <a:close/>
                <a:moveTo>
                  <a:pt x="225028" y="143935"/>
                </a:moveTo>
                <a:lnTo>
                  <a:pt x="225028" y="152139"/>
                </a:lnTo>
                <a:lnTo>
                  <a:pt x="216601" y="152139"/>
                </a:lnTo>
                <a:lnTo>
                  <a:pt x="216601" y="143935"/>
                </a:lnTo>
                <a:close/>
                <a:moveTo>
                  <a:pt x="233679" y="143935"/>
                </a:moveTo>
                <a:lnTo>
                  <a:pt x="233679" y="152139"/>
                </a:lnTo>
                <a:lnTo>
                  <a:pt x="225251" y="152139"/>
                </a:lnTo>
                <a:lnTo>
                  <a:pt x="225251" y="143935"/>
                </a:lnTo>
                <a:close/>
                <a:moveTo>
                  <a:pt x="242329" y="143935"/>
                </a:moveTo>
                <a:lnTo>
                  <a:pt x="242329" y="152139"/>
                </a:lnTo>
                <a:lnTo>
                  <a:pt x="233902" y="152139"/>
                </a:lnTo>
                <a:lnTo>
                  <a:pt x="233902" y="143935"/>
                </a:lnTo>
                <a:close/>
                <a:moveTo>
                  <a:pt x="250980" y="143935"/>
                </a:moveTo>
                <a:lnTo>
                  <a:pt x="250980" y="152139"/>
                </a:lnTo>
                <a:lnTo>
                  <a:pt x="242553" y="152139"/>
                </a:lnTo>
                <a:lnTo>
                  <a:pt x="242553" y="143935"/>
                </a:lnTo>
                <a:close/>
                <a:moveTo>
                  <a:pt x="259686" y="143935"/>
                </a:moveTo>
                <a:lnTo>
                  <a:pt x="259686" y="152139"/>
                </a:lnTo>
                <a:lnTo>
                  <a:pt x="251203" y="152139"/>
                </a:lnTo>
                <a:lnTo>
                  <a:pt x="251203" y="143935"/>
                </a:lnTo>
                <a:close/>
                <a:moveTo>
                  <a:pt x="268337" y="143935"/>
                </a:moveTo>
                <a:lnTo>
                  <a:pt x="268337" y="152139"/>
                </a:lnTo>
                <a:lnTo>
                  <a:pt x="259910" y="152139"/>
                </a:lnTo>
                <a:lnTo>
                  <a:pt x="259910" y="143935"/>
                </a:lnTo>
                <a:close/>
                <a:moveTo>
                  <a:pt x="276988" y="143935"/>
                </a:moveTo>
                <a:lnTo>
                  <a:pt x="276988" y="152139"/>
                </a:lnTo>
                <a:lnTo>
                  <a:pt x="268560" y="152139"/>
                </a:lnTo>
                <a:lnTo>
                  <a:pt x="268560" y="143935"/>
                </a:lnTo>
                <a:close/>
                <a:moveTo>
                  <a:pt x="8539" y="0"/>
                </a:moveTo>
                <a:lnTo>
                  <a:pt x="8539" y="8372"/>
                </a:lnTo>
                <a:lnTo>
                  <a:pt x="0" y="8372"/>
                </a:lnTo>
                <a:lnTo>
                  <a:pt x="0" y="8595"/>
                </a:lnTo>
                <a:lnTo>
                  <a:pt x="8539" y="8595"/>
                </a:lnTo>
                <a:lnTo>
                  <a:pt x="8539" y="16799"/>
                </a:lnTo>
                <a:lnTo>
                  <a:pt x="0" y="16799"/>
                </a:lnTo>
                <a:lnTo>
                  <a:pt x="0" y="17022"/>
                </a:lnTo>
                <a:lnTo>
                  <a:pt x="8539" y="17022"/>
                </a:lnTo>
                <a:lnTo>
                  <a:pt x="8539" y="25282"/>
                </a:lnTo>
                <a:lnTo>
                  <a:pt x="0" y="25282"/>
                </a:lnTo>
                <a:lnTo>
                  <a:pt x="0" y="25505"/>
                </a:lnTo>
                <a:lnTo>
                  <a:pt x="8539" y="25505"/>
                </a:lnTo>
                <a:lnTo>
                  <a:pt x="8539" y="33709"/>
                </a:lnTo>
                <a:lnTo>
                  <a:pt x="0" y="33709"/>
                </a:lnTo>
                <a:lnTo>
                  <a:pt x="0" y="33933"/>
                </a:lnTo>
                <a:lnTo>
                  <a:pt x="8539" y="33933"/>
                </a:lnTo>
                <a:lnTo>
                  <a:pt x="8539" y="42193"/>
                </a:lnTo>
                <a:lnTo>
                  <a:pt x="0" y="42193"/>
                </a:lnTo>
                <a:lnTo>
                  <a:pt x="0" y="42416"/>
                </a:lnTo>
                <a:lnTo>
                  <a:pt x="8539" y="42416"/>
                </a:lnTo>
                <a:lnTo>
                  <a:pt x="8539" y="50620"/>
                </a:lnTo>
                <a:lnTo>
                  <a:pt x="0" y="50620"/>
                </a:lnTo>
                <a:lnTo>
                  <a:pt x="0" y="50843"/>
                </a:lnTo>
                <a:lnTo>
                  <a:pt x="8539" y="50843"/>
                </a:lnTo>
                <a:lnTo>
                  <a:pt x="8539" y="59103"/>
                </a:lnTo>
                <a:lnTo>
                  <a:pt x="0" y="59103"/>
                </a:lnTo>
                <a:lnTo>
                  <a:pt x="0" y="59326"/>
                </a:lnTo>
                <a:lnTo>
                  <a:pt x="8539" y="59326"/>
                </a:lnTo>
                <a:lnTo>
                  <a:pt x="8539" y="67586"/>
                </a:lnTo>
                <a:lnTo>
                  <a:pt x="0" y="67586"/>
                </a:lnTo>
                <a:lnTo>
                  <a:pt x="0" y="67810"/>
                </a:lnTo>
                <a:lnTo>
                  <a:pt x="8539" y="67810"/>
                </a:lnTo>
                <a:lnTo>
                  <a:pt x="8539" y="76014"/>
                </a:lnTo>
                <a:lnTo>
                  <a:pt x="0" y="76014"/>
                </a:lnTo>
                <a:lnTo>
                  <a:pt x="0" y="76237"/>
                </a:lnTo>
                <a:lnTo>
                  <a:pt x="8539" y="76237"/>
                </a:lnTo>
                <a:lnTo>
                  <a:pt x="8539" y="84497"/>
                </a:lnTo>
                <a:lnTo>
                  <a:pt x="0" y="84497"/>
                </a:lnTo>
                <a:lnTo>
                  <a:pt x="0" y="84720"/>
                </a:lnTo>
                <a:lnTo>
                  <a:pt x="8539" y="84720"/>
                </a:lnTo>
                <a:lnTo>
                  <a:pt x="8539" y="92924"/>
                </a:lnTo>
                <a:lnTo>
                  <a:pt x="0" y="92924"/>
                </a:lnTo>
                <a:lnTo>
                  <a:pt x="0" y="93148"/>
                </a:lnTo>
                <a:lnTo>
                  <a:pt x="8539" y="93148"/>
                </a:lnTo>
                <a:lnTo>
                  <a:pt x="8539" y="101408"/>
                </a:lnTo>
                <a:lnTo>
                  <a:pt x="0" y="101408"/>
                </a:lnTo>
                <a:lnTo>
                  <a:pt x="0" y="101631"/>
                </a:lnTo>
                <a:lnTo>
                  <a:pt x="8539" y="101631"/>
                </a:lnTo>
                <a:lnTo>
                  <a:pt x="8539" y="109891"/>
                </a:lnTo>
                <a:lnTo>
                  <a:pt x="0" y="109891"/>
                </a:lnTo>
                <a:lnTo>
                  <a:pt x="0" y="110114"/>
                </a:lnTo>
                <a:lnTo>
                  <a:pt x="8539" y="110114"/>
                </a:lnTo>
                <a:lnTo>
                  <a:pt x="8539" y="118318"/>
                </a:lnTo>
                <a:lnTo>
                  <a:pt x="0" y="118318"/>
                </a:lnTo>
                <a:lnTo>
                  <a:pt x="0" y="118541"/>
                </a:lnTo>
                <a:lnTo>
                  <a:pt x="8539" y="118541"/>
                </a:lnTo>
                <a:lnTo>
                  <a:pt x="8539" y="126801"/>
                </a:lnTo>
                <a:lnTo>
                  <a:pt x="0" y="126801"/>
                </a:lnTo>
                <a:lnTo>
                  <a:pt x="0" y="127025"/>
                </a:lnTo>
                <a:lnTo>
                  <a:pt x="8539" y="127025"/>
                </a:lnTo>
                <a:lnTo>
                  <a:pt x="8539" y="135229"/>
                </a:lnTo>
                <a:lnTo>
                  <a:pt x="0" y="135229"/>
                </a:lnTo>
                <a:lnTo>
                  <a:pt x="0" y="135452"/>
                </a:lnTo>
                <a:lnTo>
                  <a:pt x="8539" y="135452"/>
                </a:lnTo>
                <a:lnTo>
                  <a:pt x="8539" y="143712"/>
                </a:lnTo>
                <a:lnTo>
                  <a:pt x="0" y="143712"/>
                </a:lnTo>
                <a:lnTo>
                  <a:pt x="0" y="143935"/>
                </a:lnTo>
                <a:lnTo>
                  <a:pt x="8539" y="143935"/>
                </a:lnTo>
                <a:lnTo>
                  <a:pt x="8539" y="152139"/>
                </a:lnTo>
                <a:lnTo>
                  <a:pt x="0" y="152139"/>
                </a:lnTo>
                <a:lnTo>
                  <a:pt x="0" y="152362"/>
                </a:lnTo>
                <a:lnTo>
                  <a:pt x="8539" y="152362"/>
                </a:lnTo>
                <a:lnTo>
                  <a:pt x="8539" y="160734"/>
                </a:lnTo>
                <a:lnTo>
                  <a:pt x="8762" y="160734"/>
                </a:lnTo>
                <a:lnTo>
                  <a:pt x="8762" y="152362"/>
                </a:lnTo>
                <a:lnTo>
                  <a:pt x="17190" y="152362"/>
                </a:lnTo>
                <a:lnTo>
                  <a:pt x="17190" y="160734"/>
                </a:lnTo>
                <a:lnTo>
                  <a:pt x="17413" y="160734"/>
                </a:lnTo>
                <a:lnTo>
                  <a:pt x="17413" y="152362"/>
                </a:lnTo>
                <a:lnTo>
                  <a:pt x="25840" y="152362"/>
                </a:lnTo>
                <a:lnTo>
                  <a:pt x="25840" y="160734"/>
                </a:lnTo>
                <a:lnTo>
                  <a:pt x="26064" y="160734"/>
                </a:lnTo>
                <a:lnTo>
                  <a:pt x="26064" y="152362"/>
                </a:lnTo>
                <a:lnTo>
                  <a:pt x="34547" y="152362"/>
                </a:lnTo>
                <a:lnTo>
                  <a:pt x="34547" y="160734"/>
                </a:lnTo>
                <a:lnTo>
                  <a:pt x="34770" y="160734"/>
                </a:lnTo>
                <a:lnTo>
                  <a:pt x="34770" y="152362"/>
                </a:lnTo>
                <a:lnTo>
                  <a:pt x="43197" y="152362"/>
                </a:lnTo>
                <a:lnTo>
                  <a:pt x="43197" y="160734"/>
                </a:lnTo>
                <a:lnTo>
                  <a:pt x="43421" y="160734"/>
                </a:lnTo>
                <a:lnTo>
                  <a:pt x="43421" y="152362"/>
                </a:lnTo>
                <a:lnTo>
                  <a:pt x="51848" y="152362"/>
                </a:lnTo>
                <a:lnTo>
                  <a:pt x="51848" y="160734"/>
                </a:lnTo>
                <a:lnTo>
                  <a:pt x="52071" y="160734"/>
                </a:lnTo>
                <a:lnTo>
                  <a:pt x="52071" y="152362"/>
                </a:lnTo>
                <a:lnTo>
                  <a:pt x="60499" y="152362"/>
                </a:lnTo>
                <a:lnTo>
                  <a:pt x="60499" y="160734"/>
                </a:lnTo>
                <a:lnTo>
                  <a:pt x="60722" y="160734"/>
                </a:lnTo>
                <a:lnTo>
                  <a:pt x="60722" y="152362"/>
                </a:lnTo>
                <a:lnTo>
                  <a:pt x="69149" y="152362"/>
                </a:lnTo>
                <a:lnTo>
                  <a:pt x="69149" y="160734"/>
                </a:lnTo>
                <a:lnTo>
                  <a:pt x="69373" y="160734"/>
                </a:lnTo>
                <a:lnTo>
                  <a:pt x="69373" y="152362"/>
                </a:lnTo>
                <a:lnTo>
                  <a:pt x="77800" y="152362"/>
                </a:lnTo>
                <a:lnTo>
                  <a:pt x="77800" y="160734"/>
                </a:lnTo>
                <a:lnTo>
                  <a:pt x="78023" y="160734"/>
                </a:lnTo>
                <a:lnTo>
                  <a:pt x="78023" y="152362"/>
                </a:lnTo>
                <a:lnTo>
                  <a:pt x="86506" y="152362"/>
                </a:lnTo>
                <a:lnTo>
                  <a:pt x="86506" y="160734"/>
                </a:lnTo>
                <a:lnTo>
                  <a:pt x="86730" y="160734"/>
                </a:lnTo>
                <a:lnTo>
                  <a:pt x="86730" y="152362"/>
                </a:lnTo>
                <a:lnTo>
                  <a:pt x="95157" y="152362"/>
                </a:lnTo>
                <a:lnTo>
                  <a:pt x="95157" y="160734"/>
                </a:lnTo>
                <a:lnTo>
                  <a:pt x="95380" y="160734"/>
                </a:lnTo>
                <a:lnTo>
                  <a:pt x="95380" y="152362"/>
                </a:lnTo>
                <a:lnTo>
                  <a:pt x="103808" y="152362"/>
                </a:lnTo>
                <a:lnTo>
                  <a:pt x="103808" y="160734"/>
                </a:lnTo>
                <a:lnTo>
                  <a:pt x="104031" y="160734"/>
                </a:lnTo>
                <a:lnTo>
                  <a:pt x="104031" y="152362"/>
                </a:lnTo>
                <a:lnTo>
                  <a:pt x="112458" y="152362"/>
                </a:lnTo>
                <a:lnTo>
                  <a:pt x="112458" y="160734"/>
                </a:lnTo>
                <a:lnTo>
                  <a:pt x="112681" y="160734"/>
                </a:lnTo>
                <a:lnTo>
                  <a:pt x="112681" y="152362"/>
                </a:lnTo>
                <a:lnTo>
                  <a:pt x="121109" y="152362"/>
                </a:lnTo>
                <a:lnTo>
                  <a:pt x="121109" y="160734"/>
                </a:lnTo>
                <a:lnTo>
                  <a:pt x="121332" y="160734"/>
                </a:lnTo>
                <a:lnTo>
                  <a:pt x="121332" y="152362"/>
                </a:lnTo>
                <a:lnTo>
                  <a:pt x="129760" y="152362"/>
                </a:lnTo>
                <a:lnTo>
                  <a:pt x="129760" y="160734"/>
                </a:lnTo>
                <a:lnTo>
                  <a:pt x="129983" y="160734"/>
                </a:lnTo>
                <a:lnTo>
                  <a:pt x="129983" y="152362"/>
                </a:lnTo>
                <a:lnTo>
                  <a:pt x="138410" y="152362"/>
                </a:lnTo>
                <a:lnTo>
                  <a:pt x="138410" y="160734"/>
                </a:lnTo>
                <a:lnTo>
                  <a:pt x="138633" y="160734"/>
                </a:lnTo>
                <a:lnTo>
                  <a:pt x="138633" y="152362"/>
                </a:lnTo>
                <a:lnTo>
                  <a:pt x="147117" y="152362"/>
                </a:lnTo>
                <a:lnTo>
                  <a:pt x="147117" y="160734"/>
                </a:lnTo>
                <a:lnTo>
                  <a:pt x="147340" y="160734"/>
                </a:lnTo>
                <a:lnTo>
                  <a:pt x="147340" y="152362"/>
                </a:lnTo>
                <a:lnTo>
                  <a:pt x="155767" y="152362"/>
                </a:lnTo>
                <a:lnTo>
                  <a:pt x="155767" y="160734"/>
                </a:lnTo>
                <a:lnTo>
                  <a:pt x="155990" y="160734"/>
                </a:lnTo>
                <a:lnTo>
                  <a:pt x="155990" y="152362"/>
                </a:lnTo>
                <a:lnTo>
                  <a:pt x="164418" y="152362"/>
                </a:lnTo>
                <a:lnTo>
                  <a:pt x="164418" y="160734"/>
                </a:lnTo>
                <a:lnTo>
                  <a:pt x="164641" y="160734"/>
                </a:lnTo>
                <a:lnTo>
                  <a:pt x="164641" y="152362"/>
                </a:lnTo>
                <a:lnTo>
                  <a:pt x="173069" y="152362"/>
                </a:lnTo>
                <a:lnTo>
                  <a:pt x="173069" y="160734"/>
                </a:lnTo>
                <a:lnTo>
                  <a:pt x="173292" y="160734"/>
                </a:lnTo>
                <a:lnTo>
                  <a:pt x="173292" y="152362"/>
                </a:lnTo>
                <a:lnTo>
                  <a:pt x="181719" y="152362"/>
                </a:lnTo>
                <a:lnTo>
                  <a:pt x="181719" y="160734"/>
                </a:lnTo>
                <a:lnTo>
                  <a:pt x="181942" y="160734"/>
                </a:lnTo>
                <a:lnTo>
                  <a:pt x="181942" y="152362"/>
                </a:lnTo>
                <a:lnTo>
                  <a:pt x="190370" y="152362"/>
                </a:lnTo>
                <a:lnTo>
                  <a:pt x="190370" y="160734"/>
                </a:lnTo>
                <a:lnTo>
                  <a:pt x="190593" y="160734"/>
                </a:lnTo>
                <a:lnTo>
                  <a:pt x="190593" y="152362"/>
                </a:lnTo>
                <a:lnTo>
                  <a:pt x="199020" y="152362"/>
                </a:lnTo>
                <a:lnTo>
                  <a:pt x="199020" y="160734"/>
                </a:lnTo>
                <a:lnTo>
                  <a:pt x="199244" y="160734"/>
                </a:lnTo>
                <a:lnTo>
                  <a:pt x="199244" y="152362"/>
                </a:lnTo>
                <a:lnTo>
                  <a:pt x="207727" y="152362"/>
                </a:lnTo>
                <a:lnTo>
                  <a:pt x="207727" y="160734"/>
                </a:lnTo>
                <a:lnTo>
                  <a:pt x="207950" y="160734"/>
                </a:lnTo>
                <a:lnTo>
                  <a:pt x="207950" y="152362"/>
                </a:lnTo>
                <a:lnTo>
                  <a:pt x="216377" y="152362"/>
                </a:lnTo>
                <a:lnTo>
                  <a:pt x="216377" y="160734"/>
                </a:lnTo>
                <a:lnTo>
                  <a:pt x="216601" y="160734"/>
                </a:lnTo>
                <a:lnTo>
                  <a:pt x="216601" y="152362"/>
                </a:lnTo>
                <a:lnTo>
                  <a:pt x="225028" y="152362"/>
                </a:lnTo>
                <a:lnTo>
                  <a:pt x="225028" y="160734"/>
                </a:lnTo>
                <a:lnTo>
                  <a:pt x="225251" y="160734"/>
                </a:lnTo>
                <a:lnTo>
                  <a:pt x="225251" y="152362"/>
                </a:lnTo>
                <a:lnTo>
                  <a:pt x="233679" y="152362"/>
                </a:lnTo>
                <a:lnTo>
                  <a:pt x="233679" y="160734"/>
                </a:lnTo>
                <a:lnTo>
                  <a:pt x="233902" y="160734"/>
                </a:lnTo>
                <a:lnTo>
                  <a:pt x="233902" y="152362"/>
                </a:lnTo>
                <a:lnTo>
                  <a:pt x="242329" y="152362"/>
                </a:lnTo>
                <a:lnTo>
                  <a:pt x="242329" y="160734"/>
                </a:lnTo>
                <a:lnTo>
                  <a:pt x="242553" y="160734"/>
                </a:lnTo>
                <a:lnTo>
                  <a:pt x="242553" y="152362"/>
                </a:lnTo>
                <a:lnTo>
                  <a:pt x="250980" y="152362"/>
                </a:lnTo>
                <a:lnTo>
                  <a:pt x="250980" y="160734"/>
                </a:lnTo>
                <a:lnTo>
                  <a:pt x="251203" y="160734"/>
                </a:lnTo>
                <a:lnTo>
                  <a:pt x="251203" y="152362"/>
                </a:lnTo>
                <a:lnTo>
                  <a:pt x="259686" y="152362"/>
                </a:lnTo>
                <a:lnTo>
                  <a:pt x="259686" y="160734"/>
                </a:lnTo>
                <a:lnTo>
                  <a:pt x="259910" y="160734"/>
                </a:lnTo>
                <a:lnTo>
                  <a:pt x="259910" y="152362"/>
                </a:lnTo>
                <a:lnTo>
                  <a:pt x="268337" y="152362"/>
                </a:lnTo>
                <a:lnTo>
                  <a:pt x="268337" y="160734"/>
                </a:lnTo>
                <a:lnTo>
                  <a:pt x="268560" y="160734"/>
                </a:lnTo>
                <a:lnTo>
                  <a:pt x="268560" y="152362"/>
                </a:lnTo>
                <a:lnTo>
                  <a:pt x="276988" y="152362"/>
                </a:lnTo>
                <a:lnTo>
                  <a:pt x="276988" y="160734"/>
                </a:lnTo>
                <a:lnTo>
                  <a:pt x="277211" y="160734"/>
                </a:lnTo>
                <a:lnTo>
                  <a:pt x="277211" y="152362"/>
                </a:lnTo>
                <a:lnTo>
                  <a:pt x="285750" y="152362"/>
                </a:lnTo>
                <a:lnTo>
                  <a:pt x="285750" y="152139"/>
                </a:lnTo>
                <a:lnTo>
                  <a:pt x="277211" y="152139"/>
                </a:lnTo>
                <a:lnTo>
                  <a:pt x="277211" y="143935"/>
                </a:lnTo>
                <a:lnTo>
                  <a:pt x="285750" y="143935"/>
                </a:lnTo>
                <a:lnTo>
                  <a:pt x="285750" y="143712"/>
                </a:lnTo>
                <a:lnTo>
                  <a:pt x="277211" y="143712"/>
                </a:lnTo>
                <a:lnTo>
                  <a:pt x="277211" y="135452"/>
                </a:lnTo>
                <a:lnTo>
                  <a:pt x="285750" y="135452"/>
                </a:lnTo>
                <a:lnTo>
                  <a:pt x="285750" y="135229"/>
                </a:lnTo>
                <a:lnTo>
                  <a:pt x="277211" y="135229"/>
                </a:lnTo>
                <a:lnTo>
                  <a:pt x="277211" y="127025"/>
                </a:lnTo>
                <a:lnTo>
                  <a:pt x="285750" y="127025"/>
                </a:lnTo>
                <a:lnTo>
                  <a:pt x="285750" y="126801"/>
                </a:lnTo>
                <a:lnTo>
                  <a:pt x="277211" y="126801"/>
                </a:lnTo>
                <a:lnTo>
                  <a:pt x="277211" y="118541"/>
                </a:lnTo>
                <a:lnTo>
                  <a:pt x="285750" y="118541"/>
                </a:lnTo>
                <a:lnTo>
                  <a:pt x="285750" y="118318"/>
                </a:lnTo>
                <a:lnTo>
                  <a:pt x="277211" y="118318"/>
                </a:lnTo>
                <a:lnTo>
                  <a:pt x="277211" y="110114"/>
                </a:lnTo>
                <a:lnTo>
                  <a:pt x="285750" y="110114"/>
                </a:lnTo>
                <a:lnTo>
                  <a:pt x="285750" y="109891"/>
                </a:lnTo>
                <a:lnTo>
                  <a:pt x="277211" y="109891"/>
                </a:lnTo>
                <a:lnTo>
                  <a:pt x="277211" y="101631"/>
                </a:lnTo>
                <a:lnTo>
                  <a:pt x="285750" y="101631"/>
                </a:lnTo>
                <a:lnTo>
                  <a:pt x="285750" y="101408"/>
                </a:lnTo>
                <a:lnTo>
                  <a:pt x="277211" y="101408"/>
                </a:lnTo>
                <a:lnTo>
                  <a:pt x="277211" y="93148"/>
                </a:lnTo>
                <a:lnTo>
                  <a:pt x="285750" y="93148"/>
                </a:lnTo>
                <a:lnTo>
                  <a:pt x="285750" y="92924"/>
                </a:lnTo>
                <a:lnTo>
                  <a:pt x="277211" y="92924"/>
                </a:lnTo>
                <a:lnTo>
                  <a:pt x="277211" y="84720"/>
                </a:lnTo>
                <a:lnTo>
                  <a:pt x="285750" y="84720"/>
                </a:lnTo>
                <a:lnTo>
                  <a:pt x="285750" y="84497"/>
                </a:lnTo>
                <a:lnTo>
                  <a:pt x="277211" y="84497"/>
                </a:lnTo>
                <a:lnTo>
                  <a:pt x="277211" y="76237"/>
                </a:lnTo>
                <a:lnTo>
                  <a:pt x="285750" y="76237"/>
                </a:lnTo>
                <a:lnTo>
                  <a:pt x="285750" y="76014"/>
                </a:lnTo>
                <a:lnTo>
                  <a:pt x="277211" y="76014"/>
                </a:lnTo>
                <a:lnTo>
                  <a:pt x="277211" y="67810"/>
                </a:lnTo>
                <a:lnTo>
                  <a:pt x="285750" y="67810"/>
                </a:lnTo>
                <a:lnTo>
                  <a:pt x="285750" y="67586"/>
                </a:lnTo>
                <a:lnTo>
                  <a:pt x="277211" y="67586"/>
                </a:lnTo>
                <a:lnTo>
                  <a:pt x="277211" y="59326"/>
                </a:lnTo>
                <a:lnTo>
                  <a:pt x="285750" y="59326"/>
                </a:lnTo>
                <a:lnTo>
                  <a:pt x="285750" y="59103"/>
                </a:lnTo>
                <a:lnTo>
                  <a:pt x="277211" y="59103"/>
                </a:lnTo>
                <a:lnTo>
                  <a:pt x="277211" y="50843"/>
                </a:lnTo>
                <a:lnTo>
                  <a:pt x="285750" y="50843"/>
                </a:lnTo>
                <a:lnTo>
                  <a:pt x="285750" y="50620"/>
                </a:lnTo>
                <a:lnTo>
                  <a:pt x="277211" y="50620"/>
                </a:lnTo>
                <a:lnTo>
                  <a:pt x="277211" y="42416"/>
                </a:lnTo>
                <a:lnTo>
                  <a:pt x="285750" y="42416"/>
                </a:lnTo>
                <a:lnTo>
                  <a:pt x="285750" y="42193"/>
                </a:lnTo>
                <a:lnTo>
                  <a:pt x="277211" y="42193"/>
                </a:lnTo>
                <a:lnTo>
                  <a:pt x="277211" y="33933"/>
                </a:lnTo>
                <a:lnTo>
                  <a:pt x="285750" y="33933"/>
                </a:lnTo>
                <a:lnTo>
                  <a:pt x="285750" y="33709"/>
                </a:lnTo>
                <a:lnTo>
                  <a:pt x="277211" y="33709"/>
                </a:lnTo>
                <a:lnTo>
                  <a:pt x="277211" y="25505"/>
                </a:lnTo>
                <a:lnTo>
                  <a:pt x="285750" y="25505"/>
                </a:lnTo>
                <a:lnTo>
                  <a:pt x="285750" y="25282"/>
                </a:lnTo>
                <a:lnTo>
                  <a:pt x="277211" y="25282"/>
                </a:lnTo>
                <a:lnTo>
                  <a:pt x="277211" y="17022"/>
                </a:lnTo>
                <a:lnTo>
                  <a:pt x="285750" y="17022"/>
                </a:lnTo>
                <a:lnTo>
                  <a:pt x="285750" y="16799"/>
                </a:lnTo>
                <a:lnTo>
                  <a:pt x="277211" y="16799"/>
                </a:lnTo>
                <a:lnTo>
                  <a:pt x="277211" y="8595"/>
                </a:lnTo>
                <a:lnTo>
                  <a:pt x="285750" y="8595"/>
                </a:lnTo>
                <a:lnTo>
                  <a:pt x="285750" y="8372"/>
                </a:lnTo>
                <a:lnTo>
                  <a:pt x="277211" y="8372"/>
                </a:lnTo>
                <a:lnTo>
                  <a:pt x="277211" y="0"/>
                </a:lnTo>
                <a:lnTo>
                  <a:pt x="276988" y="0"/>
                </a:lnTo>
                <a:lnTo>
                  <a:pt x="276988" y="8372"/>
                </a:lnTo>
                <a:lnTo>
                  <a:pt x="268560" y="8372"/>
                </a:lnTo>
                <a:lnTo>
                  <a:pt x="268560" y="0"/>
                </a:lnTo>
                <a:lnTo>
                  <a:pt x="268337" y="0"/>
                </a:lnTo>
                <a:lnTo>
                  <a:pt x="268337" y="8372"/>
                </a:lnTo>
                <a:lnTo>
                  <a:pt x="259910" y="8372"/>
                </a:lnTo>
                <a:lnTo>
                  <a:pt x="259910" y="0"/>
                </a:lnTo>
                <a:lnTo>
                  <a:pt x="259686" y="0"/>
                </a:lnTo>
                <a:lnTo>
                  <a:pt x="259686" y="8372"/>
                </a:lnTo>
                <a:lnTo>
                  <a:pt x="251203" y="8372"/>
                </a:lnTo>
                <a:lnTo>
                  <a:pt x="251203" y="0"/>
                </a:lnTo>
                <a:lnTo>
                  <a:pt x="250980" y="0"/>
                </a:lnTo>
                <a:lnTo>
                  <a:pt x="250980" y="8372"/>
                </a:lnTo>
                <a:lnTo>
                  <a:pt x="242553" y="8372"/>
                </a:lnTo>
                <a:lnTo>
                  <a:pt x="242553" y="0"/>
                </a:lnTo>
                <a:lnTo>
                  <a:pt x="242329" y="0"/>
                </a:lnTo>
                <a:lnTo>
                  <a:pt x="242329" y="8372"/>
                </a:lnTo>
                <a:lnTo>
                  <a:pt x="233902" y="8372"/>
                </a:lnTo>
                <a:lnTo>
                  <a:pt x="233902" y="0"/>
                </a:lnTo>
                <a:lnTo>
                  <a:pt x="233679" y="0"/>
                </a:lnTo>
                <a:lnTo>
                  <a:pt x="233679" y="8372"/>
                </a:lnTo>
                <a:lnTo>
                  <a:pt x="225251" y="8372"/>
                </a:lnTo>
                <a:lnTo>
                  <a:pt x="225251" y="0"/>
                </a:lnTo>
                <a:lnTo>
                  <a:pt x="225028" y="0"/>
                </a:lnTo>
                <a:lnTo>
                  <a:pt x="225028" y="8372"/>
                </a:lnTo>
                <a:lnTo>
                  <a:pt x="216601" y="8372"/>
                </a:lnTo>
                <a:lnTo>
                  <a:pt x="216601" y="0"/>
                </a:lnTo>
                <a:lnTo>
                  <a:pt x="216377" y="0"/>
                </a:lnTo>
                <a:lnTo>
                  <a:pt x="216377" y="8372"/>
                </a:lnTo>
                <a:lnTo>
                  <a:pt x="207950" y="8372"/>
                </a:lnTo>
                <a:lnTo>
                  <a:pt x="207950" y="0"/>
                </a:lnTo>
                <a:lnTo>
                  <a:pt x="207727" y="0"/>
                </a:lnTo>
                <a:lnTo>
                  <a:pt x="207727" y="8372"/>
                </a:lnTo>
                <a:lnTo>
                  <a:pt x="199244" y="8372"/>
                </a:lnTo>
                <a:lnTo>
                  <a:pt x="199244" y="0"/>
                </a:lnTo>
                <a:lnTo>
                  <a:pt x="199020" y="0"/>
                </a:lnTo>
                <a:lnTo>
                  <a:pt x="199020" y="8372"/>
                </a:lnTo>
                <a:lnTo>
                  <a:pt x="190593" y="8372"/>
                </a:lnTo>
                <a:lnTo>
                  <a:pt x="190593" y="0"/>
                </a:lnTo>
                <a:lnTo>
                  <a:pt x="190370" y="0"/>
                </a:lnTo>
                <a:lnTo>
                  <a:pt x="190370" y="8372"/>
                </a:lnTo>
                <a:lnTo>
                  <a:pt x="181942" y="8372"/>
                </a:lnTo>
                <a:lnTo>
                  <a:pt x="181942" y="0"/>
                </a:lnTo>
                <a:lnTo>
                  <a:pt x="181719" y="0"/>
                </a:lnTo>
                <a:lnTo>
                  <a:pt x="181719" y="8372"/>
                </a:lnTo>
                <a:lnTo>
                  <a:pt x="173292" y="8372"/>
                </a:lnTo>
                <a:lnTo>
                  <a:pt x="173292" y="0"/>
                </a:lnTo>
                <a:lnTo>
                  <a:pt x="173069" y="0"/>
                </a:lnTo>
                <a:lnTo>
                  <a:pt x="173069" y="8372"/>
                </a:lnTo>
                <a:lnTo>
                  <a:pt x="164641" y="8372"/>
                </a:lnTo>
                <a:lnTo>
                  <a:pt x="164641" y="0"/>
                </a:lnTo>
                <a:lnTo>
                  <a:pt x="164418" y="0"/>
                </a:lnTo>
                <a:lnTo>
                  <a:pt x="164418" y="8372"/>
                </a:lnTo>
                <a:lnTo>
                  <a:pt x="155990" y="8372"/>
                </a:lnTo>
                <a:lnTo>
                  <a:pt x="155990" y="0"/>
                </a:lnTo>
                <a:lnTo>
                  <a:pt x="155767" y="0"/>
                </a:lnTo>
                <a:lnTo>
                  <a:pt x="155767" y="8372"/>
                </a:lnTo>
                <a:lnTo>
                  <a:pt x="147340" y="8372"/>
                </a:lnTo>
                <a:lnTo>
                  <a:pt x="147340" y="0"/>
                </a:lnTo>
                <a:lnTo>
                  <a:pt x="147117" y="0"/>
                </a:lnTo>
                <a:lnTo>
                  <a:pt x="147117" y="8372"/>
                </a:lnTo>
                <a:lnTo>
                  <a:pt x="138633" y="8372"/>
                </a:lnTo>
                <a:lnTo>
                  <a:pt x="138633" y="0"/>
                </a:lnTo>
                <a:lnTo>
                  <a:pt x="138410" y="0"/>
                </a:lnTo>
                <a:lnTo>
                  <a:pt x="138410" y="8372"/>
                </a:lnTo>
                <a:lnTo>
                  <a:pt x="129983" y="8372"/>
                </a:lnTo>
                <a:lnTo>
                  <a:pt x="129983" y="0"/>
                </a:lnTo>
                <a:lnTo>
                  <a:pt x="129760" y="0"/>
                </a:lnTo>
                <a:lnTo>
                  <a:pt x="129760" y="8372"/>
                </a:lnTo>
                <a:lnTo>
                  <a:pt x="121332" y="8372"/>
                </a:lnTo>
                <a:lnTo>
                  <a:pt x="121332" y="0"/>
                </a:lnTo>
                <a:lnTo>
                  <a:pt x="121109" y="0"/>
                </a:lnTo>
                <a:lnTo>
                  <a:pt x="121109" y="8372"/>
                </a:lnTo>
                <a:lnTo>
                  <a:pt x="112681" y="8372"/>
                </a:lnTo>
                <a:lnTo>
                  <a:pt x="112681" y="0"/>
                </a:lnTo>
                <a:lnTo>
                  <a:pt x="112458" y="0"/>
                </a:lnTo>
                <a:lnTo>
                  <a:pt x="112458" y="8372"/>
                </a:lnTo>
                <a:lnTo>
                  <a:pt x="104031" y="8372"/>
                </a:lnTo>
                <a:lnTo>
                  <a:pt x="104031" y="0"/>
                </a:lnTo>
                <a:lnTo>
                  <a:pt x="103808" y="0"/>
                </a:lnTo>
                <a:lnTo>
                  <a:pt x="103808" y="8372"/>
                </a:lnTo>
                <a:lnTo>
                  <a:pt x="95380" y="8372"/>
                </a:lnTo>
                <a:lnTo>
                  <a:pt x="95380" y="0"/>
                </a:lnTo>
                <a:lnTo>
                  <a:pt x="95157" y="0"/>
                </a:lnTo>
                <a:lnTo>
                  <a:pt x="95157" y="8372"/>
                </a:lnTo>
                <a:lnTo>
                  <a:pt x="86730" y="8372"/>
                </a:lnTo>
                <a:lnTo>
                  <a:pt x="86730" y="0"/>
                </a:lnTo>
                <a:lnTo>
                  <a:pt x="86506" y="0"/>
                </a:lnTo>
                <a:lnTo>
                  <a:pt x="86506" y="8372"/>
                </a:lnTo>
                <a:lnTo>
                  <a:pt x="78023" y="8372"/>
                </a:lnTo>
                <a:lnTo>
                  <a:pt x="78023" y="0"/>
                </a:lnTo>
                <a:lnTo>
                  <a:pt x="77800" y="0"/>
                </a:lnTo>
                <a:lnTo>
                  <a:pt x="77800" y="8372"/>
                </a:lnTo>
                <a:lnTo>
                  <a:pt x="69373" y="8372"/>
                </a:lnTo>
                <a:lnTo>
                  <a:pt x="69373" y="0"/>
                </a:lnTo>
                <a:lnTo>
                  <a:pt x="69149" y="0"/>
                </a:lnTo>
                <a:lnTo>
                  <a:pt x="69149" y="8372"/>
                </a:lnTo>
                <a:lnTo>
                  <a:pt x="60722" y="8372"/>
                </a:lnTo>
                <a:lnTo>
                  <a:pt x="60722" y="0"/>
                </a:lnTo>
                <a:lnTo>
                  <a:pt x="60499" y="0"/>
                </a:lnTo>
                <a:lnTo>
                  <a:pt x="60499" y="8372"/>
                </a:lnTo>
                <a:lnTo>
                  <a:pt x="52071" y="8372"/>
                </a:lnTo>
                <a:lnTo>
                  <a:pt x="52071" y="0"/>
                </a:lnTo>
                <a:lnTo>
                  <a:pt x="51848" y="0"/>
                </a:lnTo>
                <a:lnTo>
                  <a:pt x="51848" y="8372"/>
                </a:lnTo>
                <a:lnTo>
                  <a:pt x="43421" y="8372"/>
                </a:lnTo>
                <a:lnTo>
                  <a:pt x="43421" y="0"/>
                </a:lnTo>
                <a:lnTo>
                  <a:pt x="43197" y="0"/>
                </a:lnTo>
                <a:lnTo>
                  <a:pt x="43197" y="8372"/>
                </a:lnTo>
                <a:lnTo>
                  <a:pt x="34770" y="8372"/>
                </a:lnTo>
                <a:lnTo>
                  <a:pt x="34770" y="0"/>
                </a:lnTo>
                <a:lnTo>
                  <a:pt x="34547" y="0"/>
                </a:lnTo>
                <a:lnTo>
                  <a:pt x="34547" y="8372"/>
                </a:lnTo>
                <a:lnTo>
                  <a:pt x="26064" y="8372"/>
                </a:lnTo>
                <a:lnTo>
                  <a:pt x="26064" y="0"/>
                </a:lnTo>
                <a:lnTo>
                  <a:pt x="25840" y="0"/>
                </a:lnTo>
                <a:lnTo>
                  <a:pt x="25840" y="8372"/>
                </a:lnTo>
                <a:lnTo>
                  <a:pt x="17413" y="8372"/>
                </a:lnTo>
                <a:lnTo>
                  <a:pt x="17413" y="0"/>
                </a:lnTo>
                <a:lnTo>
                  <a:pt x="17190" y="0"/>
                </a:lnTo>
                <a:lnTo>
                  <a:pt x="17190" y="8372"/>
                </a:lnTo>
                <a:lnTo>
                  <a:pt x="8762" y="8372"/>
                </a:lnTo>
                <a:lnTo>
                  <a:pt x="8762" y="0"/>
                </a:lnTo>
                <a:close/>
              </a:path>
            </a:pathLst>
          </a:cu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▫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●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○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■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54.png"/><Relationship Id="rId6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hyperlink" Target="http://www.youtube.com/watch?v=y1ybGPWAzhg" TargetMode="External"/><Relationship Id="rId5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hyperlink" Target="http://drive.google.com/file/d/1Ev3vsRAUQl_0yX3VJW1w71-8js5K5f-P/view" TargetMode="External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5.jpg"/><Relationship Id="rId5" Type="http://schemas.openxmlformats.org/officeDocument/2006/relationships/image" Target="../media/image1.png"/><Relationship Id="rId6" Type="http://schemas.openxmlformats.org/officeDocument/2006/relationships/image" Target="../media/image21.png"/><Relationship Id="rId7" Type="http://schemas.openxmlformats.org/officeDocument/2006/relationships/image" Target="../media/image7.png"/><Relationship Id="rId8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5" Type="http://schemas.openxmlformats.org/officeDocument/2006/relationships/image" Target="../media/image39.png"/><Relationship Id="rId6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hyperlink" Target="http://drive.google.com/file/d/1c_I-uxGcHpVm_ORLoBqLoVZmMn6i957K/view" TargetMode="External"/><Relationship Id="rId5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5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3.jpg"/><Relationship Id="rId7" Type="http://schemas.openxmlformats.org/officeDocument/2006/relationships/image" Target="../media/image8.png"/><Relationship Id="rId8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Relationship Id="rId4" Type="http://schemas.openxmlformats.org/officeDocument/2006/relationships/image" Target="../media/image22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5" Type="http://schemas.openxmlformats.org/officeDocument/2006/relationships/image" Target="../media/image37.png"/><Relationship Id="rId6" Type="http://schemas.openxmlformats.org/officeDocument/2006/relationships/image" Target="../media/image5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.jpg"/><Relationship Id="rId5" Type="http://schemas.openxmlformats.org/officeDocument/2006/relationships/image" Target="../media/image22.pn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6.jpg"/><Relationship Id="rId5" Type="http://schemas.openxmlformats.org/officeDocument/2006/relationships/image" Target="../media/image14.png"/><Relationship Id="rId6" Type="http://schemas.openxmlformats.org/officeDocument/2006/relationships/image" Target="../media/image1.png"/><Relationship Id="rId7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5"/>
          <p:cNvSpPr txBox="1"/>
          <p:nvPr>
            <p:ph type="ctrTitle"/>
          </p:nvPr>
        </p:nvSpPr>
        <p:spPr>
          <a:xfrm>
            <a:off x="2276400" y="233925"/>
            <a:ext cx="6867600" cy="20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            </a:t>
            </a: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Image Analysis and Geometry Reconstruction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80" name="Google Shape;780;p15"/>
          <p:cNvSpPr/>
          <p:nvPr/>
        </p:nvSpPr>
        <p:spPr>
          <a:xfrm>
            <a:off x="0" y="3776250"/>
            <a:ext cx="9144000" cy="9072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15"/>
          <p:cNvSpPr txBox="1"/>
          <p:nvPr>
            <p:ph idx="4294967295" type="body"/>
          </p:nvPr>
        </p:nvSpPr>
        <p:spPr>
          <a:xfrm>
            <a:off x="215650" y="3680400"/>
            <a:ext cx="70410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/>
              <a:t>Client: Dr. Mathias Brieu (Mechanical Engineering)</a:t>
            </a:r>
            <a:endParaRPr b="1"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/>
              <a:t>Advisor: Dr. Negin Forouzesh (Computer Science)</a:t>
            </a:r>
            <a:endParaRPr b="1"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/>
          </a:p>
        </p:txBody>
      </p:sp>
      <p:pic>
        <p:nvPicPr>
          <p:cNvPr id="782" name="Google Shape;7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50" y="269400"/>
            <a:ext cx="731274" cy="90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24"/>
          <p:cNvSpPr txBox="1"/>
          <p:nvPr>
            <p:ph idx="1" type="body"/>
          </p:nvPr>
        </p:nvSpPr>
        <p:spPr>
          <a:xfrm>
            <a:off x="326552" y="1325901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60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Open Scans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Focus on Area of Interest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Form 3D from 2D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Export STL files</a:t>
            </a:r>
            <a:endParaRPr sz="2600"/>
          </a:p>
        </p:txBody>
      </p:sp>
      <p:sp>
        <p:nvSpPr>
          <p:cNvPr id="935" name="Google Shape;935;p24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  <p:pic>
        <p:nvPicPr>
          <p:cNvPr id="936" name="Google Shape;9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311" y="1013988"/>
            <a:ext cx="3647027" cy="186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3424" y="3122875"/>
            <a:ext cx="3644799" cy="186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24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3D Slicer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40" name="Google Shape;940;p24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5"/>
          <p:cNvSpPr txBox="1"/>
          <p:nvPr>
            <p:ph idx="1" type="body"/>
          </p:nvPr>
        </p:nvSpPr>
        <p:spPr>
          <a:xfrm>
            <a:off x="452727" y="1709614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60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AI Assisted Annotation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Plugin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Lower skill requirement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Automate</a:t>
            </a:r>
            <a:endParaRPr sz="26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946" name="Google Shape;946;p25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7" name="Google Shape;9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575" y="1310207"/>
            <a:ext cx="3985200" cy="297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25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Nvidia AIAA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50" name="Google Shape;950;p25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6"/>
          <p:cNvSpPr txBox="1"/>
          <p:nvPr>
            <p:ph idx="1" type="body"/>
          </p:nvPr>
        </p:nvSpPr>
        <p:spPr>
          <a:xfrm>
            <a:off x="452727" y="1709614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60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View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Manipulate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Smoothing</a:t>
            </a:r>
            <a:endParaRPr sz="2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956" name="Google Shape;956;p26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7" name="Google Shape;9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575" y="1546296"/>
            <a:ext cx="3985198" cy="2241654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26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Blender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60" name="Google Shape;960;p26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7"/>
          <p:cNvSpPr/>
          <p:nvPr/>
        </p:nvSpPr>
        <p:spPr>
          <a:xfrm>
            <a:off x="0" y="1272675"/>
            <a:ext cx="9144000" cy="15051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27"/>
          <p:cNvSpPr txBox="1"/>
          <p:nvPr>
            <p:ph type="ctrTitle"/>
          </p:nvPr>
        </p:nvSpPr>
        <p:spPr>
          <a:xfrm>
            <a:off x="1561100" y="1176600"/>
            <a:ext cx="6867600" cy="20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Manual Thresholding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(Traditional Method)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67" name="Google Shape;9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50" y="2694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27"/>
          <p:cNvSpPr txBox="1"/>
          <p:nvPr>
            <p:ph idx="4294967295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Mary S.</a:t>
            </a:r>
            <a:endParaRPr/>
          </a:p>
        </p:txBody>
      </p:sp>
      <p:sp>
        <p:nvSpPr>
          <p:cNvPr id="969" name="Google Shape;969;p27"/>
          <p:cNvSpPr txBox="1"/>
          <p:nvPr>
            <p:ph idx="4294967295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8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5" name="Google Shape;975;p28"/>
          <p:cNvSpPr txBox="1"/>
          <p:nvPr>
            <p:ph type="title"/>
          </p:nvPr>
        </p:nvSpPr>
        <p:spPr>
          <a:xfrm>
            <a:off x="452724" y="88595"/>
            <a:ext cx="3985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Method #1: </a:t>
            </a:r>
            <a:endParaRPr b="1" sz="3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Manual Thresholding</a:t>
            </a:r>
            <a:endParaRPr b="1" sz="3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76" name="Google Shape;976;p28"/>
          <p:cNvSpPr txBox="1"/>
          <p:nvPr>
            <p:ph type="title"/>
          </p:nvPr>
        </p:nvSpPr>
        <p:spPr>
          <a:xfrm>
            <a:off x="452725" y="1100575"/>
            <a:ext cx="3645300" cy="4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(Traditional Method)</a:t>
            </a:r>
            <a:endParaRPr b="1" sz="2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77" name="Google Shape;9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28"/>
          <p:cNvSpPr txBox="1"/>
          <p:nvPr>
            <p:ph idx="1" type="body"/>
          </p:nvPr>
        </p:nvSpPr>
        <p:spPr>
          <a:xfrm>
            <a:off x="452725" y="1607300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Start from scratch and use traditional, manually used techniques to get the best possible 3D shape and output of the female pelvis and its specific key organs</a:t>
            </a:r>
            <a:endParaRPr/>
          </a:p>
        </p:txBody>
      </p:sp>
      <p:sp>
        <p:nvSpPr>
          <p:cNvPr id="979" name="Google Shape;979;p28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0" name="Google Shape;980;p28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Mary S.</a:t>
            </a:r>
            <a:endParaRPr/>
          </a:p>
        </p:txBody>
      </p:sp>
      <p:pic>
        <p:nvPicPr>
          <p:cNvPr id="981" name="Google Shape;981;p28"/>
          <p:cNvPicPr preferRelativeResize="0"/>
          <p:nvPr/>
        </p:nvPicPr>
        <p:blipFill rotWithShape="1">
          <a:blip r:embed="rId4">
            <a:alphaModFix/>
          </a:blip>
          <a:srcRect b="3998" l="42647" r="7940" t="8312"/>
          <a:stretch/>
        </p:blipFill>
        <p:spPr>
          <a:xfrm>
            <a:off x="5147350" y="450299"/>
            <a:ext cx="1850301" cy="205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28"/>
          <p:cNvPicPr preferRelativeResize="0"/>
          <p:nvPr/>
        </p:nvPicPr>
        <p:blipFill rotWithShape="1">
          <a:blip r:embed="rId5">
            <a:alphaModFix/>
          </a:blip>
          <a:srcRect b="0" l="4688" r="2469" t="0"/>
          <a:stretch/>
        </p:blipFill>
        <p:spPr>
          <a:xfrm>
            <a:off x="7154350" y="1540375"/>
            <a:ext cx="1850301" cy="238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7350" y="2562725"/>
            <a:ext cx="1850310" cy="20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29"/>
          <p:cNvSpPr txBox="1"/>
          <p:nvPr>
            <p:ph idx="12" type="sldNum"/>
          </p:nvPr>
        </p:nvSpPr>
        <p:spPr>
          <a:xfrm>
            <a:off x="8336075" y="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9" name="Google Shape;9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075" y="749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29"/>
          <p:cNvSpPr txBox="1"/>
          <p:nvPr>
            <p:ph type="title"/>
          </p:nvPr>
        </p:nvSpPr>
        <p:spPr>
          <a:xfrm>
            <a:off x="355275" y="207475"/>
            <a:ext cx="7874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DEMO: </a:t>
            </a: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Method #1: 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Manual Thresholding (</a:t>
            </a: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Traditional Method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91" name="Google Shape;991;p29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EMO: Method #1: Manual Thresholding (Traditional Method)" id="992" name="Google Shape;992;p29" title="DEMO: Method #1: Manual Thresholding (Traditional Method)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8600" y="1165350"/>
            <a:ext cx="5106800" cy="3830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29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Mary 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0"/>
          <p:cNvSpPr/>
          <p:nvPr/>
        </p:nvSpPr>
        <p:spPr>
          <a:xfrm>
            <a:off x="0" y="1218000"/>
            <a:ext cx="9144000" cy="35388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30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0" name="Google Shape;1000;p30"/>
          <p:cNvSpPr txBox="1"/>
          <p:nvPr>
            <p:ph idx="1" type="body"/>
          </p:nvPr>
        </p:nvSpPr>
        <p:spPr>
          <a:xfrm>
            <a:off x="386900" y="1144800"/>
            <a:ext cx="32559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Pros</a:t>
            </a:r>
            <a:endParaRPr b="1"/>
          </a:p>
          <a:p>
            <a:pPr indent="-368300" lvl="0" marL="457200" rtl="0" algn="l">
              <a:spcBef>
                <a:spcPts val="600"/>
              </a:spcBef>
              <a:spcAft>
                <a:spcPts val="0"/>
              </a:spcAft>
              <a:buSzPts val="2200"/>
              <a:buChar char="❖"/>
            </a:pPr>
            <a:r>
              <a:rPr lang="en" sz="2200"/>
              <a:t>Very fast and effective</a:t>
            </a:r>
            <a:endParaRPr sz="2200"/>
          </a:p>
          <a:p>
            <a:pPr indent="-368300" lvl="1" marL="1371600" rtl="0" algn="l">
              <a:spcBef>
                <a:spcPts val="0"/>
              </a:spcBef>
              <a:spcAft>
                <a:spcPts val="0"/>
              </a:spcAft>
              <a:buSzPts val="2200"/>
              <a:buChar char="➢"/>
            </a:pPr>
            <a:r>
              <a:rPr lang="en" sz="2200"/>
              <a:t>Threshold</a:t>
            </a:r>
            <a:endParaRPr sz="2200"/>
          </a:p>
          <a:p>
            <a:pPr indent="-368300" lvl="1" marL="1371600" rtl="0" algn="l">
              <a:spcBef>
                <a:spcPts val="0"/>
              </a:spcBef>
              <a:spcAft>
                <a:spcPts val="0"/>
              </a:spcAft>
              <a:buSzPts val="2200"/>
              <a:buChar char="➢"/>
            </a:pPr>
            <a:r>
              <a:rPr lang="en" sz="2200"/>
              <a:t>Islands</a:t>
            </a:r>
            <a:endParaRPr sz="2200"/>
          </a:p>
          <a:p>
            <a:pPr indent="-368300" lvl="1" marL="1371600" rtl="0" algn="l">
              <a:spcBef>
                <a:spcPts val="0"/>
              </a:spcBef>
              <a:spcAft>
                <a:spcPts val="0"/>
              </a:spcAft>
              <a:buSzPts val="2200"/>
              <a:buChar char="➢"/>
            </a:pPr>
            <a:r>
              <a:rPr lang="en" sz="2200"/>
              <a:t>Smoothing</a:t>
            </a:r>
            <a:endParaRPr sz="2200"/>
          </a:p>
          <a:p>
            <a:pPr indent="0" lvl="0" marL="13716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❖"/>
            </a:pPr>
            <a:r>
              <a:rPr lang="en" sz="2200">
                <a:solidFill>
                  <a:schemeClr val="lt1"/>
                </a:solidFill>
              </a:rPr>
              <a:t>Requires less time for CPU clock speed </a:t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</p:txBody>
      </p:sp>
      <p:sp>
        <p:nvSpPr>
          <p:cNvPr id="1001" name="Google Shape;1001;p30"/>
          <p:cNvSpPr txBox="1"/>
          <p:nvPr>
            <p:ph idx="2" type="body"/>
          </p:nvPr>
        </p:nvSpPr>
        <p:spPr>
          <a:xfrm>
            <a:off x="4694875" y="1144800"/>
            <a:ext cx="32760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Cons</a:t>
            </a:r>
            <a:endParaRPr b="1"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❖"/>
            </a:pPr>
            <a:r>
              <a:rPr lang="en"/>
              <a:t>Refinement takes time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"/>
              <a:t>Paint</a:t>
            </a:r>
            <a:endParaRPr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/>
              <a:t>Paint edges that need filling in the gaps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"/>
              <a:t>Scissors</a:t>
            </a:r>
            <a:endParaRPr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/>
              <a:t>Cut unnecessary fillings, trim sides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30"/>
          <p:cNvSpPr txBox="1"/>
          <p:nvPr>
            <p:ph type="title"/>
          </p:nvPr>
        </p:nvSpPr>
        <p:spPr>
          <a:xfrm>
            <a:off x="739675" y="-81900"/>
            <a:ext cx="7231200" cy="71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Method #1: Manual Thresholding</a:t>
            </a:r>
            <a:endParaRPr b="1" sz="3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03" name="Google Shape;1003;p30"/>
          <p:cNvSpPr txBox="1"/>
          <p:nvPr>
            <p:ph type="title"/>
          </p:nvPr>
        </p:nvSpPr>
        <p:spPr>
          <a:xfrm>
            <a:off x="821900" y="542325"/>
            <a:ext cx="3615900" cy="43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Traditional Method</a:t>
            </a: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1" sz="2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04" name="Google Shape;10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0300" y="749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30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Mary S.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31"/>
          <p:cNvSpPr/>
          <p:nvPr/>
        </p:nvSpPr>
        <p:spPr>
          <a:xfrm>
            <a:off x="0" y="1272675"/>
            <a:ext cx="9144000" cy="15051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31"/>
          <p:cNvSpPr txBox="1"/>
          <p:nvPr>
            <p:ph type="ctrTitle"/>
          </p:nvPr>
        </p:nvSpPr>
        <p:spPr>
          <a:xfrm>
            <a:off x="0" y="1196475"/>
            <a:ext cx="9144000" cy="13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Nvidia AIAA: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Boundary Points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12" name="Google Shape;10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50" y="2694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31"/>
          <p:cNvSpPr txBox="1"/>
          <p:nvPr>
            <p:ph idx="4294967295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Nicol B.</a:t>
            </a:r>
            <a:endParaRPr/>
          </a:p>
        </p:txBody>
      </p:sp>
      <p:sp>
        <p:nvSpPr>
          <p:cNvPr id="1014" name="Google Shape;1014;p31"/>
          <p:cNvSpPr txBox="1"/>
          <p:nvPr>
            <p:ph idx="4294967295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2"/>
          <p:cNvSpPr txBox="1"/>
          <p:nvPr>
            <p:ph type="title"/>
          </p:nvPr>
        </p:nvSpPr>
        <p:spPr>
          <a:xfrm>
            <a:off x="452725" y="262075"/>
            <a:ext cx="4523400" cy="11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Method #2: 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Nvidia AIAA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Boundary Points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1" sz="3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20" name="Google Shape;1020;p32"/>
          <p:cNvSpPr txBox="1"/>
          <p:nvPr>
            <p:ph idx="1" type="body"/>
          </p:nvPr>
        </p:nvSpPr>
        <p:spPr>
          <a:xfrm>
            <a:off x="452727" y="1508378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Requires user to specify input points near the edge of the structure of interest, one on each side to create a 3D model of specific organs in the female reproductive system.</a:t>
            </a:r>
            <a:endParaRPr/>
          </a:p>
        </p:txBody>
      </p:sp>
      <p:sp>
        <p:nvSpPr>
          <p:cNvPr id="1021" name="Google Shape;1021;p32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2" name="Google Shape;10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075" y="749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32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Nicol B.</a:t>
            </a:r>
            <a:endParaRPr/>
          </a:p>
        </p:txBody>
      </p:sp>
      <p:pic>
        <p:nvPicPr>
          <p:cNvPr id="1024" name="Google Shape;1024;p32"/>
          <p:cNvPicPr preferRelativeResize="0"/>
          <p:nvPr/>
        </p:nvPicPr>
        <p:blipFill rotWithShape="1">
          <a:blip r:embed="rId4">
            <a:alphaModFix/>
          </a:blip>
          <a:srcRect b="22665" l="58140" r="31869" t="55207"/>
          <a:stretch/>
        </p:blipFill>
        <p:spPr>
          <a:xfrm>
            <a:off x="5127863" y="2607594"/>
            <a:ext cx="1886525" cy="235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32"/>
          <p:cNvPicPr preferRelativeResize="0"/>
          <p:nvPr/>
        </p:nvPicPr>
        <p:blipFill rotWithShape="1">
          <a:blip r:embed="rId5">
            <a:alphaModFix/>
          </a:blip>
          <a:srcRect b="21752" l="47006" r="13454" t="13257"/>
          <a:stretch/>
        </p:blipFill>
        <p:spPr>
          <a:xfrm>
            <a:off x="5118326" y="526365"/>
            <a:ext cx="1905600" cy="200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32"/>
          <p:cNvPicPr preferRelativeResize="0"/>
          <p:nvPr/>
        </p:nvPicPr>
        <p:blipFill rotWithShape="1">
          <a:blip r:embed="rId6">
            <a:alphaModFix/>
          </a:blip>
          <a:srcRect b="33819" l="56418" r="30298" t="31480"/>
          <a:stretch/>
        </p:blipFill>
        <p:spPr>
          <a:xfrm>
            <a:off x="7216500" y="1493304"/>
            <a:ext cx="1763400" cy="259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33"/>
          <p:cNvSpPr txBox="1"/>
          <p:nvPr>
            <p:ph idx="12" type="sldNum"/>
          </p:nvPr>
        </p:nvSpPr>
        <p:spPr>
          <a:xfrm>
            <a:off x="8336075" y="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2" name="Google Shape;103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075" y="749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33"/>
          <p:cNvSpPr txBox="1"/>
          <p:nvPr>
            <p:ph type="title"/>
          </p:nvPr>
        </p:nvSpPr>
        <p:spPr>
          <a:xfrm>
            <a:off x="0" y="228950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DEMO: </a:t>
            </a: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Method #2: 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Nvidia AIAA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Boundary Points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34" name="Google Shape;1034;p33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Nicol B.</a:t>
            </a:r>
            <a:endParaRPr/>
          </a:p>
        </p:txBody>
      </p:sp>
      <p:pic>
        <p:nvPicPr>
          <p:cNvPr id="1035" name="Google Shape;1035;p33" title="3D Slicer 4.11.20210226 2021-11-28 20-30-00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7450" y="1086350"/>
            <a:ext cx="5202936" cy="388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33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6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Meet the Team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788" name="Google Shape;788;p16"/>
          <p:cNvPicPr preferRelativeResize="0"/>
          <p:nvPr/>
        </p:nvPicPr>
        <p:blipFill rotWithShape="1">
          <a:blip r:embed="rId3">
            <a:alphaModFix/>
          </a:blip>
          <a:srcRect b="0" l="18750" r="18749" t="0"/>
          <a:stretch/>
        </p:blipFill>
        <p:spPr>
          <a:xfrm>
            <a:off x="7583000" y="1488799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89" name="Google Shape;789;p16"/>
          <p:cNvSpPr txBox="1"/>
          <p:nvPr/>
        </p:nvSpPr>
        <p:spPr>
          <a:xfrm>
            <a:off x="3753150" y="2978000"/>
            <a:ext cx="1637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Alejandra Olvera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Front-end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aolver14@calstatela.edu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90" name="Google Shape;790;p16"/>
          <p:cNvSpPr txBox="1"/>
          <p:nvPr/>
        </p:nvSpPr>
        <p:spPr>
          <a:xfrm>
            <a:off x="250650" y="2984438"/>
            <a:ext cx="15699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Ralph Belleca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Lead, Front-end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rbellec@calstatela.edu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791" name="Google Shape;791;p16"/>
          <p:cNvPicPr preferRelativeResize="0"/>
          <p:nvPr/>
        </p:nvPicPr>
        <p:blipFill rotWithShape="1">
          <a:blip r:embed="rId4">
            <a:alphaModFix/>
          </a:blip>
          <a:srcRect b="22672" l="12610" r="7778" t="26181"/>
          <a:stretch/>
        </p:blipFill>
        <p:spPr>
          <a:xfrm>
            <a:off x="326550" y="1488800"/>
            <a:ext cx="1489200" cy="148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2" name="Google Shape;7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8450" y="1250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6"/>
          <p:cNvSpPr txBox="1"/>
          <p:nvPr/>
        </p:nvSpPr>
        <p:spPr>
          <a:xfrm>
            <a:off x="5728025" y="2978000"/>
            <a:ext cx="1637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Sabino</a:t>
            </a: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Ramirez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Front-end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srami207@calstatela.edu</a:t>
            </a:r>
            <a:endParaRPr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94" name="Google Shape;794;p16"/>
          <p:cNvSpPr txBox="1"/>
          <p:nvPr/>
        </p:nvSpPr>
        <p:spPr>
          <a:xfrm>
            <a:off x="7508750" y="2977988"/>
            <a:ext cx="1637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Mary Semerdjian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Front-end Lead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msemerd2@calstatela.edu</a:t>
            </a:r>
            <a:endParaRPr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95" name="Google Shape;795;p16"/>
          <p:cNvSpPr txBox="1"/>
          <p:nvPr/>
        </p:nvSpPr>
        <p:spPr>
          <a:xfrm>
            <a:off x="2005950" y="2977988"/>
            <a:ext cx="1637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Robin Mok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Front-end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rmok2</a:t>
            </a:r>
            <a:r>
              <a:rPr lang="en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@calstatela.edu</a:t>
            </a:r>
            <a:endParaRPr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796" name="Google Shape;796;p16"/>
          <p:cNvPicPr preferRelativeResize="0"/>
          <p:nvPr/>
        </p:nvPicPr>
        <p:blipFill rotWithShape="1">
          <a:blip r:embed="rId6">
            <a:alphaModFix/>
          </a:blip>
          <a:srcRect b="34247" l="0" r="10047" t="13884"/>
          <a:stretch/>
        </p:blipFill>
        <p:spPr>
          <a:xfrm>
            <a:off x="3829050" y="1470200"/>
            <a:ext cx="1489200" cy="152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7" name="Google Shape;79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2275" y="1474250"/>
            <a:ext cx="1489200" cy="1518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8" name="Google Shape;798;p16"/>
          <p:cNvPicPr preferRelativeResize="0"/>
          <p:nvPr/>
        </p:nvPicPr>
        <p:blipFill rotWithShape="1">
          <a:blip r:embed="rId8">
            <a:alphaModFix/>
          </a:blip>
          <a:srcRect b="17711" l="17711" r="17718" t="17718"/>
          <a:stretch/>
        </p:blipFill>
        <p:spPr>
          <a:xfrm>
            <a:off x="2005950" y="1488800"/>
            <a:ext cx="1489200" cy="1489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34"/>
          <p:cNvSpPr/>
          <p:nvPr/>
        </p:nvSpPr>
        <p:spPr>
          <a:xfrm>
            <a:off x="0" y="1218000"/>
            <a:ext cx="9144000" cy="31020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34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3" name="Google Shape;1043;p34"/>
          <p:cNvSpPr txBox="1"/>
          <p:nvPr>
            <p:ph idx="1" type="body"/>
          </p:nvPr>
        </p:nvSpPr>
        <p:spPr>
          <a:xfrm>
            <a:off x="739675" y="1218000"/>
            <a:ext cx="31572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Pros</a:t>
            </a:r>
            <a:endParaRPr b="1"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❖"/>
            </a:pPr>
            <a:r>
              <a:rPr lang="en"/>
              <a:t>Segmentation typically takes less than a minute.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">
                <a:solidFill>
                  <a:schemeClr val="lt1"/>
                </a:solidFill>
              </a:rPr>
              <a:t>Very little input required from user.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/>
              <a:t>Better accuracy than Manual Thresholding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34"/>
          <p:cNvSpPr txBox="1"/>
          <p:nvPr>
            <p:ph idx="2" type="body"/>
          </p:nvPr>
        </p:nvSpPr>
        <p:spPr>
          <a:xfrm>
            <a:off x="4695000" y="1218000"/>
            <a:ext cx="32760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Cons</a:t>
            </a:r>
            <a:endParaRPr b="1"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❖"/>
            </a:pPr>
            <a:r>
              <a:rPr lang="en"/>
              <a:t>Inconsistent - the organ can be distorted due to lack of Vagina, bladder or rectum model.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/>
              <a:t>Incompatibility with editing tools - eraser, scissors and drawing switched the shape of the organ 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5" name="Google Shape;10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0300" y="749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34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Nicol B.</a:t>
            </a:r>
            <a:endParaRPr/>
          </a:p>
        </p:txBody>
      </p:sp>
      <p:sp>
        <p:nvSpPr>
          <p:cNvPr id="1047" name="Google Shape;1047;p34"/>
          <p:cNvSpPr txBox="1"/>
          <p:nvPr>
            <p:ph type="title"/>
          </p:nvPr>
        </p:nvSpPr>
        <p:spPr>
          <a:xfrm>
            <a:off x="739675" y="37425"/>
            <a:ext cx="7231200" cy="98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Method #2: 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Nvidia AIAA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Boundary Points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1" sz="3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5"/>
          <p:cNvSpPr/>
          <p:nvPr/>
        </p:nvSpPr>
        <p:spPr>
          <a:xfrm>
            <a:off x="0" y="1272675"/>
            <a:ext cx="9144000" cy="15051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35"/>
          <p:cNvSpPr txBox="1"/>
          <p:nvPr>
            <p:ph type="ctrTitle"/>
          </p:nvPr>
        </p:nvSpPr>
        <p:spPr>
          <a:xfrm>
            <a:off x="0" y="1196475"/>
            <a:ext cx="9144000" cy="13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Nvidia AIAA: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DeepGrow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54" name="Google Shape;10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50" y="2694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35"/>
          <p:cNvSpPr txBox="1"/>
          <p:nvPr>
            <p:ph idx="4294967295" type="sldNum"/>
          </p:nvPr>
        </p:nvSpPr>
        <p:spPr>
          <a:xfrm>
            <a:off x="0" y="4653000"/>
            <a:ext cx="13113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Alejandra</a:t>
            </a:r>
            <a:r>
              <a:rPr lang="en"/>
              <a:t> O.</a:t>
            </a:r>
            <a:endParaRPr/>
          </a:p>
        </p:txBody>
      </p:sp>
      <p:sp>
        <p:nvSpPr>
          <p:cNvPr id="1056" name="Google Shape;1056;p35"/>
          <p:cNvSpPr txBox="1"/>
          <p:nvPr>
            <p:ph idx="4294967295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6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2" name="Google Shape;1062;p36"/>
          <p:cNvSpPr txBox="1"/>
          <p:nvPr>
            <p:ph type="title"/>
          </p:nvPr>
        </p:nvSpPr>
        <p:spPr>
          <a:xfrm>
            <a:off x="452725" y="88600"/>
            <a:ext cx="39453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Method #3: </a:t>
            </a:r>
            <a:endParaRPr b="1" sz="32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Nvidia AIAA</a:t>
            </a:r>
            <a:endParaRPr b="1" sz="3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63" name="Google Shape;1063;p36"/>
          <p:cNvSpPr txBox="1"/>
          <p:nvPr>
            <p:ph type="title"/>
          </p:nvPr>
        </p:nvSpPr>
        <p:spPr>
          <a:xfrm>
            <a:off x="452725" y="1100575"/>
            <a:ext cx="3645300" cy="4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(Deep Grow)</a:t>
            </a:r>
            <a:endParaRPr b="1" sz="2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64" name="Google Shape;106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36"/>
          <p:cNvSpPr txBox="1"/>
          <p:nvPr>
            <p:ph idx="1" type="body"/>
          </p:nvPr>
        </p:nvSpPr>
        <p:spPr>
          <a:xfrm>
            <a:off x="452725" y="1607300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300"/>
              <a:t>R</a:t>
            </a:r>
            <a:r>
              <a:rPr lang="en" sz="2300"/>
              <a:t>equires user to specify few input points (foreground/background) on the structure of interest. This is a 3D operation.</a:t>
            </a:r>
            <a:endParaRPr sz="2300"/>
          </a:p>
        </p:txBody>
      </p:sp>
      <p:sp>
        <p:nvSpPr>
          <p:cNvPr id="1066" name="Google Shape;1066;p36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7" name="Google Shape;1067;p36"/>
          <p:cNvSpPr txBox="1"/>
          <p:nvPr>
            <p:ph idx="12" type="sldNum"/>
          </p:nvPr>
        </p:nvSpPr>
        <p:spPr>
          <a:xfrm>
            <a:off x="0" y="4653000"/>
            <a:ext cx="14355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Alejandra O.</a:t>
            </a:r>
            <a:endParaRPr/>
          </a:p>
        </p:txBody>
      </p:sp>
      <p:pic>
        <p:nvPicPr>
          <p:cNvPr id="1068" name="Google Shape;1068;p36"/>
          <p:cNvPicPr preferRelativeResize="0"/>
          <p:nvPr/>
        </p:nvPicPr>
        <p:blipFill rotWithShape="1">
          <a:blip r:embed="rId4">
            <a:alphaModFix/>
          </a:blip>
          <a:srcRect b="2880" l="12652" r="11852" t="2691"/>
          <a:stretch/>
        </p:blipFill>
        <p:spPr>
          <a:xfrm>
            <a:off x="5047213" y="2797864"/>
            <a:ext cx="1813475" cy="204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36"/>
          <p:cNvPicPr preferRelativeResize="0"/>
          <p:nvPr/>
        </p:nvPicPr>
        <p:blipFill rotWithShape="1">
          <a:blip r:embed="rId5">
            <a:alphaModFix/>
          </a:blip>
          <a:srcRect b="0" l="10232" r="9193" t="0"/>
          <a:stretch/>
        </p:blipFill>
        <p:spPr>
          <a:xfrm>
            <a:off x="5031163" y="205225"/>
            <a:ext cx="1845551" cy="194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9923" y="1782650"/>
            <a:ext cx="1921375" cy="14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7"/>
          <p:cNvSpPr txBox="1"/>
          <p:nvPr>
            <p:ph idx="12" type="sldNum"/>
          </p:nvPr>
        </p:nvSpPr>
        <p:spPr>
          <a:xfrm>
            <a:off x="8336075" y="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6" name="Google Shape;10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075" y="749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37"/>
          <p:cNvSpPr txBox="1"/>
          <p:nvPr>
            <p:ph type="title"/>
          </p:nvPr>
        </p:nvSpPr>
        <p:spPr>
          <a:xfrm>
            <a:off x="355275" y="207475"/>
            <a:ext cx="7874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DEMO: </a:t>
            </a: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Method #3: 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Nvidia AIAA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Deep Grow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78" name="Google Shape;1078;p37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9" name="Google Shape;1079;p37"/>
          <p:cNvSpPr txBox="1"/>
          <p:nvPr>
            <p:ph idx="12" type="sldNum"/>
          </p:nvPr>
        </p:nvSpPr>
        <p:spPr>
          <a:xfrm>
            <a:off x="-59800" y="4500000"/>
            <a:ext cx="12978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Alejandra O.</a:t>
            </a:r>
            <a:endParaRPr/>
          </a:p>
        </p:txBody>
      </p:sp>
      <p:pic>
        <p:nvPicPr>
          <p:cNvPr id="1080" name="Google Shape;1080;p37" title="DG_DEM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0925" y="1184925"/>
            <a:ext cx="4173767" cy="31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38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6" name="Google Shape;1086;p38"/>
          <p:cNvSpPr txBox="1"/>
          <p:nvPr>
            <p:ph idx="1" type="body"/>
          </p:nvPr>
        </p:nvSpPr>
        <p:spPr>
          <a:xfrm>
            <a:off x="739675" y="911350"/>
            <a:ext cx="31572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Pros</a:t>
            </a:r>
            <a:endParaRPr b="1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❖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Less input from user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➢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Works like Boundary points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❖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Straightforward Refinement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➢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Foreground Points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➢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Background Points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❖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Clear 3D model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7" name="Google Shape;1087;p38"/>
          <p:cNvSpPr txBox="1"/>
          <p:nvPr>
            <p:ph idx="2" type="body"/>
          </p:nvPr>
        </p:nvSpPr>
        <p:spPr>
          <a:xfrm>
            <a:off x="4654950" y="897725"/>
            <a:ext cx="32760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Cons</a:t>
            </a:r>
            <a:endParaRPr b="1"/>
          </a:p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❖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Inconsistent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➢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Worked for some members and not others 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❖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Time of completion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➢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Each single point typically takes about 4 seconds.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38"/>
          <p:cNvSpPr txBox="1"/>
          <p:nvPr>
            <p:ph type="title"/>
          </p:nvPr>
        </p:nvSpPr>
        <p:spPr>
          <a:xfrm>
            <a:off x="739675" y="-81900"/>
            <a:ext cx="7231200" cy="71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Method #3: Nvidia AIAA</a:t>
            </a:r>
            <a:endParaRPr b="1" sz="3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89" name="Google Shape;1089;p38"/>
          <p:cNvSpPr txBox="1"/>
          <p:nvPr>
            <p:ph type="title"/>
          </p:nvPr>
        </p:nvSpPr>
        <p:spPr>
          <a:xfrm>
            <a:off x="739675" y="542325"/>
            <a:ext cx="3615900" cy="43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Titillium Web"/>
                <a:ea typeface="Titillium Web"/>
                <a:cs typeface="Titillium Web"/>
                <a:sym typeface="Titillium Web"/>
              </a:rPr>
              <a:t>(Deep Grow)</a:t>
            </a:r>
            <a:endParaRPr b="1" sz="2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90" name="Google Shape;10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0300" y="749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38"/>
          <p:cNvSpPr txBox="1"/>
          <p:nvPr>
            <p:ph idx="12" type="sldNum"/>
          </p:nvPr>
        </p:nvSpPr>
        <p:spPr>
          <a:xfrm>
            <a:off x="0" y="4653000"/>
            <a:ext cx="17583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Alejandra O.</a:t>
            </a:r>
            <a:endParaRPr/>
          </a:p>
        </p:txBody>
      </p:sp>
      <p:pic>
        <p:nvPicPr>
          <p:cNvPr id="1092" name="Google Shape;109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9675" y="3462651"/>
            <a:ext cx="1955601" cy="16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6349" y="3462650"/>
            <a:ext cx="2251989" cy="168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39"/>
          <p:cNvSpPr/>
          <p:nvPr/>
        </p:nvSpPr>
        <p:spPr>
          <a:xfrm>
            <a:off x="0" y="1618400"/>
            <a:ext cx="9144000" cy="10521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39"/>
          <p:cNvSpPr txBox="1"/>
          <p:nvPr>
            <p:ph type="ctrTitle"/>
          </p:nvPr>
        </p:nvSpPr>
        <p:spPr>
          <a:xfrm>
            <a:off x="0" y="1697750"/>
            <a:ext cx="9144000" cy="13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Methodology Comparison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00" name="Google Shape;11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50" y="2694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39"/>
          <p:cNvSpPr txBox="1"/>
          <p:nvPr>
            <p:ph idx="4294967295" type="sldNum"/>
          </p:nvPr>
        </p:nvSpPr>
        <p:spPr>
          <a:xfrm>
            <a:off x="0" y="4653000"/>
            <a:ext cx="13113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Demetrius P.</a:t>
            </a:r>
            <a:endParaRPr/>
          </a:p>
        </p:txBody>
      </p:sp>
      <p:sp>
        <p:nvSpPr>
          <p:cNvPr id="1102" name="Google Shape;1102;p39"/>
          <p:cNvSpPr txBox="1"/>
          <p:nvPr>
            <p:ph idx="4294967295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40"/>
          <p:cNvSpPr txBox="1"/>
          <p:nvPr>
            <p:ph type="title"/>
          </p:nvPr>
        </p:nvSpPr>
        <p:spPr>
          <a:xfrm>
            <a:off x="739675" y="3250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Purpose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08" name="Google Shape;1108;p40"/>
          <p:cNvSpPr txBox="1"/>
          <p:nvPr>
            <p:ph idx="1" type="body"/>
          </p:nvPr>
        </p:nvSpPr>
        <p:spPr>
          <a:xfrm>
            <a:off x="739675" y="1235875"/>
            <a:ext cx="7290900" cy="33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➢"/>
            </a:pPr>
            <a:r>
              <a:rPr b="1" lang="en" sz="2400"/>
              <a:t>Time</a:t>
            </a:r>
            <a:endParaRPr b="1"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How long to produce a model.</a:t>
            </a:r>
            <a:br>
              <a:rPr lang="en" sz="2400"/>
            </a:br>
            <a:br>
              <a:rPr lang="en" sz="2400"/>
            </a:b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b="1" lang="en" sz="2400"/>
              <a:t>Accuracy</a:t>
            </a:r>
            <a:endParaRPr b="1"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The quality of the model produced.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109" name="Google Shape;1109;p40"/>
          <p:cNvSpPr txBox="1"/>
          <p:nvPr/>
        </p:nvSpPr>
        <p:spPr>
          <a:xfrm>
            <a:off x="971550" y="4089524"/>
            <a:ext cx="72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10" name="Google Shape;1110;p40"/>
          <p:cNvSpPr txBox="1"/>
          <p:nvPr/>
        </p:nvSpPr>
        <p:spPr>
          <a:xfrm>
            <a:off x="0" y="463875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111" name="Google Shape;11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1750" y="612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40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41"/>
          <p:cNvSpPr txBox="1"/>
          <p:nvPr>
            <p:ph type="title"/>
          </p:nvPr>
        </p:nvSpPr>
        <p:spPr>
          <a:xfrm>
            <a:off x="380050" y="1839900"/>
            <a:ext cx="4563300" cy="14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Traditional Method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(Manual Thresholding)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18" name="Google Shape;1118;p41"/>
          <p:cNvSpPr txBox="1"/>
          <p:nvPr>
            <p:ph idx="12" type="sldNum"/>
          </p:nvPr>
        </p:nvSpPr>
        <p:spPr>
          <a:xfrm>
            <a:off x="0" y="4595700"/>
            <a:ext cx="12420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Demetrius</a:t>
            </a:r>
            <a:endParaRPr/>
          </a:p>
        </p:txBody>
      </p:sp>
      <p:pic>
        <p:nvPicPr>
          <p:cNvPr id="1119" name="Google Shape;111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300" y="1101525"/>
            <a:ext cx="3684600" cy="30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41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42"/>
          <p:cNvSpPr txBox="1"/>
          <p:nvPr>
            <p:ph idx="1" type="body"/>
          </p:nvPr>
        </p:nvSpPr>
        <p:spPr>
          <a:xfrm>
            <a:off x="553650" y="4496200"/>
            <a:ext cx="66837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                                        Manual Thresholding time comparison chart</a:t>
            </a:r>
            <a:endParaRPr/>
          </a:p>
        </p:txBody>
      </p:sp>
      <p:sp>
        <p:nvSpPr>
          <p:cNvPr id="1127" name="Google Shape;1127;p42"/>
          <p:cNvSpPr txBox="1"/>
          <p:nvPr/>
        </p:nvSpPr>
        <p:spPr>
          <a:xfrm>
            <a:off x="0" y="468180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128" name="Google Shape;112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42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0" name="Google Shape;1130;p42" title="Trial 1 &amp;Trial 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250" y="258825"/>
            <a:ext cx="6643426" cy="4076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43"/>
          <p:cNvSpPr txBox="1"/>
          <p:nvPr>
            <p:ph type="title"/>
          </p:nvPr>
        </p:nvSpPr>
        <p:spPr>
          <a:xfrm>
            <a:off x="739725" y="343025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Reported times are biased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36" name="Google Shape;1136;p43"/>
          <p:cNvSpPr txBox="1"/>
          <p:nvPr/>
        </p:nvSpPr>
        <p:spPr>
          <a:xfrm>
            <a:off x="971550" y="4089524"/>
            <a:ext cx="72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37" name="Google Shape;1137;p43"/>
          <p:cNvSpPr txBox="1"/>
          <p:nvPr/>
        </p:nvSpPr>
        <p:spPr>
          <a:xfrm>
            <a:off x="0" y="463875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138" name="Google Shape;11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1750" y="612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43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0" name="Google Shape;1140;p43" title="Trial 1 &amp;Trial 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1625" y="1235875"/>
            <a:ext cx="5726049" cy="3513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43"/>
          <p:cNvSpPr txBox="1"/>
          <p:nvPr>
            <p:ph idx="2" type="body"/>
          </p:nvPr>
        </p:nvSpPr>
        <p:spPr>
          <a:xfrm>
            <a:off x="504226" y="1235873"/>
            <a:ext cx="24774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➢"/>
            </a:pPr>
            <a:r>
              <a:rPr b="1" lang="en"/>
              <a:t>Guidance</a:t>
            </a:r>
            <a:endParaRPr b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L</a:t>
            </a:r>
            <a:r>
              <a:rPr lang="en"/>
              <a:t>ist of instructions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b="1" lang="en"/>
              <a:t>Familiarity</a:t>
            </a:r>
            <a:endParaRPr b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Experience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b="1" lang="en"/>
              <a:t>Hardware</a:t>
            </a:r>
            <a:endParaRPr b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Different computers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Meet the Team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04" name="Google Shape;8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3025" y="149537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05" name="Google Shape;8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8450" y="1250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7"/>
          <p:cNvSpPr txBox="1"/>
          <p:nvPr/>
        </p:nvSpPr>
        <p:spPr>
          <a:xfrm>
            <a:off x="5609225" y="29701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 Parker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dparke11@calstatela.edu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07" name="Google Shape;8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7713" y="1495363"/>
            <a:ext cx="1489200" cy="146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08" name="Google Shape;808;p17"/>
          <p:cNvSpPr txBox="1"/>
          <p:nvPr/>
        </p:nvSpPr>
        <p:spPr>
          <a:xfrm>
            <a:off x="285450" y="29701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Nicol Barrios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</a:t>
            </a: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-end Lead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abarri53@calstatela.edu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09" name="Google Shape;809;p17"/>
          <p:cNvSpPr txBox="1"/>
          <p:nvPr/>
        </p:nvSpPr>
        <p:spPr>
          <a:xfrm>
            <a:off x="1960300" y="29629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Ted Kim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tkim56</a:t>
            </a: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10" name="Google Shape;810;p17"/>
          <p:cNvSpPr txBox="1"/>
          <p:nvPr/>
        </p:nvSpPr>
        <p:spPr>
          <a:xfrm>
            <a:off x="3834413" y="29629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Silvano Medina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Documentation Lead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smedin63@calstatela.edu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11" name="Google Shape;811;p17"/>
          <p:cNvPicPr preferRelativeResize="0"/>
          <p:nvPr/>
        </p:nvPicPr>
        <p:blipFill rotWithShape="1">
          <a:blip r:embed="rId6">
            <a:alphaModFix/>
          </a:blip>
          <a:srcRect b="0" l="1257" r="1267" t="0"/>
          <a:stretch/>
        </p:blipFill>
        <p:spPr>
          <a:xfrm>
            <a:off x="4001813" y="148097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12" name="Google Shape;812;p17"/>
          <p:cNvSpPr txBox="1"/>
          <p:nvPr/>
        </p:nvSpPr>
        <p:spPr>
          <a:xfrm>
            <a:off x="7383400" y="29629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Jason</a:t>
            </a: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Tejada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Back-end, 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Customer Liaison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jtejad12@calstatela.edu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13" name="Google Shape;813;p17"/>
          <p:cNvPicPr preferRelativeResize="0"/>
          <p:nvPr/>
        </p:nvPicPr>
        <p:blipFill rotWithShape="1">
          <a:blip r:embed="rId7">
            <a:alphaModFix/>
          </a:blip>
          <a:srcRect b="30661" l="0" r="6559" t="5219"/>
          <a:stretch/>
        </p:blipFill>
        <p:spPr>
          <a:xfrm>
            <a:off x="395775" y="1495375"/>
            <a:ext cx="1465200" cy="146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4" name="Google Shape;814;p17"/>
          <p:cNvPicPr preferRelativeResize="0"/>
          <p:nvPr/>
        </p:nvPicPr>
        <p:blipFill rotWithShape="1">
          <a:blip r:embed="rId8">
            <a:alphaModFix/>
          </a:blip>
          <a:srcRect b="2099" l="12876" r="0" t="10777"/>
          <a:stretch/>
        </p:blipFill>
        <p:spPr>
          <a:xfrm rot="5400000">
            <a:off x="2103250" y="1360675"/>
            <a:ext cx="1488900" cy="1577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4"/>
          <p:cNvSpPr txBox="1"/>
          <p:nvPr>
            <p:ph type="title"/>
          </p:nvPr>
        </p:nvSpPr>
        <p:spPr>
          <a:xfrm>
            <a:off x="416624" y="2143045"/>
            <a:ext cx="3985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Boundary Points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47" name="Google Shape;11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626" y="1148900"/>
            <a:ext cx="3606571" cy="337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44"/>
          <p:cNvSpPr txBox="1"/>
          <p:nvPr/>
        </p:nvSpPr>
        <p:spPr>
          <a:xfrm>
            <a:off x="0" y="468180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149" name="Google Shape;114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44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45"/>
          <p:cNvSpPr txBox="1"/>
          <p:nvPr>
            <p:ph idx="1" type="body"/>
          </p:nvPr>
        </p:nvSpPr>
        <p:spPr>
          <a:xfrm>
            <a:off x="553650" y="4496202"/>
            <a:ext cx="80367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                                        Boundary-point time comparison chart</a:t>
            </a:r>
            <a:endParaRPr/>
          </a:p>
        </p:txBody>
      </p:sp>
      <p:sp>
        <p:nvSpPr>
          <p:cNvPr id="1156" name="Google Shape;1156;p45"/>
          <p:cNvSpPr txBox="1"/>
          <p:nvPr/>
        </p:nvSpPr>
        <p:spPr>
          <a:xfrm>
            <a:off x="0" y="468180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157" name="Google Shape;115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45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9" name="Google Shape;1159;p45" title="Trial 1 &amp; Trial 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1625" y="265475"/>
            <a:ext cx="6908876" cy="4048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46"/>
          <p:cNvSpPr txBox="1"/>
          <p:nvPr>
            <p:ph type="title"/>
          </p:nvPr>
        </p:nvSpPr>
        <p:spPr>
          <a:xfrm>
            <a:off x="739725" y="343025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Reported times are biased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65" name="Google Shape;1165;p46"/>
          <p:cNvSpPr txBox="1"/>
          <p:nvPr>
            <p:ph idx="2" type="body"/>
          </p:nvPr>
        </p:nvSpPr>
        <p:spPr>
          <a:xfrm>
            <a:off x="504226" y="1235873"/>
            <a:ext cx="24774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➢"/>
            </a:pPr>
            <a:r>
              <a:rPr b="1" lang="en"/>
              <a:t>No guidance</a:t>
            </a:r>
            <a:endParaRPr b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No set instructions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b="1" lang="en"/>
              <a:t>Hardware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Different computers</a:t>
            </a:r>
            <a:r>
              <a:rPr b="1" lang="en"/>
              <a:t> </a:t>
            </a:r>
            <a:endParaRPr/>
          </a:p>
        </p:txBody>
      </p:sp>
      <p:sp>
        <p:nvSpPr>
          <p:cNvPr id="1166" name="Google Shape;1166;p46"/>
          <p:cNvSpPr txBox="1"/>
          <p:nvPr/>
        </p:nvSpPr>
        <p:spPr>
          <a:xfrm>
            <a:off x="971550" y="4089524"/>
            <a:ext cx="72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67" name="Google Shape;1167;p46"/>
          <p:cNvSpPr txBox="1"/>
          <p:nvPr/>
        </p:nvSpPr>
        <p:spPr>
          <a:xfrm>
            <a:off x="0" y="463875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168" name="Google Shape;116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1750" y="612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46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0" name="Google Shape;1170;p46" title="Trial 1 &amp; Trial 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4050" y="1414552"/>
            <a:ext cx="5428777" cy="318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7"/>
          <p:cNvSpPr txBox="1"/>
          <p:nvPr>
            <p:ph type="title"/>
          </p:nvPr>
        </p:nvSpPr>
        <p:spPr>
          <a:xfrm>
            <a:off x="416624" y="2143045"/>
            <a:ext cx="3985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Deep Grow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76" name="Google Shape;1176;p47"/>
          <p:cNvSpPr txBox="1"/>
          <p:nvPr/>
        </p:nvSpPr>
        <p:spPr>
          <a:xfrm>
            <a:off x="0" y="468180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177" name="Google Shape;117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47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9" name="Google Shape;117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1550" y="1208727"/>
            <a:ext cx="3875575" cy="3331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8"/>
          <p:cNvSpPr txBox="1"/>
          <p:nvPr>
            <p:ph idx="1" type="body"/>
          </p:nvPr>
        </p:nvSpPr>
        <p:spPr>
          <a:xfrm>
            <a:off x="553650" y="4496202"/>
            <a:ext cx="80367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                                 DeepGrow time performance comparison chart.</a:t>
            </a:r>
            <a:endParaRPr/>
          </a:p>
        </p:txBody>
      </p:sp>
      <p:sp>
        <p:nvSpPr>
          <p:cNvPr id="1185" name="Google Shape;1185;p48"/>
          <p:cNvSpPr txBox="1"/>
          <p:nvPr/>
        </p:nvSpPr>
        <p:spPr>
          <a:xfrm>
            <a:off x="0" y="468180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186" name="Google Shape;118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48"/>
          <p:cNvSpPr txBox="1"/>
          <p:nvPr>
            <p:ph idx="12" type="sldNum"/>
          </p:nvPr>
        </p:nvSpPr>
        <p:spPr>
          <a:xfrm>
            <a:off x="859035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8" name="Google Shape;1188;p48" title="Trial 1 &amp; Trial 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975" y="272100"/>
            <a:ext cx="6922150" cy="4037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9"/>
          <p:cNvSpPr txBox="1"/>
          <p:nvPr>
            <p:ph type="title"/>
          </p:nvPr>
        </p:nvSpPr>
        <p:spPr>
          <a:xfrm>
            <a:off x="739725" y="343025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Reported times are biased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94" name="Google Shape;1194;p49"/>
          <p:cNvSpPr txBox="1"/>
          <p:nvPr>
            <p:ph idx="2" type="body"/>
          </p:nvPr>
        </p:nvSpPr>
        <p:spPr>
          <a:xfrm>
            <a:off x="504226" y="1235873"/>
            <a:ext cx="24774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➢"/>
            </a:pPr>
            <a:r>
              <a:rPr b="1" lang="en"/>
              <a:t>No g</a:t>
            </a:r>
            <a:r>
              <a:rPr b="1" lang="en"/>
              <a:t>uidance</a:t>
            </a:r>
            <a:endParaRPr b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No instructions</a:t>
            </a:r>
            <a:r>
              <a:rPr lang="en"/>
              <a:t>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b="1" lang="en"/>
              <a:t>Hardware</a:t>
            </a:r>
            <a:endParaRPr b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Different computers</a:t>
            </a:r>
            <a:endParaRPr/>
          </a:p>
        </p:txBody>
      </p:sp>
      <p:sp>
        <p:nvSpPr>
          <p:cNvPr id="1195" name="Google Shape;1195;p49"/>
          <p:cNvSpPr txBox="1"/>
          <p:nvPr/>
        </p:nvSpPr>
        <p:spPr>
          <a:xfrm>
            <a:off x="971550" y="4089524"/>
            <a:ext cx="72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96" name="Google Shape;1196;p49"/>
          <p:cNvSpPr txBox="1"/>
          <p:nvPr/>
        </p:nvSpPr>
        <p:spPr>
          <a:xfrm>
            <a:off x="0" y="463875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197" name="Google Shape;11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1750" y="612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49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9" name="Google Shape;1199;p49" title="Trial 1 &amp; Trial 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5025" y="1324775"/>
            <a:ext cx="5554975" cy="331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50"/>
          <p:cNvSpPr txBox="1"/>
          <p:nvPr/>
        </p:nvSpPr>
        <p:spPr>
          <a:xfrm>
            <a:off x="1012750" y="3803299"/>
            <a:ext cx="72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05" name="Google Shape;1205;p50"/>
          <p:cNvSpPr txBox="1"/>
          <p:nvPr/>
        </p:nvSpPr>
        <p:spPr>
          <a:xfrm>
            <a:off x="0" y="463875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pic>
        <p:nvPicPr>
          <p:cNvPr id="1206" name="Google Shape;12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1750" y="612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50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8" name="Google Shape;1208;p50" title="Average Tim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9625" y="968475"/>
            <a:ext cx="7024376" cy="377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50"/>
          <p:cNvSpPr txBox="1"/>
          <p:nvPr>
            <p:ph idx="1" type="body"/>
          </p:nvPr>
        </p:nvSpPr>
        <p:spPr>
          <a:xfrm>
            <a:off x="0" y="1083250"/>
            <a:ext cx="2342700" cy="33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▫"/>
            </a:pPr>
            <a:r>
              <a:rPr b="1" lang="en">
                <a:solidFill>
                  <a:schemeClr val="lt1"/>
                </a:solidFill>
              </a:rPr>
              <a:t>Traditional</a:t>
            </a:r>
            <a:endParaRPr b="1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1 minute 29 seconds.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▫"/>
            </a:pPr>
            <a:r>
              <a:rPr b="1" lang="en">
                <a:solidFill>
                  <a:schemeClr val="lt1"/>
                </a:solidFill>
              </a:rPr>
              <a:t>Boundary</a:t>
            </a:r>
            <a:endParaRPr b="1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2 minutes 36 seconds.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▫"/>
            </a:pPr>
            <a:r>
              <a:rPr b="1" lang="en">
                <a:solidFill>
                  <a:schemeClr val="lt1"/>
                </a:solidFill>
              </a:rPr>
              <a:t>DeepGrow</a:t>
            </a:r>
            <a:endParaRPr b="1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23 minutes 16 seconds.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210" name="Google Shape;1210;p50"/>
          <p:cNvSpPr txBox="1"/>
          <p:nvPr>
            <p:ph type="title"/>
          </p:nvPr>
        </p:nvSpPr>
        <p:spPr>
          <a:xfrm>
            <a:off x="638650" y="111075"/>
            <a:ext cx="2477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51"/>
          <p:cNvSpPr txBox="1"/>
          <p:nvPr>
            <p:ph idx="1" type="body"/>
          </p:nvPr>
        </p:nvSpPr>
        <p:spPr>
          <a:xfrm>
            <a:off x="680925" y="944837"/>
            <a:ext cx="2535000" cy="12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Traditional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Fastest </a:t>
            </a:r>
            <a:r>
              <a:rPr lang="en"/>
              <a:t>but requires training.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216" name="Google Shape;1216;p51"/>
          <p:cNvSpPr txBox="1"/>
          <p:nvPr>
            <p:ph idx="2" type="body"/>
          </p:nvPr>
        </p:nvSpPr>
        <p:spPr>
          <a:xfrm>
            <a:off x="3123425" y="931113"/>
            <a:ext cx="2388600" cy="11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Boundary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Slightly longer</a:t>
            </a:r>
            <a:r>
              <a:rPr lang="en"/>
              <a:t> than Traditional but does not require training</a:t>
            </a:r>
            <a:endParaRPr/>
          </a:p>
        </p:txBody>
      </p:sp>
      <p:sp>
        <p:nvSpPr>
          <p:cNvPr id="1217" name="Google Shape;1217;p51"/>
          <p:cNvSpPr txBox="1"/>
          <p:nvPr>
            <p:ph idx="3" type="body"/>
          </p:nvPr>
        </p:nvSpPr>
        <p:spPr>
          <a:xfrm>
            <a:off x="5619599" y="931137"/>
            <a:ext cx="3368100" cy="16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DeepGrow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We will not use </a:t>
            </a:r>
            <a:r>
              <a:rPr lang="en"/>
              <a:t>due to quality amount of time.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51"/>
          <p:cNvSpPr txBox="1"/>
          <p:nvPr/>
        </p:nvSpPr>
        <p:spPr>
          <a:xfrm>
            <a:off x="971550" y="4089524"/>
            <a:ext cx="72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19" name="Google Shape;1219;p51"/>
          <p:cNvSpPr txBox="1"/>
          <p:nvPr/>
        </p:nvSpPr>
        <p:spPr>
          <a:xfrm>
            <a:off x="0" y="463875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sp>
        <p:nvSpPr>
          <p:cNvPr id="1220" name="Google Shape;1220;p51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1" name="Google Shape;1221;p51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Time </a:t>
            </a: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222" name="Google Shape;12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7" name="Google Shape;122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225" y="1632575"/>
            <a:ext cx="7519450" cy="26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52"/>
          <p:cNvSpPr txBox="1"/>
          <p:nvPr>
            <p:ph idx="12" type="sldNum"/>
          </p:nvPr>
        </p:nvSpPr>
        <p:spPr>
          <a:xfrm>
            <a:off x="0" y="4778100"/>
            <a:ext cx="965400" cy="3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Demetrius</a:t>
            </a:r>
            <a:endParaRPr/>
          </a:p>
        </p:txBody>
      </p:sp>
      <p:sp>
        <p:nvSpPr>
          <p:cNvPr id="1229" name="Google Shape;1229;p52"/>
          <p:cNvSpPr txBox="1"/>
          <p:nvPr/>
        </p:nvSpPr>
        <p:spPr>
          <a:xfrm>
            <a:off x="1130750" y="1764300"/>
            <a:ext cx="19830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Manual Thresholding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30" name="Google Shape;1230;p52"/>
          <p:cNvSpPr txBox="1"/>
          <p:nvPr/>
        </p:nvSpPr>
        <p:spPr>
          <a:xfrm>
            <a:off x="3663925" y="1764300"/>
            <a:ext cx="112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DEXTR3D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31" name="Google Shape;1231;p52"/>
          <p:cNvSpPr txBox="1"/>
          <p:nvPr/>
        </p:nvSpPr>
        <p:spPr>
          <a:xfrm>
            <a:off x="5827500" y="1764300"/>
            <a:ext cx="141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DeepGrow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32" name="Google Shape;1232;p52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Accuracy Comparison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233" name="Google Shape;123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900" y="749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52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53"/>
          <p:cNvSpPr txBox="1"/>
          <p:nvPr>
            <p:ph idx="1" type="body"/>
          </p:nvPr>
        </p:nvSpPr>
        <p:spPr>
          <a:xfrm>
            <a:off x="680925" y="944837"/>
            <a:ext cx="2535000" cy="12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Traditional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Accurate</a:t>
            </a:r>
            <a:r>
              <a:rPr lang="en"/>
              <a:t> but requires smoothing.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240" name="Google Shape;1240;p53"/>
          <p:cNvSpPr txBox="1"/>
          <p:nvPr>
            <p:ph idx="2" type="body"/>
          </p:nvPr>
        </p:nvSpPr>
        <p:spPr>
          <a:xfrm>
            <a:off x="3123425" y="931113"/>
            <a:ext cx="2388600" cy="11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Boundary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More accurate</a:t>
            </a:r>
            <a:r>
              <a:rPr lang="en"/>
              <a:t> than traditional but still requires smoothing</a:t>
            </a:r>
            <a:endParaRPr/>
          </a:p>
        </p:txBody>
      </p:sp>
      <p:sp>
        <p:nvSpPr>
          <p:cNvPr id="1241" name="Google Shape;1241;p53"/>
          <p:cNvSpPr txBox="1"/>
          <p:nvPr>
            <p:ph idx="3" type="body"/>
          </p:nvPr>
        </p:nvSpPr>
        <p:spPr>
          <a:xfrm>
            <a:off x="5619599" y="931137"/>
            <a:ext cx="3368100" cy="16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DeepGrow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Most accurate but not reliable</a:t>
            </a:r>
            <a:r>
              <a:rPr lang="en"/>
              <a:t> due to quality inconsistency and amount of time.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53"/>
          <p:cNvSpPr txBox="1"/>
          <p:nvPr/>
        </p:nvSpPr>
        <p:spPr>
          <a:xfrm>
            <a:off x="971550" y="4089524"/>
            <a:ext cx="72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43" name="Google Shape;1243;p53"/>
          <p:cNvSpPr txBox="1"/>
          <p:nvPr/>
        </p:nvSpPr>
        <p:spPr>
          <a:xfrm>
            <a:off x="0" y="4638750"/>
            <a:ext cx="15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</a:t>
            </a:r>
            <a:endParaRPr/>
          </a:p>
        </p:txBody>
      </p:sp>
      <p:sp>
        <p:nvSpPr>
          <p:cNvPr id="1244" name="Google Shape;1244;p53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5" name="Google Shape;124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581" y="2866925"/>
            <a:ext cx="1676093" cy="12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53"/>
          <p:cNvPicPr preferRelativeResize="0"/>
          <p:nvPr/>
        </p:nvPicPr>
        <p:blipFill rotWithShape="1">
          <a:blip r:embed="rId4">
            <a:alphaModFix/>
          </a:blip>
          <a:srcRect b="0" l="66289" r="4544" t="0"/>
          <a:stretch/>
        </p:blipFill>
        <p:spPr>
          <a:xfrm>
            <a:off x="7456200" y="2652988"/>
            <a:ext cx="1369574" cy="16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53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Accuracy Results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248" name="Google Shape;1248;p53"/>
          <p:cNvPicPr preferRelativeResize="0"/>
          <p:nvPr/>
        </p:nvPicPr>
        <p:blipFill rotWithShape="1">
          <a:blip r:embed="rId4">
            <a:alphaModFix/>
          </a:blip>
          <a:srcRect b="0" l="7632" r="58656" t="0"/>
          <a:stretch/>
        </p:blipFill>
        <p:spPr>
          <a:xfrm>
            <a:off x="680933" y="2331874"/>
            <a:ext cx="1885117" cy="20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53"/>
          <p:cNvPicPr preferRelativeResize="0"/>
          <p:nvPr/>
        </p:nvPicPr>
        <p:blipFill rotWithShape="1">
          <a:blip r:embed="rId4">
            <a:alphaModFix/>
          </a:blip>
          <a:srcRect b="0" l="40127" r="31972" t="0"/>
          <a:stretch/>
        </p:blipFill>
        <p:spPr>
          <a:xfrm>
            <a:off x="3254763" y="2418009"/>
            <a:ext cx="1676100" cy="215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8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0" name="Google Shape;820;p18"/>
          <p:cNvSpPr txBox="1"/>
          <p:nvPr/>
        </p:nvSpPr>
        <p:spPr>
          <a:xfrm>
            <a:off x="326550" y="1299025"/>
            <a:ext cx="45306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Currently, it can be tedious to get a clear 3D model out from an MRI image. </a:t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process of improving the images is no less demanding</a:t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tillium Web"/>
              <a:buChar char="●"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There is a clinical need for a more efficient, easy-to-use solution </a:t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21" name="Google Shape;8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18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Problem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23" name="Google Shape;823;p18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Sabino R.</a:t>
            </a:r>
            <a:endParaRPr/>
          </a:p>
        </p:txBody>
      </p:sp>
      <p:pic>
        <p:nvPicPr>
          <p:cNvPr id="824" name="Google Shape;8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8700" y="1359500"/>
            <a:ext cx="2840051" cy="189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8"/>
          <p:cNvPicPr preferRelativeResize="0"/>
          <p:nvPr/>
        </p:nvPicPr>
        <p:blipFill rotWithShape="1">
          <a:blip r:embed="rId5">
            <a:alphaModFix/>
          </a:blip>
          <a:srcRect b="0" l="0" r="11378" t="0"/>
          <a:stretch/>
        </p:blipFill>
        <p:spPr>
          <a:xfrm>
            <a:off x="5596300" y="3058375"/>
            <a:ext cx="3370301" cy="146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54"/>
          <p:cNvSpPr/>
          <p:nvPr/>
        </p:nvSpPr>
        <p:spPr>
          <a:xfrm>
            <a:off x="326550" y="1342425"/>
            <a:ext cx="4477800" cy="34263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6" name="Google Shape;125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54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Challenges (Fall Semester)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58" name="Google Shape;1258;p54"/>
          <p:cNvSpPr txBox="1"/>
          <p:nvPr>
            <p:ph idx="4294967295" type="body"/>
          </p:nvPr>
        </p:nvSpPr>
        <p:spPr>
          <a:xfrm>
            <a:off x="326550" y="1342425"/>
            <a:ext cx="4422600" cy="3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/>
              <a:t>Understanding the context</a:t>
            </a:r>
            <a:endParaRPr b="1" sz="20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Learning about female pelvic anatomy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Identifying the bladder, vagina, and rectum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/>
              <a:t>Learning Curve with </a:t>
            </a:r>
            <a:r>
              <a:rPr b="1" lang="en" sz="2000"/>
              <a:t>3D Slicer</a:t>
            </a:r>
            <a:endParaRPr sz="20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Learning how to create a 3D model using traditional methodology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Identifying &amp; modeling the right organs in 3D Slicer</a:t>
            </a:r>
            <a:endParaRPr sz="1800"/>
          </a:p>
        </p:txBody>
      </p:sp>
      <p:sp>
        <p:nvSpPr>
          <p:cNvPr id="1259" name="Google Shape;1259;p54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 T.</a:t>
            </a:r>
            <a:endParaRPr/>
          </a:p>
        </p:txBody>
      </p:sp>
      <p:sp>
        <p:nvSpPr>
          <p:cNvPr id="1260" name="Google Shape;1260;p54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1" name="Google Shape;126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525" y="1150863"/>
            <a:ext cx="1710250" cy="21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8950" y="1154650"/>
            <a:ext cx="2094384" cy="19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1674" y="3160475"/>
            <a:ext cx="2949974" cy="179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p55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Challenges (Fall Semester)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70" name="Google Shape;1270;p55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 T.</a:t>
            </a:r>
            <a:endParaRPr/>
          </a:p>
        </p:txBody>
      </p:sp>
      <p:pic>
        <p:nvPicPr>
          <p:cNvPr id="1271" name="Google Shape;127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0800" y="1250874"/>
            <a:ext cx="2772700" cy="14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55"/>
          <p:cNvSpPr txBox="1"/>
          <p:nvPr>
            <p:ph idx="12" type="sldNum"/>
          </p:nvPr>
        </p:nvSpPr>
        <p:spPr>
          <a:xfrm>
            <a:off x="8586600" y="45570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3" name="Google Shape;1273;p55"/>
          <p:cNvSpPr/>
          <p:nvPr/>
        </p:nvSpPr>
        <p:spPr>
          <a:xfrm>
            <a:off x="326550" y="1357900"/>
            <a:ext cx="4546200" cy="33843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55"/>
          <p:cNvSpPr txBox="1"/>
          <p:nvPr>
            <p:ph idx="4294967295" type="body"/>
          </p:nvPr>
        </p:nvSpPr>
        <p:spPr>
          <a:xfrm>
            <a:off x="380675" y="1357900"/>
            <a:ext cx="4347600" cy="32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/>
              <a:t>Learning Curve with Nvidia AIAA</a:t>
            </a:r>
            <a:endParaRPr sz="20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Learning how to use Boundary Points and DeepGrow using available models from Nvidia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Privacy (&amp; Getting More Data?)</a:t>
            </a:r>
            <a:endParaRPr b="1"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" sz="1800">
                <a:solidFill>
                  <a:schemeClr val="lt1"/>
                </a:solidFill>
              </a:rPr>
              <a:t>Preserving patient anonymity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Storing sensitive data on servers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Finding more MRI scans to work with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275" name="Google Shape;1275;p55"/>
          <p:cNvPicPr preferRelativeResize="0"/>
          <p:nvPr/>
        </p:nvPicPr>
        <p:blipFill rotWithShape="1">
          <a:blip r:embed="rId5">
            <a:alphaModFix/>
          </a:blip>
          <a:srcRect b="4671" l="19196" r="23296" t="5489"/>
          <a:stretch/>
        </p:blipFill>
        <p:spPr>
          <a:xfrm>
            <a:off x="5227074" y="2779575"/>
            <a:ext cx="1224925" cy="8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55"/>
          <p:cNvPicPr preferRelativeResize="0"/>
          <p:nvPr/>
        </p:nvPicPr>
        <p:blipFill rotWithShape="1">
          <a:blip r:embed="rId6">
            <a:alphaModFix/>
          </a:blip>
          <a:srcRect b="0" l="19196" r="23296" t="0"/>
          <a:stretch/>
        </p:blipFill>
        <p:spPr>
          <a:xfrm>
            <a:off x="5227075" y="3594575"/>
            <a:ext cx="1224925" cy="98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55"/>
          <p:cNvSpPr/>
          <p:nvPr/>
        </p:nvSpPr>
        <p:spPr>
          <a:xfrm>
            <a:off x="6620150" y="2779575"/>
            <a:ext cx="2237400" cy="1879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8" name="Google Shape;1278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1000" y="2830650"/>
            <a:ext cx="2450624" cy="196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56"/>
          <p:cNvSpPr/>
          <p:nvPr/>
        </p:nvSpPr>
        <p:spPr>
          <a:xfrm>
            <a:off x="198150" y="1311400"/>
            <a:ext cx="4022100" cy="31254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56"/>
          <p:cNvSpPr txBox="1"/>
          <p:nvPr>
            <p:ph idx="1" type="body"/>
          </p:nvPr>
        </p:nvSpPr>
        <p:spPr>
          <a:xfrm>
            <a:off x="326550" y="1217100"/>
            <a:ext cx="40221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/>
              <a:t>Focusing on “Boundary Points”</a:t>
            </a:r>
            <a:endParaRPr b="1" sz="2400"/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Out of the 3 Nvidia AIAA features, Boundary Points is the most </a:t>
            </a:r>
            <a:r>
              <a:rPr b="1" lang="en" sz="2000"/>
              <a:t>consistent</a:t>
            </a:r>
            <a:r>
              <a:rPr lang="en" sz="2000"/>
              <a:t>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Currently using brain model, hence the need to create our own female pelvic model</a:t>
            </a:r>
            <a:endParaRPr sz="2000"/>
          </a:p>
        </p:txBody>
      </p:sp>
      <p:sp>
        <p:nvSpPr>
          <p:cNvPr id="1285" name="Google Shape;1285;p56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Current Prospect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286" name="Google Shape;128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56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Ralph B.</a:t>
            </a:r>
            <a:endParaRPr/>
          </a:p>
        </p:txBody>
      </p:sp>
      <p:sp>
        <p:nvSpPr>
          <p:cNvPr id="1288" name="Google Shape;1288;p56"/>
          <p:cNvSpPr/>
          <p:nvPr/>
        </p:nvSpPr>
        <p:spPr>
          <a:xfrm>
            <a:off x="7216350" y="2155350"/>
            <a:ext cx="1720800" cy="1335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56"/>
          <p:cNvSpPr/>
          <p:nvPr/>
        </p:nvSpPr>
        <p:spPr>
          <a:xfrm>
            <a:off x="4640700" y="1200975"/>
            <a:ext cx="1720800" cy="36255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56"/>
          <p:cNvSpPr txBox="1"/>
          <p:nvPr/>
        </p:nvSpPr>
        <p:spPr>
          <a:xfrm>
            <a:off x="4640700" y="1200975"/>
            <a:ext cx="172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3D Slicer</a:t>
            </a:r>
            <a:endParaRPr b="1"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91" name="Google Shape;1291;p56"/>
          <p:cNvSpPr txBox="1"/>
          <p:nvPr/>
        </p:nvSpPr>
        <p:spPr>
          <a:xfrm>
            <a:off x="7300500" y="2560000"/>
            <a:ext cx="1552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Goal</a:t>
            </a:r>
            <a:endParaRPr b="1" sz="16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92" name="Google Shape;1292;p56"/>
          <p:cNvSpPr/>
          <p:nvPr/>
        </p:nvSpPr>
        <p:spPr>
          <a:xfrm>
            <a:off x="4707450" y="2491275"/>
            <a:ext cx="1587300" cy="2257200"/>
          </a:xfrm>
          <a:prstGeom prst="rect">
            <a:avLst/>
          </a:prstGeom>
          <a:solidFill>
            <a:srgbClr val="666666"/>
          </a:soli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3" name="Google Shape;1293;p56"/>
          <p:cNvGrpSpPr/>
          <p:nvPr/>
        </p:nvGrpSpPr>
        <p:grpSpPr>
          <a:xfrm>
            <a:off x="4892250" y="1675513"/>
            <a:ext cx="1217700" cy="677100"/>
            <a:chOff x="4819300" y="3634100"/>
            <a:chExt cx="1217700" cy="677100"/>
          </a:xfrm>
        </p:grpSpPr>
        <p:sp>
          <p:nvSpPr>
            <p:cNvPr id="1294" name="Google Shape;1294;p56"/>
            <p:cNvSpPr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56"/>
            <p:cNvSpPr txBox="1"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Manual 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Threshold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296" name="Google Shape;1296;p56"/>
          <p:cNvSpPr txBox="1"/>
          <p:nvPr/>
        </p:nvSpPr>
        <p:spPr>
          <a:xfrm>
            <a:off x="4640700" y="2529150"/>
            <a:ext cx="1720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Nvidia AIAA</a:t>
            </a:r>
            <a:endParaRPr b="1" sz="16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97" name="Google Shape;1297;p56"/>
          <p:cNvGrpSpPr/>
          <p:nvPr/>
        </p:nvGrpSpPr>
        <p:grpSpPr>
          <a:xfrm>
            <a:off x="4800000" y="2961600"/>
            <a:ext cx="1393200" cy="323100"/>
            <a:chOff x="4475625" y="3859650"/>
            <a:chExt cx="1393200" cy="323100"/>
          </a:xfrm>
        </p:grpSpPr>
        <p:sp>
          <p:nvSpPr>
            <p:cNvPr id="1298" name="Google Shape;1298;p56"/>
            <p:cNvSpPr/>
            <p:nvPr/>
          </p:nvSpPr>
          <p:spPr>
            <a:xfrm>
              <a:off x="4475625" y="3859650"/>
              <a:ext cx="1393200" cy="3231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56"/>
            <p:cNvSpPr txBox="1"/>
            <p:nvPr/>
          </p:nvSpPr>
          <p:spPr>
            <a:xfrm>
              <a:off x="4475625" y="3859650"/>
              <a:ext cx="1393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Auto-Segmentation</a:t>
              </a:r>
              <a:endParaRPr b="1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1300" name="Google Shape;1300;p56"/>
          <p:cNvGrpSpPr/>
          <p:nvPr/>
        </p:nvGrpSpPr>
        <p:grpSpPr>
          <a:xfrm>
            <a:off x="4892250" y="3377413"/>
            <a:ext cx="1217700" cy="677100"/>
            <a:chOff x="4819300" y="3634100"/>
            <a:chExt cx="1217700" cy="677100"/>
          </a:xfrm>
        </p:grpSpPr>
        <p:sp>
          <p:nvSpPr>
            <p:cNvPr id="1301" name="Google Shape;1301;p56"/>
            <p:cNvSpPr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56"/>
            <p:cNvSpPr txBox="1"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Boundary Points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1303" name="Google Shape;1303;p56"/>
          <p:cNvGrpSpPr/>
          <p:nvPr/>
        </p:nvGrpSpPr>
        <p:grpSpPr>
          <a:xfrm>
            <a:off x="4892250" y="4147247"/>
            <a:ext cx="1217700" cy="431110"/>
            <a:chOff x="4819300" y="3634100"/>
            <a:chExt cx="1217700" cy="677100"/>
          </a:xfrm>
        </p:grpSpPr>
        <p:sp>
          <p:nvSpPr>
            <p:cNvPr id="1304" name="Google Shape;1304;p56"/>
            <p:cNvSpPr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56"/>
            <p:cNvSpPr txBox="1"/>
            <p:nvPr/>
          </p:nvSpPr>
          <p:spPr>
            <a:xfrm>
              <a:off x="4819300" y="3634100"/>
              <a:ext cx="1217700" cy="67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Deep Grow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cxnSp>
        <p:nvCxnSpPr>
          <p:cNvPr id="1306" name="Google Shape;1306;p56"/>
          <p:cNvCxnSpPr>
            <a:stCxn id="1305" idx="3"/>
            <a:endCxn id="1291" idx="1"/>
          </p:cNvCxnSpPr>
          <p:nvPr/>
        </p:nvCxnSpPr>
        <p:spPr>
          <a:xfrm flipH="1" rot="10800000">
            <a:off x="6109950" y="2775406"/>
            <a:ext cx="1190700" cy="1587300"/>
          </a:xfrm>
          <a:prstGeom prst="straightConnector1">
            <a:avLst/>
          </a:prstGeom>
          <a:noFill/>
          <a:ln cap="flat" cmpd="sng" w="28575">
            <a:solidFill>
              <a:srgbClr val="F6B26B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307" name="Google Shape;1307;p56"/>
          <p:cNvCxnSpPr>
            <a:stCxn id="1302" idx="3"/>
            <a:endCxn id="1291" idx="1"/>
          </p:cNvCxnSpPr>
          <p:nvPr/>
        </p:nvCxnSpPr>
        <p:spPr>
          <a:xfrm flipH="1" rot="10800000">
            <a:off x="6109950" y="2775463"/>
            <a:ext cx="1190700" cy="940500"/>
          </a:xfrm>
          <a:prstGeom prst="straightConnector1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8" name="Google Shape;1308;p56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57"/>
          <p:cNvSpPr/>
          <p:nvPr/>
        </p:nvSpPr>
        <p:spPr>
          <a:xfrm>
            <a:off x="198150" y="1311400"/>
            <a:ext cx="4022100" cy="31254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57"/>
          <p:cNvSpPr txBox="1"/>
          <p:nvPr>
            <p:ph idx="1" type="body"/>
          </p:nvPr>
        </p:nvSpPr>
        <p:spPr>
          <a:xfrm>
            <a:off x="326550" y="1200963"/>
            <a:ext cx="3713700" cy="33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/>
              <a:t>Exploring Clara Train SDK</a:t>
            </a:r>
            <a:endParaRPr b="1" sz="24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framework that enables model training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Challenges: Requires GPU (Windows-specific)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Expectations: To be able to train our own pelvic model which will render a better quality 3D model</a:t>
            </a:r>
            <a:endParaRPr/>
          </a:p>
        </p:txBody>
      </p:sp>
      <p:sp>
        <p:nvSpPr>
          <p:cNvPr id="1315" name="Google Shape;1315;p57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Current Prospect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16" name="Google Shape;131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6150" y="1200975"/>
            <a:ext cx="4198348" cy="325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57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Ralph B.</a:t>
            </a:r>
            <a:endParaRPr/>
          </a:p>
        </p:txBody>
      </p:sp>
      <p:sp>
        <p:nvSpPr>
          <p:cNvPr id="1319" name="Google Shape;1319;p57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58"/>
          <p:cNvSpPr/>
          <p:nvPr/>
        </p:nvSpPr>
        <p:spPr>
          <a:xfrm>
            <a:off x="198150" y="1311400"/>
            <a:ext cx="4022100" cy="26109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58"/>
          <p:cNvSpPr txBox="1"/>
          <p:nvPr>
            <p:ph idx="1" type="body"/>
          </p:nvPr>
        </p:nvSpPr>
        <p:spPr>
          <a:xfrm>
            <a:off x="326550" y="1200963"/>
            <a:ext cx="3713700" cy="33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/>
              <a:t>Accessing Nvidia AIAA’s Github</a:t>
            </a:r>
            <a:endParaRPr b="1" sz="24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Currently trying to implement features without using the user interface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Meaning, implementing through back-end code!</a:t>
            </a:r>
            <a:endParaRPr/>
          </a:p>
        </p:txBody>
      </p:sp>
      <p:sp>
        <p:nvSpPr>
          <p:cNvPr id="1326" name="Google Shape;1326;p58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Current Prospect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27" name="Google Shape;132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58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Ralph B.</a:t>
            </a:r>
            <a:endParaRPr/>
          </a:p>
        </p:txBody>
      </p:sp>
      <p:pic>
        <p:nvPicPr>
          <p:cNvPr id="1329" name="Google Shape;132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679" y="1200975"/>
            <a:ext cx="4493645" cy="33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58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59"/>
          <p:cNvSpPr/>
          <p:nvPr/>
        </p:nvSpPr>
        <p:spPr>
          <a:xfrm>
            <a:off x="326550" y="1311400"/>
            <a:ext cx="3571800" cy="33900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59"/>
          <p:cNvSpPr txBox="1"/>
          <p:nvPr>
            <p:ph idx="3" type="body"/>
          </p:nvPr>
        </p:nvSpPr>
        <p:spPr>
          <a:xfrm>
            <a:off x="462024" y="1234850"/>
            <a:ext cx="33189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/>
              <a:t>Acquiring More Data</a:t>
            </a:r>
            <a:endParaRPr b="1" sz="24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the nature of the project, data is very limited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Finding open data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Client (10)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The Cancer Imaging Archive (TCIA) (8)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Generative Adversarial Networks (GANs algorithm)</a:t>
            </a:r>
            <a:endParaRPr/>
          </a:p>
        </p:txBody>
      </p:sp>
      <p:sp>
        <p:nvSpPr>
          <p:cNvPr id="1337" name="Google Shape;1337;p59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Current Prospect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38" name="Google Shape;133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6850" y="1321600"/>
            <a:ext cx="4685251" cy="21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59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Ralph B.</a:t>
            </a:r>
            <a:endParaRPr/>
          </a:p>
        </p:txBody>
      </p:sp>
      <p:sp>
        <p:nvSpPr>
          <p:cNvPr id="1341" name="Google Shape;1341;p59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60"/>
          <p:cNvSpPr txBox="1"/>
          <p:nvPr/>
        </p:nvSpPr>
        <p:spPr>
          <a:xfrm>
            <a:off x="896300" y="1700925"/>
            <a:ext cx="68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47" name="Google Shape;134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60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Future Direction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49" name="Google Shape;1349;p60"/>
          <p:cNvSpPr txBox="1"/>
          <p:nvPr>
            <p:ph idx="4294967295" type="body"/>
          </p:nvPr>
        </p:nvSpPr>
        <p:spPr>
          <a:xfrm>
            <a:off x="452724" y="1340350"/>
            <a:ext cx="68241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AutoNum type="arabicPeriod"/>
            </a:pPr>
            <a:r>
              <a:rPr lang="en">
                <a:solidFill>
                  <a:schemeClr val="lt1"/>
                </a:solidFill>
              </a:rPr>
              <a:t>Priority - </a:t>
            </a:r>
            <a:r>
              <a:rPr b="1" lang="en">
                <a:solidFill>
                  <a:schemeClr val="lt1"/>
                </a:solidFill>
              </a:rPr>
              <a:t>Streamline</a:t>
            </a:r>
            <a:r>
              <a:rPr lang="en">
                <a:solidFill>
                  <a:schemeClr val="lt1"/>
                </a:solidFill>
              </a:rPr>
              <a:t> imaging analysis process</a:t>
            </a:r>
            <a:endParaRPr>
              <a:solidFill>
                <a:schemeClr val="lt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"/>
              <a:t>Gain better understanding Nvidia AIAA and 3D slicer’s Github repo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"/>
              <a:t>Clara Train SDK</a:t>
            </a:r>
            <a:endParaRPr/>
          </a:p>
        </p:txBody>
      </p:sp>
      <p:sp>
        <p:nvSpPr>
          <p:cNvPr id="1350" name="Google Shape;1350;p60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Robin M.</a:t>
            </a:r>
            <a:endParaRPr/>
          </a:p>
        </p:txBody>
      </p:sp>
      <p:sp>
        <p:nvSpPr>
          <p:cNvPr id="1351" name="Google Shape;1351;p60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61"/>
          <p:cNvSpPr/>
          <p:nvPr/>
        </p:nvSpPr>
        <p:spPr>
          <a:xfrm>
            <a:off x="0" y="2102100"/>
            <a:ext cx="9144000" cy="9393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p61"/>
          <p:cNvSpPr txBox="1"/>
          <p:nvPr>
            <p:ph type="ctrTitle"/>
          </p:nvPr>
        </p:nvSpPr>
        <p:spPr>
          <a:xfrm>
            <a:off x="1415150" y="2117750"/>
            <a:ext cx="6473400" cy="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Thank you for listening!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58" name="Google Shape;135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775" y="131150"/>
            <a:ext cx="731274" cy="90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9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1" name="Google Shape;831;p19"/>
          <p:cNvSpPr txBox="1"/>
          <p:nvPr/>
        </p:nvSpPr>
        <p:spPr>
          <a:xfrm>
            <a:off x="326550" y="1642563"/>
            <a:ext cx="51699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itillium Web"/>
              <a:buChar char="●"/>
            </a:pPr>
            <a:r>
              <a:rPr lang="en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Create a program that streamlines the 3D model-making process </a:t>
            </a:r>
            <a:endParaRPr sz="2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itillium Web"/>
              <a:buChar char="●"/>
            </a:pPr>
            <a:r>
              <a:rPr lang="en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Integrate </a:t>
            </a:r>
            <a:r>
              <a:rPr lang="en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artificial</a:t>
            </a:r>
            <a:r>
              <a:rPr lang="en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intelligence</a:t>
            </a:r>
            <a:r>
              <a:rPr lang="en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into current process </a:t>
            </a:r>
            <a:endParaRPr sz="2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32" name="Google Shape;8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19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Goal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34" name="Google Shape;834;p19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Sabino R.</a:t>
            </a:r>
            <a:endParaRPr/>
          </a:p>
        </p:txBody>
      </p:sp>
      <p:cxnSp>
        <p:nvCxnSpPr>
          <p:cNvPr id="835" name="Google Shape;835;p19"/>
          <p:cNvCxnSpPr>
            <a:stCxn id="836" idx="3"/>
            <a:endCxn id="837" idx="0"/>
          </p:cNvCxnSpPr>
          <p:nvPr/>
        </p:nvCxnSpPr>
        <p:spPr>
          <a:xfrm>
            <a:off x="6899075" y="1824300"/>
            <a:ext cx="905100" cy="149190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37" name="Google Shape;8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9074" y="3316095"/>
            <a:ext cx="1810150" cy="112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9"/>
          <p:cNvPicPr preferRelativeResize="0"/>
          <p:nvPr/>
        </p:nvPicPr>
        <p:blipFill rotWithShape="1">
          <a:blip r:embed="rId5">
            <a:alphaModFix/>
          </a:blip>
          <a:srcRect b="0" l="19668" r="18499" t="0"/>
          <a:stretch/>
        </p:blipFill>
        <p:spPr>
          <a:xfrm>
            <a:off x="5516382" y="1109250"/>
            <a:ext cx="1382693" cy="14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0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3" name="Google Shape;8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20"/>
          <p:cNvSpPr txBox="1"/>
          <p:nvPr>
            <p:ph type="title"/>
          </p:nvPr>
        </p:nvSpPr>
        <p:spPr>
          <a:xfrm>
            <a:off x="222475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Traditional Approach 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45" name="Google Shape;845;p20"/>
          <p:cNvSpPr txBox="1"/>
          <p:nvPr>
            <p:ph idx="12" type="sldNum"/>
          </p:nvPr>
        </p:nvSpPr>
        <p:spPr>
          <a:xfrm>
            <a:off x="0" y="462435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Silvano M.</a:t>
            </a:r>
            <a:endParaRPr/>
          </a:p>
        </p:txBody>
      </p:sp>
      <p:sp>
        <p:nvSpPr>
          <p:cNvPr id="846" name="Google Shape;846;p20"/>
          <p:cNvSpPr/>
          <p:nvPr/>
        </p:nvSpPr>
        <p:spPr>
          <a:xfrm>
            <a:off x="2439875" y="1789150"/>
            <a:ext cx="1720800" cy="1595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20"/>
          <p:cNvSpPr txBox="1"/>
          <p:nvPr/>
        </p:nvSpPr>
        <p:spPr>
          <a:xfrm>
            <a:off x="2439875" y="1789150"/>
            <a:ext cx="172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3D Slicer</a:t>
            </a:r>
            <a:endParaRPr b="1"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48" name="Google Shape;848;p20"/>
          <p:cNvSpPr/>
          <p:nvPr/>
        </p:nvSpPr>
        <p:spPr>
          <a:xfrm>
            <a:off x="4898475" y="2042700"/>
            <a:ext cx="1552500" cy="10581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9" name="Google Shape;849;p20"/>
          <p:cNvCxnSpPr>
            <a:stCxn id="848" idx="3"/>
            <a:endCxn id="850" idx="1"/>
          </p:cNvCxnSpPr>
          <p:nvPr/>
        </p:nvCxnSpPr>
        <p:spPr>
          <a:xfrm>
            <a:off x="6450975" y="2571750"/>
            <a:ext cx="899700" cy="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1" name="Google Shape;851;p20"/>
          <p:cNvSpPr txBox="1"/>
          <p:nvPr/>
        </p:nvSpPr>
        <p:spPr>
          <a:xfrm>
            <a:off x="4898475" y="2005575"/>
            <a:ext cx="1552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Blender</a:t>
            </a:r>
            <a:endParaRPr b="1" sz="16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852" name="Google Shape;852;p20"/>
          <p:cNvCxnSpPr>
            <a:stCxn id="846" idx="3"/>
            <a:endCxn id="848" idx="1"/>
          </p:cNvCxnSpPr>
          <p:nvPr/>
        </p:nvCxnSpPr>
        <p:spPr>
          <a:xfrm flipH="1" rot="10800000">
            <a:off x="4160675" y="2571700"/>
            <a:ext cx="737700" cy="1530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853" name="Google Shape;853;p20"/>
          <p:cNvGrpSpPr/>
          <p:nvPr/>
        </p:nvGrpSpPr>
        <p:grpSpPr>
          <a:xfrm>
            <a:off x="2691425" y="2248438"/>
            <a:ext cx="1217700" cy="677100"/>
            <a:chOff x="4819300" y="3634100"/>
            <a:chExt cx="1217700" cy="677100"/>
          </a:xfrm>
        </p:grpSpPr>
        <p:sp>
          <p:nvSpPr>
            <p:cNvPr id="854" name="Google Shape;854;p20"/>
            <p:cNvSpPr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0"/>
            <p:cNvSpPr txBox="1"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Manual 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Threshold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856" name="Google Shape;856;p20"/>
          <p:cNvSpPr txBox="1"/>
          <p:nvPr/>
        </p:nvSpPr>
        <p:spPr>
          <a:xfrm>
            <a:off x="2883875" y="3492750"/>
            <a:ext cx="8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CREATE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57" name="Google Shape;857;p20"/>
          <p:cNvPicPr preferRelativeResize="0"/>
          <p:nvPr/>
        </p:nvPicPr>
        <p:blipFill rotWithShape="1">
          <a:blip r:embed="rId4">
            <a:alphaModFix/>
          </a:blip>
          <a:srcRect b="0" l="18737" r="20582" t="0"/>
          <a:stretch/>
        </p:blipFill>
        <p:spPr>
          <a:xfrm>
            <a:off x="5202574" y="2386025"/>
            <a:ext cx="944325" cy="620525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20"/>
          <p:cNvSpPr txBox="1"/>
          <p:nvPr/>
        </p:nvSpPr>
        <p:spPr>
          <a:xfrm>
            <a:off x="5258325" y="3492750"/>
            <a:ext cx="8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REFINE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50" name="Google Shape;850;p20"/>
          <p:cNvPicPr preferRelativeResize="0"/>
          <p:nvPr/>
        </p:nvPicPr>
        <p:blipFill rotWithShape="1">
          <a:blip r:embed="rId5">
            <a:alphaModFix/>
          </a:blip>
          <a:srcRect b="0" l="40127" r="31972" t="0"/>
          <a:stretch/>
        </p:blipFill>
        <p:spPr>
          <a:xfrm>
            <a:off x="7350600" y="1650775"/>
            <a:ext cx="1434150" cy="184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20"/>
          <p:cNvPicPr preferRelativeResize="0"/>
          <p:nvPr/>
        </p:nvPicPr>
        <p:blipFill rotWithShape="1">
          <a:blip r:embed="rId6">
            <a:alphaModFix/>
          </a:blip>
          <a:srcRect b="0" l="19668" r="18499" t="0"/>
          <a:stretch/>
        </p:blipFill>
        <p:spPr>
          <a:xfrm>
            <a:off x="294500" y="1768886"/>
            <a:ext cx="1552500" cy="1605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0" name="Google Shape;860;p20"/>
          <p:cNvCxnSpPr>
            <a:stCxn id="859" idx="3"/>
            <a:endCxn id="846" idx="1"/>
          </p:cNvCxnSpPr>
          <p:nvPr/>
        </p:nvCxnSpPr>
        <p:spPr>
          <a:xfrm>
            <a:off x="1847000" y="2571749"/>
            <a:ext cx="592800" cy="1530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1" name="Google Shape;861;p20"/>
          <p:cNvSpPr txBox="1"/>
          <p:nvPr/>
        </p:nvSpPr>
        <p:spPr>
          <a:xfrm>
            <a:off x="625850" y="3492750"/>
            <a:ext cx="8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INPUT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62" name="Google Shape;862;p20"/>
          <p:cNvSpPr txBox="1"/>
          <p:nvPr/>
        </p:nvSpPr>
        <p:spPr>
          <a:xfrm>
            <a:off x="7531713" y="3492750"/>
            <a:ext cx="10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OUTPUT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1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8" name="Google Shape;8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21"/>
          <p:cNvSpPr txBox="1"/>
          <p:nvPr>
            <p:ph type="title"/>
          </p:nvPr>
        </p:nvSpPr>
        <p:spPr>
          <a:xfrm>
            <a:off x="222475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Team’s </a:t>
            </a: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Approach 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70" name="Google Shape;870;p21"/>
          <p:cNvSpPr txBox="1"/>
          <p:nvPr>
            <p:ph idx="12" type="sldNum"/>
          </p:nvPr>
        </p:nvSpPr>
        <p:spPr>
          <a:xfrm>
            <a:off x="0" y="46129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Silvano M.</a:t>
            </a:r>
            <a:endParaRPr/>
          </a:p>
        </p:txBody>
      </p:sp>
      <p:sp>
        <p:nvSpPr>
          <p:cNvPr id="871" name="Google Shape;871;p21"/>
          <p:cNvSpPr/>
          <p:nvPr/>
        </p:nvSpPr>
        <p:spPr>
          <a:xfrm>
            <a:off x="2480750" y="2333675"/>
            <a:ext cx="1552500" cy="10581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2" name="Google Shape;872;p21"/>
          <p:cNvCxnSpPr>
            <a:stCxn id="871" idx="3"/>
            <a:endCxn id="873" idx="1"/>
          </p:cNvCxnSpPr>
          <p:nvPr/>
        </p:nvCxnSpPr>
        <p:spPr>
          <a:xfrm>
            <a:off x="4033250" y="2862725"/>
            <a:ext cx="816600" cy="201300"/>
          </a:xfrm>
          <a:prstGeom prst="straightConnector1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874" name="Google Shape;874;p21"/>
          <p:cNvGrpSpPr/>
          <p:nvPr/>
        </p:nvGrpSpPr>
        <p:grpSpPr>
          <a:xfrm>
            <a:off x="2978374" y="2708742"/>
            <a:ext cx="557396" cy="547810"/>
            <a:chOff x="4556450" y="4963575"/>
            <a:chExt cx="548025" cy="498100"/>
          </a:xfrm>
        </p:grpSpPr>
        <p:sp>
          <p:nvSpPr>
            <p:cNvPr id="875" name="Google Shape;875;p21"/>
            <p:cNvSpPr/>
            <p:nvPr/>
          </p:nvSpPr>
          <p:spPr>
            <a:xfrm>
              <a:off x="4611850" y="5222350"/>
              <a:ext cx="436600" cy="239325"/>
            </a:xfrm>
            <a:custGeom>
              <a:rect b="b" l="l" r="r" t="t"/>
              <a:pathLst>
                <a:path extrusionOk="0" fill="none" h="9573" w="17464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21"/>
            <p:cNvSpPr/>
            <p:nvPr/>
          </p:nvSpPr>
          <p:spPr>
            <a:xfrm>
              <a:off x="4612475" y="4963575"/>
              <a:ext cx="435975" cy="125450"/>
            </a:xfrm>
            <a:custGeom>
              <a:rect b="b" l="l" r="r" t="t"/>
              <a:pathLst>
                <a:path extrusionOk="0" fill="none" h="5018" w="17439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21"/>
            <p:cNvSpPr/>
            <p:nvPr/>
          </p:nvSpPr>
          <p:spPr>
            <a:xfrm>
              <a:off x="4556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21"/>
            <p:cNvSpPr/>
            <p:nvPr/>
          </p:nvSpPr>
          <p:spPr>
            <a:xfrm>
              <a:off x="4830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21"/>
            <p:cNvSpPr/>
            <p:nvPr/>
          </p:nvSpPr>
          <p:spPr>
            <a:xfrm>
              <a:off x="4830450" y="5213225"/>
              <a:ext cx="25" cy="248450"/>
            </a:xfrm>
            <a:custGeom>
              <a:rect b="b" l="l" r="r" t="t"/>
              <a:pathLst>
                <a:path extrusionOk="0" fill="none" h="9938" w="1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0" name="Google Shape;880;p21"/>
          <p:cNvSpPr txBox="1"/>
          <p:nvPr/>
        </p:nvSpPr>
        <p:spPr>
          <a:xfrm>
            <a:off x="2480750" y="2356188"/>
            <a:ext cx="1552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DICOM Cleaner</a:t>
            </a:r>
            <a:endParaRPr b="1" sz="16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73" name="Google Shape;873;p21"/>
          <p:cNvSpPr/>
          <p:nvPr/>
        </p:nvSpPr>
        <p:spPr>
          <a:xfrm>
            <a:off x="4849713" y="1295725"/>
            <a:ext cx="1720800" cy="3536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21"/>
          <p:cNvSpPr txBox="1"/>
          <p:nvPr/>
        </p:nvSpPr>
        <p:spPr>
          <a:xfrm>
            <a:off x="4880400" y="1360825"/>
            <a:ext cx="172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3D Slicer</a:t>
            </a:r>
            <a:endParaRPr b="1"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82" name="Google Shape;882;p21"/>
          <p:cNvSpPr/>
          <p:nvPr/>
        </p:nvSpPr>
        <p:spPr>
          <a:xfrm>
            <a:off x="4916463" y="2521950"/>
            <a:ext cx="1587300" cy="2197200"/>
          </a:xfrm>
          <a:prstGeom prst="rect">
            <a:avLst/>
          </a:prstGeom>
          <a:solidFill>
            <a:srgbClr val="666666"/>
          </a:soli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3" name="Google Shape;883;p21"/>
          <p:cNvGrpSpPr/>
          <p:nvPr/>
        </p:nvGrpSpPr>
        <p:grpSpPr>
          <a:xfrm>
            <a:off x="5101275" y="1788738"/>
            <a:ext cx="1217700" cy="701875"/>
            <a:chOff x="4406950" y="3609325"/>
            <a:chExt cx="1217700" cy="701875"/>
          </a:xfrm>
        </p:grpSpPr>
        <p:sp>
          <p:nvSpPr>
            <p:cNvPr id="884" name="Google Shape;884;p21"/>
            <p:cNvSpPr/>
            <p:nvPr/>
          </p:nvSpPr>
          <p:spPr>
            <a:xfrm>
              <a:off x="4406950" y="3609325"/>
              <a:ext cx="1217700" cy="6771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21"/>
            <p:cNvSpPr txBox="1"/>
            <p:nvPr/>
          </p:nvSpPr>
          <p:spPr>
            <a:xfrm>
              <a:off x="4406950" y="3634100"/>
              <a:ext cx="12177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Manual 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Threshold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886" name="Google Shape;886;p21"/>
          <p:cNvSpPr txBox="1"/>
          <p:nvPr/>
        </p:nvSpPr>
        <p:spPr>
          <a:xfrm>
            <a:off x="4880400" y="2566775"/>
            <a:ext cx="158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Nvidia AIAA</a:t>
            </a:r>
            <a:endParaRPr b="1" sz="16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887" name="Google Shape;887;p21"/>
          <p:cNvGrpSpPr/>
          <p:nvPr/>
        </p:nvGrpSpPr>
        <p:grpSpPr>
          <a:xfrm>
            <a:off x="5044200" y="2997875"/>
            <a:ext cx="1393200" cy="323100"/>
            <a:chOff x="4004425" y="3859650"/>
            <a:chExt cx="1393200" cy="323100"/>
          </a:xfrm>
        </p:grpSpPr>
        <p:sp>
          <p:nvSpPr>
            <p:cNvPr id="888" name="Google Shape;888;p21"/>
            <p:cNvSpPr/>
            <p:nvPr/>
          </p:nvSpPr>
          <p:spPr>
            <a:xfrm>
              <a:off x="4004425" y="3859650"/>
              <a:ext cx="1393200" cy="3231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21"/>
            <p:cNvSpPr txBox="1"/>
            <p:nvPr/>
          </p:nvSpPr>
          <p:spPr>
            <a:xfrm>
              <a:off x="4004425" y="3859650"/>
              <a:ext cx="1393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Auto-Segmentation</a:t>
              </a:r>
              <a:endParaRPr b="1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890" name="Google Shape;890;p21"/>
          <p:cNvGrpSpPr/>
          <p:nvPr/>
        </p:nvGrpSpPr>
        <p:grpSpPr>
          <a:xfrm>
            <a:off x="5131950" y="3410888"/>
            <a:ext cx="1217700" cy="677100"/>
            <a:chOff x="4819300" y="3634100"/>
            <a:chExt cx="1217700" cy="677100"/>
          </a:xfrm>
        </p:grpSpPr>
        <p:sp>
          <p:nvSpPr>
            <p:cNvPr id="891" name="Google Shape;891;p21"/>
            <p:cNvSpPr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21"/>
            <p:cNvSpPr txBox="1"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Boundary Points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893" name="Google Shape;893;p21"/>
          <p:cNvGrpSpPr/>
          <p:nvPr/>
        </p:nvGrpSpPr>
        <p:grpSpPr>
          <a:xfrm>
            <a:off x="5080375" y="4106722"/>
            <a:ext cx="1259475" cy="488985"/>
            <a:chOff x="4777525" y="3543202"/>
            <a:chExt cx="1259475" cy="767998"/>
          </a:xfrm>
        </p:grpSpPr>
        <p:sp>
          <p:nvSpPr>
            <p:cNvPr id="894" name="Google Shape;894;p21"/>
            <p:cNvSpPr/>
            <p:nvPr/>
          </p:nvSpPr>
          <p:spPr>
            <a:xfrm>
              <a:off x="4819300" y="3634100"/>
              <a:ext cx="1217700" cy="6771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21"/>
            <p:cNvSpPr txBox="1"/>
            <p:nvPr/>
          </p:nvSpPr>
          <p:spPr>
            <a:xfrm>
              <a:off x="4777525" y="3543202"/>
              <a:ext cx="1217700" cy="67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Deep Grow</a:t>
              </a:r>
              <a:endParaRPr b="1" sz="16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cxnSp>
        <p:nvCxnSpPr>
          <p:cNvPr id="896" name="Google Shape;896;p21"/>
          <p:cNvCxnSpPr>
            <a:stCxn id="894" idx="3"/>
            <a:endCxn id="897" idx="1"/>
          </p:cNvCxnSpPr>
          <p:nvPr/>
        </p:nvCxnSpPr>
        <p:spPr>
          <a:xfrm flipH="1" rot="10800000">
            <a:off x="6339850" y="2708552"/>
            <a:ext cx="1131600" cy="1671600"/>
          </a:xfrm>
          <a:prstGeom prst="straightConnector1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8" name="Google Shape;898;p21"/>
          <p:cNvCxnSpPr>
            <a:stCxn id="892" idx="3"/>
            <a:endCxn id="897" idx="1"/>
          </p:cNvCxnSpPr>
          <p:nvPr/>
        </p:nvCxnSpPr>
        <p:spPr>
          <a:xfrm flipH="1" rot="10800000">
            <a:off x="6349650" y="2708738"/>
            <a:ext cx="1121700" cy="1040700"/>
          </a:xfrm>
          <a:prstGeom prst="straightConnector1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97" name="Google Shape;897;p21"/>
          <p:cNvPicPr preferRelativeResize="0"/>
          <p:nvPr/>
        </p:nvPicPr>
        <p:blipFill rotWithShape="1">
          <a:blip r:embed="rId4">
            <a:alphaModFix/>
          </a:blip>
          <a:srcRect b="0" l="40127" r="31972" t="0"/>
          <a:stretch/>
        </p:blipFill>
        <p:spPr>
          <a:xfrm>
            <a:off x="7471300" y="1859188"/>
            <a:ext cx="1322773" cy="169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21"/>
          <p:cNvPicPr preferRelativeResize="0"/>
          <p:nvPr/>
        </p:nvPicPr>
        <p:blipFill rotWithShape="1">
          <a:blip r:embed="rId5">
            <a:alphaModFix/>
          </a:blip>
          <a:srcRect b="0" l="19668" r="18499" t="0"/>
          <a:stretch/>
        </p:blipFill>
        <p:spPr>
          <a:xfrm>
            <a:off x="294475" y="2052211"/>
            <a:ext cx="1552500" cy="1605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0" name="Google Shape;900;p21"/>
          <p:cNvCxnSpPr>
            <a:stCxn id="899" idx="3"/>
            <a:endCxn id="871" idx="1"/>
          </p:cNvCxnSpPr>
          <p:nvPr/>
        </p:nvCxnSpPr>
        <p:spPr>
          <a:xfrm>
            <a:off x="1846975" y="2855074"/>
            <a:ext cx="633900" cy="7800"/>
          </a:xfrm>
          <a:prstGeom prst="straightConnector1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1" name="Google Shape;901;p21"/>
          <p:cNvSpPr txBox="1"/>
          <p:nvPr/>
        </p:nvSpPr>
        <p:spPr>
          <a:xfrm>
            <a:off x="625825" y="3678025"/>
            <a:ext cx="8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INPUT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02" name="Google Shape;902;p21"/>
          <p:cNvSpPr txBox="1"/>
          <p:nvPr/>
        </p:nvSpPr>
        <p:spPr>
          <a:xfrm>
            <a:off x="7587888" y="3657925"/>
            <a:ext cx="10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OUTPUT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03" name="Google Shape;903;p21"/>
          <p:cNvSpPr txBox="1"/>
          <p:nvPr/>
        </p:nvSpPr>
        <p:spPr>
          <a:xfrm>
            <a:off x="2560400" y="3657925"/>
            <a:ext cx="139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ANONYMIZE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2"/>
          <p:cNvSpPr txBox="1"/>
          <p:nvPr>
            <p:ph idx="1" type="body"/>
          </p:nvPr>
        </p:nvSpPr>
        <p:spPr>
          <a:xfrm>
            <a:off x="326550" y="1797561"/>
            <a:ext cx="1372500" cy="5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3D Slicer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22"/>
          <p:cNvSpPr txBox="1"/>
          <p:nvPr>
            <p:ph idx="2" type="body"/>
          </p:nvPr>
        </p:nvSpPr>
        <p:spPr>
          <a:xfrm>
            <a:off x="3991050" y="1785813"/>
            <a:ext cx="1017900" cy="7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Blender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22"/>
          <p:cNvSpPr txBox="1"/>
          <p:nvPr>
            <p:ph idx="3" type="body"/>
          </p:nvPr>
        </p:nvSpPr>
        <p:spPr>
          <a:xfrm>
            <a:off x="3697500" y="3506926"/>
            <a:ext cx="1605000" cy="10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[Plugin]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Nvidia AIAA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1" name="Google Shape;9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287" y="1272886"/>
            <a:ext cx="1688974" cy="173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22"/>
          <p:cNvPicPr preferRelativeResize="0"/>
          <p:nvPr/>
        </p:nvPicPr>
        <p:blipFill rotWithShape="1">
          <a:blip r:embed="rId4">
            <a:alphaModFix/>
          </a:blip>
          <a:srcRect b="0" l="18737" r="20582" t="0"/>
          <a:stretch/>
        </p:blipFill>
        <p:spPr>
          <a:xfrm>
            <a:off x="4936050" y="1189050"/>
            <a:ext cx="2983375" cy="18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6050" y="3192920"/>
            <a:ext cx="2983376" cy="167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22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Used Software 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16" name="Google Shape;916;p22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  <p:sp>
        <p:nvSpPr>
          <p:cNvPr id="917" name="Google Shape;917;p22"/>
          <p:cNvSpPr txBox="1"/>
          <p:nvPr>
            <p:ph idx="1" type="body"/>
          </p:nvPr>
        </p:nvSpPr>
        <p:spPr>
          <a:xfrm>
            <a:off x="-227875" y="3506925"/>
            <a:ext cx="1650600" cy="7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Dicom </a:t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 Cleane</a:t>
            </a:r>
            <a:r>
              <a:rPr lang="en"/>
              <a:t>r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8" name="Google Shape;91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1900" y="3188400"/>
            <a:ext cx="2317749" cy="16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22"/>
          <p:cNvSpPr txBox="1"/>
          <p:nvPr>
            <p:ph idx="12" type="sldNum"/>
          </p:nvPr>
        </p:nvSpPr>
        <p:spPr>
          <a:xfrm>
            <a:off x="8586600" y="45570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23"/>
          <p:cNvSpPr txBox="1"/>
          <p:nvPr>
            <p:ph idx="1" type="body"/>
          </p:nvPr>
        </p:nvSpPr>
        <p:spPr>
          <a:xfrm>
            <a:off x="326552" y="1724351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60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Clean private/anonymized data</a:t>
            </a:r>
            <a:endParaRPr sz="26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925" name="Google Shape;925;p23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  <p:pic>
        <p:nvPicPr>
          <p:cNvPr id="926" name="Google Shape;9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23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Dicom Cleaner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28" name="Google Shape;928;p23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9" name="Google Shape;9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8625" y="1429250"/>
            <a:ext cx="3219974" cy="22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aliard template">
  <a:themeElements>
    <a:clrScheme name="Custom 347">
      <a:dk1>
        <a:srgbClr val="34373D"/>
      </a:dk1>
      <a:lt1>
        <a:srgbClr val="FFFFFF"/>
      </a:lt1>
      <a:dk2>
        <a:srgbClr val="CDD2DB"/>
      </a:dk2>
      <a:lt2>
        <a:srgbClr val="6A7486"/>
      </a:lt2>
      <a:accent1>
        <a:srgbClr val="465573"/>
      </a:accent1>
      <a:accent2>
        <a:srgbClr val="6E86B6"/>
      </a:accent2>
      <a:accent3>
        <a:srgbClr val="ACBFE6"/>
      </a:accent3>
      <a:accent4>
        <a:srgbClr val="91C05E"/>
      </a:accent4>
      <a:accent5>
        <a:srgbClr val="ACCC88"/>
      </a:accent5>
      <a:accent6>
        <a:srgbClr val="E2F8CB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