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147" d="100"/>
          <a:sy n="147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angular.io/guide/architecture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u="sng">
                <a:solidFill>
                  <a:schemeClr val="hlink"/>
                </a:solidFill>
                <a:hlinkClick r:id="rId3"/>
              </a:rPr>
              <a:t>https://angular.io/guide/architecture</a:t>
            </a:r>
          </a:p>
          <a:p>
            <a:pPr lvl="0" rtl="0">
              <a:spcBef>
                <a:spcPts val="0"/>
              </a:spcBef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Replace image with image of tutorial completed version image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Let me give a quick demonstration on our project.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This component let us create an user or if you already have registered than you can just login.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This part of the web page allows the administrator to list the users and delete if needed.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Let me now create a new project.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This way we can create a project here.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These nodes represent a container.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it accepts one or more parameters.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We need to setup a web service either existing or one made by us into the node so you could get the output.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Thank you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a REST web service?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MySQL Basic tables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Create user, Retrieve user, Update user, Delete User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Shell for front end to see the message that will pass to the back end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Working on shell to test project saving and loading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3" name="Shape 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Shape 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92" name="Shape 9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Shape 9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 descr="Side view of hands writing in a notebook at a cafe"/>
          <p:cNvPicPr preferRelativeResize="0"/>
          <p:nvPr/>
        </p:nvPicPr>
        <p:blipFill rotWithShape="1">
          <a:blip r:embed="rId2">
            <a:alphaModFix/>
          </a:blip>
          <a:srcRect l="9050" t="12064" r="54351" b="26446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02" name="Shape 10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Shape 10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 1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2">
            <a:alphaModFix/>
          </a:blip>
          <a:srcRect l="31883" t="8096" r="25713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2" name="Shape 1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Shape 1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Shape 1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Shape 1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21" name="Shape 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Shape 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4" name="Shape 24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5063224" y="1313339"/>
            <a:ext cx="3459829" cy="2670551"/>
            <a:chOff x="3553042" y="1657806"/>
            <a:chExt cx="3461100" cy="2671532"/>
          </a:xfrm>
        </p:grpSpPr>
        <p:sp>
          <p:nvSpPr>
            <p:cNvPr id="26" name="Shape 26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CCCCC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9999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9999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66666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Shape 34" descr="Component Detail"/>
          <p:cNvPicPr preferRelativeResize="0"/>
          <p:nvPr/>
        </p:nvPicPr>
        <p:blipFill rotWithShape="1">
          <a:blip r:embed="rId2">
            <a:alphaModFix/>
          </a:blip>
          <a:srcRect b="25076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/>
          <p:nvPr/>
        </p:nvSpPr>
        <p:spPr>
          <a:xfrm flipH="1">
            <a:off x="5156196" y="1401826"/>
            <a:ext cx="3268577" cy="1812993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6" name="Shape 36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Shape 37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Shape 38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name="adj" fmla="val 4551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9" name="Shape 39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name="adj" fmla="val 4551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0" name="Shape 40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name="adj" fmla="val 50000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pic>
          <p:nvPicPr>
            <p:cNvPr id="41" name="Shape 41" descr="Mobile View"/>
            <p:cNvPicPr preferRelativeResize="0"/>
            <p:nvPr/>
          </p:nvPicPr>
          <p:blipFill rotWithShape="1">
            <a:blip r:embed="rId3">
              <a:alphaModFix/>
            </a:blip>
            <a:srcRect t="4362" b="4371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Shape 42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hape 4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Shape 4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1" name="Shape 5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Shape 5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59" name="Shape 5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Shape 6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Shape 6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8" name="Shape 7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Shape 7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Shape 8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Shape 8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Open Chromebook laptop computer"/>
          <p:cNvPicPr preferRelativeResize="0"/>
          <p:nvPr/>
        </p:nvPicPr>
        <p:blipFill rotWithShape="1">
          <a:blip r:embed="rId3">
            <a:alphaModFix/>
          </a:blip>
          <a:srcRect r="3344"/>
          <a:stretch/>
        </p:blipFill>
        <p:spPr>
          <a:xfrm>
            <a:off x="4606900" y="1399750"/>
            <a:ext cx="4537098" cy="28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 descr="Component Detail"/>
          <p:cNvPicPr preferRelativeResize="0"/>
          <p:nvPr/>
        </p:nvPicPr>
        <p:blipFill rotWithShape="1">
          <a:blip r:embed="rId4">
            <a:alphaModFix/>
          </a:blip>
          <a:srcRect t="3655" b="20500"/>
          <a:stretch/>
        </p:blipFill>
        <p:spPr>
          <a:xfrm>
            <a:off x="5181200" y="1645500"/>
            <a:ext cx="3471224" cy="197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1200" y="1645500"/>
            <a:ext cx="3471225" cy="19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3787800" cy="1446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DIRECT-STEM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ubTitle" idx="1"/>
          </p:nvPr>
        </p:nvSpPr>
        <p:spPr>
          <a:xfrm>
            <a:off x="729600" y="2007350"/>
            <a:ext cx="3787800" cy="82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Visualization Tool for Composition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of Cloud Computing Services</a:t>
            </a:r>
          </a:p>
        </p:txBody>
      </p:sp>
      <p:cxnSp>
        <p:nvCxnSpPr>
          <p:cNvPr id="140" name="Shape 140"/>
          <p:cNvCxnSpPr/>
          <p:nvPr/>
        </p:nvCxnSpPr>
        <p:spPr>
          <a:xfrm>
            <a:off x="6551000" y="3745850"/>
            <a:ext cx="648900" cy="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2710800" y="3573975"/>
            <a:ext cx="2055300" cy="82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b="1" u="sng">
                <a:solidFill>
                  <a:schemeClr val="dk1"/>
                </a:solidFill>
              </a:rPr>
              <a:t>Team:</a:t>
            </a:r>
          </a:p>
          <a:p>
            <a:pPr lvl="0" indent="45720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Zolangi Ramirez</a:t>
            </a:r>
          </a:p>
          <a:p>
            <a:pPr lvl="0" indent="45720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Hongsuk Choi</a:t>
            </a:r>
          </a:p>
          <a:p>
            <a:pPr lvl="0" indent="45720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Sudip Baral</a:t>
            </a:r>
          </a:p>
          <a:p>
            <a:pPr lvl="0" indent="45720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Gonzalo Serrano</a:t>
            </a:r>
          </a:p>
          <a:p>
            <a:pPr lvl="0" indent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Johnson Truong</a:t>
            </a:r>
          </a:p>
        </p:txBody>
      </p:sp>
      <p:sp>
        <p:nvSpPr>
          <p:cNvPr id="142" name="Shape 142"/>
          <p:cNvSpPr txBox="1">
            <a:spLocks noGrp="1"/>
          </p:cNvSpPr>
          <p:nvPr>
            <p:ph type="subTitle" idx="1"/>
          </p:nvPr>
        </p:nvSpPr>
        <p:spPr>
          <a:xfrm>
            <a:off x="730650" y="3573975"/>
            <a:ext cx="1729200" cy="82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b="1" u="sng" dirty="0">
                <a:solidFill>
                  <a:schemeClr val="dk1"/>
                </a:solidFill>
              </a:rPr>
              <a:t>Faculty Advisor: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smtClean="0">
                <a:solidFill>
                  <a:schemeClr val="dk1"/>
                </a:solidFill>
              </a:rPr>
              <a:t>          </a:t>
            </a:r>
            <a:r>
              <a:rPr lang="en" sz="1200" dirty="0" err="1" smtClean="0">
                <a:solidFill>
                  <a:schemeClr val="dk1"/>
                </a:solidFill>
              </a:rPr>
              <a:t>Dr</a:t>
            </a:r>
            <a:r>
              <a:rPr lang="en" sz="1200" dirty="0" smtClean="0">
                <a:solidFill>
                  <a:schemeClr val="dk1"/>
                </a:solidFill>
              </a:rPr>
              <a:t> </a:t>
            </a:r>
            <a:r>
              <a:rPr lang="en" sz="1200" dirty="0">
                <a:solidFill>
                  <a:schemeClr val="dk1"/>
                </a:solidFill>
              </a:rPr>
              <a:t>Jiang </a:t>
            </a:r>
            <a:r>
              <a:rPr lang="en" sz="1200" dirty="0" err="1">
                <a:solidFill>
                  <a:schemeClr val="dk1"/>
                </a:solidFill>
              </a:rPr>
              <a:t>Guo</a:t>
            </a:r>
            <a:endParaRPr lang="en" sz="1200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b="1" u="sng" dirty="0">
                <a:solidFill>
                  <a:schemeClr val="dk1"/>
                </a:solidFill>
              </a:rPr>
              <a:t>Graduate Advisor: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 smtClean="0">
                <a:solidFill>
                  <a:schemeClr val="dk1"/>
                </a:solidFill>
              </a:rPr>
              <a:t>          </a:t>
            </a:r>
            <a:r>
              <a:rPr lang="en" sz="1200" dirty="0" smtClean="0">
                <a:solidFill>
                  <a:schemeClr val="dk1"/>
                </a:solidFill>
              </a:rPr>
              <a:t>Davis </a:t>
            </a:r>
            <a:r>
              <a:rPr lang="en" sz="1200" dirty="0">
                <a:solidFill>
                  <a:schemeClr val="dk1"/>
                </a:solidFill>
              </a:rPr>
              <a:t>Louie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Using Angular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-1003050" y="88640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25025" y="1352625"/>
            <a:ext cx="3300900" cy="886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Angular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Template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b="1"/>
              <a:t>	</a:t>
            </a:r>
            <a:r>
              <a:rPr lang="en"/>
              <a:t>You define a component’s view with its companion template. A template is a form of HTML that tells Angular how to render the component.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Component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/>
              <a:t>A </a:t>
            </a:r>
            <a:r>
              <a:rPr lang="en" i="1"/>
              <a:t>component</a:t>
            </a:r>
            <a:r>
              <a:rPr lang="en"/>
              <a:t> controls a patch of the screen called a </a:t>
            </a:r>
            <a:r>
              <a:rPr lang="en" i="1"/>
              <a:t>view</a:t>
            </a:r>
            <a:r>
              <a:rPr lang="en"/>
              <a:t>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25" y="2239425"/>
            <a:ext cx="2343150" cy="2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457200">
              <a:spcBef>
                <a:spcPts val="0"/>
              </a:spcBef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444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785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Demo of Project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DP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0" y="4747100"/>
            <a:ext cx="9144000" cy="39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7000" y="165550"/>
            <a:ext cx="5704929" cy="44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Backend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ts val="1800"/>
              <a:buChar char="➔"/>
            </a:pPr>
            <a:r>
              <a:rPr lang="en" sz="1800"/>
              <a:t>Implemented MySQL Database Schema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ts val="1800"/>
              <a:buChar char="➔"/>
            </a:pPr>
            <a:r>
              <a:rPr lang="en" sz="1800"/>
              <a:t>Learning Angular to connect backend to frontend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ts val="1800"/>
              <a:buChar char="◆"/>
            </a:pPr>
            <a:r>
              <a:rPr lang="en" sz="1800"/>
              <a:t>REST web services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ts val="1800"/>
              <a:buChar char="◆"/>
            </a:pPr>
            <a:r>
              <a:rPr lang="en" sz="1800"/>
              <a:t>CRUD operations in Angular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SzPts val="1800"/>
              <a:buChar char="➔"/>
            </a:pPr>
            <a:r>
              <a:rPr lang="en" sz="1800"/>
              <a:t>Implemented/Modified Node classes and other Java code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8403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➔"/>
            </a:pPr>
            <a:r>
              <a:rPr lang="en"/>
              <a:t>Front End:</a:t>
            </a:r>
          </a:p>
          <a:p>
            <a:pPr marL="914400" lvl="1" indent="-311150" rtl="0">
              <a:spcBef>
                <a:spcPts val="0"/>
              </a:spcBef>
              <a:spcAft>
                <a:spcPts val="1000"/>
              </a:spcAft>
              <a:buSzPts val="1300"/>
              <a:buChar char="◆"/>
            </a:pPr>
            <a:r>
              <a:rPr lang="en" sz="1300"/>
              <a:t>Zolangi - Project Lead</a:t>
            </a:r>
          </a:p>
          <a:p>
            <a:pPr marL="914400" lvl="1" indent="-311150" rtl="0">
              <a:spcBef>
                <a:spcPts val="0"/>
              </a:spcBef>
              <a:spcAft>
                <a:spcPts val="1000"/>
              </a:spcAft>
              <a:buSzPts val="1300"/>
              <a:buChar char="◆"/>
            </a:pPr>
            <a:r>
              <a:rPr lang="en" sz="1300"/>
              <a:t>Choi - QA Lead</a:t>
            </a:r>
          </a:p>
          <a:p>
            <a:pPr marL="914400" lvl="1" indent="-311150" rtl="0">
              <a:spcBef>
                <a:spcPts val="0"/>
              </a:spcBef>
              <a:spcAft>
                <a:spcPts val="1000"/>
              </a:spcAft>
              <a:buSzPts val="1300"/>
              <a:buChar char="◆"/>
            </a:pPr>
            <a:r>
              <a:rPr lang="en" sz="1300"/>
              <a:t>Sudip - Components Lead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Team Roles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69750" y="2078875"/>
            <a:ext cx="38403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➔"/>
            </a:pPr>
            <a:r>
              <a:rPr lang="en"/>
              <a:t>Back End:</a:t>
            </a:r>
          </a:p>
          <a:p>
            <a:pPr marL="914400" lvl="1" indent="-311150" rtl="0">
              <a:spcBef>
                <a:spcPts val="0"/>
              </a:spcBef>
              <a:spcAft>
                <a:spcPts val="1000"/>
              </a:spcAft>
              <a:buSzPts val="1300"/>
              <a:buChar char="◆"/>
            </a:pPr>
            <a:r>
              <a:rPr lang="en" sz="1300"/>
              <a:t>Johnson - Requirements Lead</a:t>
            </a:r>
          </a:p>
          <a:p>
            <a:pPr marL="914400" lvl="1" indent="-311150" rtl="0">
              <a:spcBef>
                <a:spcPts val="0"/>
              </a:spcBef>
              <a:spcAft>
                <a:spcPts val="1000"/>
              </a:spcAft>
              <a:buSzPts val="1300"/>
              <a:buChar char="◆"/>
            </a:pPr>
            <a:r>
              <a:rPr lang="en" sz="1300"/>
              <a:t>Gonzalo - Documentation Lead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 idx="4294967295"/>
          </p:nvPr>
        </p:nvSpPr>
        <p:spPr>
          <a:xfrm>
            <a:off x="2427750" y="4323625"/>
            <a:ext cx="42885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Database EER Diagram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349" y="120625"/>
            <a:ext cx="5987301" cy="43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3255000" y="4442075"/>
            <a:ext cx="2634000" cy="4605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Database test site</a:t>
            </a:r>
          </a:p>
        </p:txBody>
      </p:sp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50" y="221925"/>
            <a:ext cx="8839199" cy="422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Some Backend problems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Lots of redundant data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Children &amp; neighbors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Node format difficult to store</a:t>
            </a: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buSzPts val="1800"/>
              <a:buChar char="➔"/>
            </a:pPr>
            <a:r>
              <a:rPr lang="en" sz="1800"/>
              <a:t>Need shell for testing project saving/loading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SzPts val="1800"/>
              <a:buChar char="➔"/>
            </a:pPr>
            <a:r>
              <a:rPr lang="en" sz="1800" dirty="0"/>
              <a:t>Login Page</a:t>
            </a: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SzPts val="1800"/>
              <a:buChar char="➔"/>
            </a:pPr>
            <a:r>
              <a:rPr lang="en" sz="1800" dirty="0"/>
              <a:t>Administration </a:t>
            </a:r>
            <a:r>
              <a:rPr lang="en" sz="1800" dirty="0" smtClean="0"/>
              <a:t>Page</a:t>
            </a:r>
            <a:endParaRPr lang="en-US" sz="1800" dirty="0" smtClean="0"/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SzPts val="1800"/>
              <a:buChar char="➔"/>
            </a:pPr>
            <a:r>
              <a:rPr lang="en" sz="1800" dirty="0" smtClean="0"/>
              <a:t>Connect </a:t>
            </a:r>
            <a:r>
              <a:rPr lang="en" sz="1800" dirty="0"/>
              <a:t>to Database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Progress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Shape 281"/>
          <p:cNvCxnSpPr/>
          <p:nvPr/>
        </p:nvCxnSpPr>
        <p:spPr>
          <a:xfrm>
            <a:off x="4067669" y="3263604"/>
            <a:ext cx="46509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Shape 282"/>
          <p:cNvCxnSpPr/>
          <p:nvPr/>
        </p:nvCxnSpPr>
        <p:spPr>
          <a:xfrm>
            <a:off x="662650" y="3263604"/>
            <a:ext cx="32184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Timeline: Future Work</a:t>
            </a:r>
          </a:p>
        </p:txBody>
      </p:sp>
      <p:grpSp>
        <p:nvGrpSpPr>
          <p:cNvPr id="284" name="Shape 284"/>
          <p:cNvGrpSpPr/>
          <p:nvPr/>
        </p:nvGrpSpPr>
        <p:grpSpPr>
          <a:xfrm>
            <a:off x="5293201" y="2678680"/>
            <a:ext cx="1040700" cy="1039104"/>
            <a:chOff x="5293201" y="2678680"/>
            <a:chExt cx="1040700" cy="1039104"/>
          </a:xfrm>
        </p:grpSpPr>
        <p:sp>
          <p:nvSpPr>
            <p:cNvPr id="285" name="Shape 285"/>
            <p:cNvSpPr txBox="1"/>
            <p:nvPr/>
          </p:nvSpPr>
          <p:spPr>
            <a:xfrm>
              <a:off x="5297801" y="2856485"/>
              <a:ext cx="1029000" cy="861300"/>
            </a:xfrm>
            <a:prstGeom prst="rect">
              <a:avLst/>
            </a:prstGeom>
            <a:solidFill>
              <a:srgbClr val="B7B7B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3F3F3"/>
                  </a:solidFill>
                  <a:latin typeface="Lato"/>
                  <a:ea typeface="Lato"/>
                  <a:cs typeface="Lato"/>
                  <a:sym typeface="Lato"/>
                </a:rPr>
                <a:t>Performance</a:t>
              </a:r>
            </a:p>
          </p:txBody>
        </p:sp>
        <p:sp>
          <p:nvSpPr>
            <p:cNvPr id="286" name="Shape 286"/>
            <p:cNvSpPr txBox="1"/>
            <p:nvPr/>
          </p:nvSpPr>
          <p:spPr>
            <a:xfrm>
              <a:off x="5293201" y="2678680"/>
              <a:ext cx="1040700" cy="164100"/>
            </a:xfrm>
            <a:prstGeom prst="rect">
              <a:avLst/>
            </a:prstGeom>
            <a:solidFill>
              <a:srgbClr val="E0666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APR</a:t>
              </a:r>
            </a:p>
          </p:txBody>
        </p:sp>
      </p:grpSp>
      <p:grpSp>
        <p:nvGrpSpPr>
          <p:cNvPr id="287" name="Shape 287"/>
          <p:cNvGrpSpPr/>
          <p:nvPr/>
        </p:nvGrpSpPr>
        <p:grpSpPr>
          <a:xfrm>
            <a:off x="6415277" y="2678680"/>
            <a:ext cx="1029017" cy="1039006"/>
            <a:chOff x="6415277" y="2678680"/>
            <a:chExt cx="1029017" cy="1039006"/>
          </a:xfrm>
        </p:grpSpPr>
        <p:sp>
          <p:nvSpPr>
            <p:cNvPr id="288" name="Shape 288"/>
            <p:cNvSpPr txBox="1"/>
            <p:nvPr/>
          </p:nvSpPr>
          <p:spPr>
            <a:xfrm>
              <a:off x="6415277" y="2856387"/>
              <a:ext cx="1029000" cy="8613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User testing</a:t>
              </a:r>
            </a:p>
          </p:txBody>
        </p:sp>
        <p:sp>
          <p:nvSpPr>
            <p:cNvPr id="289" name="Shape 289"/>
            <p:cNvSpPr txBox="1"/>
            <p:nvPr/>
          </p:nvSpPr>
          <p:spPr>
            <a:xfrm>
              <a:off x="6415294" y="2678680"/>
              <a:ext cx="1029000" cy="164100"/>
            </a:xfrm>
            <a:prstGeom prst="rect">
              <a:avLst/>
            </a:prstGeom>
            <a:solidFill>
              <a:srgbClr val="741B4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MAY</a:t>
              </a:r>
            </a:p>
          </p:txBody>
        </p:sp>
      </p:grpSp>
      <p:grpSp>
        <p:nvGrpSpPr>
          <p:cNvPr id="290" name="Shape 290"/>
          <p:cNvGrpSpPr/>
          <p:nvPr/>
        </p:nvGrpSpPr>
        <p:grpSpPr>
          <a:xfrm>
            <a:off x="7532731" y="2678680"/>
            <a:ext cx="1029011" cy="1039104"/>
            <a:chOff x="7532731" y="2678680"/>
            <a:chExt cx="1029011" cy="1039104"/>
          </a:xfrm>
        </p:grpSpPr>
        <p:sp>
          <p:nvSpPr>
            <p:cNvPr id="291" name="Shape 291"/>
            <p:cNvSpPr txBox="1"/>
            <p:nvPr/>
          </p:nvSpPr>
          <p:spPr>
            <a:xfrm>
              <a:off x="7532731" y="2856484"/>
              <a:ext cx="1029000" cy="8613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Finishing Touches</a:t>
              </a:r>
            </a:p>
          </p:txBody>
        </p:sp>
        <p:sp>
          <p:nvSpPr>
            <p:cNvPr id="292" name="Shape 292"/>
            <p:cNvSpPr txBox="1"/>
            <p:nvPr/>
          </p:nvSpPr>
          <p:spPr>
            <a:xfrm>
              <a:off x="7532742" y="2678680"/>
              <a:ext cx="1029000" cy="1641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JUN</a:t>
              </a:r>
            </a:p>
          </p:txBody>
        </p:sp>
      </p:grpSp>
      <p:grpSp>
        <p:nvGrpSpPr>
          <p:cNvPr id="293" name="Shape 293"/>
          <p:cNvGrpSpPr/>
          <p:nvPr/>
        </p:nvGrpSpPr>
        <p:grpSpPr>
          <a:xfrm>
            <a:off x="4180373" y="2678680"/>
            <a:ext cx="1029024" cy="1039007"/>
            <a:chOff x="4180373" y="2678680"/>
            <a:chExt cx="1029024" cy="1039007"/>
          </a:xfrm>
        </p:grpSpPr>
        <p:sp>
          <p:nvSpPr>
            <p:cNvPr id="294" name="Shape 294"/>
            <p:cNvSpPr txBox="1"/>
            <p:nvPr/>
          </p:nvSpPr>
          <p:spPr>
            <a:xfrm>
              <a:off x="4180373" y="2856387"/>
              <a:ext cx="1029000" cy="8613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Visuals for Project</a:t>
              </a:r>
            </a:p>
          </p:txBody>
        </p:sp>
        <p:sp>
          <p:nvSpPr>
            <p:cNvPr id="295" name="Shape 295"/>
            <p:cNvSpPr txBox="1"/>
            <p:nvPr/>
          </p:nvSpPr>
          <p:spPr>
            <a:xfrm>
              <a:off x="4180397" y="2678680"/>
              <a:ext cx="1029000" cy="164100"/>
            </a:xfrm>
            <a:prstGeom prst="rect">
              <a:avLst/>
            </a:prstGeom>
            <a:solidFill>
              <a:srgbClr val="274E1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MAR</a:t>
              </a:r>
            </a:p>
          </p:txBody>
        </p:sp>
      </p:grpSp>
      <p:grpSp>
        <p:nvGrpSpPr>
          <p:cNvPr id="296" name="Shape 296"/>
          <p:cNvGrpSpPr/>
          <p:nvPr/>
        </p:nvGrpSpPr>
        <p:grpSpPr>
          <a:xfrm>
            <a:off x="3062921" y="2678680"/>
            <a:ext cx="1029028" cy="1039008"/>
            <a:chOff x="3062921" y="2678680"/>
            <a:chExt cx="1029028" cy="1039008"/>
          </a:xfrm>
        </p:grpSpPr>
        <p:sp>
          <p:nvSpPr>
            <p:cNvPr id="297" name="Shape 297"/>
            <p:cNvSpPr txBox="1"/>
            <p:nvPr/>
          </p:nvSpPr>
          <p:spPr>
            <a:xfrm>
              <a:off x="3062921" y="2856388"/>
              <a:ext cx="1029000" cy="8613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External Web Service Integration</a:t>
              </a: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3062949" y="2678680"/>
              <a:ext cx="1029000" cy="164100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FEB</a:t>
              </a:r>
            </a:p>
          </p:txBody>
        </p:sp>
      </p:grpSp>
      <p:grpSp>
        <p:nvGrpSpPr>
          <p:cNvPr id="299" name="Shape 299"/>
          <p:cNvGrpSpPr/>
          <p:nvPr/>
        </p:nvGrpSpPr>
        <p:grpSpPr>
          <a:xfrm>
            <a:off x="1945500" y="2678680"/>
            <a:ext cx="1029000" cy="1038995"/>
            <a:chOff x="1945500" y="2678680"/>
            <a:chExt cx="1029000" cy="1038995"/>
          </a:xfrm>
        </p:grpSpPr>
        <p:sp>
          <p:nvSpPr>
            <p:cNvPr id="300" name="Shape 300"/>
            <p:cNvSpPr txBox="1"/>
            <p:nvPr/>
          </p:nvSpPr>
          <p:spPr>
            <a:xfrm>
              <a:off x="1945500" y="2856375"/>
              <a:ext cx="1029000" cy="8613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Project Saving</a:t>
              </a:r>
            </a:p>
          </p:txBody>
        </p:sp>
        <p:sp>
          <p:nvSpPr>
            <p:cNvPr id="301" name="Shape 301"/>
            <p:cNvSpPr txBox="1"/>
            <p:nvPr/>
          </p:nvSpPr>
          <p:spPr>
            <a:xfrm>
              <a:off x="1945500" y="2678680"/>
              <a:ext cx="1029000" cy="164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JAN</a:t>
              </a:r>
            </a:p>
          </p:txBody>
        </p:sp>
      </p:grpSp>
      <p:grpSp>
        <p:nvGrpSpPr>
          <p:cNvPr id="302" name="Shape 302"/>
          <p:cNvGrpSpPr/>
          <p:nvPr/>
        </p:nvGrpSpPr>
        <p:grpSpPr>
          <a:xfrm>
            <a:off x="828040" y="2678680"/>
            <a:ext cx="1029012" cy="1039104"/>
            <a:chOff x="828040" y="2678680"/>
            <a:chExt cx="1029012" cy="1039104"/>
          </a:xfrm>
        </p:grpSpPr>
        <p:sp>
          <p:nvSpPr>
            <p:cNvPr id="303" name="Shape 303"/>
            <p:cNvSpPr txBox="1"/>
            <p:nvPr/>
          </p:nvSpPr>
          <p:spPr>
            <a:xfrm>
              <a:off x="828040" y="2856484"/>
              <a:ext cx="1029000" cy="8613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9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D3</a:t>
              </a:r>
            </a:p>
          </p:txBody>
        </p:sp>
        <p:sp>
          <p:nvSpPr>
            <p:cNvPr id="304" name="Shape 304"/>
            <p:cNvSpPr txBox="1"/>
            <p:nvPr/>
          </p:nvSpPr>
          <p:spPr>
            <a:xfrm>
              <a:off x="828052" y="2678680"/>
              <a:ext cx="1029000" cy="1641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DEC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2859900" cy="151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subTitle" idx="4294967295"/>
          </p:nvPr>
        </p:nvSpPr>
        <p:spPr>
          <a:xfrm>
            <a:off x="4542975" y="792902"/>
            <a:ext cx="4080000" cy="3252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chemeClr val="lt1"/>
                </a:solidFill>
              </a:rPr>
              <a:t>What is It?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chemeClr val="lt1"/>
                </a:solidFill>
              </a:rPr>
              <a:t>Tools Required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chemeClr val="lt1"/>
                </a:solidFill>
              </a:rPr>
              <a:t>Project Challenges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Project Components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Demo of Project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Back End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Progress</a:t>
            </a:r>
          </a:p>
          <a:p>
            <a:pPr lv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Timeline</a:t>
            </a:r>
          </a:p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the Visualization Tool for Composition of Cloud Computing Services?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Visualization Tool for Composition</a:t>
            </a:r>
            <a:br>
              <a:rPr lang="en"/>
            </a:br>
            <a:r>
              <a:rPr lang="en"/>
              <a:t>of Cloud Computing Services (VTCCCS)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2"/>
          </p:nvPr>
        </p:nvSpPr>
        <p:spPr>
          <a:xfrm>
            <a:off x="5174225" y="590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Combination of Web Services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endParaRPr sz="1600" b="1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/>
              <a:t>A web application used to create a web service out of already existing web services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Users will be able to use this visualization tool to model the architectures of cloud computing services based systems.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Example: Weather &amp; Maps = get temperature for location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Temperature in Fahrenheit? Use celsius conversion service, get new service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Tools used to setup Project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Tools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5174225" y="7430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Front End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Angular 4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Node.js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Npm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Angular CLI</a:t>
            </a:r>
          </a:p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●"/>
            </a:pPr>
            <a:r>
              <a:rPr lang="en" b="1"/>
              <a:t>D3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endParaRPr b="1"/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Back End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Java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Apache Tomcat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b="1"/>
              <a:t>Maven</a:t>
            </a:r>
          </a:p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●"/>
            </a:pPr>
            <a:r>
              <a:rPr lang="en" b="1"/>
              <a:t>MySQL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075" y="4039775"/>
            <a:ext cx="719350" cy="7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925" y="4091100"/>
            <a:ext cx="616675" cy="6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075" y="4129000"/>
            <a:ext cx="527450" cy="5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0875" y="4039775"/>
            <a:ext cx="678676" cy="6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Challenges we encountered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●"/>
            </a:pPr>
            <a:r>
              <a:rPr lang="en" b="1"/>
              <a:t>Understanding Web Services</a:t>
            </a:r>
          </a:p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●"/>
            </a:pPr>
            <a:r>
              <a:rPr lang="en" b="1"/>
              <a:t>Backend</a:t>
            </a:r>
          </a:p>
          <a:p>
            <a:pPr marL="914400" lvl="1" indent="-298450" rtl="0">
              <a:spcBef>
                <a:spcPts val="0"/>
              </a:spcBef>
              <a:spcAft>
                <a:spcPts val="1000"/>
              </a:spcAft>
              <a:buSzPts val="1100"/>
              <a:buChar char="○"/>
            </a:pPr>
            <a:r>
              <a:rPr lang="en" b="1"/>
              <a:t>Will be discussed later</a:t>
            </a:r>
          </a:p>
          <a:p>
            <a:pPr marL="457200" lvl="0" indent="-311150" rtl="0">
              <a:spcBef>
                <a:spcPts val="0"/>
              </a:spcBef>
              <a:spcAft>
                <a:spcPts val="1000"/>
              </a:spcAft>
              <a:buSzPts val="1300"/>
              <a:buChar char="●"/>
            </a:pPr>
            <a:r>
              <a:rPr lang="en" b="1"/>
              <a:t>Learning Angular</a:t>
            </a:r>
          </a:p>
          <a:p>
            <a:pPr marL="914400" lvl="1" indent="-298450" rtl="0">
              <a:spcBef>
                <a:spcPts val="0"/>
              </a:spcBef>
              <a:spcAft>
                <a:spcPts val="1000"/>
              </a:spcAft>
              <a:buSzPts val="1100"/>
              <a:buChar char="○"/>
            </a:pPr>
            <a:r>
              <a:rPr lang="en" b="1"/>
              <a:t>Architecture</a:t>
            </a:r>
          </a:p>
          <a:p>
            <a:pPr marL="1371600" lvl="2" indent="-298450" rtl="0">
              <a:spcBef>
                <a:spcPts val="0"/>
              </a:spcBef>
              <a:spcAft>
                <a:spcPts val="1000"/>
              </a:spcAft>
              <a:buSzPts val="1100"/>
              <a:buChar char="■"/>
            </a:pPr>
            <a:r>
              <a:rPr lang="en" b="1"/>
              <a:t>Components</a:t>
            </a:r>
          </a:p>
          <a:p>
            <a:pPr marL="1371600" lvl="2" indent="-298450" rtl="0">
              <a:spcBef>
                <a:spcPts val="0"/>
              </a:spcBef>
              <a:spcAft>
                <a:spcPts val="1000"/>
              </a:spcAft>
              <a:buSzPts val="1100"/>
              <a:buChar char="■"/>
            </a:pPr>
            <a:r>
              <a:rPr lang="en" b="1"/>
              <a:t>Templates</a:t>
            </a:r>
          </a:p>
          <a:p>
            <a:pPr marL="1371600" lvl="2" indent="-298450" rtl="0">
              <a:spcBef>
                <a:spcPts val="0"/>
              </a:spcBef>
              <a:spcAft>
                <a:spcPts val="1000"/>
              </a:spcAft>
              <a:buSzPts val="1100"/>
              <a:buChar char="■"/>
            </a:pPr>
            <a:r>
              <a:rPr lang="en" b="1"/>
              <a:t>Etc.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Challenges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Macintosh PowerPoint</Application>
  <PresentationFormat>On-screen Show (16:9)</PresentationFormat>
  <Paragraphs>119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Lato</vt:lpstr>
      <vt:lpstr>Raleway</vt:lpstr>
      <vt:lpstr>Arial</vt:lpstr>
      <vt:lpstr>Streamline</vt:lpstr>
      <vt:lpstr>DIRECT-STEM</vt:lpstr>
      <vt:lpstr>Team Roles</vt:lpstr>
      <vt:lpstr>Outline</vt:lpstr>
      <vt:lpstr>What is the Visualization Tool for Composition of Cloud Computing Services?</vt:lpstr>
      <vt:lpstr>Visualization Tool for Composition of Cloud Computing Services (VTCCCS)</vt:lpstr>
      <vt:lpstr>Tools used to setup Project</vt:lpstr>
      <vt:lpstr>Tools </vt:lpstr>
      <vt:lpstr>Challenges we encountered</vt:lpstr>
      <vt:lpstr>Project Challenges</vt:lpstr>
      <vt:lpstr>Using Angular</vt:lpstr>
      <vt:lpstr>Angular</vt:lpstr>
      <vt:lpstr>PowerPoint Presentation</vt:lpstr>
      <vt:lpstr>PowerPoint Presentation</vt:lpstr>
      <vt:lpstr>PowerPoint Presentation</vt:lpstr>
      <vt:lpstr>PowerPoint Presentation</vt:lpstr>
      <vt:lpstr>Demo of Project</vt:lpstr>
      <vt:lpstr>PowerPoint Presentation</vt:lpstr>
      <vt:lpstr>PowerPoint Presentation</vt:lpstr>
      <vt:lpstr>Backend</vt:lpstr>
      <vt:lpstr>Database EER Diagram</vt:lpstr>
      <vt:lpstr>PowerPoint Presentation</vt:lpstr>
      <vt:lpstr>Some Backend problems</vt:lpstr>
      <vt:lpstr>Progress</vt:lpstr>
      <vt:lpstr>Timeline: Future Work</vt:lpstr>
      <vt:lpstr>Questions?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DIRECT-STEM</dc:title>
  <cp:lastModifiedBy>Zolangi Ramirez</cp:lastModifiedBy>
  <cp:revision>1</cp:revision>
  <dcterms:modified xsi:type="dcterms:W3CDTF">2017-12-01T11:15:42Z</dcterms:modified>
</cp:coreProperties>
</file>