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3"/>
  </p:notesMasterIdLst>
  <p:sldIdLst>
    <p:sldId id="256" r:id="rId2"/>
  </p:sldIdLst>
  <p:sldSz cx="21031200" cy="32004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080">
          <p15:clr>
            <a:srgbClr val="A4A3A4"/>
          </p15:clr>
        </p15:guide>
        <p15:guide id="2" pos="6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FA"/>
    <a:srgbClr val="FFFFCC"/>
    <a:srgbClr val="FFFF99"/>
    <a:srgbClr val="6E532C"/>
    <a:srgbClr val="35740A"/>
    <a:srgbClr val="3B8C0E"/>
    <a:srgbClr val="6C9604"/>
    <a:srgbClr val="0E8C2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06AA4D-B2E0-41B2-8221-8799CAF48447}">
  <a:tblStyle styleId="{5006AA4D-B2E0-41B2-8221-8799CAF48447}" styleName="Table_0"/>
  <a:tblStyle styleId="{F76E3AA0-E1EC-4E02-9F30-0A714164627D}" styleName="Table_1"/>
  <a:tblStyle styleId="{B2BE8D63-C663-4922-AAC4-0AAB54249A1F}" styleName="Table_2"/>
  <a:tblStyle styleId="{0707900B-B85E-4ECA-A933-3B22D9603DD2}" styleName="Table_3"/>
  <a:tblStyle styleId="{51A484E7-5899-43BF-B03D-8718CAF31165}" styleName="Table_4"/>
  <a:tblStyle styleId="{6FA3A802-512B-4AAE-85DE-A21D9312EEB6}" styleName="Table_5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20" d="100"/>
          <a:sy n="20" d="100"/>
        </p:scale>
        <p:origin x="1464" y="114"/>
      </p:cViewPr>
      <p:guideLst>
        <p:guide orient="horz" pos="10080"/>
        <p:guide pos="6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2301875" y="685800"/>
            <a:ext cx="22542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6032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685800"/>
            <a:ext cx="22542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/>
              <a:t>Top Right Image: Department of Energy, General Motors, Freescale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why, how, qt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problems the team ran into (hardware)</a:t>
            </a:r>
          </a:p>
        </p:txBody>
      </p:sp>
    </p:spTree>
    <p:extLst>
      <p:ext uri="{BB962C8B-B14F-4D97-AF65-F5344CB8AC3E}">
        <p14:creationId xmlns:p14="http://schemas.microsoft.com/office/powerpoint/2010/main" val="126272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 rot="5400000">
            <a:off x="4417218" y="13411993"/>
            <a:ext cx="25603199" cy="44688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-4596605" y="9019381"/>
            <a:ext cx="25603199" cy="132540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36650" indent="-374650" algn="l" rtl="0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2462213" indent="-277813" algn="l" rtl="0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3789363" indent="-182562" algn="l" rtl="0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5303838" indent="-261937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68183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72755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77327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81899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86471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577975" y="2844800"/>
            <a:ext cx="17875249" cy="5333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577975" y="9245600"/>
            <a:ext cx="17875249" cy="192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36650" indent="-374650" algn="l" rtl="0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2462213" indent="-277813" algn="l" rtl="0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3789363" indent="-182562" algn="l" rtl="0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5303838" indent="-261937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68183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72755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77327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81899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86471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1577975" y="9942513"/>
            <a:ext cx="17875249" cy="685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3154363" y="18135600"/>
            <a:ext cx="14722475" cy="817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577975" y="2844800"/>
            <a:ext cx="17875249" cy="5333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 rot="5400000">
            <a:off x="914398" y="9909174"/>
            <a:ext cx="19202400" cy="17875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36650" indent="-374650" algn="l" rtl="0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2462213" indent="-277813" algn="l" rtl="0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3789363" indent="-182562" algn="l" rtl="0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5303838" indent="-261937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68183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72755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77327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81899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8647113" indent="-2524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122737" y="22402800"/>
            <a:ext cx="12619036" cy="2644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4122737" y="2859088"/>
            <a:ext cx="12619036" cy="192024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122737" y="25047575"/>
            <a:ext cx="12619036" cy="3756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050925" y="1274762"/>
            <a:ext cx="6919913" cy="542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223250" y="1274762"/>
            <a:ext cx="11757024" cy="273145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050925" y="6697663"/>
            <a:ext cx="6919913" cy="21891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577975" y="2844800"/>
            <a:ext cx="17875249" cy="5333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050925" y="1281112"/>
            <a:ext cx="18929350" cy="5333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050925" y="7164388"/>
            <a:ext cx="9293224" cy="298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1050925" y="10148888"/>
            <a:ext cx="9293224" cy="184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10683875" y="7164388"/>
            <a:ext cx="9296399" cy="298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4"/>
          </p:nvPr>
        </p:nvSpPr>
        <p:spPr>
          <a:xfrm>
            <a:off x="10683875" y="10148888"/>
            <a:ext cx="9296399" cy="184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577975" y="2844800"/>
            <a:ext cx="17875249" cy="5333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577975" y="9245600"/>
            <a:ext cx="8861424" cy="192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10591800" y="9245600"/>
            <a:ext cx="8861424" cy="192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662113" y="20566062"/>
            <a:ext cx="17875249" cy="63563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662113" y="13565187"/>
            <a:ext cx="17875249" cy="7000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577975" y="2844800"/>
            <a:ext cx="17875249" cy="5333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577975" y="9245600"/>
            <a:ext cx="17875249" cy="192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36650" marR="0" indent="-374650" algn="l" rtl="0">
              <a:lnSpc>
                <a:spcPct val="100000"/>
              </a:lnSpc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2462213" marR="0" indent="-277813" algn="l" rtl="0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3789363" marR="0" indent="-182562" algn="l" rtl="0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5303838" marR="0" indent="-261937" algn="l" rtl="0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6818313" marR="0" indent="-252413" algn="l" rtl="0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7275513" marR="0" indent="-252413" algn="l" rtl="0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7732713" marR="0" indent="-252413" algn="l" rtl="0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8189913" marR="0" indent="-252413" algn="l" rtl="0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8647113" marR="0" indent="-252413" algn="l" rtl="0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577975" y="29159200"/>
            <a:ext cx="4381500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7185025" y="29159200"/>
            <a:ext cx="6661150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5071725" y="29159200"/>
            <a:ext cx="4381500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-23402" y="5860773"/>
            <a:ext cx="21031200" cy="26136600"/>
          </a:xfrm>
          <a:prstGeom prst="rect">
            <a:avLst/>
          </a:prstGeom>
          <a:gradFill flip="none" rotWithShape="1">
            <a:gsLst>
              <a:gs pos="46000">
                <a:srgbClr val="5F5F5F"/>
              </a:gs>
              <a:gs pos="1000">
                <a:srgbClr val="FFFFFF"/>
              </a:gs>
              <a:gs pos="14000">
                <a:srgbClr val="B2B2B2"/>
              </a:gs>
              <a:gs pos="100000">
                <a:srgbClr val="292929"/>
              </a:gs>
              <a:gs pos="100000">
                <a:srgbClr val="EAEAEA"/>
              </a:gs>
            </a:gsLst>
            <a:path path="rect">
              <a:fillToRect l="50000" t="50000" r="50000" b="50000"/>
            </a:path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81759" y="8585877"/>
            <a:ext cx="19993779" cy="23138321"/>
          </a:xfrm>
          <a:prstGeom prst="rect">
            <a:avLst/>
          </a:prstGeom>
          <a:solidFill>
            <a:srgbClr val="3B8C0E">
              <a:alpha val="57000"/>
            </a:srgbClr>
          </a:solidFill>
          <a:ln>
            <a:solidFill>
              <a:srgbClr val="35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4" name="Shape 124"/>
          <p:cNvCxnSpPr/>
          <p:nvPr/>
        </p:nvCxnSpPr>
        <p:spPr>
          <a:xfrm>
            <a:off x="20704919" y="5893298"/>
            <a:ext cx="73498" cy="25830900"/>
          </a:xfrm>
          <a:prstGeom prst="straightConnector1">
            <a:avLst/>
          </a:prstGeom>
          <a:noFill/>
          <a:ln w="76200" cap="flat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93" name="Snip Single Corner Rectangle 92"/>
          <p:cNvSpPr/>
          <p:nvPr/>
        </p:nvSpPr>
        <p:spPr>
          <a:xfrm flipV="1">
            <a:off x="7272008" y="20702087"/>
            <a:ext cx="12420228" cy="6299125"/>
          </a:xfrm>
          <a:prstGeom prst="snip1Rect">
            <a:avLst>
              <a:gd name="adj" fmla="val 49093"/>
            </a:avLst>
          </a:prstGeom>
          <a:solidFill>
            <a:schemeClr val="bg1">
              <a:lumMod val="75000"/>
            </a:schemeClr>
          </a:solidFill>
          <a:ln w="101600">
            <a:solidFill>
              <a:schemeClr val="accent4"/>
            </a:solidFill>
          </a:ln>
          <a:effectLst>
            <a:outerShdw blurRad="241300" dist="139700" dir="36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nip Single Corner Rectangle 26"/>
          <p:cNvSpPr/>
          <p:nvPr/>
        </p:nvSpPr>
        <p:spPr>
          <a:xfrm flipV="1">
            <a:off x="7468562" y="21080471"/>
            <a:ext cx="12223674" cy="5402011"/>
          </a:xfrm>
          <a:prstGeom prst="snip1Rect">
            <a:avLst>
              <a:gd name="adj" fmla="val 47184"/>
            </a:avLst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hape 94"/>
          <p:cNvSpPr txBox="1"/>
          <p:nvPr/>
        </p:nvSpPr>
        <p:spPr>
          <a:xfrm>
            <a:off x="0" y="0"/>
            <a:ext cx="21031199" cy="4114800"/>
          </a:xfrm>
          <a:prstGeom prst="rect">
            <a:avLst/>
          </a:prstGeom>
          <a:solidFill>
            <a:schemeClr val="dk1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981200" y="47625"/>
            <a:ext cx="16459200" cy="4038598"/>
          </a:xfrm>
          <a:prstGeom prst="rect">
            <a:avLst/>
          </a:prstGeom>
          <a:noFill/>
          <a:ln>
            <a:noFill/>
          </a:ln>
        </p:spPr>
        <p:txBody>
          <a:bodyPr lIns="303025" tIns="151500" rIns="303025" bIns="151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5400" b="1" i="0" u="none" strike="noStrike" cap="none" baseline="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ECOCAR2 </a:t>
            </a:r>
            <a:r>
              <a:rPr lang="en-US" sz="5400" b="1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Center Stack System (ECSS</a:t>
            </a:r>
            <a:r>
              <a:rPr lang="en-US" sz="5400" b="1" i="0" u="none" strike="noStrike" cap="none" baseline="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sz="5400" b="1" i="0" u="none" strike="noStrike" cap="none" baseline="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baseline="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Team </a:t>
            </a:r>
            <a:r>
              <a:rPr lang="en-US" sz="2400" b="1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Members:</a:t>
            </a:r>
            <a: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Timothy </a:t>
            </a:r>
            <a:r>
              <a:rPr lang="en-US" sz="2400" b="0" i="0" u="none" strike="noStrike" cap="none" baseline="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Myung</a:t>
            </a:r>
            <a: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Richard Vu, </a:t>
            </a:r>
            <a:r>
              <a:rPr lang="en-US" sz="2400" b="0" i="0" u="none" strike="noStrike" cap="none" baseline="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Suren</a:t>
            </a:r>
            <a: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Abrahamyan</a:t>
            </a:r>
            <a: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Dave Edwards,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Leora</a:t>
            </a:r>
            <a: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Juster</a:t>
            </a:r>
            <a: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Jie</a:t>
            </a:r>
            <a: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Chen</a:t>
            </a:r>
            <a:br>
              <a:rPr lang="en-US" sz="2400" b="0" i="0" u="none" strike="noStrike" cap="none" baseline="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baseline="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Graduate </a:t>
            </a:r>
            <a:r>
              <a:rPr lang="en-US" sz="2400" b="1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Advisor: </a:t>
            </a:r>
            <a:r>
              <a:rPr lang="en-US" sz="240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Eric </a:t>
            </a:r>
            <a:r>
              <a:rPr lang="en-US" sz="2400" i="0" u="none" strike="noStrike" cap="none" baseline="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Liao      </a:t>
            </a:r>
            <a:r>
              <a:rPr lang="en-US" sz="2400" b="1" i="0" u="none" strike="noStrike" cap="none" baseline="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Faculty Advisor:</a:t>
            </a:r>
            <a: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Dr. Russell </a:t>
            </a:r>
            <a:r>
              <a:rPr lang="en-US" sz="2400" b="0" i="0" u="none" strike="noStrike" cap="none" baseline="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Abbott         </a:t>
            </a:r>
            <a:r>
              <a:rPr lang="en-US" sz="2400" b="1" i="0" u="none" strike="noStrike" cap="none" baseline="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Liaison</a:t>
            </a:r>
            <a:r>
              <a:rPr lang="en-US" sz="2400" b="1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Dr. David </a:t>
            </a:r>
            <a:r>
              <a:rPr lang="en-US" sz="2400" b="0" i="0" u="none" strike="noStrike" cap="none" baseline="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Blekhman</a:t>
            </a:r>
            <a: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Department of Computer Science</a:t>
            </a:r>
            <a:b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College of Engineering, Computer Science, and Technology</a:t>
            </a:r>
            <a:b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baseline="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California State University, Los Angeles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81000" y="1066800"/>
            <a:ext cx="2193898" cy="2193898"/>
          </a:xfrm>
          <a:prstGeom prst="rect">
            <a:avLst/>
          </a:prstGeom>
          <a:solidFill>
            <a:schemeClr val="lt1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33400" y="1295400"/>
            <a:ext cx="1889100" cy="18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17746200" y="597850"/>
            <a:ext cx="3035999" cy="2632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9328566" y="929335"/>
            <a:ext cx="1280099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17607675" y="2185326"/>
            <a:ext cx="3250800" cy="10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6"/>
          <a:srcRect/>
          <a:stretch/>
        </p:blipFill>
        <p:spPr>
          <a:xfrm rot="5400000">
            <a:off x="9822450" y="2521950"/>
            <a:ext cx="1658999" cy="49970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7"/>
          <a:srcRect l="19374" t="911" r="10021" b="9108"/>
          <a:stretch/>
        </p:blipFill>
        <p:spPr>
          <a:xfrm>
            <a:off x="728157" y="12208664"/>
            <a:ext cx="4673777" cy="4369809"/>
          </a:xfrm>
          <a:prstGeom prst="rect">
            <a:avLst/>
          </a:prstGeom>
          <a:solidFill>
            <a:srgbClr val="FFFFFF"/>
          </a:solidFill>
          <a:ln w="111125">
            <a:solidFill>
              <a:schemeClr val="tx1"/>
            </a:solidFill>
          </a:ln>
          <a:effectLst>
            <a:outerShdw blurRad="444500" dist="114300" dir="264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" name="Shape 107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152400" y="4200500"/>
            <a:ext cx="4581524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5640800" y="4121175"/>
            <a:ext cx="4581524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10979150" y="4123075"/>
            <a:ext cx="4581524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16373475" y="4155600"/>
            <a:ext cx="4581524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9"/>
          <a:srcRect/>
          <a:stretch/>
        </p:blipFill>
        <p:spPr>
          <a:xfrm>
            <a:off x="6507127" y="10411832"/>
            <a:ext cx="6400800" cy="3657600"/>
          </a:xfrm>
          <a:prstGeom prst="rect">
            <a:avLst/>
          </a:prstGeom>
          <a:noFill/>
          <a:ln w="228600" cmpd="sng">
            <a:solidFill>
              <a:schemeClr val="tx1"/>
            </a:solidFill>
          </a:ln>
          <a:effectLst>
            <a:outerShdw blurRad="444500" dist="228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" name="Shape 112"/>
          <p:cNvPicPr preferRelativeResize="0"/>
          <p:nvPr/>
        </p:nvPicPr>
        <p:blipFill rotWithShape="1">
          <a:blip r:embed="rId10"/>
          <a:srcRect/>
          <a:stretch/>
        </p:blipFill>
        <p:spPr>
          <a:xfrm>
            <a:off x="6507127" y="14907632"/>
            <a:ext cx="6400800" cy="3657600"/>
          </a:xfrm>
          <a:prstGeom prst="rect">
            <a:avLst/>
          </a:prstGeom>
          <a:noFill/>
          <a:ln w="228600" cmpd="sng">
            <a:solidFill>
              <a:schemeClr val="tx1"/>
            </a:solidFill>
          </a:ln>
          <a:effectLst>
            <a:outerShdw blurRad="444500" dist="228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" name="Shape 113"/>
          <p:cNvPicPr preferRelativeResize="0"/>
          <p:nvPr/>
        </p:nvPicPr>
        <p:blipFill rotWithShape="1">
          <a:blip r:embed="rId11"/>
          <a:srcRect/>
          <a:stretch/>
        </p:blipFill>
        <p:spPr>
          <a:xfrm>
            <a:off x="13669927" y="10411832"/>
            <a:ext cx="6400800" cy="3657600"/>
          </a:xfrm>
          <a:prstGeom prst="rect">
            <a:avLst/>
          </a:prstGeom>
          <a:noFill/>
          <a:ln w="228600" cmpd="sng">
            <a:solidFill>
              <a:schemeClr val="tx1"/>
            </a:solidFill>
          </a:ln>
          <a:effectLst>
            <a:outerShdw blurRad="444500" dist="2286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4" name="Shape 114"/>
          <p:cNvCxnSpPr/>
          <p:nvPr/>
        </p:nvCxnSpPr>
        <p:spPr>
          <a:xfrm>
            <a:off x="183725" y="6026000"/>
            <a:ext cx="73498" cy="25830900"/>
          </a:xfrm>
          <a:prstGeom prst="straightConnector1">
            <a:avLst/>
          </a:prstGeom>
          <a:noFill/>
          <a:ln w="76200" cap="flat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115" name="Shape 115"/>
          <p:cNvSpPr txBox="1"/>
          <p:nvPr/>
        </p:nvSpPr>
        <p:spPr>
          <a:xfrm>
            <a:off x="2035220" y="9266210"/>
            <a:ext cx="1910783" cy="769950"/>
          </a:xfrm>
          <a:prstGeom prst="rect">
            <a:avLst/>
          </a:prstGeom>
          <a:solidFill>
            <a:schemeClr val="tx1"/>
          </a:solidFill>
          <a:ln w="25400" cap="rnd" cmpd="dbl">
            <a:noFill/>
          </a:ln>
          <a:effectLst>
            <a:outerShdw blurRad="292100" dist="38100" algn="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u="sng" strike="noStrike" cap="none" baseline="0" dirty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12"/>
          <a:srcRect/>
          <a:stretch/>
        </p:blipFill>
        <p:spPr>
          <a:xfrm>
            <a:off x="13669927" y="14907632"/>
            <a:ext cx="6400800" cy="3657600"/>
          </a:xfrm>
          <a:prstGeom prst="rect">
            <a:avLst/>
          </a:prstGeom>
          <a:noFill/>
          <a:ln w="228600" cmpd="sng">
            <a:solidFill>
              <a:schemeClr val="tx1"/>
            </a:solidFill>
          </a:ln>
          <a:effectLst>
            <a:outerShdw blurRad="444500" dist="2286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2" name="Shape 122"/>
          <p:cNvCxnSpPr/>
          <p:nvPr/>
        </p:nvCxnSpPr>
        <p:spPr>
          <a:xfrm flipV="1">
            <a:off x="5440327" y="12591198"/>
            <a:ext cx="710351" cy="640036"/>
          </a:xfrm>
          <a:prstGeom prst="straightConnector1">
            <a:avLst/>
          </a:prstGeom>
          <a:noFill/>
          <a:ln w="53975" cap="flat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165100" dist="50800" dir="5400000" algn="ctr" rotWithShape="0">
              <a:srgbClr val="000000">
                <a:alpha val="43137"/>
              </a:srgbClr>
            </a:outerShdw>
          </a:effectLst>
        </p:spPr>
      </p:cxnSp>
      <p:cxnSp>
        <p:nvCxnSpPr>
          <p:cNvPr id="123" name="Shape 123"/>
          <p:cNvCxnSpPr/>
          <p:nvPr/>
        </p:nvCxnSpPr>
        <p:spPr>
          <a:xfrm>
            <a:off x="5413489" y="15207564"/>
            <a:ext cx="776250" cy="1110100"/>
          </a:xfrm>
          <a:prstGeom prst="straightConnector1">
            <a:avLst/>
          </a:prstGeom>
          <a:noFill/>
          <a:ln w="50800" cap="flat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</p:cxnSp>
      <p:sp>
        <p:nvSpPr>
          <p:cNvPr id="128" name="Shape 128"/>
          <p:cNvSpPr/>
          <p:nvPr/>
        </p:nvSpPr>
        <p:spPr>
          <a:xfrm>
            <a:off x="715927" y="12621632"/>
            <a:ext cx="3886200" cy="1752600"/>
          </a:xfrm>
          <a:prstGeom prst="ellipse">
            <a:avLst/>
          </a:prstGeom>
          <a:noFill/>
          <a:ln w="571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/>
          <p:nvPr/>
        </p:nvSpPr>
        <p:spPr>
          <a:xfrm rot="-562317">
            <a:off x="1096926" y="14679031"/>
            <a:ext cx="3886200" cy="1752599"/>
          </a:xfrm>
          <a:prstGeom prst="ellipse">
            <a:avLst/>
          </a:prstGeom>
          <a:noFill/>
          <a:ln w="571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Shape 130"/>
          <p:cNvCxnSpPr/>
          <p:nvPr/>
        </p:nvCxnSpPr>
        <p:spPr>
          <a:xfrm flipH="1">
            <a:off x="1325527" y="11783432"/>
            <a:ext cx="76199" cy="1066799"/>
          </a:xfrm>
          <a:prstGeom prst="straightConnector1">
            <a:avLst/>
          </a:prstGeom>
          <a:noFill/>
          <a:ln w="41275" cap="flat">
            <a:solidFill>
              <a:srgbClr val="FFFF9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31" name="Shape 131"/>
          <p:cNvCxnSpPr/>
          <p:nvPr/>
        </p:nvCxnSpPr>
        <p:spPr>
          <a:xfrm rot="10800000" flipH="1">
            <a:off x="2087527" y="16507832"/>
            <a:ext cx="228600" cy="609599"/>
          </a:xfrm>
          <a:prstGeom prst="straightConnector1">
            <a:avLst/>
          </a:prstGeom>
          <a:noFill/>
          <a:ln w="41275" cap="flat">
            <a:solidFill>
              <a:srgbClr val="FFFF99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32" name="Shape 132"/>
          <p:cNvSpPr txBox="1"/>
          <p:nvPr/>
        </p:nvSpPr>
        <p:spPr>
          <a:xfrm>
            <a:off x="1139870" y="10645964"/>
            <a:ext cx="4191000" cy="990600"/>
          </a:xfrm>
          <a:prstGeom prst="rect">
            <a:avLst/>
          </a:prstGeom>
          <a:solidFill>
            <a:srgbClr val="E1FFFA"/>
          </a:solidFill>
          <a:ln w="50800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30200" dist="50800" dir="5400000" algn="ctr" rotWithShape="0">
              <a:schemeClr val="tx1"/>
            </a:outerShdw>
          </a:effectLst>
        </p:spPr>
        <p:txBody>
          <a:bodyPr lIns="182880" tIns="182880" rIns="182880" bIns="18288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fontAlgn="t">
              <a:defRPr sz="2800" b="1"/>
            </a:lvl1pPr>
          </a:lstStyle>
          <a:p>
            <a:pPr algn="l"/>
            <a:r>
              <a:rPr lang="en-US" dirty="0"/>
              <a:t>Physical radio control knobs and buttons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81000" y="6373413"/>
            <a:ext cx="20134172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background</a:t>
            </a:r>
            <a:endParaRPr lang="en-US" sz="36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3" name="Shape 115"/>
          <p:cNvSpPr txBox="1"/>
          <p:nvPr/>
        </p:nvSpPr>
        <p:spPr>
          <a:xfrm>
            <a:off x="11134753" y="9270122"/>
            <a:ext cx="4876800" cy="846150"/>
          </a:xfrm>
          <a:prstGeom prst="rect">
            <a:avLst/>
          </a:prstGeom>
          <a:solidFill>
            <a:schemeClr val="tx1"/>
          </a:solidFill>
          <a:ln w="25400" cap="rnd" cmpd="dbl">
            <a:noFill/>
          </a:ln>
          <a:effectLst>
            <a:outerShdw blurRad="2921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u="sng" strike="noStrike" cap="none" baseline="0" dirty="0" smtClean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en-US" sz="2800" b="1" strike="noStrike" cap="none" baseline="0" dirty="0" smtClean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– GUI</a:t>
            </a:r>
            <a:r>
              <a:rPr lang="en-US" sz="2800" b="1" strike="noStrike" cap="none" dirty="0" smtClean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touch screen</a:t>
            </a:r>
            <a:r>
              <a:rPr lang="en-US" sz="2800" b="1" strike="noStrike" cap="none" baseline="0" dirty="0" smtClean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US" sz="2800" b="1" strike="noStrike" cap="none" baseline="0" dirty="0">
              <a:solidFill>
                <a:srgbClr val="FFFF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132"/>
          <p:cNvSpPr txBox="1"/>
          <p:nvPr/>
        </p:nvSpPr>
        <p:spPr>
          <a:xfrm>
            <a:off x="1249327" y="17117432"/>
            <a:ext cx="3657600" cy="1295400"/>
          </a:xfrm>
          <a:prstGeom prst="rect">
            <a:avLst/>
          </a:prstGeom>
          <a:solidFill>
            <a:srgbClr val="E1FFFA"/>
          </a:solidFill>
          <a:ln w="50800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30200" dist="50800" dir="5400000" algn="ctr" rotWithShape="0">
              <a:schemeClr val="tx1"/>
            </a:outerShdw>
          </a:effectLst>
        </p:spPr>
        <p:txBody>
          <a:bodyPr lIns="182880" tIns="182880" rIns="182880" bIns="18288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fontAlgn="t">
              <a:defRPr sz="2800" b="1"/>
            </a:lvl1pPr>
          </a:lstStyle>
          <a:p>
            <a:r>
              <a:rPr lang="en-US" dirty="0"/>
              <a:t>Physical HVAC knobs and buttons</a:t>
            </a:r>
          </a:p>
        </p:txBody>
      </p:sp>
      <p:sp>
        <p:nvSpPr>
          <p:cNvPr id="59" name="Shape 132"/>
          <p:cNvSpPr txBox="1"/>
          <p:nvPr/>
        </p:nvSpPr>
        <p:spPr>
          <a:xfrm>
            <a:off x="10176252" y="10335632"/>
            <a:ext cx="2731676" cy="685800"/>
          </a:xfrm>
          <a:prstGeom prst="rect">
            <a:avLst/>
          </a:prstGeom>
          <a:solidFill>
            <a:srgbClr val="E1FFFA"/>
          </a:solidFill>
          <a:ln w="50800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182880" tIns="182880" rIns="182880" bIns="18288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dirty="0" smtClean="0"/>
              <a:t>MAIN MENU</a:t>
            </a:r>
            <a:endParaRPr lang="en-US" sz="28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132"/>
          <p:cNvSpPr txBox="1"/>
          <p:nvPr/>
        </p:nvSpPr>
        <p:spPr>
          <a:xfrm>
            <a:off x="8869327" y="14831432"/>
            <a:ext cx="4038600" cy="609600"/>
          </a:xfrm>
          <a:prstGeom prst="rect">
            <a:avLst/>
          </a:prstGeom>
          <a:solidFill>
            <a:srgbClr val="E1FFFA"/>
          </a:solidFill>
          <a:ln w="50800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182880" tIns="182880" rIns="182880" bIns="182880" anchor="ctr" anchorCtr="1">
            <a:noAutofit/>
          </a:bodyPr>
          <a:lstStyle/>
          <a:p>
            <a:pPr marL="0" lvl="0" indent="0">
              <a:buClr>
                <a:srgbClr val="000000"/>
              </a:buClr>
              <a:buSzPct val="25000"/>
            </a:pPr>
            <a:r>
              <a:rPr lang="en-US" sz="2800" b="1" dirty="0" smtClean="0"/>
              <a:t>CLIMATE  CONTROL</a:t>
            </a:r>
            <a:endParaRPr lang="en-US" sz="2800" b="1" dirty="0"/>
          </a:p>
        </p:txBody>
      </p:sp>
      <p:sp>
        <p:nvSpPr>
          <p:cNvPr id="63" name="Shape 132"/>
          <p:cNvSpPr txBox="1"/>
          <p:nvPr/>
        </p:nvSpPr>
        <p:spPr>
          <a:xfrm>
            <a:off x="18394327" y="10335632"/>
            <a:ext cx="1600200" cy="609599"/>
          </a:xfrm>
          <a:prstGeom prst="rect">
            <a:avLst/>
          </a:prstGeom>
          <a:solidFill>
            <a:srgbClr val="E1FFFA"/>
          </a:solidFill>
          <a:ln w="50800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182880" tIns="182880" rIns="182880" bIns="18288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dirty="0" smtClean="0"/>
              <a:t>RADIO</a:t>
            </a:r>
            <a:endParaRPr lang="en-US" sz="28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176079" y="28286352"/>
            <a:ext cx="10574611" cy="646330"/>
          </a:xfrm>
          <a:prstGeom prst="rect">
            <a:avLst/>
          </a:prstGeom>
          <a:solidFill>
            <a:schemeClr val="tx1"/>
          </a:solidFill>
        </p:spPr>
        <p:txBody>
          <a:bodyPr wrap="square" lIns="274320" tIns="91440" rIns="274320" bIns="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Advice for Future Developers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26273" y="20045298"/>
            <a:ext cx="5491506" cy="646332"/>
          </a:xfrm>
          <a:prstGeom prst="rect">
            <a:avLst/>
          </a:prstGeom>
          <a:solidFill>
            <a:schemeClr val="tx1"/>
          </a:solidFill>
          <a:effectLst>
            <a:outerShdw dist="508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 lIns="18288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DESIGN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components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23794" y="25603079"/>
            <a:ext cx="250607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rnd">
            <a:solidFill>
              <a:schemeClr val="tx1"/>
            </a:solidFill>
          </a:ln>
          <a:effectLst>
            <a:outerShdw blurRad="495300" dist="177800" dir="2160000" algn="t" rotWithShape="0">
              <a:prstClr val="black">
                <a:alpha val="92000"/>
              </a:prstClr>
            </a:outerShdw>
          </a:effectLst>
          <a:scene3d>
            <a:camera prst="orthographicFront"/>
            <a:lightRig rig="flood" dir="t"/>
          </a:scene3d>
          <a:sp3d extrusionH="25400" prstMaterial="dkEdge">
            <a:bevelT prst="slope"/>
            <a:bevelB/>
          </a:sp3d>
        </p:spPr>
        <p:txBody>
          <a:bodyPr wrap="square" lIns="91440" tIns="274320" rIns="365760" bIns="0" rtlCol="0" anchor="t" anchorCtr="1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 u="sng"/>
            </a:lvl1pPr>
          </a:lstStyle>
          <a:p>
            <a:pPr algn="ctr"/>
            <a:r>
              <a:rPr lang="en-US" sz="4000" b="0" u="none" dirty="0" smtClean="0"/>
              <a:t>Touch</a:t>
            </a:r>
          </a:p>
          <a:p>
            <a:pPr algn="ctr"/>
            <a:r>
              <a:rPr lang="en-US" sz="4000" b="0" u="none" dirty="0" smtClean="0"/>
              <a:t>screen</a:t>
            </a:r>
          </a:p>
          <a:p>
            <a:endParaRPr lang="en-US" dirty="0"/>
          </a:p>
        </p:txBody>
      </p:sp>
      <p:sp>
        <p:nvSpPr>
          <p:cNvPr id="24" name="Snip Single Corner Rectangle 23"/>
          <p:cNvSpPr/>
          <p:nvPr/>
        </p:nvSpPr>
        <p:spPr>
          <a:xfrm flipV="1">
            <a:off x="7684394" y="21372792"/>
            <a:ext cx="12007842" cy="4536785"/>
          </a:xfrm>
          <a:prstGeom prst="snip1Rect">
            <a:avLst>
              <a:gd name="adj" fmla="val 44605"/>
            </a:avLst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Snip Single Corner Rectangle 22"/>
          <p:cNvSpPr/>
          <p:nvPr/>
        </p:nvSpPr>
        <p:spPr>
          <a:xfrm flipV="1">
            <a:off x="11474204" y="22391086"/>
            <a:ext cx="7429363" cy="1765861"/>
          </a:xfrm>
          <a:prstGeom prst="snip1Rect">
            <a:avLst>
              <a:gd name="adj" fmla="val 45263"/>
            </a:avLst>
          </a:prstGeom>
          <a:solidFill>
            <a:srgbClr val="E1FFFA"/>
          </a:solidFill>
          <a:ln w="57150">
            <a:solidFill>
              <a:schemeClr val="tx1"/>
            </a:solidFill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39306" y="21633925"/>
            <a:ext cx="103253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/>
              <a:t>View		   Controller   		 Model</a:t>
            </a:r>
            <a:endParaRPr lang="en-US" sz="4400" dirty="0"/>
          </a:p>
        </p:txBody>
      </p:sp>
      <p:sp>
        <p:nvSpPr>
          <p:cNvPr id="65" name="TextBox 64"/>
          <p:cNvSpPr txBox="1"/>
          <p:nvPr/>
        </p:nvSpPr>
        <p:spPr>
          <a:xfrm>
            <a:off x="7937921" y="25887033"/>
            <a:ext cx="424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Linux Kernel</a:t>
            </a:r>
            <a:endParaRPr lang="en-US" sz="3600" dirty="0"/>
          </a:p>
        </p:txBody>
      </p:sp>
      <p:sp>
        <p:nvSpPr>
          <p:cNvPr id="66" name="TextBox 65"/>
          <p:cNvSpPr txBox="1"/>
          <p:nvPr/>
        </p:nvSpPr>
        <p:spPr>
          <a:xfrm>
            <a:off x="7937921" y="26396408"/>
            <a:ext cx="577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Freescale</a:t>
            </a:r>
            <a:r>
              <a:rPr lang="en-US" sz="3600" dirty="0" smtClean="0"/>
              <a:t> I.MX6 Board</a:t>
            </a:r>
            <a:endParaRPr lang="en-US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7937921" y="25339828"/>
            <a:ext cx="305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Presentation</a:t>
            </a:r>
            <a:endParaRPr lang="en-US" sz="36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315430" y="24058961"/>
            <a:ext cx="1616220" cy="2458994"/>
          </a:xfrm>
          <a:prstGeom prst="straightConnector1">
            <a:avLst/>
          </a:prstGeom>
          <a:ln w="82550" cmpd="sng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>
            <a:glow rad="63500">
              <a:srgbClr val="FFFFCC">
                <a:alpha val="0"/>
              </a:srgbClr>
            </a:glow>
            <a:outerShdw blurRad="2159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1460113" y="22197113"/>
            <a:ext cx="3758719" cy="1983391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Simulator.h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543576" y="24673904"/>
            <a:ext cx="3808699" cy="929175"/>
          </a:xfrm>
          <a:prstGeom prst="roundRect">
            <a:avLst/>
          </a:prstGeom>
          <a:solidFill>
            <a:srgbClr val="E1FFFA"/>
          </a:solidFill>
          <a:ln w="57150">
            <a:solidFill>
              <a:schemeClr val="tx1"/>
            </a:solidFill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CAN-</a:t>
            </a:r>
            <a:r>
              <a:rPr lang="en-US" sz="2800" dirty="0" err="1" smtClean="0">
                <a:solidFill>
                  <a:schemeClr val="tx1"/>
                </a:solidFill>
              </a:rPr>
              <a:t>SEND.h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CAN-</a:t>
            </a:r>
            <a:r>
              <a:rPr lang="en-US" sz="2800" dirty="0" err="1" smtClean="0">
                <a:solidFill>
                  <a:schemeClr val="tx1"/>
                </a:solidFill>
              </a:rPr>
              <a:t>RECEIVE.h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3101964" y="20030419"/>
            <a:ext cx="6590272" cy="668832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square" lIns="18288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System architecture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 flipH="1">
            <a:off x="10831379" y="23668337"/>
            <a:ext cx="614947" cy="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  <a:effectLst>
            <a:outerShdw blurRad="1651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Triangle 34"/>
          <p:cNvSpPr/>
          <p:nvPr/>
        </p:nvSpPr>
        <p:spPr>
          <a:xfrm flipH="1">
            <a:off x="16417651" y="24603714"/>
            <a:ext cx="3563519" cy="3526843"/>
          </a:xfrm>
          <a:prstGeom prst="rtTriangle">
            <a:avLst/>
          </a:prstGeom>
          <a:solidFill>
            <a:schemeClr val="bg1">
              <a:lumMod val="95000"/>
            </a:schemeClr>
          </a:solidFill>
          <a:ln w="95250" cap="rnd">
            <a:solidFill>
              <a:schemeClr val="tx1"/>
            </a:solidFill>
          </a:ln>
          <a:effectLst>
            <a:outerShdw blurRad="495300" dist="177800" dir="2160000" algn="t" rotWithShape="0">
              <a:prstClr val="black">
                <a:alpha val="92000"/>
              </a:prstClr>
            </a:outerShdw>
          </a:effectLst>
          <a:scene3d>
            <a:camera prst="orthographicFront"/>
            <a:lightRig rig="flood" dir="t"/>
          </a:scene3d>
          <a:sp3d extrusionH="25400" prstMaterial="dkEdge">
            <a:bevelT prst="slope"/>
            <a:bevelB/>
          </a:sp3d>
        </p:spPr>
        <p:txBody>
          <a:bodyPr wrap="square" lIns="91440" tIns="274320" rIns="365760" bIns="0" rtlCol="0" anchor="t" anchorCtr="1">
            <a:spAutoFit/>
          </a:bodyPr>
          <a:lstStyle/>
          <a:p>
            <a:endParaRPr lang="en-US" sz="2800" b="1" u="sng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782546" y="27149448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</a:t>
            </a:r>
            <a:endParaRPr lang="en-US" sz="4000" dirty="0"/>
          </a:p>
        </p:txBody>
      </p:sp>
      <p:cxnSp>
        <p:nvCxnSpPr>
          <p:cNvPr id="120" name="Straight Arrow Connector 119"/>
          <p:cNvCxnSpPr/>
          <p:nvPr/>
        </p:nvCxnSpPr>
        <p:spPr>
          <a:xfrm flipH="1" flipV="1">
            <a:off x="15415412" y="25411226"/>
            <a:ext cx="2490516" cy="1278560"/>
          </a:xfrm>
          <a:prstGeom prst="straightConnector1">
            <a:avLst/>
          </a:prstGeom>
          <a:ln w="82550" cmpd="sng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>
            <a:glow rad="63500">
              <a:srgbClr val="FFFFCC">
                <a:alpha val="0"/>
              </a:srgbClr>
            </a:glow>
            <a:outerShdw blurRad="2159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5415411" y="22540132"/>
            <a:ext cx="1" cy="1616815"/>
          </a:xfrm>
          <a:prstGeom prst="line">
            <a:avLst/>
          </a:prstGeom>
          <a:ln w="63500" cmpd="sng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13464271" y="24191278"/>
            <a:ext cx="7897" cy="45478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  <a:effectLst>
            <a:outerShdw blurRad="1651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7965799" y="22355306"/>
            <a:ext cx="2837702" cy="2991644"/>
          </a:xfrm>
          <a:prstGeom prst="rect">
            <a:avLst/>
          </a:prstGeom>
          <a:solidFill>
            <a:srgbClr val="E1FFFA"/>
          </a:solidFill>
          <a:ln w="57150">
            <a:solidFill>
              <a:schemeClr val="tx1"/>
            </a:solidFill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937921" y="22576973"/>
            <a:ext cx="2893458" cy="2697369"/>
          </a:xfrm>
          <a:prstGeom prst="rect">
            <a:avLst/>
          </a:prstGeom>
          <a:noFill/>
          <a:ln w="63500">
            <a:noFill/>
          </a:ln>
          <a:effectLst>
            <a:outerShdw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Diagnostics.qml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ACWindow.qml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Radio.qml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Home.qml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914412">
            <a:off x="17551049" y="26330718"/>
            <a:ext cx="1892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BUS</a:t>
            </a:r>
            <a:endParaRPr lang="en-US" sz="2800" dirty="0"/>
          </a:p>
        </p:txBody>
      </p:sp>
      <p:sp>
        <p:nvSpPr>
          <p:cNvPr id="158" name="Rectangle 157"/>
          <p:cNvSpPr/>
          <p:nvPr/>
        </p:nvSpPr>
        <p:spPr>
          <a:xfrm>
            <a:off x="13678455" y="14910336"/>
            <a:ext cx="4472519" cy="288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hape 132"/>
          <p:cNvSpPr txBox="1"/>
          <p:nvPr/>
        </p:nvSpPr>
        <p:spPr>
          <a:xfrm>
            <a:off x="17175127" y="14865746"/>
            <a:ext cx="2895600" cy="575286"/>
          </a:xfrm>
          <a:prstGeom prst="rect">
            <a:avLst/>
          </a:prstGeom>
          <a:solidFill>
            <a:srgbClr val="E1FFFA"/>
          </a:solidFill>
          <a:ln w="50800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182880" tIns="182880" rIns="182880" bIns="182880" anchor="ctr" anchorCtr="1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2800" b="1" dirty="0" smtClean="0"/>
              <a:t>DIAGNOSTICS</a:t>
            </a:r>
            <a:endParaRPr lang="en-US" sz="2800" b="1" dirty="0"/>
          </a:p>
        </p:txBody>
      </p:sp>
      <p:sp>
        <p:nvSpPr>
          <p:cNvPr id="159" name="Rectangle 158"/>
          <p:cNvSpPr/>
          <p:nvPr/>
        </p:nvSpPr>
        <p:spPr>
          <a:xfrm>
            <a:off x="13602255" y="13978076"/>
            <a:ext cx="6620872" cy="2818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494360" y="14035962"/>
            <a:ext cx="6481240" cy="1391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 flipH="1">
            <a:off x="6380059" y="10310269"/>
            <a:ext cx="147767" cy="38257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 flipH="1">
            <a:off x="6368790" y="14800418"/>
            <a:ext cx="147767" cy="38257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 flipH="1">
            <a:off x="13505092" y="14760443"/>
            <a:ext cx="147767" cy="38257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13465661" y="18550897"/>
            <a:ext cx="6605066" cy="1632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 flipH="1">
            <a:off x="12896163" y="14765242"/>
            <a:ext cx="147767" cy="38257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 flipH="1">
            <a:off x="20069563" y="14839552"/>
            <a:ext cx="147767" cy="38257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hape 132"/>
          <p:cNvSpPr txBox="1"/>
          <p:nvPr/>
        </p:nvSpPr>
        <p:spPr>
          <a:xfrm>
            <a:off x="953622" y="20723122"/>
            <a:ext cx="5871206" cy="4078502"/>
          </a:xfrm>
          <a:prstGeom prst="rect">
            <a:avLst/>
          </a:prstGeom>
          <a:solidFill>
            <a:srgbClr val="E1FFFA"/>
          </a:solidFill>
          <a:ln w="50800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30200" dist="50800" dir="5400000" algn="ctr" rotWithShape="0">
              <a:schemeClr val="tx1"/>
            </a:outerShdw>
          </a:effectLst>
        </p:spPr>
        <p:txBody>
          <a:bodyPr lIns="182880" tIns="182880" rIns="182880" bIns="18288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fontAlgn="t">
              <a:defRPr sz="2800" b="1"/>
            </a:lvl1pPr>
          </a:lstStyle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Model/View/Controller  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Architecture</a:t>
            </a:r>
            <a:endParaRPr lang="en-US" sz="2800" b="1" dirty="0"/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Qt</a:t>
            </a:r>
            <a:r>
              <a:rPr lang="en-US" sz="2800" b="1" dirty="0" smtClean="0"/>
              <a:t> </a:t>
            </a:r>
            <a:r>
              <a:rPr lang="en-US" sz="2800" b="1" dirty="0"/>
              <a:t>Modeling Language (QML)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Controller </a:t>
            </a:r>
            <a:r>
              <a:rPr lang="en-US" sz="2800" b="1" dirty="0"/>
              <a:t>Area </a:t>
            </a:r>
            <a:endParaRPr lang="en-US" sz="2800" b="1" dirty="0" smtClean="0"/>
          </a:p>
          <a:p>
            <a:pPr lvl="4"/>
            <a:r>
              <a:rPr lang="en-US" sz="2800" b="1" dirty="0" smtClean="0"/>
              <a:t>     Network </a:t>
            </a:r>
            <a:r>
              <a:rPr lang="en-US" sz="2800" b="1" dirty="0"/>
              <a:t>(CAN) </a:t>
            </a:r>
            <a:r>
              <a:rPr lang="en-US" sz="2800" b="1" dirty="0" smtClean="0"/>
              <a:t>signals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Freescale</a:t>
            </a:r>
            <a:r>
              <a:rPr lang="en-US" sz="2800" b="1" dirty="0" smtClean="0"/>
              <a:t> </a:t>
            </a:r>
            <a:r>
              <a:rPr lang="en-US" sz="2800" b="1" dirty="0"/>
              <a:t>Board: </a:t>
            </a:r>
            <a:br>
              <a:rPr lang="en-US" sz="2800" b="1" dirty="0"/>
            </a:br>
            <a:r>
              <a:rPr lang="en-US" sz="2800" b="1" dirty="0" smtClean="0"/>
              <a:t>computer </a:t>
            </a:r>
            <a:r>
              <a:rPr lang="en-US" sz="2800" b="1" dirty="0"/>
              <a:t>that </a:t>
            </a:r>
            <a:r>
              <a:rPr lang="en-US" sz="2800" b="1" dirty="0" smtClean="0"/>
              <a:t>runs code</a:t>
            </a:r>
            <a:endParaRPr lang="en-US" sz="2800" b="1" dirty="0"/>
          </a:p>
        </p:txBody>
      </p:sp>
      <p:sp>
        <p:nvSpPr>
          <p:cNvPr id="178" name="Shape 132"/>
          <p:cNvSpPr txBox="1"/>
          <p:nvPr/>
        </p:nvSpPr>
        <p:spPr>
          <a:xfrm>
            <a:off x="1158949" y="28938069"/>
            <a:ext cx="18822221" cy="2259978"/>
          </a:xfrm>
          <a:prstGeom prst="rect">
            <a:avLst/>
          </a:prstGeom>
          <a:solidFill>
            <a:srgbClr val="E1FFFA"/>
          </a:solidFill>
          <a:ln w="50800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30200" dist="50800" dir="5400000" algn="ctr" rotWithShape="0">
              <a:schemeClr val="tx1"/>
            </a:outerShdw>
          </a:effectLst>
        </p:spPr>
        <p:txBody>
          <a:bodyPr lIns="182880" tIns="182880" rIns="182880" bIns="18288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	The CS team </a:t>
            </a:r>
            <a:r>
              <a:rPr lang="en-US" sz="2800" b="1" dirty="0"/>
              <a:t>learned firsthand about the difficulties of integrating software with hardware</a:t>
            </a:r>
          </a:p>
          <a:p>
            <a:r>
              <a:rPr lang="en-US" sz="2800" b="1" dirty="0" smtClean="0"/>
              <a:t>	&gt;   </a:t>
            </a:r>
            <a:r>
              <a:rPr lang="en-US" sz="2800" b="1" dirty="0"/>
              <a:t>Test on actual car as soon as possible </a:t>
            </a:r>
            <a:r>
              <a:rPr lang="en-US" sz="2800" b="1" dirty="0" smtClean="0"/>
              <a:t>to </a:t>
            </a:r>
            <a:r>
              <a:rPr lang="en-US" sz="2800" b="1" dirty="0"/>
              <a:t>expose communication problems early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&gt;   </a:t>
            </a:r>
            <a:r>
              <a:rPr lang="en-US" sz="2800" b="1" dirty="0"/>
              <a:t>Make </a:t>
            </a:r>
            <a:r>
              <a:rPr lang="en-US" sz="2800" b="1" dirty="0" smtClean="0"/>
              <a:t>some individual </a:t>
            </a:r>
            <a:r>
              <a:rPr lang="en-US" sz="2800" b="1" dirty="0"/>
              <a:t>responsible for successful integration </a:t>
            </a:r>
            <a:r>
              <a:rPr lang="en-US" sz="2800" b="1" dirty="0" smtClean="0"/>
              <a:t>of hardware </a:t>
            </a:r>
            <a:r>
              <a:rPr lang="en-US" sz="2800" b="1" dirty="0"/>
              <a:t>and software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&gt;   </a:t>
            </a:r>
            <a:r>
              <a:rPr lang="en-US" sz="2800" b="1" dirty="0"/>
              <a:t>Learn the limitations of running on a board vs. a standard computer</a:t>
            </a:r>
          </a:p>
        </p:txBody>
      </p:sp>
      <p:sp>
        <p:nvSpPr>
          <p:cNvPr id="179" name="Shape 132"/>
          <p:cNvSpPr txBox="1"/>
          <p:nvPr/>
        </p:nvSpPr>
        <p:spPr>
          <a:xfrm>
            <a:off x="381000" y="7043924"/>
            <a:ext cx="20125151" cy="1988158"/>
          </a:xfrm>
          <a:prstGeom prst="rect">
            <a:avLst/>
          </a:prstGeom>
          <a:solidFill>
            <a:srgbClr val="E1FFFA"/>
          </a:solidFill>
          <a:ln w="50800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30200" dist="50800" dir="5400000" algn="ctr" rotWithShape="0">
              <a:schemeClr val="tx1"/>
            </a:outerShdw>
          </a:effectLst>
        </p:spPr>
        <p:txBody>
          <a:bodyPr lIns="182880" tIns="182880" rIns="182880" bIns="182880" anchor="ctr" anchorCtr="0">
            <a:noAutofit/>
          </a:bodyPr>
          <a:lstStyle/>
          <a:p>
            <a:pPr algn="ctr" fontAlgn="t"/>
            <a:r>
              <a:rPr lang="en-US" sz="2800" b="1" dirty="0"/>
              <a:t>The CSULA ECOCAR 2 is </a:t>
            </a:r>
            <a:r>
              <a:rPr lang="en-US" sz="2800" b="1" dirty="0" smtClean="0"/>
              <a:t>a parallel-through-the-road </a:t>
            </a:r>
            <a:r>
              <a:rPr lang="en-US" sz="2800" b="1" dirty="0"/>
              <a:t>hybrid vehicle converted from a 2013 Chevy Malibu. </a:t>
            </a:r>
            <a:endParaRPr lang="en-US" sz="2800" b="1" dirty="0" smtClean="0"/>
          </a:p>
          <a:p>
            <a:pPr algn="ctr" fontAlgn="t"/>
            <a:r>
              <a:rPr lang="en-US" sz="2800" b="1" dirty="0" smtClean="0"/>
              <a:t>The </a:t>
            </a:r>
            <a:r>
              <a:rPr lang="en-US" sz="2800" b="1" dirty="0"/>
              <a:t>Computer Science Team replaced the center stack system of the hybrid vehicle. </a:t>
            </a:r>
            <a:endParaRPr lang="en-US" sz="2800" b="1" dirty="0" smtClean="0"/>
          </a:p>
          <a:p>
            <a:pPr algn="ctr" fontAlgn="t"/>
            <a:r>
              <a:rPr lang="en-US" sz="2800" b="1" dirty="0" smtClean="0"/>
              <a:t>In </a:t>
            </a:r>
            <a:r>
              <a:rPr lang="en-US" sz="2800" b="1" dirty="0"/>
              <a:t>addition to maintaining original functionality, the team added a diagnostic display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79" name="Rectangle 78"/>
          <p:cNvSpPr/>
          <p:nvPr/>
        </p:nvSpPr>
        <p:spPr>
          <a:xfrm>
            <a:off x="15222409" y="22193986"/>
            <a:ext cx="3758719" cy="1983391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Simulator.cpp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29" y="840351"/>
            <a:ext cx="1264723" cy="126472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130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ECOCAR2 Center Stack System (ECSS) Team Members: Timothy Myung, Richard Vu, Suren Abrahamyan, Dave Edwards,  Leora Juster, Jie Chen Graduate Advisor: Eric Liao       Faculty Advisor: Dr. Russell Abbott         Liaison: Dr. David Blekhman Department of Computer Science College of Engineering, Computer Science, and Technology California State University, Los Angeles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EcoCAR2 Center Stack System (ECSS)Team Members: Timothy Myung, Richard Vu, Suren Abrahamyan, Dave Edwards,  Leora Juster, Jie ChenGraduate Advisor: Eric Liao Faculty Advisor: Dr. Russell AbbottLiaison: Dr. David Blekhman Department of Computer Science College of Engineering, Computer Science, and Technology California State University, Los Angeles</dc:title>
  <dc:creator>Leora Juster</dc:creator>
  <cp:lastModifiedBy>Timothy Myung</cp:lastModifiedBy>
  <cp:revision>82</cp:revision>
  <dcterms:modified xsi:type="dcterms:W3CDTF">2014-05-24T06:04:13Z</dcterms:modified>
</cp:coreProperties>
</file>