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Nunito"/>
      <p:regular r:id="rId40"/>
      <p:bold r:id="rId41"/>
      <p:italic r:id="rId42"/>
      <p:boldItalic r:id="rId43"/>
    </p:embeddedFont>
    <p:embeddedFont>
      <p:font typeface="Maven Pro"/>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FC36AD0-7E27-4AE2-9E14-64C1410EE493}">
  <a:tblStyle styleId="{0FC36AD0-7E27-4AE2-9E14-64C1410EE49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32D88D6-D481-4A38-A4E9-3253F1A7A21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20" Type="http://schemas.openxmlformats.org/officeDocument/2006/relationships/slide" Target="slides/slide15.xml"/><Relationship Id="rId42" Type="http://schemas.openxmlformats.org/officeDocument/2006/relationships/font" Target="fonts/Nunito-italic.fntdata"/><Relationship Id="rId41" Type="http://schemas.openxmlformats.org/officeDocument/2006/relationships/font" Target="fonts/Nunito-bold.fntdata"/><Relationship Id="rId22" Type="http://schemas.openxmlformats.org/officeDocument/2006/relationships/slide" Target="slides/slide17.xml"/><Relationship Id="rId44" Type="http://schemas.openxmlformats.org/officeDocument/2006/relationships/font" Target="fonts/MavenPro-regular.fntdata"/><Relationship Id="rId21" Type="http://schemas.openxmlformats.org/officeDocument/2006/relationships/slide" Target="slides/slide16.xml"/><Relationship Id="rId43" Type="http://schemas.openxmlformats.org/officeDocument/2006/relationships/font" Target="fonts/Nunito-bold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Maven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rgbClr val="576569"/>
                </a:solidFill>
                <a:highlight>
                  <a:srgbClr val="FFFFFF"/>
                </a:highlight>
              </a:rPr>
              <a:t>Start with why we need apache kafka (real time data in microservices system, big data)</a:t>
            </a:r>
            <a:endParaRPr sz="1200">
              <a:solidFill>
                <a:srgbClr val="576569"/>
              </a:solidFill>
              <a:highlight>
                <a:srgbClr val="FFFFFF"/>
              </a:highlight>
            </a:endParaRPr>
          </a:p>
          <a:p>
            <a:pPr indent="-304800" lvl="0" marL="457200" rtl="0">
              <a:lnSpc>
                <a:spcPct val="115000"/>
              </a:lnSpc>
              <a:spcBef>
                <a:spcPts val="0"/>
              </a:spcBef>
              <a:spcAft>
                <a:spcPts val="0"/>
              </a:spcAft>
              <a:buClr>
                <a:srgbClr val="576569"/>
              </a:buClr>
              <a:buSzPts val="1200"/>
              <a:buChar char="-"/>
            </a:pPr>
            <a:r>
              <a:rPr lang="en" sz="1200">
                <a:solidFill>
                  <a:srgbClr val="576569"/>
                </a:solidFill>
                <a:highlight>
                  <a:srgbClr val="FFFFFF"/>
                </a:highlight>
              </a:rPr>
              <a:t>Process data from many patients into a stream</a:t>
            </a:r>
            <a:endParaRPr sz="1200">
              <a:solidFill>
                <a:srgbClr val="576569"/>
              </a:solidFill>
              <a:highlight>
                <a:srgbClr val="FFFFFF"/>
              </a:highlight>
            </a:endParaRPr>
          </a:p>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50">
                <a:solidFill>
                  <a:srgbClr val="323031"/>
                </a:solidFill>
                <a:highlight>
                  <a:srgbClr val="FFFFFF"/>
                </a:highlight>
              </a:rPr>
              <a:t>Most programs are built using a monolithic architecture.</a:t>
            </a:r>
            <a:endParaRPr sz="1150">
              <a:solidFill>
                <a:srgbClr val="323031"/>
              </a:solidFill>
              <a:highlight>
                <a:srgbClr val="FFFFFF"/>
              </a:highlight>
            </a:endParaRPr>
          </a:p>
          <a:p>
            <a:pPr indent="0" lvl="0" marL="0">
              <a:spcBef>
                <a:spcPts val="0"/>
              </a:spcBef>
              <a:spcAft>
                <a:spcPts val="0"/>
              </a:spcAft>
              <a:buNone/>
            </a:pPr>
            <a:r>
              <a:rPr lang="en" sz="1150">
                <a:solidFill>
                  <a:srgbClr val="323031"/>
                </a:solidFill>
                <a:highlight>
                  <a:srgbClr val="FFFFFF"/>
                </a:highlight>
              </a:rPr>
              <a:t>This means your application is written as one cohesive unit of code whose components are designed to work together, and they share the same memory space and resources</a:t>
            </a:r>
            <a:endParaRPr sz="1150">
              <a:solidFill>
                <a:srgbClr val="323031"/>
              </a:solidFill>
              <a:highlight>
                <a:srgbClr val="FFFFFF"/>
              </a:highlight>
            </a:endParaRPr>
          </a:p>
          <a:p>
            <a:pPr indent="0" lvl="0" marL="0">
              <a:spcBef>
                <a:spcPts val="0"/>
              </a:spcBef>
              <a:spcAft>
                <a:spcPts val="0"/>
              </a:spcAft>
              <a:buNone/>
            </a:pPr>
            <a:r>
              <a:rPr lang="en" sz="1150">
                <a:solidFill>
                  <a:srgbClr val="323031"/>
                </a:solidFill>
                <a:highlight>
                  <a:srgbClr val="FFFFFF"/>
                </a:highlight>
              </a:rPr>
              <a:t>Whereas a Microservice Architecture means that your app is made up of lots of smaller, independent applications capable of running their own memory space and scaling independently from each other.</a:t>
            </a:r>
            <a:endParaRPr sz="1150">
              <a:solidFill>
                <a:srgbClr val="323031"/>
              </a:solidFill>
              <a:highlight>
                <a:srgbClr val="FFFFFF"/>
              </a:highlight>
            </a:endParaRPr>
          </a:p>
          <a:p>
            <a:pPr indent="0" lvl="0" marL="0">
              <a:spcBef>
                <a:spcPts val="0"/>
              </a:spcBef>
              <a:spcAft>
                <a:spcPts val="0"/>
              </a:spcAft>
              <a:buNone/>
            </a:pPr>
            <a:r>
              <a:t/>
            </a:r>
            <a:endParaRPr sz="1150">
              <a:solidFill>
                <a:srgbClr val="323031"/>
              </a:solidFill>
              <a:highlight>
                <a:srgbClr val="FFFFFF"/>
              </a:highlight>
            </a:endParaRPr>
          </a:p>
          <a:p>
            <a:pPr indent="0" lvl="0" marL="0">
              <a:spcBef>
                <a:spcPts val="0"/>
              </a:spcBef>
              <a:spcAft>
                <a:spcPts val="0"/>
              </a:spcAft>
              <a:buNone/>
            </a:pPr>
            <a:r>
              <a:rPr lang="en" sz="1150">
                <a:solidFill>
                  <a:srgbClr val="323031"/>
                </a:solidFill>
                <a:highlight>
                  <a:srgbClr val="FFFFFF"/>
                </a:highlight>
              </a:rPr>
              <a:t>Microservices are a fairly new technology </a:t>
            </a:r>
            <a:endParaRPr sz="1150">
              <a:solidFill>
                <a:srgbClr val="323031"/>
              </a:solidFill>
              <a:highlight>
                <a:srgbClr val="FFFFFF"/>
              </a:highlight>
            </a:endParaRPr>
          </a:p>
          <a:p>
            <a:pPr indent="0" lvl="0" marL="0">
              <a:spcBef>
                <a:spcPts val="0"/>
              </a:spcBef>
              <a:spcAft>
                <a:spcPts val="0"/>
              </a:spcAft>
              <a:buNone/>
            </a:pPr>
            <a:r>
              <a:t/>
            </a:r>
            <a:endParaRPr sz="1150">
              <a:solidFill>
                <a:srgbClr val="323031"/>
              </a:solidFill>
              <a:highlight>
                <a:srgbClr val="FFFFFF"/>
              </a:highlight>
            </a:endParaRPr>
          </a:p>
          <a:p>
            <a:pPr indent="0" lvl="0" marL="0">
              <a:spcBef>
                <a:spcPts val="0"/>
              </a:spcBef>
              <a:spcAft>
                <a:spcPts val="0"/>
              </a:spcAft>
              <a:buNone/>
            </a:pPr>
            <a:r>
              <a:rPr lang="en"/>
              <a:t>Not language dependent **</a:t>
            </a:r>
            <a:endParaRPr/>
          </a:p>
          <a:p>
            <a:pPr indent="0" lvl="0" marL="0">
              <a:spcBef>
                <a:spcPts val="0"/>
              </a:spcBef>
              <a:spcAft>
                <a:spcPts val="0"/>
              </a:spcAft>
              <a:buNone/>
            </a:pPr>
            <a:r>
              <a:rPr lang="en"/>
              <a:t>Monolithic: All code is written in a same language</a:t>
            </a:r>
            <a:endParaRPr/>
          </a:p>
          <a:p>
            <a:pPr indent="0" lvl="0" marL="0">
              <a:spcBef>
                <a:spcPts val="0"/>
              </a:spcBef>
              <a:spcAft>
                <a:spcPts val="0"/>
              </a:spcAft>
              <a:buNone/>
            </a:pPr>
            <a:r>
              <a:rPr lang="en"/>
              <a:t>A microservice can be written in java, and another can be written in python for example.</a:t>
            </a:r>
            <a:endParaRPr/>
          </a:p>
          <a:p>
            <a:pPr indent="0" lvl="0" marL="0">
              <a:spcBef>
                <a:spcPts val="0"/>
              </a:spcBef>
              <a:spcAft>
                <a:spcPts val="0"/>
              </a:spcAft>
              <a:buNone/>
            </a:pPr>
            <a:r>
              <a:rPr lang="en"/>
              <a:t>Each microservice works independently, and communicates with others using an API such as RESTful</a:t>
            </a:r>
            <a:endParaRPr/>
          </a:p>
          <a:p>
            <a:pPr indent="0" lvl="0" marL="0">
              <a:spcBef>
                <a:spcPts val="0"/>
              </a:spcBef>
              <a:spcAft>
                <a:spcPts val="0"/>
              </a:spcAft>
              <a:buNone/>
            </a:pPr>
            <a:r>
              <a:t/>
            </a:r>
            <a:endParaRPr/>
          </a:p>
          <a:p>
            <a:pPr indent="0" lvl="0" marL="0">
              <a:spcBef>
                <a:spcPts val="0"/>
              </a:spcBef>
              <a:spcAft>
                <a:spcPts val="0"/>
              </a:spcAft>
              <a:buNone/>
            </a:pPr>
            <a:r>
              <a:rPr lang="en"/>
              <a:t>Updating Code **</a:t>
            </a:r>
            <a:endParaRPr/>
          </a:p>
          <a:p>
            <a:pPr indent="0" lvl="0" marL="0">
              <a:spcBef>
                <a:spcPts val="0"/>
              </a:spcBef>
              <a:spcAft>
                <a:spcPts val="0"/>
              </a:spcAft>
              <a:buNone/>
            </a:pPr>
            <a:r>
              <a:rPr lang="en"/>
              <a:t>Monolithic: Make sure that when you update code, all parts that it is connected to has to be changed as well</a:t>
            </a:r>
            <a:endParaRPr/>
          </a:p>
          <a:p>
            <a:pPr indent="0" lvl="0" marL="0">
              <a:spcBef>
                <a:spcPts val="0"/>
              </a:spcBef>
              <a:spcAft>
                <a:spcPts val="0"/>
              </a:spcAft>
              <a:buNone/>
            </a:pPr>
            <a:r>
              <a:t/>
            </a:r>
            <a:endParaRPr/>
          </a:p>
          <a:p>
            <a:pPr indent="0" lvl="0" marL="0">
              <a:spcBef>
                <a:spcPts val="0"/>
              </a:spcBef>
              <a:spcAft>
                <a:spcPts val="0"/>
              </a:spcAft>
              <a:buNone/>
            </a:pPr>
            <a:r>
              <a:rPr lang="en"/>
              <a:t>It wont affect other parts of the program when adding more and more microservices.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Scalability ******</a:t>
            </a:r>
            <a:endParaRPr/>
          </a:p>
          <a:p>
            <a:pPr indent="0" lvl="0" marL="0">
              <a:spcBef>
                <a:spcPts val="0"/>
              </a:spcBef>
              <a:spcAft>
                <a:spcPts val="0"/>
              </a:spcAft>
              <a:buNone/>
            </a:pPr>
            <a:r>
              <a:rPr lang="en"/>
              <a:t>Monolithic: can get disorganized when adding more and more to your application.</a:t>
            </a:r>
            <a:endParaRPr/>
          </a:p>
          <a:p>
            <a:pPr indent="0" lvl="0" marL="0">
              <a:spcBef>
                <a:spcPts val="0"/>
              </a:spcBef>
              <a:spcAft>
                <a:spcPts val="0"/>
              </a:spcAft>
              <a:buNone/>
            </a:pPr>
            <a:r>
              <a:t/>
            </a:r>
            <a:endParaRPr/>
          </a:p>
          <a:p>
            <a:pPr indent="0" lvl="0" marL="0">
              <a:spcBef>
                <a:spcPts val="0"/>
              </a:spcBef>
              <a:spcAft>
                <a:spcPts val="0"/>
              </a:spcAft>
              <a:buNone/>
            </a:pPr>
            <a:r>
              <a:rPr lang="en"/>
              <a:t>The bigger your microservice gets, it will still be easy to manage, because you don’t need to update other parts of the project. </a:t>
            </a:r>
            <a:endParaRPr/>
          </a:p>
          <a:p>
            <a:pPr indent="0" lvl="0" marL="0">
              <a:spcBef>
                <a:spcPts val="0"/>
              </a:spcBef>
              <a:spcAft>
                <a:spcPts val="0"/>
              </a:spcAft>
              <a:buNone/>
            </a:pPr>
            <a:r>
              <a:t/>
            </a:r>
            <a:endParaRPr/>
          </a:p>
          <a:p>
            <a:pPr indent="0" lvl="0" marL="0">
              <a:spcBef>
                <a:spcPts val="0"/>
              </a:spcBef>
              <a:spcAft>
                <a:spcPts val="0"/>
              </a:spcAft>
              <a:buNone/>
            </a:pPr>
            <a:r>
              <a:rPr lang="en"/>
              <a:t>2:30</a:t>
            </a:r>
            <a:endParaRPr/>
          </a:p>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rgbClr val="576569"/>
                </a:solidFill>
                <a:highlight>
                  <a:srgbClr val="FFFFFF"/>
                </a:highlight>
              </a:rPr>
              <a:t>Start with why we need apache kafka (real time data in microservices system, big data)</a:t>
            </a:r>
            <a:endParaRPr sz="1200">
              <a:solidFill>
                <a:srgbClr val="576569"/>
              </a:solidFill>
              <a:highlight>
                <a:srgbClr val="FFFFFF"/>
              </a:highlight>
            </a:endParaRPr>
          </a:p>
          <a:p>
            <a:pPr indent="-304800" lvl="0" marL="457200" rtl="0">
              <a:lnSpc>
                <a:spcPct val="115000"/>
              </a:lnSpc>
              <a:spcBef>
                <a:spcPts val="0"/>
              </a:spcBef>
              <a:spcAft>
                <a:spcPts val="0"/>
              </a:spcAft>
              <a:buClr>
                <a:srgbClr val="576569"/>
              </a:buClr>
              <a:buSzPts val="1200"/>
              <a:buChar char="-"/>
            </a:pPr>
            <a:r>
              <a:rPr lang="en" sz="1200">
                <a:solidFill>
                  <a:srgbClr val="576569"/>
                </a:solidFill>
                <a:highlight>
                  <a:srgbClr val="FFFFFF"/>
                </a:highlight>
              </a:rPr>
              <a:t>Process data from many patients into a stream</a:t>
            </a:r>
            <a:endParaRPr sz="1200">
              <a:solidFill>
                <a:srgbClr val="576569"/>
              </a:solidFill>
              <a:highlight>
                <a:srgbClr val="FFFFFF"/>
              </a:highlight>
            </a:endParaRPr>
          </a:p>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000">
                <a:solidFill>
                  <a:srgbClr val="576569"/>
                </a:solidFill>
                <a:highlight>
                  <a:srgbClr val="FFFFFF"/>
                </a:highlight>
              </a:rPr>
              <a:t>We use cassandra as a database because it is easy to integrate with kafka and it is nosql/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0000"/>
              </a:lnSpc>
              <a:spcBef>
                <a:spcPts val="0"/>
              </a:spcBef>
              <a:spcAft>
                <a:spcPts val="0"/>
              </a:spcAft>
              <a:buNone/>
            </a:pPr>
            <a:r>
              <a:rPr lang="en" sz="1000">
                <a:solidFill>
                  <a:srgbClr val="576569"/>
                </a:solidFill>
                <a:highlight>
                  <a:srgbClr val="FFFFFF"/>
                </a:highlight>
              </a:rPr>
              <a:t>Fitbit devices that count floors have an altimeter sensor that can detect when you're going up or down in elevation. Your device registers one floor when you climb about ten feet at one time. It does not register floors when you go down.</a:t>
            </a:r>
            <a:endParaRPr sz="1000">
              <a:solidFill>
                <a:srgbClr val="576569"/>
              </a:solidFill>
              <a:highlight>
                <a:srgbClr val="FFFFFF"/>
              </a:highlight>
            </a:endParaRPr>
          </a:p>
          <a:p>
            <a:pPr indent="0" lvl="0" marL="0" rtl="0">
              <a:lnSpc>
                <a:spcPct val="115000"/>
              </a:lnSpc>
              <a:spcBef>
                <a:spcPts val="0"/>
              </a:spcBef>
              <a:spcAft>
                <a:spcPts val="0"/>
              </a:spcAft>
              <a:buNone/>
            </a:pPr>
            <a:r>
              <a:rPr lang="en" sz="1200">
                <a:solidFill>
                  <a:srgbClr val="576569"/>
                </a:solidFill>
                <a:highlight>
                  <a:srgbClr val="FFFFFF"/>
                </a:highlight>
              </a:rPr>
              <a:t>Bolus = unit of insulin delivered</a:t>
            </a:r>
            <a:endParaRPr sz="1200">
              <a:solidFill>
                <a:srgbClr val="576569"/>
              </a:solidFill>
              <a:highlight>
                <a:srgbClr val="FFFFFF"/>
              </a:highlight>
            </a:endParaRPr>
          </a:p>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0000"/>
              </a:lnSpc>
              <a:spcBef>
                <a:spcPts val="0"/>
              </a:spcBef>
              <a:spcAft>
                <a:spcPts val="0"/>
              </a:spcAft>
              <a:buNone/>
            </a:pPr>
            <a:r>
              <a:rPr lang="en" sz="1000">
                <a:solidFill>
                  <a:srgbClr val="576569"/>
                </a:solidFill>
                <a:highlight>
                  <a:srgbClr val="FFFFFF"/>
                </a:highlight>
              </a:rPr>
              <a:t>Fitbit devices that count floors have an altimeter sensor that can detect when you're going up or down in elevation. Your device registers one floor when you climb about ten feet at one time. It does not register floors when you go down.</a:t>
            </a:r>
            <a:endParaRPr sz="1000">
              <a:solidFill>
                <a:srgbClr val="576569"/>
              </a:solidFill>
              <a:highlight>
                <a:srgbClr val="FFFFFF"/>
              </a:highlight>
            </a:endParaRPr>
          </a:p>
          <a:p>
            <a:pPr indent="0" lvl="0" marL="0" rtl="0">
              <a:lnSpc>
                <a:spcPct val="115000"/>
              </a:lnSpc>
              <a:spcBef>
                <a:spcPts val="0"/>
              </a:spcBef>
              <a:spcAft>
                <a:spcPts val="0"/>
              </a:spcAft>
              <a:buNone/>
            </a:pPr>
            <a:r>
              <a:t/>
            </a:r>
            <a:endParaRPr sz="1200">
              <a:solidFill>
                <a:srgbClr val="576569"/>
              </a:solidFill>
              <a:highlight>
                <a:srgbClr val="FFFFFF"/>
              </a:highlight>
            </a:endParaRPr>
          </a:p>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insight engine provides insights and recommendations to patients and their caregivers, as ways to improve their medical conditions.</a:t>
            </a:r>
            <a:endParaRPr/>
          </a:p>
          <a:p>
            <a:pPr indent="0" lvl="0" marL="0">
              <a:spcBef>
                <a:spcPts val="0"/>
              </a:spcBef>
              <a:spcAft>
                <a:spcPts val="0"/>
              </a:spcAft>
              <a:buNone/>
            </a:pPr>
            <a:r>
              <a:t/>
            </a:r>
            <a:endParaRPr/>
          </a:p>
          <a:p>
            <a:pPr indent="0" lvl="0" marL="0" rtl="0">
              <a:spcBef>
                <a:spcPts val="0"/>
              </a:spcBef>
              <a:spcAft>
                <a:spcPts val="0"/>
              </a:spcAft>
              <a:buNone/>
            </a:pPr>
            <a:r>
              <a:rPr lang="en"/>
              <a:t>such as giving suggestions to reduce their hyperglycemia and hypoglycemia levels.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AutoNum type="arabicPeriod"/>
            </a:pPr>
            <a:r>
              <a:rPr lang="en"/>
              <a:t>The Insight Engine takes in Sensor Glucose Data, Fitbit Data, and Nutritional Data as raw JSON and will preprocess the data, which transforms the data to be used by the model.</a:t>
            </a:r>
            <a:endParaRPr/>
          </a:p>
          <a:p>
            <a:pPr indent="-298450" lvl="0" marL="457200" rtl="0">
              <a:spcBef>
                <a:spcPts val="0"/>
              </a:spcBef>
              <a:spcAft>
                <a:spcPts val="0"/>
              </a:spcAft>
              <a:buSzPts val="1100"/>
              <a:buAutoNum type="arabicPeriod"/>
            </a:pPr>
            <a:r>
              <a:rPr lang="en"/>
              <a:t>The engine then extracts features from the preprocessed data. Some examples of features extracted are, Duration of hyperglycemia events, hypoglycemia events, Duration of sleep, and Number of carbohydrates consumed in a day.</a:t>
            </a:r>
            <a:endParaRPr/>
          </a:p>
          <a:p>
            <a:pPr indent="-298450" lvl="0" marL="457200" rtl="0">
              <a:spcBef>
                <a:spcPts val="0"/>
              </a:spcBef>
              <a:spcAft>
                <a:spcPts val="0"/>
              </a:spcAft>
              <a:buSzPts val="1100"/>
              <a:buAutoNum type="arabicPeriod"/>
            </a:pPr>
            <a:r>
              <a:rPr lang="en"/>
              <a:t>Then, based on the data that it receives, it will automatically generate insights for each individual patient.</a:t>
            </a:r>
            <a:endParaRPr/>
          </a:p>
          <a:p>
            <a:pPr indent="-298450" lvl="0" marL="457200" rtl="0">
              <a:spcBef>
                <a:spcPts val="0"/>
              </a:spcBef>
              <a:spcAft>
                <a:spcPts val="0"/>
              </a:spcAft>
              <a:buSzPts val="1100"/>
              <a:buAutoNum type="arabicPeriod"/>
            </a:pPr>
            <a:r>
              <a:rPr lang="en"/>
              <a:t>The insights are then displayed as a suggestion, accompanied with a graph, to help each patient monitor their sugar levels better.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4" name="Shape 4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an example of the json data that we received from medtronic before it goes through preprocessing</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 is the Dataframe after preprocessing and feature extraction</a:t>
            </a:r>
            <a:endParaRPr/>
          </a:p>
          <a:p>
            <a:pPr indent="0" lvl="0" marL="0">
              <a:spcBef>
                <a:spcPts val="0"/>
              </a:spcBef>
              <a:spcAft>
                <a:spcPts val="0"/>
              </a:spcAft>
              <a:buNone/>
            </a:pPr>
            <a:r>
              <a:t/>
            </a:r>
            <a:endParaRPr/>
          </a:p>
          <a:p>
            <a:pPr indent="0" lvl="0" marL="0">
              <a:spcBef>
                <a:spcPts val="0"/>
              </a:spcBef>
              <a:spcAft>
                <a:spcPts val="0"/>
              </a:spcAft>
              <a:buNone/>
            </a:pPr>
            <a:r>
              <a:rPr lang="en"/>
              <a:t>Some features shown here are hyper hypo etc. </a:t>
            </a:r>
            <a:endParaRPr/>
          </a:p>
          <a:p>
            <a:pPr indent="0" lvl="0" marL="0">
              <a:spcBef>
                <a:spcPts val="0"/>
              </a:spcBef>
              <a:spcAft>
                <a:spcPts val="0"/>
              </a:spcAft>
              <a:buNone/>
            </a:pPr>
            <a:r>
              <a:rPr lang="en"/>
              <a:t>And they are averaged or summed up daily</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Example of the insight and recommendation provided to a patient based on historical data of the patient</a:t>
            </a:r>
            <a:endParaRPr/>
          </a:p>
          <a:p>
            <a:pPr indent="0" lvl="0" marL="0">
              <a:spcBef>
                <a:spcPts val="0"/>
              </a:spcBef>
              <a:spcAft>
                <a:spcPts val="0"/>
              </a:spcAft>
              <a:buNone/>
            </a:pPr>
            <a:r>
              <a:t/>
            </a:r>
            <a:endParaRPr/>
          </a:p>
          <a:p>
            <a:pPr indent="0" lvl="0" marL="0">
              <a:spcBef>
                <a:spcPts val="0"/>
              </a:spcBef>
              <a:spcAft>
                <a:spcPts val="0"/>
              </a:spcAft>
              <a:buNone/>
            </a:pPr>
            <a:r>
              <a:rPr lang="en"/>
              <a:t>In this case, </a:t>
            </a:r>
            <a:endParaRPr/>
          </a:p>
          <a:p>
            <a:pPr indent="0" lvl="0" marL="0">
              <a:spcBef>
                <a:spcPts val="0"/>
              </a:spcBef>
              <a:spcAft>
                <a:spcPts val="0"/>
              </a:spcAft>
              <a:buNone/>
            </a:pPr>
            <a:r>
              <a:rPr lang="en"/>
              <a:t>It comes up with this insight, finds a threshold for the calories out</a:t>
            </a:r>
            <a:endParaRPr/>
          </a:p>
          <a:p>
            <a:pPr indent="0" lvl="0" marL="0">
              <a:spcBef>
                <a:spcPts val="0"/>
              </a:spcBef>
              <a:spcAft>
                <a:spcPts val="0"/>
              </a:spcAft>
              <a:buNone/>
            </a:pPr>
            <a:r>
              <a:rPr lang="en"/>
              <a:t>And recommends the patient to do a certain amount of exercise to get a 30% reduction in hyperglycemia</a:t>
            </a:r>
            <a:endParaRPr/>
          </a:p>
          <a:p>
            <a:pPr indent="0" lvl="0" marL="0">
              <a:spcBef>
                <a:spcPts val="0"/>
              </a:spcBef>
              <a:spcAft>
                <a:spcPts val="0"/>
              </a:spcAft>
              <a:buNone/>
            </a:pPr>
            <a:r>
              <a:t/>
            </a:r>
            <a:endParaRPr/>
          </a:p>
          <a:p>
            <a:pPr indent="0" lvl="0" marL="0">
              <a:spcBef>
                <a:spcPts val="0"/>
              </a:spcBef>
              <a:spcAft>
                <a:spcPts val="0"/>
              </a:spcAft>
              <a:buNone/>
            </a:pPr>
            <a:r>
              <a:rPr lang="en"/>
              <a:t>The insight engine does this personally for each individual patient, because not all patients are the same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222222"/>
                </a:solidFill>
                <a:highlight>
                  <a:srgbClr val="FFFFFF"/>
                </a:highlight>
                <a:latin typeface="Roboto"/>
                <a:ea typeface="Roboto"/>
                <a:cs typeface="Roboto"/>
                <a:sym typeface="Roboto"/>
              </a:rPr>
              <a:t>mean absolute percentage deviation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Predictive engine result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Cite submitted , based on this research we have done, Mohammad V. has have written a research paper for submission for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292100" lvl="0" marL="457200" rtl="0">
              <a:lnSpc>
                <a:spcPct val="115000"/>
              </a:lnSpc>
              <a:spcBef>
                <a:spcPts val="1700"/>
              </a:spcBef>
              <a:spcAft>
                <a:spcPts val="0"/>
              </a:spcAft>
              <a:buClr>
                <a:srgbClr val="333333"/>
              </a:buClr>
              <a:buSzPts val="1000"/>
              <a:buAutoNum type="arabicPeriod"/>
            </a:pPr>
            <a:r>
              <a:rPr lang="en" sz="1000">
                <a:solidFill>
                  <a:srgbClr val="333333"/>
                </a:solidFill>
              </a:rPr>
              <a:t>K. Sawada, M. W. Clark, Z. Ye, N. Alshurafa, and </a:t>
            </a:r>
            <a:r>
              <a:rPr b="1" lang="en" sz="1000">
                <a:solidFill>
                  <a:srgbClr val="333333"/>
                </a:solidFill>
              </a:rPr>
              <a:t>M. Pourhomayoun</a:t>
            </a:r>
            <a:r>
              <a:rPr lang="en" sz="1000">
                <a:solidFill>
                  <a:srgbClr val="333333"/>
                </a:solidFill>
              </a:rPr>
              <a:t>, “Predictive Analytics to Determine the Potential Occurrence of Genetic Disease and their Correlation: Osteoporosis and Cardiovascular Disease,” the Proceeding of The Tenth International Conference on Bioinformatics, Biocomputational Systems and Biotechnologies, 2018.</a:t>
            </a:r>
            <a:endParaRPr sz="1000">
              <a:solidFill>
                <a:srgbClr val="333333"/>
              </a:solidFill>
            </a:endParaRPr>
          </a:p>
          <a:p>
            <a:pPr indent="0" lvl="0" marL="0" rtl="0">
              <a:spcBef>
                <a:spcPts val="17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3" name="Shape 4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It’s worth mentioning that this research led to a research paper that will be submitted to the 14th International Conference on Data Science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t>From poster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Brokers are scalable to </a:t>
            </a:r>
            <a:r>
              <a:rPr lang="en"/>
              <a:t>accommodate</a:t>
            </a:r>
            <a:r>
              <a:rPr lang="en"/>
              <a:t> for high data throughput</a:t>
            </a:r>
            <a:endParaRPr/>
          </a:p>
          <a:p>
            <a:pPr indent="0" lvl="0" marL="0">
              <a:spcBef>
                <a:spcPts val="0"/>
              </a:spcBef>
              <a:spcAft>
                <a:spcPts val="0"/>
              </a:spcAft>
              <a:buNone/>
            </a:pPr>
            <a:r>
              <a:rPr lang="en"/>
              <a:t>They are managed by a zookeeper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8.png"/><Relationship Id="rId11" Type="http://schemas.openxmlformats.org/officeDocument/2006/relationships/image" Target="../media/image12.png"/><Relationship Id="rId10"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8.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77163"/>
            <a:ext cx="4255500" cy="1872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rPr lang="en"/>
              <a:t>CSULA Medtronic</a:t>
            </a:r>
            <a:endParaRPr/>
          </a:p>
        </p:txBody>
      </p:sp>
      <p:sp>
        <p:nvSpPr>
          <p:cNvPr id="278" name="Shape 278"/>
          <p:cNvSpPr txBox="1"/>
          <p:nvPr>
            <p:ph idx="1" type="subTitle"/>
          </p:nvPr>
        </p:nvSpPr>
        <p:spPr>
          <a:xfrm>
            <a:off x="824000" y="2310425"/>
            <a:ext cx="4255500" cy="187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Engineers:</a:t>
            </a:r>
            <a:endParaRPr/>
          </a:p>
          <a:p>
            <a:pPr indent="457200" lvl="0" marL="0" rtl="0">
              <a:spcBef>
                <a:spcPts val="0"/>
              </a:spcBef>
              <a:spcAft>
                <a:spcPts val="0"/>
              </a:spcAft>
              <a:buNone/>
            </a:pPr>
            <a:r>
              <a:rPr lang="en"/>
              <a:t>Yosep Kim </a:t>
            </a:r>
            <a:endParaRPr/>
          </a:p>
          <a:p>
            <a:pPr indent="457200" lvl="0" marL="0" rtl="0">
              <a:spcBef>
                <a:spcPts val="0"/>
              </a:spcBef>
              <a:spcAft>
                <a:spcPts val="0"/>
              </a:spcAft>
              <a:buNone/>
            </a:pPr>
            <a:r>
              <a:rPr lang="en"/>
              <a:t>Christopher Fong</a:t>
            </a:r>
            <a:endParaRPr/>
          </a:p>
          <a:p>
            <a:pPr indent="457200" lvl="0" marL="0" rtl="0">
              <a:spcBef>
                <a:spcPts val="0"/>
              </a:spcBef>
              <a:spcAft>
                <a:spcPts val="0"/>
              </a:spcAft>
              <a:buNone/>
            </a:pPr>
            <a:r>
              <a:rPr lang="en"/>
              <a:t>Wun Woo</a:t>
            </a:r>
            <a:endParaRPr/>
          </a:p>
          <a:p>
            <a:pPr indent="457200" lvl="0" marL="0" rtl="0">
              <a:spcBef>
                <a:spcPts val="0"/>
              </a:spcBef>
              <a:spcAft>
                <a:spcPts val="0"/>
              </a:spcAft>
              <a:buNone/>
            </a:pPr>
            <a:r>
              <a:rPr lang="en"/>
              <a:t>Koenrad MacBride</a:t>
            </a:r>
            <a:endParaRPr/>
          </a:p>
          <a:p>
            <a:pPr indent="457200" lvl="0" marL="0">
              <a:spcBef>
                <a:spcPts val="0"/>
              </a:spcBef>
              <a:spcAft>
                <a:spcPts val="0"/>
              </a:spcAft>
              <a:buNone/>
            </a:pPr>
            <a:r>
              <a:rPr lang="en"/>
              <a:t>Andrew Padilla </a:t>
            </a:r>
            <a:endParaRPr/>
          </a:p>
        </p:txBody>
      </p:sp>
      <p:sp>
        <p:nvSpPr>
          <p:cNvPr id="279" name="Shape 279"/>
          <p:cNvSpPr txBox="1"/>
          <p:nvPr>
            <p:ph idx="1" type="subTitle"/>
          </p:nvPr>
        </p:nvSpPr>
        <p:spPr>
          <a:xfrm>
            <a:off x="824000" y="1615025"/>
            <a:ext cx="42555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Advisor(s): </a:t>
            </a:r>
            <a:endParaRPr/>
          </a:p>
          <a:p>
            <a:pPr indent="457200" lvl="0" marL="0" rtl="0">
              <a:spcBef>
                <a:spcPts val="0"/>
              </a:spcBef>
              <a:spcAft>
                <a:spcPts val="0"/>
              </a:spcAft>
              <a:buNone/>
            </a:pPr>
            <a:r>
              <a:rPr lang="en"/>
              <a:t>Dr. Mohammad Pourhomayoun</a:t>
            </a:r>
            <a:endParaRPr/>
          </a:p>
        </p:txBody>
      </p:sp>
      <p:pic>
        <p:nvPicPr>
          <p:cNvPr id="280" name="Shape 280"/>
          <p:cNvPicPr preferRelativeResize="0"/>
          <p:nvPr/>
        </p:nvPicPr>
        <p:blipFill rotWithShape="1">
          <a:blip r:embed="rId3">
            <a:alphaModFix/>
          </a:blip>
          <a:srcRect b="9739" l="0" r="0" t="0"/>
          <a:stretch/>
        </p:blipFill>
        <p:spPr>
          <a:xfrm>
            <a:off x="5231900" y="732074"/>
            <a:ext cx="3759700" cy="1312775"/>
          </a:xfrm>
          <a:prstGeom prst="rect">
            <a:avLst/>
          </a:prstGeom>
          <a:noFill/>
          <a:ln>
            <a:noFill/>
          </a:ln>
          <a:effectLst>
            <a:outerShdw blurRad="471488" rotWithShape="0" algn="bl" dist="9525">
              <a:srgbClr val="000000">
                <a:alpha val="58999"/>
              </a:srgbClr>
            </a:outerShdw>
          </a:effectLst>
        </p:spPr>
      </p:pic>
      <p:pic>
        <p:nvPicPr>
          <p:cNvPr id="281" name="Shape 281"/>
          <p:cNvPicPr preferRelativeResize="0"/>
          <p:nvPr/>
        </p:nvPicPr>
        <p:blipFill>
          <a:blip r:embed="rId4">
            <a:alphaModFix/>
          </a:blip>
          <a:stretch>
            <a:fillRect/>
          </a:stretch>
        </p:blipFill>
        <p:spPr>
          <a:xfrm>
            <a:off x="5259138" y="2738023"/>
            <a:ext cx="3705224" cy="1350700"/>
          </a:xfrm>
          <a:prstGeom prst="rect">
            <a:avLst/>
          </a:prstGeom>
          <a:noFill/>
          <a:ln>
            <a:noFill/>
          </a:ln>
          <a:effectLst>
            <a:outerShdw blurRad="57150" rotWithShape="0" algn="bl" dir="5400000" dist="19050">
              <a:srgbClr val="000000">
                <a:alpha val="61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340" name="Shape 340"/>
        <p:cNvGrpSpPr/>
        <p:nvPr/>
      </p:nvGrpSpPr>
      <p:grpSpPr>
        <a:xfrm>
          <a:off x="0" y="0"/>
          <a:ext cx="0" cy="0"/>
          <a:chOff x="0" y="0"/>
          <a:chExt cx="0" cy="0"/>
        </a:xfrm>
      </p:grpSpPr>
      <p:sp>
        <p:nvSpPr>
          <p:cNvPr id="341" name="Shape 341"/>
          <p:cNvSpPr txBox="1"/>
          <p:nvPr>
            <p:ph type="ctrTitle"/>
          </p:nvPr>
        </p:nvSpPr>
        <p:spPr>
          <a:xfrm>
            <a:off x="824000" y="192400"/>
            <a:ext cx="7826400" cy="4056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Apache Kafka Implementation</a:t>
            </a:r>
            <a:endParaRPr/>
          </a:p>
        </p:txBody>
      </p:sp>
      <p:sp>
        <p:nvSpPr>
          <p:cNvPr id="342" name="Shape 342"/>
          <p:cNvSpPr txBox="1"/>
          <p:nvPr>
            <p:ph idx="1" type="subTitle"/>
          </p:nvPr>
        </p:nvSpPr>
        <p:spPr>
          <a:xfrm>
            <a:off x="467600" y="686650"/>
            <a:ext cx="2211000" cy="3830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latin typeface="Arial"/>
                <a:ea typeface="Arial"/>
                <a:cs typeface="Arial"/>
                <a:sym typeface="Arial"/>
              </a:rPr>
              <a:t>Producer</a:t>
            </a:r>
            <a:endParaRPr u="sng">
              <a:latin typeface="Arial"/>
              <a:ea typeface="Arial"/>
              <a:cs typeface="Arial"/>
              <a:sym typeface="Arial"/>
            </a:endParaRPr>
          </a:p>
          <a:p>
            <a:pPr indent="0" lvl="0" marL="0" rtl="0">
              <a:spcBef>
                <a:spcPts val="0"/>
              </a:spcBef>
              <a:spcAft>
                <a:spcPts val="0"/>
              </a:spcAft>
              <a:buNone/>
            </a:pPr>
            <a:r>
              <a:t/>
            </a:r>
            <a:endParaRPr sz="1400">
              <a:latin typeface="Arial"/>
              <a:ea typeface="Arial"/>
              <a:cs typeface="Arial"/>
              <a:sym typeface="Arial"/>
            </a:endParaRPr>
          </a:p>
          <a:p>
            <a:pPr indent="0" lvl="0" marL="0">
              <a:spcBef>
                <a:spcPts val="0"/>
              </a:spcBef>
              <a:spcAft>
                <a:spcPts val="0"/>
              </a:spcAft>
              <a:buNone/>
            </a:pPr>
            <a:r>
              <a:rPr i="1" lang="en" sz="1400">
                <a:latin typeface="Arial"/>
                <a:ea typeface="Arial"/>
                <a:cs typeface="Arial"/>
                <a:sym typeface="Arial"/>
              </a:rPr>
              <a:t>Processes, “Cleans” and formats data into streams</a:t>
            </a:r>
            <a:endParaRPr i="1" sz="1400">
              <a:latin typeface="Arial"/>
              <a:ea typeface="Arial"/>
              <a:cs typeface="Arial"/>
              <a:sym typeface="Arial"/>
            </a:endParaRPr>
          </a:p>
          <a:p>
            <a:pPr indent="0" lvl="0" marL="0" rtl="0">
              <a:spcBef>
                <a:spcPts val="0"/>
              </a:spcBef>
              <a:spcAft>
                <a:spcPts val="0"/>
              </a:spcAft>
              <a:buNone/>
            </a:pPr>
            <a:r>
              <a:t/>
            </a:r>
            <a:endParaRPr sz="1400">
              <a:latin typeface="Arial"/>
              <a:ea typeface="Arial"/>
              <a:cs typeface="Arial"/>
              <a:sym typeface="Arial"/>
            </a:endParaRPr>
          </a:p>
          <a:p>
            <a:pPr indent="0" lvl="0" marL="0">
              <a:spcBef>
                <a:spcPts val="0"/>
              </a:spcBef>
              <a:spcAft>
                <a:spcPts val="0"/>
              </a:spcAft>
              <a:buNone/>
            </a:pPr>
            <a:r>
              <a:rPr lang="en" sz="1400">
                <a:latin typeface="Arial"/>
                <a:ea typeface="Arial"/>
                <a:cs typeface="Arial"/>
                <a:sym typeface="Arial"/>
              </a:rPr>
              <a:t>Our java based producer encapsulates patient JSON data into “</a:t>
            </a:r>
            <a:r>
              <a:rPr lang="en" sz="1400" u="sng">
                <a:latin typeface="Arial"/>
                <a:ea typeface="Arial"/>
                <a:cs typeface="Arial"/>
                <a:sym typeface="Arial"/>
              </a:rPr>
              <a:t>data</a:t>
            </a:r>
            <a:r>
              <a:rPr lang="en" sz="1400" u="sng">
                <a:latin typeface="Arial"/>
                <a:ea typeface="Arial"/>
                <a:cs typeface="Arial"/>
                <a:sym typeface="Arial"/>
              </a:rPr>
              <a:t> packets</a:t>
            </a:r>
            <a:r>
              <a:rPr lang="en" sz="1400">
                <a:latin typeface="Arial"/>
                <a:ea typeface="Arial"/>
                <a:cs typeface="Arial"/>
                <a:sym typeface="Arial"/>
              </a:rPr>
              <a:t>”</a:t>
            </a:r>
            <a:endParaRPr sz="1400">
              <a:latin typeface="Arial"/>
              <a:ea typeface="Arial"/>
              <a:cs typeface="Arial"/>
              <a:sym typeface="Arial"/>
            </a:endParaRPr>
          </a:p>
          <a:p>
            <a:pPr indent="0" lvl="0" marL="0">
              <a:spcBef>
                <a:spcPts val="0"/>
              </a:spcBef>
              <a:spcAft>
                <a:spcPts val="0"/>
              </a:spcAft>
              <a:buNone/>
            </a:pPr>
            <a:r>
              <a:t/>
            </a:r>
            <a:endParaRPr sz="1400">
              <a:latin typeface="Arial"/>
              <a:ea typeface="Arial"/>
              <a:cs typeface="Arial"/>
              <a:sym typeface="Arial"/>
            </a:endParaRPr>
          </a:p>
          <a:p>
            <a:pPr indent="0" lvl="0" marL="0" rtl="0">
              <a:spcBef>
                <a:spcPts val="0"/>
              </a:spcBef>
              <a:spcAft>
                <a:spcPts val="0"/>
              </a:spcAft>
              <a:buNone/>
            </a:pPr>
            <a:r>
              <a:rPr lang="en" sz="1400">
                <a:latin typeface="Arial"/>
                <a:ea typeface="Arial"/>
                <a:cs typeface="Arial"/>
                <a:sym typeface="Arial"/>
              </a:rPr>
              <a:t>It also serves as a real time data packet simulation program</a:t>
            </a:r>
            <a:endParaRPr sz="1400">
              <a:latin typeface="Arial"/>
              <a:ea typeface="Arial"/>
              <a:cs typeface="Arial"/>
              <a:sym typeface="Arial"/>
            </a:endParaRPr>
          </a:p>
          <a:p>
            <a:pPr indent="0" lvl="0" marL="0" rtl="0">
              <a:spcBef>
                <a:spcPts val="0"/>
              </a:spcBef>
              <a:spcAft>
                <a:spcPts val="0"/>
              </a:spcAft>
              <a:buNone/>
            </a:pPr>
            <a:r>
              <a:t/>
            </a:r>
            <a:endParaRPr sz="1400">
              <a:latin typeface="Arial"/>
              <a:ea typeface="Arial"/>
              <a:cs typeface="Arial"/>
              <a:sym typeface="Arial"/>
            </a:endParaRPr>
          </a:p>
          <a:p>
            <a:pPr indent="0" lvl="0" marL="0" rtl="0">
              <a:spcBef>
                <a:spcPts val="0"/>
              </a:spcBef>
              <a:spcAft>
                <a:spcPts val="0"/>
              </a:spcAft>
              <a:buNone/>
            </a:pPr>
            <a:r>
              <a:rPr lang="en" sz="1400">
                <a:latin typeface="Arial"/>
                <a:ea typeface="Arial"/>
                <a:cs typeface="Arial"/>
                <a:sym typeface="Arial"/>
              </a:rPr>
              <a:t>“</a:t>
            </a:r>
            <a:r>
              <a:rPr lang="en" sz="1400" u="sng">
                <a:latin typeface="Arial"/>
                <a:ea typeface="Arial"/>
                <a:cs typeface="Arial"/>
                <a:sym typeface="Arial"/>
              </a:rPr>
              <a:t>data</a:t>
            </a:r>
            <a:r>
              <a:rPr lang="en" sz="1400" u="sng">
                <a:latin typeface="Arial"/>
                <a:ea typeface="Arial"/>
                <a:cs typeface="Arial"/>
                <a:sym typeface="Arial"/>
              </a:rPr>
              <a:t> packets</a:t>
            </a:r>
            <a:r>
              <a:rPr lang="en" sz="1400">
                <a:latin typeface="Arial"/>
                <a:ea typeface="Arial"/>
                <a:cs typeface="Arial"/>
                <a:sym typeface="Arial"/>
              </a:rPr>
              <a:t>” are sent to the Broker.</a:t>
            </a:r>
            <a:endParaRPr>
              <a:latin typeface="Arial"/>
              <a:ea typeface="Arial"/>
              <a:cs typeface="Arial"/>
              <a:sym typeface="Arial"/>
            </a:endParaRPr>
          </a:p>
          <a:p>
            <a:pPr indent="0" lvl="0" marL="0" rtl="0">
              <a:spcBef>
                <a:spcPts val="0"/>
              </a:spcBef>
              <a:spcAft>
                <a:spcPts val="0"/>
              </a:spcAft>
              <a:buNone/>
            </a:pPr>
            <a:r>
              <a:t/>
            </a:r>
            <a:endParaRPr>
              <a:latin typeface="Arial"/>
              <a:ea typeface="Arial"/>
              <a:cs typeface="Arial"/>
              <a:sym typeface="Arial"/>
            </a:endParaRPr>
          </a:p>
        </p:txBody>
      </p:sp>
      <p:sp>
        <p:nvSpPr>
          <p:cNvPr id="343" name="Shape 343"/>
          <p:cNvSpPr txBox="1"/>
          <p:nvPr>
            <p:ph idx="1" type="subTitle"/>
          </p:nvPr>
        </p:nvSpPr>
        <p:spPr>
          <a:xfrm>
            <a:off x="2829350" y="686650"/>
            <a:ext cx="2464800" cy="2565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latin typeface="Arial"/>
                <a:ea typeface="Arial"/>
                <a:cs typeface="Arial"/>
                <a:sym typeface="Arial"/>
              </a:rPr>
              <a:t>Broker</a:t>
            </a:r>
            <a:endParaRPr u="sng">
              <a:latin typeface="Arial"/>
              <a:ea typeface="Arial"/>
              <a:cs typeface="Arial"/>
              <a:sym typeface="Arial"/>
            </a:endParaRPr>
          </a:p>
          <a:p>
            <a:pPr indent="0" lvl="0" marL="0">
              <a:spcBef>
                <a:spcPts val="0"/>
              </a:spcBef>
              <a:spcAft>
                <a:spcPts val="0"/>
              </a:spcAft>
              <a:buNone/>
            </a:pPr>
            <a:r>
              <a:t/>
            </a:r>
            <a:endParaRPr sz="1400">
              <a:latin typeface="Arial"/>
              <a:ea typeface="Arial"/>
              <a:cs typeface="Arial"/>
              <a:sym typeface="Arial"/>
            </a:endParaRPr>
          </a:p>
          <a:p>
            <a:pPr indent="0" lvl="0" marL="0">
              <a:spcBef>
                <a:spcPts val="0"/>
              </a:spcBef>
              <a:spcAft>
                <a:spcPts val="0"/>
              </a:spcAft>
              <a:buNone/>
            </a:pPr>
            <a:r>
              <a:rPr lang="en" sz="1400">
                <a:latin typeface="Arial"/>
                <a:ea typeface="Arial"/>
                <a:cs typeface="Arial"/>
                <a:sym typeface="Arial"/>
              </a:rPr>
              <a:t>A medium for Consumers to access Producer streams through a </a:t>
            </a:r>
            <a:r>
              <a:rPr b="1" lang="en" sz="1400">
                <a:latin typeface="Arial"/>
                <a:ea typeface="Arial"/>
                <a:cs typeface="Arial"/>
                <a:sym typeface="Arial"/>
              </a:rPr>
              <a:t>topic</a:t>
            </a:r>
            <a:endParaRPr b="1" sz="1400">
              <a:latin typeface="Arial"/>
              <a:ea typeface="Arial"/>
              <a:cs typeface="Arial"/>
              <a:sym typeface="Arial"/>
            </a:endParaRPr>
          </a:p>
          <a:p>
            <a:pPr indent="0" lvl="0" marL="0">
              <a:spcBef>
                <a:spcPts val="0"/>
              </a:spcBef>
              <a:spcAft>
                <a:spcPts val="0"/>
              </a:spcAft>
              <a:buNone/>
            </a:pPr>
            <a:r>
              <a:t/>
            </a:r>
            <a:endParaRPr sz="1400">
              <a:latin typeface="Arial"/>
              <a:ea typeface="Arial"/>
              <a:cs typeface="Arial"/>
              <a:sym typeface="Arial"/>
            </a:endParaRPr>
          </a:p>
          <a:p>
            <a:pPr indent="0" lvl="0" marL="0" rtl="0">
              <a:spcBef>
                <a:spcPts val="0"/>
              </a:spcBef>
              <a:spcAft>
                <a:spcPts val="0"/>
              </a:spcAft>
              <a:buNone/>
            </a:pPr>
            <a:r>
              <a:rPr lang="en" sz="1400">
                <a:latin typeface="Arial"/>
                <a:ea typeface="Arial"/>
                <a:cs typeface="Arial"/>
                <a:sym typeface="Arial"/>
              </a:rPr>
              <a:t>Brokers are scalable: many computers can be part of a single broker to accommodate for larger stream throughput.</a:t>
            </a:r>
            <a:endParaRPr sz="1400">
              <a:latin typeface="Arial"/>
              <a:ea typeface="Arial"/>
              <a:cs typeface="Arial"/>
              <a:sym typeface="Arial"/>
            </a:endParaRPr>
          </a:p>
          <a:p>
            <a:pPr indent="0" lvl="0" marL="0">
              <a:spcBef>
                <a:spcPts val="0"/>
              </a:spcBef>
              <a:spcAft>
                <a:spcPts val="0"/>
              </a:spcAft>
              <a:buNone/>
            </a:pPr>
            <a:r>
              <a:t/>
            </a:r>
            <a:endParaRPr>
              <a:latin typeface="Arial"/>
              <a:ea typeface="Arial"/>
              <a:cs typeface="Arial"/>
              <a:sym typeface="Arial"/>
            </a:endParaRPr>
          </a:p>
          <a:p>
            <a:pPr indent="0" lvl="0" marL="0" rtl="0">
              <a:spcBef>
                <a:spcPts val="0"/>
              </a:spcBef>
              <a:spcAft>
                <a:spcPts val="0"/>
              </a:spcAft>
              <a:buNone/>
            </a:pPr>
            <a:r>
              <a:t/>
            </a:r>
            <a:endParaRPr>
              <a:latin typeface="Arial"/>
              <a:ea typeface="Arial"/>
              <a:cs typeface="Arial"/>
              <a:sym typeface="Arial"/>
            </a:endParaRPr>
          </a:p>
        </p:txBody>
      </p:sp>
      <p:sp>
        <p:nvSpPr>
          <p:cNvPr id="344" name="Shape 344"/>
          <p:cNvSpPr txBox="1"/>
          <p:nvPr>
            <p:ph idx="1" type="subTitle"/>
          </p:nvPr>
        </p:nvSpPr>
        <p:spPr>
          <a:xfrm>
            <a:off x="5914000" y="686650"/>
            <a:ext cx="2511900" cy="373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Consumer</a:t>
            </a:r>
            <a:endParaRPr u="sng"/>
          </a:p>
          <a:p>
            <a:pPr indent="0" lvl="0" marL="0">
              <a:spcBef>
                <a:spcPts val="0"/>
              </a:spcBef>
              <a:spcAft>
                <a:spcPts val="0"/>
              </a:spcAft>
              <a:buNone/>
            </a:pPr>
            <a:r>
              <a:t/>
            </a:r>
            <a:endParaRPr sz="1400"/>
          </a:p>
          <a:p>
            <a:pPr indent="0" lvl="0" marL="0">
              <a:spcBef>
                <a:spcPts val="0"/>
              </a:spcBef>
              <a:spcAft>
                <a:spcPts val="0"/>
              </a:spcAft>
              <a:buNone/>
            </a:pPr>
            <a:r>
              <a:rPr lang="en" sz="1400">
                <a:latin typeface="Arial"/>
                <a:ea typeface="Arial"/>
                <a:cs typeface="Arial"/>
                <a:sym typeface="Arial"/>
              </a:rPr>
              <a:t>Our consumer is a Storm Spout in our Storm Topology</a:t>
            </a:r>
            <a:endParaRPr sz="1400">
              <a:latin typeface="Arial"/>
              <a:ea typeface="Arial"/>
              <a:cs typeface="Arial"/>
              <a:sym typeface="Arial"/>
            </a:endParaRPr>
          </a:p>
          <a:p>
            <a:pPr indent="0" lvl="0" marL="0">
              <a:spcBef>
                <a:spcPts val="0"/>
              </a:spcBef>
              <a:spcAft>
                <a:spcPts val="0"/>
              </a:spcAft>
              <a:buNone/>
            </a:pPr>
            <a:r>
              <a:t/>
            </a:r>
            <a:endParaRPr sz="1400">
              <a:latin typeface="Arial"/>
              <a:ea typeface="Arial"/>
              <a:cs typeface="Arial"/>
              <a:sym typeface="Arial"/>
            </a:endParaRPr>
          </a:p>
          <a:p>
            <a:pPr indent="0" lvl="0" marL="0">
              <a:spcBef>
                <a:spcPts val="0"/>
              </a:spcBef>
              <a:spcAft>
                <a:spcPts val="0"/>
              </a:spcAft>
              <a:buNone/>
            </a:pPr>
            <a:r>
              <a:rPr lang="en" sz="1400">
                <a:latin typeface="Arial"/>
                <a:ea typeface="Arial"/>
                <a:cs typeface="Arial"/>
                <a:sym typeface="Arial"/>
              </a:rPr>
              <a:t>Our consumer is part of our Feature Extraction Engine. </a:t>
            </a:r>
            <a:endParaRPr sz="1400">
              <a:latin typeface="Arial"/>
              <a:ea typeface="Arial"/>
              <a:cs typeface="Arial"/>
              <a:sym typeface="Arial"/>
            </a:endParaRPr>
          </a:p>
          <a:p>
            <a:pPr indent="0" lvl="0" marL="0">
              <a:spcBef>
                <a:spcPts val="0"/>
              </a:spcBef>
              <a:spcAft>
                <a:spcPts val="0"/>
              </a:spcAft>
              <a:buNone/>
            </a:pPr>
            <a:r>
              <a:t/>
            </a:r>
            <a:endParaRPr sz="1400">
              <a:latin typeface="Arial"/>
              <a:ea typeface="Arial"/>
              <a:cs typeface="Arial"/>
              <a:sym typeface="Arial"/>
            </a:endParaRPr>
          </a:p>
          <a:p>
            <a:pPr indent="0" lvl="0" marL="0" rtl="0">
              <a:spcBef>
                <a:spcPts val="0"/>
              </a:spcBef>
              <a:spcAft>
                <a:spcPts val="0"/>
              </a:spcAft>
              <a:buNone/>
            </a:pPr>
            <a:r>
              <a:rPr lang="en" sz="1400">
                <a:latin typeface="Arial"/>
                <a:ea typeface="Arial"/>
                <a:cs typeface="Arial"/>
                <a:sym typeface="Arial"/>
              </a:rPr>
              <a:t>It takes the main data stream and splits it according to data type. </a:t>
            </a:r>
            <a:endParaRPr sz="1400"/>
          </a:p>
        </p:txBody>
      </p:sp>
      <p:pic>
        <p:nvPicPr>
          <p:cNvPr id="345" name="Shape 345"/>
          <p:cNvPicPr preferRelativeResize="0"/>
          <p:nvPr/>
        </p:nvPicPr>
        <p:blipFill>
          <a:blip r:embed="rId3">
            <a:alphaModFix/>
          </a:blip>
          <a:stretch>
            <a:fillRect/>
          </a:stretch>
        </p:blipFill>
        <p:spPr>
          <a:xfrm>
            <a:off x="2565517" y="3177475"/>
            <a:ext cx="2909708" cy="1966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id="350" name="Shape 350"/>
          <p:cNvPicPr preferRelativeResize="0"/>
          <p:nvPr/>
        </p:nvPicPr>
        <p:blipFill>
          <a:blip r:embed="rId3">
            <a:alphaModFix/>
          </a:blip>
          <a:stretch>
            <a:fillRect/>
          </a:stretch>
        </p:blipFill>
        <p:spPr>
          <a:xfrm>
            <a:off x="418687" y="34775"/>
            <a:ext cx="8306625" cy="5073925"/>
          </a:xfrm>
          <a:prstGeom prst="rect">
            <a:avLst/>
          </a:prstGeom>
          <a:noFill/>
          <a:ln>
            <a:noFill/>
          </a:ln>
          <a:effectLst>
            <a:outerShdw blurRad="357188" rotWithShape="0" algn="bl" dist="9525">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354" name="Shape 354"/>
        <p:cNvGrpSpPr/>
        <p:nvPr/>
      </p:nvGrpSpPr>
      <p:grpSpPr>
        <a:xfrm>
          <a:off x="0" y="0"/>
          <a:ext cx="0" cy="0"/>
          <a:chOff x="0" y="0"/>
          <a:chExt cx="0" cy="0"/>
        </a:xfrm>
      </p:grpSpPr>
      <p:sp>
        <p:nvSpPr>
          <p:cNvPr id="355" name="Shape 355"/>
          <p:cNvSpPr txBox="1"/>
          <p:nvPr>
            <p:ph type="ctrTitle"/>
          </p:nvPr>
        </p:nvSpPr>
        <p:spPr>
          <a:xfrm>
            <a:off x="824000" y="192400"/>
            <a:ext cx="7826400" cy="4056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Apache Storm</a:t>
            </a:r>
            <a:endParaRPr/>
          </a:p>
        </p:txBody>
      </p:sp>
      <p:pic>
        <p:nvPicPr>
          <p:cNvPr id="356" name="Shape 356"/>
          <p:cNvPicPr preferRelativeResize="0"/>
          <p:nvPr/>
        </p:nvPicPr>
        <p:blipFill>
          <a:blip r:embed="rId3">
            <a:alphaModFix/>
          </a:blip>
          <a:stretch>
            <a:fillRect/>
          </a:stretch>
        </p:blipFill>
        <p:spPr>
          <a:xfrm>
            <a:off x="152400" y="750400"/>
            <a:ext cx="4617042" cy="4240703"/>
          </a:xfrm>
          <a:prstGeom prst="rect">
            <a:avLst/>
          </a:prstGeom>
          <a:noFill/>
          <a:ln>
            <a:noFill/>
          </a:ln>
          <a:effectLst>
            <a:outerShdw blurRad="300038" rotWithShape="0" algn="bl" dist="9525">
              <a:srgbClr val="000000">
                <a:alpha val="36000"/>
              </a:srgbClr>
            </a:outerShdw>
          </a:effectLst>
        </p:spPr>
      </p:pic>
      <p:sp>
        <p:nvSpPr>
          <p:cNvPr id="357" name="Shape 357"/>
          <p:cNvSpPr txBox="1"/>
          <p:nvPr/>
        </p:nvSpPr>
        <p:spPr>
          <a:xfrm>
            <a:off x="4986125" y="786850"/>
            <a:ext cx="3795600" cy="4204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lt1"/>
                </a:solidFill>
              </a:rPr>
              <a:t>We use Apache Storm as a real-time stream processing engine</a:t>
            </a:r>
            <a:endParaRPr b="1">
              <a:solidFill>
                <a:schemeClr val="lt1"/>
              </a:solidFill>
            </a:endParaRPr>
          </a:p>
          <a:p>
            <a:pPr indent="-317500" lvl="0" marL="457200" rtl="0">
              <a:spcBef>
                <a:spcPts val="0"/>
              </a:spcBef>
              <a:spcAft>
                <a:spcPts val="0"/>
              </a:spcAft>
              <a:buClr>
                <a:schemeClr val="lt1"/>
              </a:buClr>
              <a:buSzPts val="1400"/>
              <a:buChar char="●"/>
            </a:pPr>
            <a:r>
              <a:rPr lang="en">
                <a:solidFill>
                  <a:schemeClr val="lt1"/>
                </a:solidFill>
              </a:rPr>
              <a:t>Kafka Spout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Consumes data stream from Kafka topic</a:t>
            </a:r>
            <a:endParaRPr>
              <a:solidFill>
                <a:schemeClr val="lt1"/>
              </a:solidFill>
            </a:endParaRPr>
          </a:p>
          <a:p>
            <a:pPr indent="-317500" lvl="0" marL="457200" rtl="0">
              <a:spcBef>
                <a:spcPts val="0"/>
              </a:spcBef>
              <a:spcAft>
                <a:spcPts val="0"/>
              </a:spcAft>
              <a:buClr>
                <a:schemeClr val="lt1"/>
              </a:buClr>
              <a:buSzPts val="1400"/>
              <a:buChar char="●"/>
            </a:pPr>
            <a:r>
              <a:rPr lang="en">
                <a:solidFill>
                  <a:schemeClr val="lt1"/>
                </a:solidFill>
              </a:rPr>
              <a:t>SortByType Bolt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Routes main stream into </a:t>
            </a:r>
            <a:r>
              <a:rPr i="1" lang="en">
                <a:solidFill>
                  <a:schemeClr val="lt1"/>
                </a:solidFill>
              </a:rPr>
              <a:t>N </a:t>
            </a:r>
            <a:r>
              <a:rPr lang="en">
                <a:solidFill>
                  <a:schemeClr val="lt1"/>
                </a:solidFill>
              </a:rPr>
              <a:t>streams</a:t>
            </a:r>
            <a:endParaRPr>
              <a:solidFill>
                <a:schemeClr val="lt1"/>
              </a:solidFill>
            </a:endParaRPr>
          </a:p>
          <a:p>
            <a:pPr indent="-317500" lvl="0" marL="457200" rtl="0">
              <a:spcBef>
                <a:spcPts val="0"/>
              </a:spcBef>
              <a:spcAft>
                <a:spcPts val="0"/>
              </a:spcAft>
              <a:buClr>
                <a:schemeClr val="lt1"/>
              </a:buClr>
              <a:buSzPts val="1400"/>
              <a:buChar char="●"/>
            </a:pPr>
            <a:r>
              <a:rPr lang="en">
                <a:solidFill>
                  <a:schemeClr val="lt1"/>
                </a:solidFill>
              </a:rPr>
              <a:t>RESTful Bolt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POSTS raw and extracted data as JSON to Insight engine</a:t>
            </a:r>
            <a:endParaRPr>
              <a:solidFill>
                <a:schemeClr val="lt1"/>
              </a:solidFill>
            </a:endParaRPr>
          </a:p>
          <a:p>
            <a:pPr indent="-317500" lvl="0" marL="457200" rtl="0">
              <a:spcBef>
                <a:spcPts val="0"/>
              </a:spcBef>
              <a:spcAft>
                <a:spcPts val="0"/>
              </a:spcAft>
              <a:buClr>
                <a:schemeClr val="lt1"/>
              </a:buClr>
              <a:buSzPts val="1400"/>
              <a:buChar char="●"/>
            </a:pPr>
            <a:r>
              <a:rPr lang="en">
                <a:solidFill>
                  <a:schemeClr val="lt1"/>
                </a:solidFill>
              </a:rPr>
              <a:t>Extracted Feature Window Bolt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Applies </a:t>
            </a:r>
            <a:r>
              <a:rPr i="1" lang="en">
                <a:solidFill>
                  <a:schemeClr val="lt1"/>
                </a:solidFill>
              </a:rPr>
              <a:t>M</a:t>
            </a:r>
            <a:r>
              <a:rPr lang="en">
                <a:solidFill>
                  <a:schemeClr val="lt1"/>
                </a:solidFill>
              </a:rPr>
              <a:t>-minute sliding window to some data</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Easily implement new extracted features in the future</a:t>
            </a:r>
            <a:endParaRPr>
              <a:solidFill>
                <a:schemeClr val="lt1"/>
              </a:solidFill>
            </a:endParaRPr>
          </a:p>
          <a:p>
            <a:pPr indent="-317500" lvl="0" marL="457200" rtl="0">
              <a:spcBef>
                <a:spcPts val="0"/>
              </a:spcBef>
              <a:spcAft>
                <a:spcPts val="0"/>
              </a:spcAft>
              <a:buClr>
                <a:schemeClr val="lt1"/>
              </a:buClr>
              <a:buSzPts val="1400"/>
              <a:buChar char="●"/>
            </a:pPr>
            <a:r>
              <a:rPr lang="en">
                <a:solidFill>
                  <a:schemeClr val="lt1"/>
                </a:solidFill>
              </a:rPr>
              <a:t>Cassandra Bolt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INSERTS data into Cassandra DB</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ctrTitle"/>
          </p:nvPr>
        </p:nvSpPr>
        <p:spPr>
          <a:xfrm>
            <a:off x="824000" y="308475"/>
            <a:ext cx="7826400" cy="496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Apache Cassandra DB</a:t>
            </a:r>
            <a:endParaRPr/>
          </a:p>
        </p:txBody>
      </p:sp>
      <p:sp>
        <p:nvSpPr>
          <p:cNvPr id="363" name="Shape 363"/>
          <p:cNvSpPr txBox="1"/>
          <p:nvPr>
            <p:ph idx="1" type="subTitle"/>
          </p:nvPr>
        </p:nvSpPr>
        <p:spPr>
          <a:xfrm>
            <a:off x="467600" y="1346375"/>
            <a:ext cx="2211000" cy="1469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Cassandra DB 1.2.1 stores raw incoming FitBit and Blood Glucose levels and log by time.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364" name="Shape 364"/>
          <p:cNvSpPr txBox="1"/>
          <p:nvPr>
            <p:ph idx="1" type="subTitle"/>
          </p:nvPr>
        </p:nvSpPr>
        <p:spPr>
          <a:xfrm>
            <a:off x="3005375" y="1297750"/>
            <a:ext cx="2464800" cy="2164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Cassandra DB </a:t>
            </a:r>
            <a:endParaRPr/>
          </a:p>
          <a:p>
            <a:pPr indent="0" lvl="0" marL="0" rtl="0">
              <a:spcBef>
                <a:spcPts val="0"/>
              </a:spcBef>
              <a:spcAft>
                <a:spcPts val="0"/>
              </a:spcAft>
              <a:buNone/>
            </a:pPr>
            <a:r>
              <a:rPr lang="en"/>
              <a:t>1.3.1 stores a superset of data from 1.2.1. It also stores raw data, extracted data and generated insights. It sorts data by newest first.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365" name="Shape 365"/>
          <p:cNvSpPr txBox="1"/>
          <p:nvPr>
            <p:ph idx="1" type="subTitle"/>
          </p:nvPr>
        </p:nvSpPr>
        <p:spPr>
          <a:xfrm>
            <a:off x="6137525" y="1297750"/>
            <a:ext cx="1955700" cy="1396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Cassandra DB </a:t>
            </a:r>
            <a:endParaRPr/>
          </a:p>
          <a:p>
            <a:pPr indent="0" lvl="0" marL="0" rtl="0">
              <a:spcBef>
                <a:spcPts val="0"/>
              </a:spcBef>
              <a:spcAft>
                <a:spcPts val="0"/>
              </a:spcAft>
              <a:buNone/>
            </a:pPr>
            <a:r>
              <a:rPr lang="en"/>
              <a:t>1.4.1 stores personal patient models for prediction. </a:t>
            </a:r>
            <a:endParaRPr/>
          </a:p>
        </p:txBody>
      </p:sp>
      <p:sp>
        <p:nvSpPr>
          <p:cNvPr id="366" name="Shape 366"/>
          <p:cNvSpPr txBox="1"/>
          <p:nvPr/>
        </p:nvSpPr>
        <p:spPr>
          <a:xfrm>
            <a:off x="639800" y="804975"/>
            <a:ext cx="5806200" cy="409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Nunito"/>
                <a:ea typeface="Nunito"/>
                <a:cs typeface="Nunito"/>
                <a:sym typeface="Nunito"/>
              </a:rPr>
              <a:t>Cassandra DB is a noSQL data store by Apache</a:t>
            </a:r>
            <a:endParaRPr/>
          </a:p>
        </p:txBody>
      </p:sp>
      <p:pic>
        <p:nvPicPr>
          <p:cNvPr id="367" name="Shape 367"/>
          <p:cNvPicPr preferRelativeResize="0"/>
          <p:nvPr/>
        </p:nvPicPr>
        <p:blipFill>
          <a:blip r:embed="rId3">
            <a:alphaModFix/>
          </a:blip>
          <a:stretch>
            <a:fillRect/>
          </a:stretch>
        </p:blipFill>
        <p:spPr>
          <a:xfrm>
            <a:off x="3339602" y="3545225"/>
            <a:ext cx="1796348" cy="1297200"/>
          </a:xfrm>
          <a:prstGeom prst="rect">
            <a:avLst/>
          </a:prstGeom>
          <a:noFill/>
          <a:ln>
            <a:noFill/>
          </a:ln>
          <a:effectLst>
            <a:outerShdw blurRad="57150" rotWithShape="0" algn="bl" dir="5400000" dist="19050">
              <a:srgbClr val="000000">
                <a:alpha val="29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p:nvPr/>
        </p:nvSpPr>
        <p:spPr>
          <a:xfrm>
            <a:off x="2248475" y="1171525"/>
            <a:ext cx="1646700" cy="3600900"/>
          </a:xfrm>
          <a:prstGeom prst="rect">
            <a:avLst/>
          </a:prstGeom>
          <a:solidFill>
            <a:schemeClr val="lt2"/>
          </a:solidFill>
          <a:ln cap="flat" cmpd="sng" w="9525">
            <a:solidFill>
              <a:schemeClr val="dk2"/>
            </a:solidFill>
            <a:prstDash val="solid"/>
            <a:round/>
            <a:headEnd len="sm" w="sm" type="none"/>
            <a:tailEnd len="sm" w="sm" type="none"/>
          </a:ln>
          <a:effectLst>
            <a:outerShdw blurRad="214313" rotWithShape="0" algn="bl" dist="9525">
              <a:srgbClr val="000000">
                <a:alpha val="2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Shape 373"/>
          <p:cNvSpPr txBox="1"/>
          <p:nvPr>
            <p:ph type="ctrTitle"/>
          </p:nvPr>
        </p:nvSpPr>
        <p:spPr>
          <a:xfrm>
            <a:off x="824000" y="308475"/>
            <a:ext cx="7826400" cy="934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S</a:t>
            </a:r>
            <a:r>
              <a:rPr lang="en"/>
              <a:t>pecific Features of The Json Data</a:t>
            </a:r>
            <a:endParaRPr/>
          </a:p>
        </p:txBody>
      </p:sp>
      <p:sp>
        <p:nvSpPr>
          <p:cNvPr id="374" name="Shape 374"/>
          <p:cNvSpPr txBox="1"/>
          <p:nvPr>
            <p:ph idx="1" type="subTitle"/>
          </p:nvPr>
        </p:nvSpPr>
        <p:spPr>
          <a:xfrm>
            <a:off x="404175" y="1028775"/>
            <a:ext cx="1531500" cy="46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000"/>
              <a:t>CGM Data</a:t>
            </a:r>
            <a:endParaRPr b="1" sz="2000"/>
          </a:p>
          <a:p>
            <a:pPr indent="0" lvl="0" marL="0">
              <a:spcBef>
                <a:spcPts val="0"/>
              </a:spcBef>
              <a:spcAft>
                <a:spcPts val="0"/>
              </a:spcAft>
              <a:buNone/>
            </a:pPr>
            <a:r>
              <a:t/>
            </a:r>
            <a:endParaRPr/>
          </a:p>
          <a:p>
            <a:pPr indent="0" lvl="0" marL="0" rtl="0">
              <a:spcBef>
                <a:spcPts val="0"/>
              </a:spcBef>
              <a:spcAft>
                <a:spcPts val="0"/>
              </a:spcAft>
              <a:buNone/>
            </a:pPr>
            <a:r>
              <a:t/>
            </a:r>
            <a:endParaRPr/>
          </a:p>
        </p:txBody>
      </p:sp>
      <p:graphicFrame>
        <p:nvGraphicFramePr>
          <p:cNvPr id="375" name="Shape 375"/>
          <p:cNvGraphicFramePr/>
          <p:nvPr/>
        </p:nvGraphicFramePr>
        <p:xfrm>
          <a:off x="152400" y="152400"/>
          <a:ext cx="3000000" cy="3000000"/>
        </p:xfrm>
        <a:graphic>
          <a:graphicData uri="http://schemas.openxmlformats.org/drawingml/2006/table">
            <a:tbl>
              <a:tblPr>
                <a:noFill/>
                <a:tableStyleId>{0FC36AD0-7E27-4AE2-9E14-64C1410EE493}</a:tableStyleId>
              </a:tblPr>
              <a:tblGrid>
                <a:gridCol w="6884800"/>
              </a:tblGrid>
              <a:tr h="914400">
                <a:tc>
                  <a:txBody>
                    <a:bodyPr>
                      <a:noAutofit/>
                    </a:bodyPr>
                    <a:lstStyle/>
                    <a:p>
                      <a:pPr indent="0" lvl="0" marL="0" rtl="0">
                        <a:spcBef>
                          <a:spcPts val="0"/>
                        </a:spcBef>
                        <a:spcAft>
                          <a:spcPts val="0"/>
                        </a:spcAft>
                        <a:buNone/>
                      </a:pPr>
                      <a:r>
                        <a:t/>
                      </a:r>
                      <a:endParaRPr/>
                    </a:p>
                  </a:txBody>
                  <a:tcPr marT="91425" marB="91425" marR="91425" marL="91425" anchor="ctr"/>
                </a:tc>
              </a:tr>
            </a:tbl>
          </a:graphicData>
        </a:graphic>
      </p:graphicFrame>
      <p:pic>
        <p:nvPicPr>
          <p:cNvPr id="376" name="Shape 376"/>
          <p:cNvPicPr preferRelativeResize="0"/>
          <p:nvPr/>
        </p:nvPicPr>
        <p:blipFill>
          <a:blip r:embed="rId3">
            <a:alphaModFix/>
          </a:blip>
          <a:stretch>
            <a:fillRect/>
          </a:stretch>
        </p:blipFill>
        <p:spPr>
          <a:xfrm>
            <a:off x="3981700" y="2178850"/>
            <a:ext cx="2382225" cy="1334050"/>
          </a:xfrm>
          <a:prstGeom prst="rect">
            <a:avLst/>
          </a:prstGeom>
          <a:noFill/>
          <a:ln>
            <a:noFill/>
          </a:ln>
          <a:effectLst>
            <a:outerShdw blurRad="157163" rotWithShape="0" algn="bl" dist="9525">
              <a:srgbClr val="000000">
                <a:alpha val="41000"/>
              </a:srgbClr>
            </a:outerShdw>
          </a:effectLst>
        </p:spPr>
      </p:pic>
      <p:pic>
        <p:nvPicPr>
          <p:cNvPr id="377" name="Shape 377"/>
          <p:cNvPicPr preferRelativeResize="0"/>
          <p:nvPr/>
        </p:nvPicPr>
        <p:blipFill>
          <a:blip r:embed="rId4">
            <a:alphaModFix/>
          </a:blip>
          <a:stretch>
            <a:fillRect/>
          </a:stretch>
        </p:blipFill>
        <p:spPr>
          <a:xfrm>
            <a:off x="152400" y="1494675"/>
            <a:ext cx="2035050" cy="2417900"/>
          </a:xfrm>
          <a:prstGeom prst="rect">
            <a:avLst/>
          </a:prstGeom>
          <a:noFill/>
          <a:ln>
            <a:noFill/>
          </a:ln>
          <a:effectLst>
            <a:outerShdw blurRad="171450" rotWithShape="0" algn="bl" dist="9525">
              <a:srgbClr val="000000"/>
            </a:outerShdw>
          </a:effectLst>
        </p:spPr>
      </p:pic>
      <p:graphicFrame>
        <p:nvGraphicFramePr>
          <p:cNvPr id="378" name="Shape 378"/>
          <p:cNvGraphicFramePr/>
          <p:nvPr/>
        </p:nvGraphicFramePr>
        <p:xfrm>
          <a:off x="2254225" y="1172513"/>
          <a:ext cx="3000000" cy="3000000"/>
        </p:xfrm>
        <a:graphic>
          <a:graphicData uri="http://schemas.openxmlformats.org/drawingml/2006/table">
            <a:tbl>
              <a:tblPr>
                <a:noFill/>
                <a:tableStyleId>{132D88D6-D481-4A38-A4E9-3253F1A7A214}</a:tableStyleId>
              </a:tblPr>
              <a:tblGrid>
                <a:gridCol w="830350"/>
                <a:gridCol w="830350"/>
              </a:tblGrid>
              <a:tr h="394925">
                <a:tc>
                  <a:txBody>
                    <a:bodyPr>
                      <a:noAutofit/>
                    </a:bodyPr>
                    <a:lstStyle/>
                    <a:p>
                      <a:pPr indent="0" lvl="0" marL="0">
                        <a:spcBef>
                          <a:spcPts val="0"/>
                        </a:spcBef>
                        <a:spcAft>
                          <a:spcPts val="0"/>
                        </a:spcAft>
                        <a:buNone/>
                      </a:pPr>
                      <a:r>
                        <a:rPr lang="en" sz="700"/>
                        <a:t>BOLUS_DT</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BOLUS_PROGRAMMED_U</a:t>
                      </a:r>
                      <a:endParaRPr sz="700"/>
                    </a:p>
                  </a:txBody>
                  <a:tcPr marT="91425" marB="91425" marR="91425" marL="91425">
                    <a:solidFill>
                      <a:srgbClr val="FFFFFF"/>
                    </a:solidFill>
                  </a:tcPr>
                </a:tc>
              </a:tr>
              <a:tr h="379775">
                <a:tc>
                  <a:txBody>
                    <a:bodyPr>
                      <a:noAutofit/>
                    </a:bodyPr>
                    <a:lstStyle/>
                    <a:p>
                      <a:pPr indent="0" lvl="0" marL="0">
                        <a:spcBef>
                          <a:spcPts val="0"/>
                        </a:spcBef>
                        <a:spcAft>
                          <a:spcPts val="0"/>
                        </a:spcAft>
                        <a:buNone/>
                      </a:pPr>
                      <a:r>
                        <a:rPr lang="en" sz="700"/>
                        <a:t>BOLUS_DELIVERED_U</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BOLUS_DURATION_MIN</a:t>
                      </a:r>
                      <a:endParaRPr sz="700"/>
                    </a:p>
                  </a:txBody>
                  <a:tcPr marT="91425" marB="91425" marR="91425" marL="91425">
                    <a:solidFill>
                      <a:srgbClr val="FFFFFF"/>
                    </a:solidFill>
                  </a:tcPr>
                </a:tc>
              </a:tr>
              <a:tr h="379775">
                <a:tc>
                  <a:txBody>
                    <a:bodyPr>
                      <a:noAutofit/>
                    </a:bodyPr>
                    <a:lstStyle/>
                    <a:p>
                      <a:pPr indent="0" lvl="0" marL="0">
                        <a:spcBef>
                          <a:spcPts val="0"/>
                        </a:spcBef>
                        <a:spcAft>
                          <a:spcPts val="0"/>
                        </a:spcAft>
                        <a:buNone/>
                      </a:pPr>
                      <a:r>
                        <a:rPr lang="en" sz="700"/>
                        <a:t>BOLUS_TYPE</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BOLUS_CR_SETID</a:t>
                      </a:r>
                      <a:endParaRPr sz="700"/>
                    </a:p>
                  </a:txBody>
                  <a:tcPr marT="91425" marB="91425" marR="91425" marL="91425">
                    <a:solidFill>
                      <a:srgbClr val="FFFFFF"/>
                    </a:solidFill>
                  </a:tcPr>
                </a:tc>
              </a:tr>
              <a:tr h="379775">
                <a:tc>
                  <a:txBody>
                    <a:bodyPr>
                      <a:noAutofit/>
                    </a:bodyPr>
                    <a:lstStyle/>
                    <a:p>
                      <a:pPr indent="0" lvl="0" marL="0">
                        <a:spcBef>
                          <a:spcPts val="0"/>
                        </a:spcBef>
                        <a:spcAft>
                          <a:spcPts val="0"/>
                        </a:spcAft>
                        <a:buNone/>
                      </a:pPr>
                      <a:r>
                        <a:rPr lang="en" sz="700"/>
                        <a:t>BG</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MBG</a:t>
                      </a:r>
                      <a:endParaRPr sz="700"/>
                    </a:p>
                  </a:txBody>
                  <a:tcPr marT="91425" marB="91425" marR="91425" marL="91425">
                    <a:solidFill>
                      <a:srgbClr val="FFFFFF"/>
                    </a:solidFill>
                  </a:tcPr>
                </a:tc>
              </a:tr>
              <a:tr h="379775">
                <a:tc>
                  <a:txBody>
                    <a:bodyPr>
                      <a:noAutofit/>
                    </a:bodyPr>
                    <a:lstStyle/>
                    <a:p>
                      <a:pPr indent="0" lvl="0" marL="0">
                        <a:spcBef>
                          <a:spcPts val="0"/>
                        </a:spcBef>
                        <a:spcAft>
                          <a:spcPts val="0"/>
                        </a:spcAft>
                        <a:buNone/>
                      </a:pPr>
                      <a:r>
                        <a:rPr lang="en" sz="700"/>
                        <a:t>BG_DT</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MBG_DT</a:t>
                      </a:r>
                      <a:endParaRPr sz="700"/>
                    </a:p>
                  </a:txBody>
                  <a:tcPr marT="91425" marB="91425" marR="91425" marL="91425">
                    <a:solidFill>
                      <a:srgbClr val="FFFFFF"/>
                    </a:solidFill>
                  </a:tcPr>
                </a:tc>
              </a:tr>
              <a:tr h="379775">
                <a:tc>
                  <a:txBody>
                    <a:bodyPr>
                      <a:noAutofit/>
                    </a:bodyPr>
                    <a:lstStyle/>
                    <a:p>
                      <a:pPr indent="0" lvl="0" marL="0">
                        <a:spcBef>
                          <a:spcPts val="0"/>
                        </a:spcBef>
                        <a:spcAft>
                          <a:spcPts val="0"/>
                        </a:spcAft>
                        <a:buNone/>
                      </a:pPr>
                      <a:r>
                        <a:rPr lang="en" sz="700"/>
                        <a:t>MARD</a:t>
                      </a:r>
                      <a:endParaRPr sz="700"/>
                    </a:p>
                  </a:txBody>
                  <a:tcPr marT="91425" marB="91425" marR="91425" marL="91425">
                    <a:solidFill>
                      <a:srgbClr val="FFFFFF"/>
                    </a:solidFill>
                  </a:tcPr>
                </a:tc>
                <a:tc>
                  <a:txBody>
                    <a:bodyPr>
                      <a:noAutofit/>
                    </a:bodyPr>
                    <a:lstStyle/>
                    <a:p>
                      <a:pPr indent="0" lvl="0" marL="0">
                        <a:spcBef>
                          <a:spcPts val="0"/>
                        </a:spcBef>
                        <a:spcAft>
                          <a:spcPts val="0"/>
                        </a:spcAft>
                        <a:buNone/>
                      </a:pPr>
                      <a:r>
                        <a:rPr lang="en" sz="700"/>
                        <a:t>BIAS</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BW_DT</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BW_CR_SETID</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BW_TOTAL_ESTIMATE_U</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BW_FOOD_ESTIMATE_U</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BW_CORRECTION_ESTIMATE_U</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 . .</a:t>
                      </a:r>
                      <a:endParaRPr sz="700"/>
                    </a:p>
                  </a:txBody>
                  <a:tcPr marT="91425" marB="91425" marR="91425" marL="91425">
                    <a:solidFill>
                      <a:srgbClr val="FFFFFF"/>
                    </a:solidFill>
                  </a:tcPr>
                </a:tc>
              </a:tr>
            </a:tbl>
          </a:graphicData>
        </a:graphic>
      </p:graphicFrame>
      <p:sp>
        <p:nvSpPr>
          <p:cNvPr id="379" name="Shape 379"/>
          <p:cNvSpPr/>
          <p:nvPr/>
        </p:nvSpPr>
        <p:spPr>
          <a:xfrm>
            <a:off x="6450450" y="1166775"/>
            <a:ext cx="1646700" cy="3600900"/>
          </a:xfrm>
          <a:prstGeom prst="rect">
            <a:avLst/>
          </a:prstGeom>
          <a:solidFill>
            <a:schemeClr val="lt2"/>
          </a:solidFill>
          <a:ln cap="flat" cmpd="sng" w="9525">
            <a:solidFill>
              <a:schemeClr val="dk2"/>
            </a:solidFill>
            <a:prstDash val="solid"/>
            <a:round/>
            <a:headEnd len="sm" w="sm" type="none"/>
            <a:tailEnd len="sm" w="sm" type="none"/>
          </a:ln>
          <a:effectLst>
            <a:outerShdw blurRad="214313" rotWithShape="0" algn="bl" dist="9525">
              <a:srgbClr val="000000">
                <a:alpha val="2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aphicFrame>
        <p:nvGraphicFramePr>
          <p:cNvPr id="380" name="Shape 380"/>
          <p:cNvGraphicFramePr/>
          <p:nvPr/>
        </p:nvGraphicFramePr>
        <p:xfrm>
          <a:off x="6450450" y="1173963"/>
          <a:ext cx="3000000" cy="3000000"/>
        </p:xfrm>
        <a:graphic>
          <a:graphicData uri="http://schemas.openxmlformats.org/drawingml/2006/table">
            <a:tbl>
              <a:tblPr>
                <a:noFill/>
                <a:tableStyleId>{132D88D6-D481-4A38-A4E9-3253F1A7A214}</a:tableStyleId>
              </a:tblPr>
              <a:tblGrid>
                <a:gridCol w="830350"/>
                <a:gridCol w="830350"/>
              </a:tblGrid>
              <a:tr h="394925">
                <a:tc>
                  <a:txBody>
                    <a:bodyPr>
                      <a:noAutofit/>
                    </a:bodyPr>
                    <a:lstStyle/>
                    <a:p>
                      <a:pPr indent="0" lvl="0" marL="0" rtl="0">
                        <a:spcBef>
                          <a:spcPts val="0"/>
                        </a:spcBef>
                        <a:spcAft>
                          <a:spcPts val="0"/>
                        </a:spcAft>
                        <a:buNone/>
                      </a:pPr>
                      <a:r>
                        <a:rPr lang="en" sz="700"/>
                        <a:t>caloriesOut </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caloriesOutDt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metabolic</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metabolicDt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Steps</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StepsDt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floors</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floorsDt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heartrate</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heartrateDt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mets</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metsDt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elevation</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elevationDt</a:t>
                      </a:r>
                      <a:endParaRPr sz="700"/>
                    </a:p>
                  </a:txBody>
                  <a:tcPr marT="91425" marB="91425" marR="91425" marL="91425">
                    <a:solidFill>
                      <a:srgbClr val="FFFFFF"/>
                    </a:solidFill>
                  </a:tcPr>
                </a:tc>
              </a:tr>
              <a:tr h="379775">
                <a:tc>
                  <a:txBody>
                    <a:bodyPr>
                      <a:noAutofit/>
                    </a:bodyPr>
                    <a:lstStyle/>
                    <a:p>
                      <a:pPr indent="0" lvl="0" marL="0" rtl="0">
                        <a:spcBef>
                          <a:spcPts val="0"/>
                        </a:spcBef>
                        <a:spcAft>
                          <a:spcPts val="0"/>
                        </a:spcAft>
                        <a:buNone/>
                      </a:pPr>
                      <a:r>
                        <a:rPr lang="en" sz="700"/>
                        <a:t>minutesAsleep</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minutesAwake</a:t>
                      </a:r>
                      <a:endParaRPr sz="700"/>
                    </a:p>
                  </a:txBody>
                  <a:tcPr marT="91425" marB="91425" marR="91425" marL="91425">
                    <a:solidFill>
                      <a:srgbClr val="FFFFFF"/>
                    </a:solidFill>
                  </a:tcPr>
                </a:tc>
              </a:tr>
              <a:tr h="540350">
                <a:tc>
                  <a:txBody>
                    <a:bodyPr>
                      <a:noAutofit/>
                    </a:bodyPr>
                    <a:lstStyle/>
                    <a:p>
                      <a:pPr indent="0" lvl="0" marL="0" rtl="0">
                        <a:spcBef>
                          <a:spcPts val="0"/>
                        </a:spcBef>
                        <a:spcAft>
                          <a:spcPts val="0"/>
                        </a:spcAft>
                        <a:buNone/>
                      </a:pPr>
                      <a:r>
                        <a:rPr lang="en" sz="700"/>
                        <a:t>timeInBed</a:t>
                      </a:r>
                      <a:endParaRPr sz="700"/>
                    </a:p>
                  </a:txBody>
                  <a:tcPr marT="91425" marB="91425" marR="91425" marL="91425">
                    <a:solidFill>
                      <a:srgbClr val="FFFFFF"/>
                    </a:solidFill>
                  </a:tcPr>
                </a:tc>
                <a:tc>
                  <a:txBody>
                    <a:bodyPr>
                      <a:noAutofit/>
                    </a:bodyPr>
                    <a:lstStyle/>
                    <a:p>
                      <a:pPr indent="0" lvl="0" marL="0" rtl="0">
                        <a:spcBef>
                          <a:spcPts val="0"/>
                        </a:spcBef>
                        <a:spcAft>
                          <a:spcPts val="0"/>
                        </a:spcAft>
                        <a:buNone/>
                      </a:pPr>
                      <a:r>
                        <a:rPr lang="en" sz="700"/>
                        <a:t>. . .</a:t>
                      </a:r>
                      <a:endParaRPr sz="700"/>
                    </a:p>
                  </a:txBody>
                  <a:tcPr marT="91425" marB="91425" marR="91425" marL="91425">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ctrTitle"/>
          </p:nvPr>
        </p:nvSpPr>
        <p:spPr>
          <a:xfrm>
            <a:off x="824000" y="308475"/>
            <a:ext cx="7826400" cy="934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Data Packet Simulator</a:t>
            </a:r>
            <a:endParaRPr b="0" sz="1600">
              <a:latin typeface="Nunito"/>
              <a:ea typeface="Nunito"/>
              <a:cs typeface="Nunito"/>
              <a:sym typeface="Nunito"/>
            </a:endParaRPr>
          </a:p>
        </p:txBody>
      </p:sp>
      <p:sp>
        <p:nvSpPr>
          <p:cNvPr id="386" name="Shape 386"/>
          <p:cNvSpPr txBox="1"/>
          <p:nvPr>
            <p:ph idx="1" type="subTitle"/>
          </p:nvPr>
        </p:nvSpPr>
        <p:spPr>
          <a:xfrm>
            <a:off x="432850" y="1158225"/>
            <a:ext cx="5186100" cy="3739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Kafka Producer is equipped with a data packet simulator. </a:t>
            </a:r>
            <a:endParaRPr/>
          </a:p>
          <a:p>
            <a:pPr indent="0" lvl="0" marL="0">
              <a:spcBef>
                <a:spcPts val="0"/>
              </a:spcBef>
              <a:spcAft>
                <a:spcPts val="0"/>
              </a:spcAft>
              <a:buNone/>
            </a:pPr>
            <a:r>
              <a:t/>
            </a:r>
            <a:endParaRPr/>
          </a:p>
          <a:p>
            <a:pPr indent="0" lvl="0" marL="0">
              <a:spcBef>
                <a:spcPts val="0"/>
              </a:spcBef>
              <a:spcAft>
                <a:spcPts val="0"/>
              </a:spcAft>
              <a:buNone/>
            </a:pPr>
            <a:r>
              <a:rPr lang="en"/>
              <a:t>The simulator takes existing patient JSON data and creates data packets per feature per patient then puts them into a list.</a:t>
            </a:r>
            <a:endParaRPr/>
          </a:p>
          <a:p>
            <a:pPr indent="0" lvl="0" marL="0">
              <a:spcBef>
                <a:spcPts val="0"/>
              </a:spcBef>
              <a:spcAft>
                <a:spcPts val="0"/>
              </a:spcAft>
              <a:buNone/>
            </a:pPr>
            <a:r>
              <a:t/>
            </a:r>
            <a:endParaRPr/>
          </a:p>
          <a:p>
            <a:pPr indent="0" lvl="0" marL="0" rtl="0">
              <a:spcBef>
                <a:spcPts val="0"/>
              </a:spcBef>
              <a:spcAft>
                <a:spcPts val="0"/>
              </a:spcAft>
              <a:buNone/>
            </a:pPr>
            <a:r>
              <a:rPr lang="en"/>
              <a:t>The simulator relies on the Cassandra DB to sort the packets by date and time and transmits data to the </a:t>
            </a:r>
            <a:r>
              <a:rPr lang="en" u="sng"/>
              <a:t>Kafka Producer</a:t>
            </a:r>
            <a:r>
              <a:rPr lang="en"/>
              <a:t> when processing has completed</a:t>
            </a:r>
            <a:endParaRPr/>
          </a:p>
        </p:txBody>
      </p:sp>
      <p:sp>
        <p:nvSpPr>
          <p:cNvPr id="387" name="Shape 387"/>
          <p:cNvSpPr txBox="1"/>
          <p:nvPr>
            <p:ph idx="1" type="subTitle"/>
          </p:nvPr>
        </p:nvSpPr>
        <p:spPr>
          <a:xfrm>
            <a:off x="6008075" y="1242975"/>
            <a:ext cx="1955700" cy="3654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Each </a:t>
            </a:r>
            <a:r>
              <a:rPr lang="en" u="sng"/>
              <a:t>data packet </a:t>
            </a:r>
            <a:r>
              <a:rPr lang="en"/>
              <a:t>contains a Patient ID, Data Type, Data Value and TimeStamp</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pic>
        <p:nvPicPr>
          <p:cNvPr id="388" name="Shape 388"/>
          <p:cNvPicPr preferRelativeResize="0"/>
          <p:nvPr/>
        </p:nvPicPr>
        <p:blipFill>
          <a:blip r:embed="rId3">
            <a:alphaModFix/>
          </a:blip>
          <a:stretch>
            <a:fillRect/>
          </a:stretch>
        </p:blipFill>
        <p:spPr>
          <a:xfrm>
            <a:off x="6183375" y="2815000"/>
            <a:ext cx="1955700" cy="1955700"/>
          </a:xfrm>
          <a:prstGeom prst="rect">
            <a:avLst/>
          </a:prstGeom>
          <a:noFill/>
          <a:ln>
            <a:noFill/>
          </a:ln>
        </p:spPr>
      </p:pic>
      <p:pic>
        <p:nvPicPr>
          <p:cNvPr id="389" name="Shape 389"/>
          <p:cNvPicPr preferRelativeResize="0"/>
          <p:nvPr/>
        </p:nvPicPr>
        <p:blipFill>
          <a:blip r:embed="rId4">
            <a:alphaModFix/>
          </a:blip>
          <a:stretch>
            <a:fillRect/>
          </a:stretch>
        </p:blipFill>
        <p:spPr>
          <a:xfrm>
            <a:off x="7098925" y="4030250"/>
            <a:ext cx="547850" cy="5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ctrTitle"/>
          </p:nvPr>
        </p:nvSpPr>
        <p:spPr>
          <a:xfrm>
            <a:off x="824000" y="1613813"/>
            <a:ext cx="4255500" cy="1872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Insight Engine</a:t>
            </a:r>
            <a:endParaRPr/>
          </a:p>
        </p:txBody>
      </p:sp>
      <p:pic>
        <p:nvPicPr>
          <p:cNvPr id="395" name="Shape 395"/>
          <p:cNvPicPr preferRelativeResize="0"/>
          <p:nvPr/>
        </p:nvPicPr>
        <p:blipFill>
          <a:blip r:embed="rId3">
            <a:alphaModFix/>
          </a:blip>
          <a:stretch>
            <a:fillRect/>
          </a:stretch>
        </p:blipFill>
        <p:spPr>
          <a:xfrm>
            <a:off x="4515700" y="1246050"/>
            <a:ext cx="4166977" cy="2651399"/>
          </a:xfrm>
          <a:prstGeom prst="rect">
            <a:avLst/>
          </a:prstGeom>
          <a:noFill/>
          <a:ln>
            <a:noFill/>
          </a:ln>
          <a:effectLst>
            <a:outerShdw blurRad="200025" rotWithShape="0" algn="bl" dist="9525">
              <a:srgbClr val="000000">
                <a:alpha val="34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ctrTitle"/>
          </p:nvPr>
        </p:nvSpPr>
        <p:spPr>
          <a:xfrm>
            <a:off x="824000" y="460313"/>
            <a:ext cx="4255500" cy="1872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rPr lang="en"/>
              <a:t>Steps</a:t>
            </a:r>
            <a:endParaRPr/>
          </a:p>
        </p:txBody>
      </p:sp>
      <p:sp>
        <p:nvSpPr>
          <p:cNvPr id="401" name="Shape 401"/>
          <p:cNvSpPr txBox="1"/>
          <p:nvPr>
            <p:ph idx="1" type="subTitle"/>
          </p:nvPr>
        </p:nvSpPr>
        <p:spPr>
          <a:xfrm>
            <a:off x="824000" y="2333225"/>
            <a:ext cx="4255500" cy="12597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rabicPeriod"/>
            </a:pPr>
            <a:r>
              <a:rPr lang="en" sz="2400"/>
              <a:t>Data </a:t>
            </a:r>
            <a:r>
              <a:rPr lang="en" sz="2400"/>
              <a:t>Preprocessing</a:t>
            </a:r>
            <a:endParaRPr sz="2400"/>
          </a:p>
          <a:p>
            <a:pPr indent="-381000" lvl="0" marL="457200" rtl="0">
              <a:spcBef>
                <a:spcPts val="0"/>
              </a:spcBef>
              <a:spcAft>
                <a:spcPts val="0"/>
              </a:spcAft>
              <a:buSzPts val="2400"/>
              <a:buAutoNum type="arabicPeriod"/>
            </a:pPr>
            <a:r>
              <a:rPr lang="en" sz="2400"/>
              <a:t>Feature Extraction</a:t>
            </a:r>
            <a:endParaRPr sz="2400"/>
          </a:p>
          <a:p>
            <a:pPr indent="-381000" lvl="0" marL="457200" rtl="0">
              <a:spcBef>
                <a:spcPts val="0"/>
              </a:spcBef>
              <a:spcAft>
                <a:spcPts val="0"/>
              </a:spcAft>
              <a:buSzPts val="2400"/>
              <a:buAutoNum type="arabicPeriod"/>
            </a:pPr>
            <a:r>
              <a:rPr lang="en" sz="2400"/>
              <a:t>Generate Insights</a:t>
            </a:r>
            <a:endParaRPr sz="2400"/>
          </a:p>
          <a:p>
            <a:pPr indent="-381000" lvl="0" marL="457200">
              <a:spcBef>
                <a:spcPts val="0"/>
              </a:spcBef>
              <a:spcAft>
                <a:spcPts val="0"/>
              </a:spcAft>
              <a:buSzPts val="2400"/>
              <a:buAutoNum type="arabicPeriod"/>
            </a:pPr>
            <a:r>
              <a:rPr lang="en" sz="2400"/>
              <a:t>Display Insights to user</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type="ctrTitle"/>
          </p:nvPr>
        </p:nvSpPr>
        <p:spPr>
          <a:xfrm>
            <a:off x="2904300" y="126225"/>
            <a:ext cx="3335400" cy="102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Patient Data</a:t>
            </a:r>
            <a:endParaRPr/>
          </a:p>
        </p:txBody>
      </p:sp>
      <p:pic>
        <p:nvPicPr>
          <p:cNvPr id="407" name="Shape 407"/>
          <p:cNvPicPr preferRelativeResize="0"/>
          <p:nvPr/>
        </p:nvPicPr>
        <p:blipFill>
          <a:blip r:embed="rId3">
            <a:alphaModFix/>
          </a:blip>
          <a:stretch>
            <a:fillRect/>
          </a:stretch>
        </p:blipFill>
        <p:spPr>
          <a:xfrm>
            <a:off x="4472950" y="1307325"/>
            <a:ext cx="4476750" cy="3276600"/>
          </a:xfrm>
          <a:prstGeom prst="rect">
            <a:avLst/>
          </a:prstGeom>
          <a:noFill/>
          <a:ln>
            <a:noFill/>
          </a:ln>
          <a:effectLst>
            <a:outerShdw blurRad="57150" rotWithShape="0" algn="bl" dist="9525">
              <a:srgbClr val="000000">
                <a:alpha val="50000"/>
              </a:srgbClr>
            </a:outerShdw>
          </a:effectLst>
        </p:spPr>
      </p:pic>
      <p:pic>
        <p:nvPicPr>
          <p:cNvPr id="408" name="Shape 408"/>
          <p:cNvPicPr preferRelativeResize="0"/>
          <p:nvPr/>
        </p:nvPicPr>
        <p:blipFill>
          <a:blip r:embed="rId4">
            <a:alphaModFix/>
          </a:blip>
          <a:stretch>
            <a:fillRect/>
          </a:stretch>
        </p:blipFill>
        <p:spPr>
          <a:xfrm>
            <a:off x="152400" y="1307538"/>
            <a:ext cx="4210051" cy="3276185"/>
          </a:xfrm>
          <a:prstGeom prst="rect">
            <a:avLst/>
          </a:prstGeom>
          <a:noFill/>
          <a:ln>
            <a:noFill/>
          </a:ln>
          <a:effectLst>
            <a:outerShdw blurRad="57150" rotWithShape="0" algn="bl" dist="9525">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id="413" name="Shape 413"/>
          <p:cNvPicPr preferRelativeResize="0"/>
          <p:nvPr/>
        </p:nvPicPr>
        <p:blipFill>
          <a:blip r:embed="rId3">
            <a:alphaModFix/>
          </a:blip>
          <a:stretch>
            <a:fillRect/>
          </a:stretch>
        </p:blipFill>
        <p:spPr>
          <a:xfrm>
            <a:off x="152400" y="1362625"/>
            <a:ext cx="8839202" cy="241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ctrTitle"/>
          </p:nvPr>
        </p:nvSpPr>
        <p:spPr>
          <a:xfrm>
            <a:off x="1546500" y="429800"/>
            <a:ext cx="7039800" cy="6474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lgn="ctr">
              <a:spcBef>
                <a:spcPts val="0"/>
              </a:spcBef>
              <a:spcAft>
                <a:spcPts val="0"/>
              </a:spcAft>
              <a:buNone/>
            </a:pPr>
            <a:r>
              <a:rPr lang="en"/>
              <a:t>Organizational Chart </a:t>
            </a:r>
            <a:endParaRPr/>
          </a:p>
        </p:txBody>
      </p:sp>
      <p:pic>
        <p:nvPicPr>
          <p:cNvPr id="287" name="Shape 287"/>
          <p:cNvPicPr preferRelativeResize="0"/>
          <p:nvPr/>
        </p:nvPicPr>
        <p:blipFill rotWithShape="1">
          <a:blip r:embed="rId3">
            <a:alphaModFix/>
          </a:blip>
          <a:srcRect b="0" l="0" r="0" t="22958"/>
          <a:stretch/>
        </p:blipFill>
        <p:spPr>
          <a:xfrm>
            <a:off x="872675" y="1553712"/>
            <a:ext cx="7713625" cy="348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Shape 418"/>
          <p:cNvSpPr txBox="1"/>
          <p:nvPr>
            <p:ph type="ctrTitle"/>
          </p:nvPr>
        </p:nvSpPr>
        <p:spPr>
          <a:xfrm>
            <a:off x="1130100" y="199350"/>
            <a:ext cx="7084500" cy="889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Hyper Duration vs Calories Out</a:t>
            </a:r>
            <a:endParaRPr/>
          </a:p>
        </p:txBody>
      </p:sp>
      <p:pic>
        <p:nvPicPr>
          <p:cNvPr id="419" name="Shape 419"/>
          <p:cNvPicPr preferRelativeResize="0"/>
          <p:nvPr/>
        </p:nvPicPr>
        <p:blipFill>
          <a:blip r:embed="rId3">
            <a:alphaModFix/>
          </a:blip>
          <a:stretch>
            <a:fillRect/>
          </a:stretch>
        </p:blipFill>
        <p:spPr>
          <a:xfrm>
            <a:off x="1371663" y="1195825"/>
            <a:ext cx="6400676" cy="3466225"/>
          </a:xfrm>
          <a:prstGeom prst="rect">
            <a:avLst/>
          </a:prstGeom>
          <a:noFill/>
          <a:ln>
            <a:noFill/>
          </a:ln>
          <a:effectLst>
            <a:outerShdw blurRad="214313" rotWithShape="0" algn="bl" dist="9525">
              <a:srgbClr val="000000">
                <a:alpha val="34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sp>
        <p:nvSpPr>
          <p:cNvPr id="425" name="Shape 425"/>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pic>
        <p:nvPicPr>
          <p:cNvPr id="426" name="Shape 426"/>
          <p:cNvPicPr preferRelativeResize="0"/>
          <p:nvPr/>
        </p:nvPicPr>
        <p:blipFill>
          <a:blip r:embed="rId3">
            <a:alphaModFix/>
          </a:blip>
          <a:stretch>
            <a:fillRect/>
          </a:stretch>
        </p:blipFill>
        <p:spPr>
          <a:xfrm>
            <a:off x="1257713" y="998450"/>
            <a:ext cx="6628574" cy="3744400"/>
          </a:xfrm>
          <a:prstGeom prst="rect">
            <a:avLst/>
          </a:prstGeom>
          <a:noFill/>
          <a:ln>
            <a:noFill/>
          </a:ln>
          <a:effectLst>
            <a:outerShdw blurRad="400050" rotWithShape="0" algn="bl" dist="9525">
              <a:srgbClr val="000000">
                <a:alpha val="33000"/>
              </a:srgbClr>
            </a:outerShdw>
          </a:effectLst>
        </p:spPr>
      </p:pic>
      <p:sp>
        <p:nvSpPr>
          <p:cNvPr id="427" name="Shape 427"/>
          <p:cNvSpPr txBox="1"/>
          <p:nvPr>
            <p:ph type="ctrTitle"/>
          </p:nvPr>
        </p:nvSpPr>
        <p:spPr>
          <a:xfrm>
            <a:off x="1092300" y="108650"/>
            <a:ext cx="7084500" cy="889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Hyper Duration vs Steps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rtl="0">
              <a:spcBef>
                <a:spcPts val="0"/>
              </a:spcBef>
              <a:spcAft>
                <a:spcPts val="0"/>
              </a:spcAft>
              <a:buNone/>
            </a:pPr>
            <a:r>
              <a:t/>
            </a:r>
            <a:endParaRPr/>
          </a:p>
        </p:txBody>
      </p:sp>
      <p:sp>
        <p:nvSpPr>
          <p:cNvPr id="433" name="Shape 43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rtl="0">
              <a:spcBef>
                <a:spcPts val="0"/>
              </a:spcBef>
              <a:spcAft>
                <a:spcPts val="0"/>
              </a:spcAft>
              <a:buNone/>
            </a:pPr>
            <a:r>
              <a:t/>
            </a:r>
            <a:endParaRPr/>
          </a:p>
        </p:txBody>
      </p:sp>
      <p:pic>
        <p:nvPicPr>
          <p:cNvPr id="434" name="Shape 434"/>
          <p:cNvPicPr preferRelativeResize="0"/>
          <p:nvPr/>
        </p:nvPicPr>
        <p:blipFill>
          <a:blip r:embed="rId3">
            <a:alphaModFix/>
          </a:blip>
          <a:stretch>
            <a:fillRect/>
          </a:stretch>
        </p:blipFill>
        <p:spPr>
          <a:xfrm>
            <a:off x="1244062" y="975775"/>
            <a:ext cx="6655875" cy="3713900"/>
          </a:xfrm>
          <a:prstGeom prst="rect">
            <a:avLst/>
          </a:prstGeom>
          <a:noFill/>
          <a:ln>
            <a:noFill/>
          </a:ln>
          <a:effectLst>
            <a:outerShdw blurRad="185738" rotWithShape="0" algn="bl" dist="9525">
              <a:srgbClr val="000000">
                <a:alpha val="40000"/>
              </a:srgbClr>
            </a:outerShdw>
          </a:effectLst>
        </p:spPr>
      </p:pic>
      <p:sp>
        <p:nvSpPr>
          <p:cNvPr id="435" name="Shape 435"/>
          <p:cNvSpPr txBox="1"/>
          <p:nvPr>
            <p:ph type="ctrTitle"/>
          </p:nvPr>
        </p:nvSpPr>
        <p:spPr>
          <a:xfrm>
            <a:off x="786750" y="169100"/>
            <a:ext cx="7570500" cy="889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Hyper Duration vs Sleep Duration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ctrTitle"/>
          </p:nvPr>
        </p:nvSpPr>
        <p:spPr>
          <a:xfrm>
            <a:off x="-190100" y="1635300"/>
            <a:ext cx="4705800" cy="1872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spcBef>
                <a:spcPts val="0"/>
              </a:spcBef>
              <a:spcAft>
                <a:spcPts val="0"/>
              </a:spcAft>
              <a:buNone/>
            </a:pPr>
            <a:r>
              <a:rPr lang="en"/>
              <a:t>Prediction Engine</a:t>
            </a:r>
            <a:endParaRPr/>
          </a:p>
        </p:txBody>
      </p:sp>
      <p:pic>
        <p:nvPicPr>
          <p:cNvPr id="441" name="Shape 441"/>
          <p:cNvPicPr preferRelativeResize="0"/>
          <p:nvPr/>
        </p:nvPicPr>
        <p:blipFill>
          <a:blip r:embed="rId3">
            <a:alphaModFix/>
          </a:blip>
          <a:stretch>
            <a:fillRect/>
          </a:stretch>
        </p:blipFill>
        <p:spPr>
          <a:xfrm>
            <a:off x="4675650" y="1240824"/>
            <a:ext cx="4005750" cy="2661875"/>
          </a:xfrm>
          <a:prstGeom prst="rect">
            <a:avLst/>
          </a:prstGeom>
          <a:noFill/>
          <a:ln>
            <a:noFill/>
          </a:ln>
          <a:effectLst>
            <a:outerShdw blurRad="242888" rotWithShape="0" algn="bl" dist="9525">
              <a:srgbClr val="000000">
                <a:alpha val="38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ctrTitle"/>
          </p:nvPr>
        </p:nvSpPr>
        <p:spPr>
          <a:xfrm>
            <a:off x="696450" y="67100"/>
            <a:ext cx="7751100" cy="11193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1800"/>
              </a:spcBef>
              <a:spcAft>
                <a:spcPts val="400"/>
              </a:spcAft>
              <a:buNone/>
            </a:pPr>
            <a:r>
              <a:rPr lang="en">
                <a:solidFill>
                  <a:srgbClr val="FFFFFF"/>
                </a:solidFill>
              </a:rPr>
              <a:t>Method</a:t>
            </a:r>
            <a:endParaRPr/>
          </a:p>
        </p:txBody>
      </p:sp>
      <p:sp>
        <p:nvSpPr>
          <p:cNvPr id="447" name="Shape 447"/>
          <p:cNvSpPr txBox="1"/>
          <p:nvPr/>
        </p:nvSpPr>
        <p:spPr>
          <a:xfrm>
            <a:off x="891150" y="1186400"/>
            <a:ext cx="7361700" cy="355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latin typeface="Times New Roman"/>
                <a:ea typeface="Times New Roman"/>
                <a:cs typeface="Times New Roman"/>
                <a:sym typeface="Times New Roman"/>
              </a:rPr>
              <a:t>1. Data Preprocessing</a:t>
            </a:r>
            <a:endParaRPr b="1" sz="3000">
              <a:solidFill>
                <a:srgbClr val="FFFFFF"/>
              </a:solidFill>
              <a:latin typeface="Times New Roman"/>
              <a:ea typeface="Times New Roman"/>
              <a:cs typeface="Times New Roman"/>
              <a:sym typeface="Times New Roman"/>
            </a:endParaRPr>
          </a:p>
          <a:p>
            <a:pPr indent="-317500" lvl="0" marL="457200" rtl="0">
              <a:lnSpc>
                <a:spcPct val="115000"/>
              </a:lnSpc>
              <a:spcBef>
                <a:spcPts val="1800"/>
              </a:spcBef>
              <a:spcAft>
                <a:spcPts val="0"/>
              </a:spcAft>
              <a:buClr>
                <a:srgbClr val="FFFFFF"/>
              </a:buClr>
              <a:buSzPts val="1400"/>
              <a:buChar char="-"/>
            </a:pPr>
            <a:r>
              <a:rPr b="1" lang="en" sz="2000">
                <a:solidFill>
                  <a:schemeClr val="lt1"/>
                </a:solidFill>
                <a:latin typeface="Times New Roman"/>
                <a:ea typeface="Times New Roman"/>
                <a:cs typeface="Times New Roman"/>
                <a:sym typeface="Times New Roman"/>
              </a:rPr>
              <a:t>194,891 data samples for all patients</a:t>
            </a:r>
            <a:endParaRPr b="1" sz="3000">
              <a:solidFill>
                <a:srgbClr val="FFFFFF"/>
              </a:solidFill>
              <a:latin typeface="Times New Roman"/>
              <a:ea typeface="Times New Roman"/>
              <a:cs typeface="Times New Roman"/>
              <a:sym typeface="Times New Roman"/>
            </a:endParaRPr>
          </a:p>
          <a:p>
            <a:pPr indent="0" lvl="0" marL="0" rtl="0">
              <a:lnSpc>
                <a:spcPct val="115000"/>
              </a:lnSpc>
              <a:spcBef>
                <a:spcPts val="1800"/>
              </a:spcBef>
              <a:spcAft>
                <a:spcPts val="0"/>
              </a:spcAft>
              <a:buClr>
                <a:srgbClr val="000000"/>
              </a:buClr>
              <a:buSzPts val="1100"/>
              <a:buFont typeface="Arial"/>
              <a:buNone/>
            </a:pPr>
            <a:r>
              <a:rPr b="1" lang="en" sz="3000">
                <a:solidFill>
                  <a:srgbClr val="FFFFFF"/>
                </a:solidFill>
                <a:latin typeface="Times New Roman"/>
                <a:ea typeface="Times New Roman"/>
                <a:cs typeface="Times New Roman"/>
                <a:sym typeface="Times New Roman"/>
              </a:rPr>
              <a:t>2</a:t>
            </a:r>
            <a:r>
              <a:rPr b="1" lang="en" sz="3000">
                <a:solidFill>
                  <a:srgbClr val="FFFFFF"/>
                </a:solidFill>
                <a:latin typeface="Times New Roman"/>
                <a:ea typeface="Times New Roman"/>
                <a:cs typeface="Times New Roman"/>
                <a:sym typeface="Times New Roman"/>
              </a:rPr>
              <a:t>.</a:t>
            </a:r>
            <a:r>
              <a:rPr b="1" lang="en" sz="3000">
                <a:solidFill>
                  <a:srgbClr val="FFFFFF"/>
                </a:solidFill>
                <a:latin typeface="Times New Roman"/>
                <a:ea typeface="Times New Roman"/>
                <a:cs typeface="Times New Roman"/>
                <a:sym typeface="Times New Roman"/>
              </a:rPr>
              <a:t> Missing Value Imputation</a:t>
            </a:r>
            <a:endParaRPr b="1" sz="3000">
              <a:solidFill>
                <a:srgbClr val="FFFFFF"/>
              </a:solidFill>
              <a:latin typeface="Times New Roman"/>
              <a:ea typeface="Times New Roman"/>
              <a:cs typeface="Times New Roman"/>
              <a:sym typeface="Times New Roman"/>
            </a:endParaRPr>
          </a:p>
          <a:p>
            <a:pPr indent="-355600" lvl="0" marL="457200" rtl="0">
              <a:lnSpc>
                <a:spcPct val="115000"/>
              </a:lnSpc>
              <a:spcBef>
                <a:spcPts val="1800"/>
              </a:spcBef>
              <a:spcAft>
                <a:spcPts val="0"/>
              </a:spcAft>
              <a:buClr>
                <a:srgbClr val="FFFFFF"/>
              </a:buClr>
              <a:buSzPts val="2000"/>
              <a:buFont typeface="Times New Roman"/>
              <a:buChar char="-"/>
            </a:pPr>
            <a:r>
              <a:rPr b="1" lang="en" sz="2000">
                <a:solidFill>
                  <a:srgbClr val="FFFFFF"/>
                </a:solidFill>
                <a:latin typeface="Times New Roman"/>
                <a:ea typeface="Times New Roman"/>
                <a:cs typeface="Times New Roman"/>
                <a:sym typeface="Times New Roman"/>
              </a:rPr>
              <a:t>Step 1 (personalized missing value imputation)</a:t>
            </a:r>
            <a:endParaRPr b="1" sz="2000">
              <a:solidFill>
                <a:srgbClr val="FFFFFF"/>
              </a:solidFill>
              <a:latin typeface="Times New Roman"/>
              <a:ea typeface="Times New Roman"/>
              <a:cs typeface="Times New Roman"/>
              <a:sym typeface="Times New Roman"/>
            </a:endParaRPr>
          </a:p>
          <a:p>
            <a:pPr indent="-355600" lvl="0" marL="457200" rtl="0">
              <a:lnSpc>
                <a:spcPct val="115000"/>
              </a:lnSpc>
              <a:spcBef>
                <a:spcPts val="0"/>
              </a:spcBef>
              <a:spcAft>
                <a:spcPts val="0"/>
              </a:spcAft>
              <a:buClr>
                <a:srgbClr val="FFFFFF"/>
              </a:buClr>
              <a:buSzPts val="2000"/>
              <a:buFont typeface="Times New Roman"/>
              <a:buChar char="-"/>
            </a:pPr>
            <a:r>
              <a:rPr b="1" lang="en" sz="2000">
                <a:solidFill>
                  <a:srgbClr val="FFFFFF"/>
                </a:solidFill>
                <a:latin typeface="Times New Roman"/>
                <a:ea typeface="Times New Roman"/>
                <a:cs typeface="Times New Roman"/>
                <a:sym typeface="Times New Roman"/>
              </a:rPr>
              <a:t>Step 2 (overall missing value imputation)</a:t>
            </a:r>
            <a:endParaRPr b="1" sz="2000">
              <a:solidFill>
                <a:srgbClr val="FFFFFF"/>
              </a:solidFill>
              <a:latin typeface="Times New Roman"/>
              <a:ea typeface="Times New Roman"/>
              <a:cs typeface="Times New Roman"/>
              <a:sym typeface="Times New Roman"/>
            </a:endParaRPr>
          </a:p>
          <a:p>
            <a:pPr indent="0" lvl="0" marL="0" rtl="0">
              <a:lnSpc>
                <a:spcPct val="115000"/>
              </a:lnSpc>
              <a:spcBef>
                <a:spcPts val="1800"/>
              </a:spcBef>
              <a:spcAft>
                <a:spcPts val="0"/>
              </a:spcAft>
              <a:buNone/>
            </a:pPr>
            <a:r>
              <a:t/>
            </a:r>
            <a:endParaRPr b="1" sz="3000">
              <a:solidFill>
                <a:srgbClr val="FFFFFF"/>
              </a:solidFill>
              <a:latin typeface="Times New Roman"/>
              <a:ea typeface="Times New Roman"/>
              <a:cs typeface="Times New Roman"/>
              <a:sym typeface="Times New Roman"/>
            </a:endParaRPr>
          </a:p>
          <a:p>
            <a:pPr indent="0" lvl="0" marL="0" rtl="0">
              <a:spcBef>
                <a:spcPts val="400"/>
              </a:spcBef>
              <a:spcAft>
                <a:spcPts val="0"/>
              </a:spcAft>
              <a:buNone/>
            </a:pPr>
            <a:r>
              <a:t/>
            </a:r>
            <a:endParaRPr b="1" sz="2000">
              <a:solidFill>
                <a:srgbClr val="FFFFFF"/>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ph type="ctrTitle"/>
          </p:nvPr>
        </p:nvSpPr>
        <p:spPr>
          <a:xfrm>
            <a:off x="696450" y="67100"/>
            <a:ext cx="7751100" cy="11193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1800"/>
              </a:spcBef>
              <a:spcAft>
                <a:spcPts val="400"/>
              </a:spcAft>
              <a:buNone/>
            </a:pPr>
            <a:r>
              <a:rPr lang="en">
                <a:solidFill>
                  <a:srgbClr val="FFFFFF"/>
                </a:solidFill>
              </a:rPr>
              <a:t>Method</a:t>
            </a:r>
            <a:endParaRPr/>
          </a:p>
        </p:txBody>
      </p:sp>
      <p:sp>
        <p:nvSpPr>
          <p:cNvPr id="453" name="Shape 453"/>
          <p:cNvSpPr txBox="1"/>
          <p:nvPr/>
        </p:nvSpPr>
        <p:spPr>
          <a:xfrm>
            <a:off x="891150" y="957800"/>
            <a:ext cx="7361700" cy="3552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1800"/>
              </a:spcBef>
              <a:spcAft>
                <a:spcPts val="0"/>
              </a:spcAft>
              <a:buNone/>
            </a:pPr>
            <a:r>
              <a:rPr b="1" lang="en" sz="3000">
                <a:solidFill>
                  <a:srgbClr val="FFFFFF"/>
                </a:solidFill>
                <a:latin typeface="Times New Roman"/>
                <a:ea typeface="Times New Roman"/>
                <a:cs typeface="Times New Roman"/>
                <a:sym typeface="Times New Roman"/>
              </a:rPr>
              <a:t>3. Feature Extraction</a:t>
            </a:r>
            <a:endParaRPr b="1" sz="3000">
              <a:solidFill>
                <a:srgbClr val="FFFFFF"/>
              </a:solidFill>
              <a:latin typeface="Times New Roman"/>
              <a:ea typeface="Times New Roman"/>
              <a:cs typeface="Times New Roman"/>
              <a:sym typeface="Times New Roman"/>
            </a:endParaRPr>
          </a:p>
          <a:p>
            <a:pPr indent="-317500" lvl="0" marL="457200" rtl="0">
              <a:lnSpc>
                <a:spcPct val="115000"/>
              </a:lnSpc>
              <a:spcBef>
                <a:spcPts val="1800"/>
              </a:spcBef>
              <a:spcAft>
                <a:spcPts val="0"/>
              </a:spcAft>
              <a:buClr>
                <a:srgbClr val="FFFFFF"/>
              </a:buClr>
              <a:buSzPts val="1400"/>
              <a:buChar char="-"/>
            </a:pPr>
            <a:r>
              <a:rPr b="1" lang="en" sz="2000">
                <a:solidFill>
                  <a:srgbClr val="FFFFFF"/>
                </a:solidFill>
                <a:latin typeface="Times New Roman"/>
                <a:ea typeface="Times New Roman"/>
                <a:cs typeface="Times New Roman"/>
                <a:sym typeface="Times New Roman"/>
              </a:rPr>
              <a:t>2 hour and 6 hour</a:t>
            </a:r>
            <a:endParaRPr b="1" sz="2000">
              <a:solidFill>
                <a:schemeClr val="lt1"/>
              </a:solidFill>
              <a:latin typeface="Times New Roman"/>
              <a:ea typeface="Times New Roman"/>
              <a:cs typeface="Times New Roman"/>
              <a:sym typeface="Times New Roman"/>
            </a:endParaRPr>
          </a:p>
          <a:p>
            <a:pPr indent="-355600" lvl="0" marL="457200" rtl="0">
              <a:lnSpc>
                <a:spcPct val="115000"/>
              </a:lnSpc>
              <a:spcBef>
                <a:spcPts val="0"/>
              </a:spcBef>
              <a:spcAft>
                <a:spcPts val="0"/>
              </a:spcAft>
              <a:buClr>
                <a:srgbClr val="FFFFFF"/>
              </a:buClr>
              <a:buSzPts val="2000"/>
              <a:buFont typeface="Times New Roman"/>
              <a:buChar char="-"/>
            </a:pPr>
            <a:r>
              <a:rPr b="1" lang="en" sz="2000">
                <a:solidFill>
                  <a:srgbClr val="FFFFFF"/>
                </a:solidFill>
                <a:latin typeface="Times New Roman"/>
                <a:ea typeface="Times New Roman"/>
                <a:cs typeface="Times New Roman"/>
                <a:sym typeface="Times New Roman"/>
              </a:rPr>
              <a:t>93 features</a:t>
            </a:r>
            <a:endParaRPr b="1" sz="3000">
              <a:solidFill>
                <a:srgbClr val="FFFFFF"/>
              </a:solidFill>
              <a:latin typeface="Times New Roman"/>
              <a:ea typeface="Times New Roman"/>
              <a:cs typeface="Times New Roman"/>
              <a:sym typeface="Times New Roman"/>
            </a:endParaRPr>
          </a:p>
          <a:p>
            <a:pPr indent="0" lvl="0" marL="0" rtl="0">
              <a:lnSpc>
                <a:spcPct val="115000"/>
              </a:lnSpc>
              <a:spcBef>
                <a:spcPts val="1800"/>
              </a:spcBef>
              <a:spcAft>
                <a:spcPts val="0"/>
              </a:spcAft>
              <a:buNone/>
            </a:pPr>
            <a:r>
              <a:rPr b="1" lang="en" sz="3000">
                <a:solidFill>
                  <a:srgbClr val="FFFFFF"/>
                </a:solidFill>
                <a:latin typeface="Times New Roman"/>
                <a:ea typeface="Times New Roman"/>
                <a:cs typeface="Times New Roman"/>
                <a:sym typeface="Times New Roman"/>
              </a:rPr>
              <a:t>4. Feature Selection</a:t>
            </a:r>
            <a:endParaRPr b="1" sz="3000">
              <a:solidFill>
                <a:srgbClr val="FFFFFF"/>
              </a:solidFill>
              <a:latin typeface="Times New Roman"/>
              <a:ea typeface="Times New Roman"/>
              <a:cs typeface="Times New Roman"/>
              <a:sym typeface="Times New Roman"/>
            </a:endParaRPr>
          </a:p>
          <a:p>
            <a:pPr indent="-355600" lvl="0" marL="457200" rtl="0">
              <a:lnSpc>
                <a:spcPct val="115000"/>
              </a:lnSpc>
              <a:spcBef>
                <a:spcPts val="1800"/>
              </a:spcBef>
              <a:spcAft>
                <a:spcPts val="0"/>
              </a:spcAft>
              <a:buClr>
                <a:srgbClr val="FFFFFF"/>
              </a:buClr>
              <a:buSzPts val="2000"/>
              <a:buChar char="-"/>
            </a:pPr>
            <a:r>
              <a:rPr b="1" lang="en" sz="2000">
                <a:solidFill>
                  <a:srgbClr val="FFFFFF"/>
                </a:solidFill>
                <a:latin typeface="Times New Roman"/>
                <a:ea typeface="Times New Roman"/>
                <a:cs typeface="Times New Roman"/>
                <a:sym typeface="Times New Roman"/>
              </a:rPr>
              <a:t>The highest score</a:t>
            </a:r>
            <a:r>
              <a:rPr b="1" lang="en" sz="2000">
                <a:solidFill>
                  <a:srgbClr val="FFFFFF"/>
                </a:solidFill>
                <a:latin typeface="Maven Pro"/>
                <a:ea typeface="Maven Pro"/>
                <a:cs typeface="Maven Pro"/>
                <a:sym typeface="Maven Pro"/>
              </a:rPr>
              <a:t>    </a:t>
            </a:r>
            <a:endParaRPr b="1" sz="2000">
              <a:solidFill>
                <a:srgbClr val="FFFFFF"/>
              </a:solidFill>
              <a:latin typeface="Times New Roman"/>
              <a:ea typeface="Times New Roman"/>
              <a:cs typeface="Times New Roman"/>
              <a:sym typeface="Times New Roman"/>
            </a:endParaRPr>
          </a:p>
        </p:txBody>
      </p:sp>
      <p:pic>
        <p:nvPicPr>
          <p:cNvPr id="454" name="Shape 454"/>
          <p:cNvPicPr preferRelativeResize="0"/>
          <p:nvPr/>
        </p:nvPicPr>
        <p:blipFill>
          <a:blip r:embed="rId3">
            <a:alphaModFix/>
          </a:blip>
          <a:stretch>
            <a:fillRect/>
          </a:stretch>
        </p:blipFill>
        <p:spPr>
          <a:xfrm>
            <a:off x="4445375" y="1916613"/>
            <a:ext cx="4322200" cy="1634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ctrTitle"/>
          </p:nvPr>
        </p:nvSpPr>
        <p:spPr>
          <a:xfrm>
            <a:off x="696450" y="67100"/>
            <a:ext cx="7751100" cy="11193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nSpc>
                <a:spcPct val="115000"/>
              </a:lnSpc>
              <a:spcBef>
                <a:spcPts val="1800"/>
              </a:spcBef>
              <a:spcAft>
                <a:spcPts val="400"/>
              </a:spcAft>
              <a:buNone/>
            </a:pPr>
            <a:r>
              <a:rPr lang="en">
                <a:solidFill>
                  <a:srgbClr val="FFFFFF"/>
                </a:solidFill>
              </a:rPr>
              <a:t>Feature Selection</a:t>
            </a:r>
            <a:endParaRPr/>
          </a:p>
        </p:txBody>
      </p:sp>
      <p:pic>
        <p:nvPicPr>
          <p:cNvPr id="460" name="Shape 460"/>
          <p:cNvPicPr preferRelativeResize="0"/>
          <p:nvPr/>
        </p:nvPicPr>
        <p:blipFill>
          <a:blip r:embed="rId3">
            <a:alphaModFix/>
          </a:blip>
          <a:stretch>
            <a:fillRect/>
          </a:stretch>
        </p:blipFill>
        <p:spPr>
          <a:xfrm>
            <a:off x="4014450" y="1617450"/>
            <a:ext cx="4938227" cy="1908601"/>
          </a:xfrm>
          <a:prstGeom prst="rect">
            <a:avLst/>
          </a:prstGeom>
          <a:noFill/>
          <a:ln>
            <a:noFill/>
          </a:ln>
          <a:effectLst>
            <a:outerShdw blurRad="200025" rotWithShape="0" algn="bl" dist="9525">
              <a:srgbClr val="000000">
                <a:alpha val="21000"/>
              </a:srgbClr>
            </a:outerShdw>
          </a:effectLst>
        </p:spPr>
      </p:pic>
      <p:pic>
        <p:nvPicPr>
          <p:cNvPr id="461" name="Shape 461"/>
          <p:cNvPicPr preferRelativeResize="0"/>
          <p:nvPr/>
        </p:nvPicPr>
        <p:blipFill>
          <a:blip r:embed="rId4">
            <a:alphaModFix/>
          </a:blip>
          <a:stretch>
            <a:fillRect/>
          </a:stretch>
        </p:blipFill>
        <p:spPr>
          <a:xfrm>
            <a:off x="958675" y="1186400"/>
            <a:ext cx="2697625" cy="3413800"/>
          </a:xfrm>
          <a:prstGeom prst="rect">
            <a:avLst/>
          </a:prstGeom>
          <a:noFill/>
          <a:ln>
            <a:noFill/>
          </a:ln>
          <a:effectLst>
            <a:outerShdw blurRad="214313" rotWithShape="0" algn="bl" dist="9525">
              <a:srgbClr val="000000">
                <a:alpha val="3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ctrTitle"/>
          </p:nvPr>
        </p:nvSpPr>
        <p:spPr>
          <a:xfrm>
            <a:off x="696450" y="67100"/>
            <a:ext cx="7751100" cy="8331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nSpc>
                <a:spcPct val="115000"/>
              </a:lnSpc>
              <a:spcBef>
                <a:spcPts val="2400"/>
              </a:spcBef>
              <a:spcAft>
                <a:spcPts val="600"/>
              </a:spcAft>
              <a:buNone/>
            </a:pPr>
            <a:r>
              <a:rPr lang="en">
                <a:solidFill>
                  <a:srgbClr val="FFFFFF"/>
                </a:solidFill>
              </a:rPr>
              <a:t>Machine Learning</a:t>
            </a:r>
            <a:endParaRPr>
              <a:solidFill>
                <a:srgbClr val="FFFFFF"/>
              </a:solidFill>
            </a:endParaRPr>
          </a:p>
        </p:txBody>
      </p:sp>
      <p:sp>
        <p:nvSpPr>
          <p:cNvPr id="467" name="Shape 467"/>
          <p:cNvSpPr txBox="1"/>
          <p:nvPr/>
        </p:nvSpPr>
        <p:spPr>
          <a:xfrm>
            <a:off x="891150" y="1186400"/>
            <a:ext cx="7361700" cy="3552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1800"/>
              </a:spcBef>
              <a:spcAft>
                <a:spcPts val="0"/>
              </a:spcAft>
              <a:buNone/>
            </a:pPr>
            <a:r>
              <a:rPr b="1" lang="en" sz="3000">
                <a:solidFill>
                  <a:srgbClr val="FFFFFF"/>
                </a:solidFill>
                <a:latin typeface="Times New Roman"/>
                <a:ea typeface="Times New Roman"/>
                <a:cs typeface="Times New Roman"/>
                <a:sym typeface="Times New Roman"/>
              </a:rPr>
              <a:t>1</a:t>
            </a:r>
            <a:r>
              <a:rPr b="1" lang="en" sz="3000">
                <a:solidFill>
                  <a:srgbClr val="FFFFFF"/>
                </a:solidFill>
                <a:latin typeface="Times New Roman"/>
                <a:ea typeface="Times New Roman"/>
                <a:cs typeface="Times New Roman"/>
                <a:sym typeface="Times New Roman"/>
              </a:rPr>
              <a:t>. </a:t>
            </a:r>
            <a:r>
              <a:rPr b="1" lang="en" sz="3000">
                <a:solidFill>
                  <a:srgbClr val="FFFFFF"/>
                </a:solidFill>
                <a:latin typeface="Times New Roman"/>
                <a:ea typeface="Times New Roman"/>
                <a:cs typeface="Times New Roman"/>
                <a:sym typeface="Times New Roman"/>
              </a:rPr>
              <a:t>Random Forest Regressor</a:t>
            </a:r>
            <a:endParaRPr b="1" sz="3000">
              <a:solidFill>
                <a:srgbClr val="FFFFFF"/>
              </a:solidFill>
              <a:latin typeface="Times New Roman"/>
              <a:ea typeface="Times New Roman"/>
              <a:cs typeface="Times New Roman"/>
              <a:sym typeface="Times New Roman"/>
            </a:endParaRPr>
          </a:p>
          <a:p>
            <a:pPr indent="0" lvl="0" marL="0" rtl="0">
              <a:lnSpc>
                <a:spcPct val="115000"/>
              </a:lnSpc>
              <a:spcBef>
                <a:spcPts val="1800"/>
              </a:spcBef>
              <a:spcAft>
                <a:spcPts val="400"/>
              </a:spcAft>
              <a:buNone/>
            </a:pPr>
            <a:r>
              <a:rPr b="1" lang="en" sz="3000">
                <a:solidFill>
                  <a:srgbClr val="FFFFFF"/>
                </a:solidFill>
                <a:latin typeface="Times New Roman"/>
                <a:ea typeface="Times New Roman"/>
                <a:cs typeface="Times New Roman"/>
                <a:sym typeface="Times New Roman"/>
              </a:rPr>
              <a:t>2. </a:t>
            </a:r>
            <a:r>
              <a:rPr b="1" lang="en" sz="3000">
                <a:solidFill>
                  <a:srgbClr val="FFFFFF"/>
                </a:solidFill>
                <a:latin typeface="Times New Roman"/>
                <a:ea typeface="Times New Roman"/>
                <a:cs typeface="Times New Roman"/>
                <a:sym typeface="Times New Roman"/>
              </a:rPr>
              <a:t>Neural Network algorithm</a:t>
            </a:r>
            <a:endParaRPr b="1" sz="2000">
              <a:solidFill>
                <a:srgbClr val="FFFFFF"/>
              </a:solidFill>
              <a:latin typeface="Times New Roman"/>
              <a:ea typeface="Times New Roman"/>
              <a:cs typeface="Times New Roman"/>
              <a:sym typeface="Times New Roman"/>
            </a:endParaRPr>
          </a:p>
        </p:txBody>
      </p:sp>
      <p:pic>
        <p:nvPicPr>
          <p:cNvPr id="468" name="Shape 468"/>
          <p:cNvPicPr preferRelativeResize="0"/>
          <p:nvPr/>
        </p:nvPicPr>
        <p:blipFill>
          <a:blip r:embed="rId3">
            <a:alphaModFix/>
          </a:blip>
          <a:stretch>
            <a:fillRect/>
          </a:stretch>
        </p:blipFill>
        <p:spPr>
          <a:xfrm>
            <a:off x="1660925" y="3223600"/>
            <a:ext cx="5822149" cy="1378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pic>
        <p:nvPicPr>
          <p:cNvPr id="473" name="Shape 473"/>
          <p:cNvPicPr preferRelativeResize="0"/>
          <p:nvPr/>
        </p:nvPicPr>
        <p:blipFill>
          <a:blip r:embed="rId3">
            <a:alphaModFix/>
          </a:blip>
          <a:stretch>
            <a:fillRect/>
          </a:stretch>
        </p:blipFill>
        <p:spPr>
          <a:xfrm>
            <a:off x="5930650" y="1560262"/>
            <a:ext cx="2862175" cy="1883964"/>
          </a:xfrm>
          <a:prstGeom prst="rect">
            <a:avLst/>
          </a:prstGeom>
          <a:noFill/>
          <a:ln>
            <a:noFill/>
          </a:ln>
          <a:effectLst>
            <a:outerShdw blurRad="57150" rotWithShape="0" algn="bl" dir="5400000" dist="19050">
              <a:srgbClr val="000000">
                <a:alpha val="50000"/>
              </a:srgbClr>
            </a:outerShdw>
          </a:effectLst>
        </p:spPr>
      </p:pic>
      <p:sp>
        <p:nvSpPr>
          <p:cNvPr id="474" name="Shape 474"/>
          <p:cNvSpPr txBox="1"/>
          <p:nvPr>
            <p:ph type="ctrTitle"/>
          </p:nvPr>
        </p:nvSpPr>
        <p:spPr>
          <a:xfrm>
            <a:off x="696450" y="67100"/>
            <a:ext cx="7751100" cy="8331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nSpc>
                <a:spcPct val="115000"/>
              </a:lnSpc>
              <a:spcBef>
                <a:spcPts val="2400"/>
              </a:spcBef>
              <a:spcAft>
                <a:spcPts val="600"/>
              </a:spcAft>
              <a:buNone/>
            </a:pPr>
            <a:r>
              <a:rPr lang="en">
                <a:solidFill>
                  <a:srgbClr val="FFFFFF"/>
                </a:solidFill>
              </a:rPr>
              <a:t>Results and Conclusion</a:t>
            </a:r>
            <a:endParaRPr>
              <a:solidFill>
                <a:srgbClr val="FFFFFF"/>
              </a:solidFill>
            </a:endParaRPr>
          </a:p>
        </p:txBody>
      </p:sp>
      <p:pic>
        <p:nvPicPr>
          <p:cNvPr id="475" name="Shape 475"/>
          <p:cNvPicPr preferRelativeResize="0"/>
          <p:nvPr/>
        </p:nvPicPr>
        <p:blipFill>
          <a:blip r:embed="rId4">
            <a:alphaModFix/>
          </a:blip>
          <a:stretch>
            <a:fillRect/>
          </a:stretch>
        </p:blipFill>
        <p:spPr>
          <a:xfrm>
            <a:off x="3068475" y="1567400"/>
            <a:ext cx="2862163" cy="1869699"/>
          </a:xfrm>
          <a:prstGeom prst="rect">
            <a:avLst/>
          </a:prstGeom>
          <a:noFill/>
          <a:ln>
            <a:noFill/>
          </a:ln>
          <a:effectLst>
            <a:outerShdw blurRad="57150" rotWithShape="0" algn="bl" dir="5400000" dist="19050">
              <a:srgbClr val="000000">
                <a:alpha val="50000"/>
              </a:srgbClr>
            </a:outerShdw>
          </a:effectLst>
        </p:spPr>
      </p:pic>
      <p:pic>
        <p:nvPicPr>
          <p:cNvPr id="476" name="Shape 476"/>
          <p:cNvPicPr preferRelativeResize="0"/>
          <p:nvPr/>
        </p:nvPicPr>
        <p:blipFill>
          <a:blip r:embed="rId5">
            <a:alphaModFix/>
          </a:blip>
          <a:stretch>
            <a:fillRect/>
          </a:stretch>
        </p:blipFill>
        <p:spPr>
          <a:xfrm>
            <a:off x="206300" y="1569600"/>
            <a:ext cx="2862176" cy="18652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480" name="Shape 480"/>
        <p:cNvGrpSpPr/>
        <p:nvPr/>
      </p:nvGrpSpPr>
      <p:grpSpPr>
        <a:xfrm>
          <a:off x="0" y="0"/>
          <a:ext cx="0" cy="0"/>
          <a:chOff x="0" y="0"/>
          <a:chExt cx="0" cy="0"/>
        </a:xfrm>
      </p:grpSpPr>
      <p:sp>
        <p:nvSpPr>
          <p:cNvPr id="481" name="Shape 481"/>
          <p:cNvSpPr txBox="1"/>
          <p:nvPr>
            <p:ph type="title"/>
          </p:nvPr>
        </p:nvSpPr>
        <p:spPr>
          <a:xfrm>
            <a:off x="1144275" y="142225"/>
            <a:ext cx="6855600" cy="5511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sz="2400"/>
              <a:t>Technologies </a:t>
            </a:r>
            <a:endParaRPr sz="2400"/>
          </a:p>
        </p:txBody>
      </p:sp>
      <p:pic>
        <p:nvPicPr>
          <p:cNvPr id="482" name="Shape 482"/>
          <p:cNvPicPr preferRelativeResize="0"/>
          <p:nvPr/>
        </p:nvPicPr>
        <p:blipFill>
          <a:blip r:embed="rId3">
            <a:alphaModFix/>
          </a:blip>
          <a:stretch>
            <a:fillRect/>
          </a:stretch>
        </p:blipFill>
        <p:spPr>
          <a:xfrm>
            <a:off x="6388689" y="693326"/>
            <a:ext cx="1986549" cy="1330986"/>
          </a:xfrm>
          <a:prstGeom prst="rect">
            <a:avLst/>
          </a:prstGeom>
          <a:noFill/>
          <a:ln>
            <a:noFill/>
          </a:ln>
          <a:effectLst>
            <a:outerShdw blurRad="57150" rotWithShape="0" algn="bl" dir="5400000" dist="19050">
              <a:srgbClr val="000000">
                <a:alpha val="50000"/>
              </a:srgbClr>
            </a:outerShdw>
          </a:effectLst>
        </p:spPr>
      </p:pic>
      <p:pic>
        <p:nvPicPr>
          <p:cNvPr id="483" name="Shape 483"/>
          <p:cNvPicPr preferRelativeResize="0"/>
          <p:nvPr/>
        </p:nvPicPr>
        <p:blipFill>
          <a:blip r:embed="rId4">
            <a:alphaModFix/>
          </a:blip>
          <a:stretch>
            <a:fillRect/>
          </a:stretch>
        </p:blipFill>
        <p:spPr>
          <a:xfrm>
            <a:off x="5285475" y="2222138"/>
            <a:ext cx="3187000" cy="951200"/>
          </a:xfrm>
          <a:prstGeom prst="rect">
            <a:avLst/>
          </a:prstGeom>
          <a:noFill/>
          <a:ln>
            <a:noFill/>
          </a:ln>
          <a:effectLst>
            <a:outerShdw blurRad="57150" rotWithShape="0" algn="bl" dir="5400000" dist="19050">
              <a:srgbClr val="000000">
                <a:alpha val="50000"/>
              </a:srgbClr>
            </a:outerShdw>
          </a:effectLst>
        </p:spPr>
      </p:pic>
      <p:pic>
        <p:nvPicPr>
          <p:cNvPr id="484" name="Shape 484"/>
          <p:cNvPicPr preferRelativeResize="0"/>
          <p:nvPr/>
        </p:nvPicPr>
        <p:blipFill>
          <a:blip r:embed="rId5">
            <a:alphaModFix/>
          </a:blip>
          <a:stretch>
            <a:fillRect/>
          </a:stretch>
        </p:blipFill>
        <p:spPr>
          <a:xfrm>
            <a:off x="542400" y="2024300"/>
            <a:ext cx="4057277" cy="792450"/>
          </a:xfrm>
          <a:prstGeom prst="rect">
            <a:avLst/>
          </a:prstGeom>
          <a:noFill/>
          <a:ln>
            <a:noFill/>
          </a:ln>
          <a:effectLst>
            <a:outerShdw blurRad="57150" rotWithShape="0" algn="bl" dir="5400000" dist="19050">
              <a:srgbClr val="000000">
                <a:alpha val="50000"/>
              </a:srgbClr>
            </a:outerShdw>
          </a:effectLst>
        </p:spPr>
      </p:pic>
      <p:pic>
        <p:nvPicPr>
          <p:cNvPr id="485" name="Shape 485"/>
          <p:cNvPicPr preferRelativeResize="0"/>
          <p:nvPr/>
        </p:nvPicPr>
        <p:blipFill>
          <a:blip r:embed="rId6">
            <a:alphaModFix/>
          </a:blip>
          <a:stretch>
            <a:fillRect/>
          </a:stretch>
        </p:blipFill>
        <p:spPr>
          <a:xfrm>
            <a:off x="3606350" y="2913700"/>
            <a:ext cx="1093175" cy="1093175"/>
          </a:xfrm>
          <a:prstGeom prst="rect">
            <a:avLst/>
          </a:prstGeom>
          <a:noFill/>
          <a:ln>
            <a:noFill/>
          </a:ln>
          <a:effectLst>
            <a:outerShdw blurRad="57150" rotWithShape="0" algn="bl" dir="5400000" dist="19050">
              <a:srgbClr val="000000">
                <a:alpha val="50000"/>
              </a:srgbClr>
            </a:outerShdw>
          </a:effectLst>
        </p:spPr>
      </p:pic>
      <p:pic>
        <p:nvPicPr>
          <p:cNvPr id="486" name="Shape 486"/>
          <p:cNvPicPr preferRelativeResize="0"/>
          <p:nvPr/>
        </p:nvPicPr>
        <p:blipFill>
          <a:blip r:embed="rId7">
            <a:alphaModFix/>
          </a:blip>
          <a:stretch>
            <a:fillRect/>
          </a:stretch>
        </p:blipFill>
        <p:spPr>
          <a:xfrm>
            <a:off x="3078955" y="883230"/>
            <a:ext cx="3220265" cy="951175"/>
          </a:xfrm>
          <a:prstGeom prst="rect">
            <a:avLst/>
          </a:prstGeom>
          <a:noFill/>
          <a:ln>
            <a:noFill/>
          </a:ln>
          <a:effectLst>
            <a:outerShdw blurRad="57150" rotWithShape="0" algn="bl" dir="5400000" dist="19050">
              <a:srgbClr val="000000">
                <a:alpha val="73000"/>
              </a:srgbClr>
            </a:outerShdw>
          </a:effectLst>
        </p:spPr>
      </p:pic>
      <p:pic>
        <p:nvPicPr>
          <p:cNvPr id="487" name="Shape 487"/>
          <p:cNvPicPr preferRelativeResize="0"/>
          <p:nvPr/>
        </p:nvPicPr>
        <p:blipFill>
          <a:blip r:embed="rId8">
            <a:alphaModFix/>
          </a:blip>
          <a:stretch>
            <a:fillRect/>
          </a:stretch>
        </p:blipFill>
        <p:spPr>
          <a:xfrm>
            <a:off x="360250" y="610275"/>
            <a:ext cx="2661950" cy="1330975"/>
          </a:xfrm>
          <a:prstGeom prst="rect">
            <a:avLst/>
          </a:prstGeom>
          <a:noFill/>
          <a:ln>
            <a:noFill/>
          </a:ln>
          <a:effectLst>
            <a:outerShdw blurRad="57150" rotWithShape="0" algn="bl" dir="5400000" dist="19050">
              <a:srgbClr val="000000">
                <a:alpha val="50000"/>
              </a:srgbClr>
            </a:outerShdw>
          </a:effectLst>
        </p:spPr>
      </p:pic>
      <p:pic>
        <p:nvPicPr>
          <p:cNvPr id="488" name="Shape 488"/>
          <p:cNvPicPr preferRelativeResize="0"/>
          <p:nvPr/>
        </p:nvPicPr>
        <p:blipFill>
          <a:blip r:embed="rId9">
            <a:alphaModFix/>
          </a:blip>
          <a:stretch>
            <a:fillRect/>
          </a:stretch>
        </p:blipFill>
        <p:spPr>
          <a:xfrm>
            <a:off x="4146275" y="3831200"/>
            <a:ext cx="1536450" cy="1024300"/>
          </a:xfrm>
          <a:prstGeom prst="rect">
            <a:avLst/>
          </a:prstGeom>
          <a:noFill/>
          <a:ln>
            <a:noFill/>
          </a:ln>
          <a:effectLst>
            <a:outerShdw blurRad="57150" rotWithShape="0" algn="bl" dir="5400000" dist="19050">
              <a:srgbClr val="000000">
                <a:alpha val="50000"/>
              </a:srgbClr>
            </a:outerShdw>
          </a:effectLst>
        </p:spPr>
      </p:pic>
      <p:pic>
        <p:nvPicPr>
          <p:cNvPr id="489" name="Shape 489"/>
          <p:cNvPicPr preferRelativeResize="0"/>
          <p:nvPr/>
        </p:nvPicPr>
        <p:blipFill rotWithShape="1">
          <a:blip r:embed="rId10">
            <a:alphaModFix/>
          </a:blip>
          <a:srcRect b="20541" l="0" r="0" t="20054"/>
          <a:stretch/>
        </p:blipFill>
        <p:spPr>
          <a:xfrm>
            <a:off x="6201100" y="3755750"/>
            <a:ext cx="1986550" cy="817225"/>
          </a:xfrm>
          <a:prstGeom prst="rect">
            <a:avLst/>
          </a:prstGeom>
          <a:noFill/>
          <a:ln>
            <a:noFill/>
          </a:ln>
          <a:effectLst>
            <a:outerShdw blurRad="57150" rotWithShape="0" algn="bl" dist="9525">
              <a:srgbClr val="000000">
                <a:alpha val="50000"/>
              </a:srgbClr>
            </a:outerShdw>
          </a:effectLst>
        </p:spPr>
      </p:pic>
      <p:pic>
        <p:nvPicPr>
          <p:cNvPr id="490" name="Shape 490"/>
          <p:cNvPicPr preferRelativeResize="0"/>
          <p:nvPr/>
        </p:nvPicPr>
        <p:blipFill>
          <a:blip r:embed="rId11">
            <a:alphaModFix/>
          </a:blip>
          <a:stretch>
            <a:fillRect/>
          </a:stretch>
        </p:blipFill>
        <p:spPr>
          <a:xfrm>
            <a:off x="593325" y="3306975"/>
            <a:ext cx="2428875" cy="762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ctrTitle"/>
          </p:nvPr>
        </p:nvSpPr>
        <p:spPr>
          <a:xfrm>
            <a:off x="900400" y="353388"/>
            <a:ext cx="4255500" cy="1872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rPr lang="en"/>
              <a:t>Contents: </a:t>
            </a:r>
            <a:endParaRPr/>
          </a:p>
        </p:txBody>
      </p:sp>
      <p:sp>
        <p:nvSpPr>
          <p:cNvPr id="293" name="Shape 293"/>
          <p:cNvSpPr txBox="1"/>
          <p:nvPr>
            <p:ph idx="1" type="subTitle"/>
          </p:nvPr>
        </p:nvSpPr>
        <p:spPr>
          <a:xfrm>
            <a:off x="900400" y="1918500"/>
            <a:ext cx="4255500" cy="25119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AutoNum type="arabicPeriod"/>
            </a:pPr>
            <a:r>
              <a:rPr lang="en"/>
              <a:t>Project Background</a:t>
            </a:r>
            <a:endParaRPr/>
          </a:p>
          <a:p>
            <a:pPr indent="-330200" lvl="0" marL="457200" rtl="0">
              <a:spcBef>
                <a:spcPts val="0"/>
              </a:spcBef>
              <a:spcAft>
                <a:spcPts val="0"/>
              </a:spcAft>
              <a:buSzPts val="1600"/>
              <a:buAutoNum type="arabicPeriod"/>
            </a:pPr>
            <a:r>
              <a:rPr lang="en"/>
              <a:t>Project Objectives</a:t>
            </a:r>
            <a:endParaRPr/>
          </a:p>
          <a:p>
            <a:pPr indent="-330200" lvl="0" marL="457200" rtl="0">
              <a:spcBef>
                <a:spcPts val="0"/>
              </a:spcBef>
              <a:spcAft>
                <a:spcPts val="0"/>
              </a:spcAft>
              <a:buSzPts val="1600"/>
              <a:buAutoNum type="arabicPeriod"/>
            </a:pPr>
            <a:r>
              <a:rPr lang="en"/>
              <a:t>Real Time Data Stream </a:t>
            </a:r>
            <a:endParaRPr/>
          </a:p>
          <a:p>
            <a:pPr indent="-330200" lvl="0" marL="457200" rtl="0">
              <a:spcBef>
                <a:spcPts val="0"/>
              </a:spcBef>
              <a:spcAft>
                <a:spcPts val="0"/>
              </a:spcAft>
              <a:buSzPts val="1600"/>
              <a:buAutoNum type="arabicPeriod"/>
            </a:pPr>
            <a:r>
              <a:rPr lang="en"/>
              <a:t>Insight Engine</a:t>
            </a:r>
            <a:endParaRPr/>
          </a:p>
          <a:p>
            <a:pPr indent="-330200" lvl="0" marL="457200" rtl="0">
              <a:spcBef>
                <a:spcPts val="0"/>
              </a:spcBef>
              <a:spcAft>
                <a:spcPts val="0"/>
              </a:spcAft>
              <a:buSzPts val="1600"/>
              <a:buAutoNum type="arabicPeriod"/>
            </a:pPr>
            <a:r>
              <a:rPr lang="en"/>
              <a:t>Prediction</a:t>
            </a:r>
            <a:r>
              <a:rPr lang="en"/>
              <a:t> Extraction Engine</a:t>
            </a:r>
            <a:endParaRPr/>
          </a:p>
          <a:p>
            <a:pPr indent="0" lvl="0" marL="0">
              <a:spcBef>
                <a:spcPts val="0"/>
              </a:spcBef>
              <a:spcAft>
                <a:spcPts val="0"/>
              </a:spcAft>
              <a:buNone/>
            </a:pPr>
            <a:r>
              <a:t/>
            </a:r>
            <a:endParaRPr/>
          </a:p>
        </p:txBody>
      </p:sp>
      <p:pic>
        <p:nvPicPr>
          <p:cNvPr id="294" name="Shape 294"/>
          <p:cNvPicPr preferRelativeResize="0"/>
          <p:nvPr/>
        </p:nvPicPr>
        <p:blipFill>
          <a:blip r:embed="rId3">
            <a:alphaModFix/>
          </a:blip>
          <a:stretch>
            <a:fillRect/>
          </a:stretch>
        </p:blipFill>
        <p:spPr>
          <a:xfrm>
            <a:off x="5294450" y="1323375"/>
            <a:ext cx="3108325" cy="2773575"/>
          </a:xfrm>
          <a:prstGeom prst="rect">
            <a:avLst/>
          </a:prstGeom>
          <a:noFill/>
          <a:ln>
            <a:noFill/>
          </a:ln>
          <a:effectLst>
            <a:outerShdw blurRad="257175" rotWithShape="0" algn="bl" dir="4080000" dist="19050">
              <a:srgbClr val="000000">
                <a:alpha val="3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1388625" y="772725"/>
            <a:ext cx="6366900" cy="1863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Thank You!</a:t>
            </a:r>
            <a:endParaRPr/>
          </a:p>
        </p:txBody>
      </p:sp>
      <p:sp>
        <p:nvSpPr>
          <p:cNvPr id="496" name="Shape 496"/>
          <p:cNvSpPr txBox="1"/>
          <p:nvPr>
            <p:ph idx="1" type="body"/>
          </p:nvPr>
        </p:nvSpPr>
        <p:spPr>
          <a:xfrm>
            <a:off x="680750" y="2712300"/>
            <a:ext cx="80178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 Reza, Y. Kim, C. Fong, W. Woo, A. Padilla, K. Macbride</a:t>
            </a:r>
            <a:r>
              <a:rPr lang="en"/>
              <a:t>, and M. Pourhomayoun, “Predicting Continuous Blood Glucose Levels in Type 1 Diabetic Patients Based on Physiological and Activity Data,” Proceeding of The Fourteenth  International Conference on Data Science, 2018.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ctrTitle"/>
          </p:nvPr>
        </p:nvSpPr>
        <p:spPr>
          <a:xfrm>
            <a:off x="2473600" y="91600"/>
            <a:ext cx="6670500" cy="871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rPr lang="en"/>
              <a:t>Project Background</a:t>
            </a:r>
            <a:endParaRPr/>
          </a:p>
        </p:txBody>
      </p:sp>
      <p:sp>
        <p:nvSpPr>
          <p:cNvPr id="300" name="Shape 300"/>
          <p:cNvSpPr txBox="1"/>
          <p:nvPr>
            <p:ph idx="1" type="subTitle"/>
          </p:nvPr>
        </p:nvSpPr>
        <p:spPr>
          <a:xfrm>
            <a:off x="4967425" y="829125"/>
            <a:ext cx="4112700" cy="426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330200" lvl="0" marL="457200" rtl="0">
              <a:spcBef>
                <a:spcPts val="0"/>
              </a:spcBef>
              <a:spcAft>
                <a:spcPts val="0"/>
              </a:spcAft>
              <a:buSzPts val="1600"/>
              <a:buChar char="●"/>
            </a:pPr>
            <a:r>
              <a:rPr lang="en"/>
              <a:t>What are </a:t>
            </a:r>
            <a:r>
              <a:rPr lang="en"/>
              <a:t>Diabetes?</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CDC: 1 in 11 Diabetes</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1 out of 3 adults, 86 million have PreDiabetes</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3 in 15 Americans by 2050</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Type 1 Diabetes </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Type 2 Diabetes </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Hypoglycemia</a:t>
            </a:r>
            <a:endParaRPr/>
          </a:p>
          <a:p>
            <a:pPr indent="0" lvl="0" marL="0" rtl="0">
              <a:spcBef>
                <a:spcPts val="0"/>
              </a:spcBef>
              <a:spcAft>
                <a:spcPts val="0"/>
              </a:spcAft>
              <a:buNone/>
            </a:pPr>
            <a:r>
              <a:t/>
            </a:r>
            <a:endParaRPr sz="600"/>
          </a:p>
          <a:p>
            <a:pPr indent="-330200" lvl="0" marL="457200" rtl="0">
              <a:spcBef>
                <a:spcPts val="0"/>
              </a:spcBef>
              <a:spcAft>
                <a:spcPts val="0"/>
              </a:spcAft>
              <a:buSzPts val="1600"/>
              <a:buChar char="●"/>
            </a:pPr>
            <a:r>
              <a:rPr lang="en"/>
              <a:t>Hyperglycmia</a:t>
            </a:r>
            <a:endParaRPr/>
          </a:p>
          <a:p>
            <a:pPr indent="0" lvl="0" marL="0" rtl="0">
              <a:spcBef>
                <a:spcPts val="0"/>
              </a:spcBef>
              <a:spcAft>
                <a:spcPts val="0"/>
              </a:spcAft>
              <a:buNone/>
            </a:pPr>
            <a:r>
              <a:t/>
            </a:r>
            <a:endParaRPr/>
          </a:p>
        </p:txBody>
      </p:sp>
      <p:pic>
        <p:nvPicPr>
          <p:cNvPr id="301" name="Shape 301"/>
          <p:cNvPicPr preferRelativeResize="0"/>
          <p:nvPr/>
        </p:nvPicPr>
        <p:blipFill>
          <a:blip r:embed="rId3">
            <a:alphaModFix/>
          </a:blip>
          <a:stretch>
            <a:fillRect/>
          </a:stretch>
        </p:blipFill>
        <p:spPr>
          <a:xfrm>
            <a:off x="1820463" y="3771025"/>
            <a:ext cx="1570775" cy="955550"/>
          </a:xfrm>
          <a:prstGeom prst="rect">
            <a:avLst/>
          </a:prstGeom>
          <a:noFill/>
          <a:ln>
            <a:noFill/>
          </a:ln>
          <a:effectLst>
            <a:outerShdw blurRad="57150" rotWithShape="0" algn="bl" dir="5400000" dist="19050">
              <a:srgbClr val="000000">
                <a:alpha val="50000"/>
              </a:srgbClr>
            </a:outerShdw>
          </a:effectLst>
        </p:spPr>
      </p:pic>
      <p:pic>
        <p:nvPicPr>
          <p:cNvPr id="302" name="Shape 302"/>
          <p:cNvPicPr preferRelativeResize="0"/>
          <p:nvPr/>
        </p:nvPicPr>
        <p:blipFill>
          <a:blip r:embed="rId4">
            <a:alphaModFix/>
          </a:blip>
          <a:stretch>
            <a:fillRect/>
          </a:stretch>
        </p:blipFill>
        <p:spPr>
          <a:xfrm>
            <a:off x="224250" y="1108825"/>
            <a:ext cx="4580526" cy="2314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ctrTitle"/>
          </p:nvPr>
        </p:nvSpPr>
        <p:spPr>
          <a:xfrm>
            <a:off x="479500" y="109825"/>
            <a:ext cx="4854300" cy="1345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rPr lang="en"/>
              <a:t>Objectives</a:t>
            </a:r>
            <a:endParaRPr/>
          </a:p>
        </p:txBody>
      </p:sp>
      <p:sp>
        <p:nvSpPr>
          <p:cNvPr id="308" name="Shape 308"/>
          <p:cNvSpPr txBox="1"/>
          <p:nvPr>
            <p:ph idx="1" type="subTitle"/>
          </p:nvPr>
        </p:nvSpPr>
        <p:spPr>
          <a:xfrm>
            <a:off x="414400" y="1153975"/>
            <a:ext cx="4153200" cy="3597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Purpose:</a:t>
            </a:r>
            <a:endParaRPr/>
          </a:p>
          <a:p>
            <a:pPr indent="0" lvl="0" marL="0" rtl="0">
              <a:spcBef>
                <a:spcPts val="0"/>
              </a:spcBef>
              <a:spcAft>
                <a:spcPts val="0"/>
              </a:spcAft>
              <a:buNone/>
            </a:pPr>
            <a:r>
              <a:rPr lang="en"/>
              <a:t>The purpose of this project is to design a </a:t>
            </a:r>
            <a:r>
              <a:rPr i="1" lang="en" u="sng"/>
              <a:t>Microservices Architectu</a:t>
            </a:r>
            <a:r>
              <a:rPr i="1" lang="en" u="sng"/>
              <a:t>re</a:t>
            </a:r>
            <a:r>
              <a:rPr lang="en"/>
              <a:t> that uses a back-end platform based on data analytics and data science algorithms for predicting the continuous glucose levels of diabetic patients, provide patients with insight and recommendations, and display to each patient in real time.</a:t>
            </a:r>
            <a:endParaRPr/>
          </a:p>
        </p:txBody>
      </p:sp>
      <p:pic>
        <p:nvPicPr>
          <p:cNvPr id="309" name="Shape 309"/>
          <p:cNvPicPr preferRelativeResize="0"/>
          <p:nvPr/>
        </p:nvPicPr>
        <p:blipFill>
          <a:blip r:embed="rId3">
            <a:alphaModFix/>
          </a:blip>
          <a:stretch>
            <a:fillRect/>
          </a:stretch>
        </p:blipFill>
        <p:spPr>
          <a:xfrm>
            <a:off x="4761400" y="383489"/>
            <a:ext cx="4101400" cy="1979986"/>
          </a:xfrm>
          <a:prstGeom prst="rect">
            <a:avLst/>
          </a:prstGeom>
          <a:noFill/>
          <a:ln>
            <a:noFill/>
          </a:ln>
          <a:effectLst>
            <a:outerShdw blurRad="57150" rotWithShape="0" algn="bl" dir="5400000" dist="19050">
              <a:srgbClr val="000000">
                <a:alpha val="50000"/>
              </a:srgbClr>
            </a:outerShdw>
          </a:effectLst>
        </p:spPr>
      </p:pic>
      <p:pic>
        <p:nvPicPr>
          <p:cNvPr id="310" name="Shape 310"/>
          <p:cNvPicPr preferRelativeResize="0"/>
          <p:nvPr/>
        </p:nvPicPr>
        <p:blipFill>
          <a:blip r:embed="rId4">
            <a:alphaModFix/>
          </a:blip>
          <a:stretch>
            <a:fillRect/>
          </a:stretch>
        </p:blipFill>
        <p:spPr>
          <a:xfrm>
            <a:off x="4761400" y="2627525"/>
            <a:ext cx="4101400" cy="1882075"/>
          </a:xfrm>
          <a:prstGeom prst="rect">
            <a:avLst/>
          </a:prstGeom>
          <a:noFill/>
          <a:ln>
            <a:noFill/>
          </a:ln>
          <a:effectLst>
            <a:outerShdw blurRad="57150" rotWithShape="0" algn="bl"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ctrTitle"/>
          </p:nvPr>
        </p:nvSpPr>
        <p:spPr>
          <a:xfrm>
            <a:off x="1546500" y="429800"/>
            <a:ext cx="5610600" cy="8814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Task</a:t>
            </a:r>
            <a:r>
              <a:rPr lang="en"/>
              <a:t> Chart </a:t>
            </a:r>
            <a:endParaRPr/>
          </a:p>
        </p:txBody>
      </p:sp>
      <p:pic>
        <p:nvPicPr>
          <p:cNvPr id="316" name="Shape 316"/>
          <p:cNvPicPr preferRelativeResize="0"/>
          <p:nvPr/>
        </p:nvPicPr>
        <p:blipFill>
          <a:blip r:embed="rId3">
            <a:alphaModFix/>
          </a:blip>
          <a:stretch>
            <a:fillRect/>
          </a:stretch>
        </p:blipFill>
        <p:spPr>
          <a:xfrm>
            <a:off x="591475" y="1342525"/>
            <a:ext cx="8067675" cy="353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Shape 321"/>
          <p:cNvPicPr preferRelativeResize="0"/>
          <p:nvPr/>
        </p:nvPicPr>
        <p:blipFill>
          <a:blip r:embed="rId3">
            <a:alphaModFix/>
          </a:blip>
          <a:stretch>
            <a:fillRect/>
          </a:stretch>
        </p:blipFill>
        <p:spPr>
          <a:xfrm>
            <a:off x="1046763" y="1068875"/>
            <a:ext cx="7050475" cy="3310550"/>
          </a:xfrm>
          <a:prstGeom prst="rect">
            <a:avLst/>
          </a:prstGeom>
          <a:noFill/>
          <a:ln>
            <a:noFill/>
          </a:ln>
          <a:effectLst>
            <a:outerShdw blurRad="171450" rotWithShape="0" algn="bl" dist="19050">
              <a:srgbClr val="000000">
                <a:alpha val="62000"/>
              </a:srgbClr>
            </a:outerShdw>
          </a:effectLst>
        </p:spPr>
      </p:pic>
      <p:sp>
        <p:nvSpPr>
          <p:cNvPr id="322" name="Shape 322"/>
          <p:cNvSpPr txBox="1"/>
          <p:nvPr>
            <p:ph type="ctrTitle"/>
          </p:nvPr>
        </p:nvSpPr>
        <p:spPr>
          <a:xfrm>
            <a:off x="0" y="109825"/>
            <a:ext cx="9144000" cy="80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Data Flow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ctrTitle"/>
          </p:nvPr>
        </p:nvSpPr>
        <p:spPr>
          <a:xfrm>
            <a:off x="541175" y="232919"/>
            <a:ext cx="4255500" cy="9513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
              <a:t>Real Time Data</a:t>
            </a:r>
            <a:endParaRPr/>
          </a:p>
        </p:txBody>
      </p:sp>
      <p:pic>
        <p:nvPicPr>
          <p:cNvPr id="328" name="Shape 328"/>
          <p:cNvPicPr preferRelativeResize="0"/>
          <p:nvPr/>
        </p:nvPicPr>
        <p:blipFill>
          <a:blip r:embed="rId3">
            <a:alphaModFix/>
          </a:blip>
          <a:stretch>
            <a:fillRect/>
          </a:stretch>
        </p:blipFill>
        <p:spPr>
          <a:xfrm>
            <a:off x="3856775" y="5264314"/>
            <a:ext cx="4512725" cy="2996875"/>
          </a:xfrm>
          <a:prstGeom prst="rect">
            <a:avLst/>
          </a:prstGeom>
          <a:noFill/>
          <a:ln>
            <a:noFill/>
          </a:ln>
        </p:spPr>
      </p:pic>
      <p:pic>
        <p:nvPicPr>
          <p:cNvPr id="329" name="Shape 329"/>
          <p:cNvPicPr preferRelativeResize="0"/>
          <p:nvPr/>
        </p:nvPicPr>
        <p:blipFill>
          <a:blip r:embed="rId4">
            <a:alphaModFix/>
          </a:blip>
          <a:stretch>
            <a:fillRect/>
          </a:stretch>
        </p:blipFill>
        <p:spPr>
          <a:xfrm>
            <a:off x="955525" y="1327088"/>
            <a:ext cx="3187000" cy="951200"/>
          </a:xfrm>
          <a:prstGeom prst="rect">
            <a:avLst/>
          </a:prstGeom>
          <a:noFill/>
          <a:ln>
            <a:noFill/>
          </a:ln>
          <a:effectLst>
            <a:outerShdw blurRad="57150" rotWithShape="0" algn="bl" dir="5400000" dist="19050">
              <a:srgbClr val="000000">
                <a:alpha val="50000"/>
              </a:srgbClr>
            </a:outerShdw>
          </a:effectLst>
        </p:spPr>
      </p:pic>
      <p:pic>
        <p:nvPicPr>
          <p:cNvPr id="330" name="Shape 330"/>
          <p:cNvPicPr preferRelativeResize="0"/>
          <p:nvPr/>
        </p:nvPicPr>
        <p:blipFill>
          <a:blip r:embed="rId5">
            <a:alphaModFix/>
          </a:blip>
          <a:stretch>
            <a:fillRect/>
          </a:stretch>
        </p:blipFill>
        <p:spPr>
          <a:xfrm>
            <a:off x="5374950" y="2278275"/>
            <a:ext cx="2428875" cy="762000"/>
          </a:xfrm>
          <a:prstGeom prst="rect">
            <a:avLst/>
          </a:prstGeom>
          <a:noFill/>
          <a:ln>
            <a:noFill/>
          </a:ln>
          <a:effectLst>
            <a:outerShdw blurRad="57150" rotWithShape="0" algn="bl" dir="5400000" dist="19050">
              <a:srgbClr val="000000">
                <a:alpha val="50000"/>
              </a:srgbClr>
            </a:outerShdw>
          </a:effectLst>
        </p:spPr>
      </p:pic>
      <p:sp>
        <p:nvSpPr>
          <p:cNvPr id="331" name="Shape 331"/>
          <p:cNvSpPr txBox="1"/>
          <p:nvPr/>
        </p:nvSpPr>
        <p:spPr>
          <a:xfrm>
            <a:off x="4398950" y="1790775"/>
            <a:ext cx="1295400" cy="1276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lang="en" sz="4800">
                <a:solidFill>
                  <a:srgbClr val="323031"/>
                </a:solidFill>
              </a:rPr>
              <a:t>&amp;</a:t>
            </a:r>
            <a:endParaRPr sz="4800">
              <a:solidFill>
                <a:srgbClr val="32303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1287888" y="106088"/>
            <a:ext cx="6568224" cy="4931325"/>
          </a:xfrm>
          <a:prstGeom prst="rect">
            <a:avLst/>
          </a:prstGeom>
          <a:noFill/>
          <a:ln>
            <a:noFill/>
          </a:ln>
          <a:effectLst>
            <a:outerShdw blurRad="342900" rotWithShape="0" algn="bl" dist="9525">
              <a:srgbClr val="000000">
                <a:alpha val="81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