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</p:sldIdLst>
  <p:sldSz cy="5143500" cx="9144000"/>
  <p:notesSz cx="6858000" cy="9144000"/>
  <p:embeddedFontLst>
    <p:embeddedFont>
      <p:font typeface="Roboto"/>
      <p:regular r:id="rId37"/>
      <p:bold r:id="rId38"/>
      <p:italic r:id="rId39"/>
      <p:boldItalic r:id="rId4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Roboto-boldItalic.fntdata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font" Target="fonts/Roboto-regular.fntdata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font" Target="fonts/Roboto-italic.fntdata"/><Relationship Id="rId16" Type="http://schemas.openxmlformats.org/officeDocument/2006/relationships/slide" Target="slides/slide11.xml"/><Relationship Id="rId38" Type="http://schemas.openxmlformats.org/officeDocument/2006/relationships/font" Target="fonts/Roboto-bold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ab2724ca1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ab2724ca1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ad3483eb0c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ad3483eb0c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ad3483eb0c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ad3483eb0c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ab498479e3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ab498479e3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ab498479e3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ab498479e3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ab2724ca13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ab2724ca13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ad6764a28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ad6764a28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a22b8eb5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a22b8eb5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a22b8eb5f6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a22b8eb5f6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ab2724ca13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ab2724ca13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ab2724ca1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ab2724ca1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ad3483eb0c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ad3483eb0c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ad2152937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ad2152937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ad21529378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ad21529378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ad21529378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Google Shape;251;gad21529378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ad21529378_1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ad21529378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ad21529378_1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ad21529378_1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ac4b920c1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ac4b920c1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ad68845709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ad68845709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ad68845709_1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ad68845709_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ad68845709_1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Google Shape;295;gad68845709_1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ac4b920c1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ac4b920c1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Ares Ton-That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ad68845709_1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ad68845709_1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ab698eb96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ab698eb96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ab498479e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ab498479e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ab498479e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ab498479e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aee021e5b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aee021e5b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ab4f75a164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ab4f75a16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a3243d0cd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a3243d0cd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a3243d0cdb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a3243d0cdb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1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Google Shape;26;p3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2" name="Google Shape;62;p9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63" name="Google Shape;63;p9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6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9.png"/><Relationship Id="rId4" Type="http://schemas.openxmlformats.org/officeDocument/2006/relationships/image" Target="../media/image7.jp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8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311700" y="281275"/>
            <a:ext cx="8520600" cy="98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QTC PDF Web Viewer</a:t>
            </a:r>
            <a:endParaRPr/>
          </a:p>
        </p:txBody>
      </p:sp>
      <p:pic>
        <p:nvPicPr>
          <p:cNvPr id="86" name="Google Shape;8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32925" y="1637375"/>
            <a:ext cx="3144375" cy="2889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2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Research regarding previous projects</a:t>
            </a:r>
            <a:endParaRPr/>
          </a:p>
        </p:txBody>
      </p:sp>
      <p:sp>
        <p:nvSpPr>
          <p:cNvPr id="159" name="Google Shape;159;p22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Automation</a:t>
            </a:r>
            <a:endParaRPr sz="2000"/>
          </a:p>
          <a:p>
            <a:pPr indent="-342900" lvl="0" marL="457200" rtl="0" algn="l">
              <a:lnSpc>
                <a:spcPct val="200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process was mainly done by hand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Reduce </a:t>
            </a:r>
            <a:r>
              <a:rPr lang="en"/>
              <a:t>the manual work as much as possible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Reduce or eliminate input errors by employee</a:t>
            </a:r>
            <a:endParaRPr/>
          </a:p>
          <a:p>
            <a:pPr indent="0" lvl="0" marL="914400" rtl="0" algn="r">
              <a:lnSpc>
                <a:spcPct val="2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  <a:p>
            <a:pPr indent="0" lvl="0" marL="914400" rtl="0" algn="ctr">
              <a:lnSpc>
                <a:spcPct val="20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60" name="Google Shape;160;p22"/>
          <p:cNvSpPr txBox="1"/>
          <p:nvPr/>
        </p:nvSpPr>
        <p:spPr>
          <a:xfrm>
            <a:off x="6975925" y="4336950"/>
            <a:ext cx="20163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Joaquin Robles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3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Research regarding previous projects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23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Web Crawler</a:t>
            </a:r>
            <a:endParaRPr sz="2000"/>
          </a:p>
          <a:p>
            <a:pPr indent="-342900" lvl="0" marL="457200" rtl="0" algn="l">
              <a:lnSpc>
                <a:spcPct val="200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Website layouts vastly different from one another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Captchas presented an issue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Initially feasible; eventually impractical</a:t>
            </a:r>
            <a:endParaRPr/>
          </a:p>
        </p:txBody>
      </p:sp>
      <p:sp>
        <p:nvSpPr>
          <p:cNvPr id="167" name="Google Shape;167;p23"/>
          <p:cNvSpPr txBox="1"/>
          <p:nvPr/>
        </p:nvSpPr>
        <p:spPr>
          <a:xfrm>
            <a:off x="6978550" y="4336825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Joaquin Robles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Research regarding previous projects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2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Lacking tools</a:t>
            </a:r>
            <a:endParaRPr sz="2000"/>
          </a:p>
          <a:p>
            <a:pPr indent="-342900" lvl="0" marL="457200" rtl="0" algn="l">
              <a:lnSpc>
                <a:spcPct val="200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There was no clear API to utilize with the sites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Endpoints would have helped but were not available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Open source software was not looked into before project was dropped</a:t>
            </a:r>
            <a:endParaRPr/>
          </a:p>
        </p:txBody>
      </p:sp>
      <p:sp>
        <p:nvSpPr>
          <p:cNvPr id="174" name="Google Shape;174;p24"/>
          <p:cNvSpPr txBox="1"/>
          <p:nvPr/>
        </p:nvSpPr>
        <p:spPr>
          <a:xfrm>
            <a:off x="6971475" y="4336825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Joaquin Robles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Current Project: PDF Web Viewer</a:t>
            </a:r>
            <a:endParaRPr/>
          </a:p>
        </p:txBody>
      </p:sp>
      <p:sp>
        <p:nvSpPr>
          <p:cNvPr id="180" name="Google Shape;180;p2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Problem: QTC requested an efficient way to view and sort through multiple medical records.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Possible Solution: A web based PDF viewer application that would </a:t>
            </a:r>
            <a:r>
              <a:rPr lang="en"/>
              <a:t>concatenate files and sort through them using their metadata. </a:t>
            </a:r>
            <a:r>
              <a:rPr lang="en"/>
              <a:t> </a:t>
            </a:r>
            <a:endParaRPr/>
          </a:p>
        </p:txBody>
      </p:sp>
      <p:sp>
        <p:nvSpPr>
          <p:cNvPr id="181" name="Google Shape;181;p25"/>
          <p:cNvSpPr txBox="1"/>
          <p:nvPr/>
        </p:nvSpPr>
        <p:spPr>
          <a:xfrm>
            <a:off x="6971475" y="4336825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Roman Arias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Current Project: PDF Web Viewer</a:t>
            </a:r>
            <a:endParaRPr/>
          </a:p>
        </p:txBody>
      </p:sp>
      <p:sp>
        <p:nvSpPr>
          <p:cNvPr id="187" name="Google Shape;187;p26"/>
          <p:cNvSpPr txBox="1"/>
          <p:nvPr>
            <p:ph idx="1" type="body"/>
          </p:nvPr>
        </p:nvSpPr>
        <p:spPr>
          <a:xfrm>
            <a:off x="311700" y="1229875"/>
            <a:ext cx="8067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Using a PDF viewer software our application would be able to open folders of medical record PDFs and concatenate them into one view.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Within the application the user would be able to sort through the medical records using their metadata.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Ex. Using the keyword ‘Pediatric’ the application would then show related records.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26"/>
          <p:cNvSpPr txBox="1"/>
          <p:nvPr/>
        </p:nvSpPr>
        <p:spPr>
          <a:xfrm>
            <a:off x="6971475" y="4336825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Roman Arias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Research regarding current project</a:t>
            </a:r>
            <a:endParaRPr/>
          </a:p>
        </p:txBody>
      </p:sp>
      <p:sp>
        <p:nvSpPr>
          <p:cNvPr id="194" name="Google Shape;194;p2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PDF Web Viewer/Filter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Grab Multiple PDF files and display them onto a web browser as 1 seamless document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Filter documents through metadata and keywords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Atalasoft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3rd party software that would allows us to display the files onto the web </a:t>
            </a:r>
            <a:r>
              <a:rPr lang="en"/>
              <a:t>browser</a:t>
            </a:r>
            <a:r>
              <a:rPr lang="en"/>
              <a:t>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500">
                <a:solidFill>
                  <a:srgbClr val="555555"/>
                </a:solidFill>
                <a:highlight>
                  <a:srgbClr val="FFFFFF"/>
                </a:highlight>
              </a:rPr>
              <a:t>Can do multiple functions but we wanted</a:t>
            </a:r>
            <a:endParaRPr sz="1500">
              <a:solidFill>
                <a:srgbClr val="555555"/>
              </a:solidFill>
              <a:highlight>
                <a:srgbClr val="FFFFFF"/>
              </a:highlight>
            </a:endParaRPr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 sz="1500">
                <a:solidFill>
                  <a:srgbClr val="555555"/>
                </a:solidFill>
                <a:highlight>
                  <a:srgbClr val="FFFFFF"/>
                </a:highlight>
              </a:rPr>
              <a:t>Insert, reorder, remove, concatenate modify</a:t>
            </a:r>
            <a:endParaRPr sz="1500">
              <a:solidFill>
                <a:srgbClr val="555555"/>
              </a:solidFill>
              <a:highlight>
                <a:srgbClr val="FFFFFF"/>
              </a:highlight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500"/>
              <a:buChar char="○"/>
            </a:pPr>
            <a:r>
              <a:rPr lang="en" sz="1500">
                <a:solidFill>
                  <a:srgbClr val="555555"/>
                </a:solidFill>
                <a:highlight>
                  <a:srgbClr val="FFFFFF"/>
                </a:highlight>
              </a:rPr>
              <a:t>Pricey</a:t>
            </a:r>
            <a:endParaRPr sz="1500">
              <a:solidFill>
                <a:srgbClr val="555555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500">
              <a:solidFill>
                <a:srgbClr val="555555"/>
              </a:solidFill>
              <a:highlight>
                <a:srgbClr val="FFFFFF"/>
              </a:highlight>
            </a:endParaRPr>
          </a:p>
        </p:txBody>
      </p:sp>
      <p:sp>
        <p:nvSpPr>
          <p:cNvPr id="195" name="Google Shape;195;p27"/>
          <p:cNvSpPr txBox="1"/>
          <p:nvPr/>
        </p:nvSpPr>
        <p:spPr>
          <a:xfrm>
            <a:off x="6971475" y="4336825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Chandel Buelna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Atalasoft DotImage SDK</a:t>
            </a:r>
            <a:endParaRPr/>
          </a:p>
        </p:txBody>
      </p:sp>
      <p:sp>
        <p:nvSpPr>
          <p:cNvPr id="201" name="Google Shape;201;p28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Front end </a:t>
            </a:r>
            <a:r>
              <a:rPr lang="en"/>
              <a:t>viewer</a:t>
            </a:r>
            <a:r>
              <a:rPr lang="en"/>
              <a:t> control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Displays document stored in any </a:t>
            </a:r>
            <a:r>
              <a:rPr lang="en"/>
              <a:t>accessible</a:t>
            </a:r>
            <a:r>
              <a:rPr lang="en"/>
              <a:t> web repository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Displays </a:t>
            </a:r>
            <a:r>
              <a:rPr lang="en"/>
              <a:t>multipage documents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Easily add viewing, scanning, converting, editing, and annotating to your web, mobile and desktop applications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DotImage supports the ability to convert an image from a supported format to a PDF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300">
              <a:solidFill>
                <a:srgbClr val="222222"/>
              </a:solidFill>
              <a:highlight>
                <a:srgbClr val="BDD7EE"/>
              </a:highlight>
            </a:endParaRPr>
          </a:p>
        </p:txBody>
      </p:sp>
      <p:sp>
        <p:nvSpPr>
          <p:cNvPr id="202" name="Google Shape;202;p28"/>
          <p:cNvSpPr txBox="1"/>
          <p:nvPr/>
        </p:nvSpPr>
        <p:spPr>
          <a:xfrm>
            <a:off x="6987500" y="427455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Chandel Buelna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Research: 3rd party software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29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Search for an alternative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Doconut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PDF Kit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DocuVieware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Dynamic PDF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Aspose.PDF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All potential alternatives to Atalasoft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Variety of features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Modify, merge, append, split, View, cut, reorder</a:t>
            </a:r>
            <a:endParaRPr/>
          </a:p>
        </p:txBody>
      </p:sp>
      <p:sp>
        <p:nvSpPr>
          <p:cNvPr id="209" name="Google Shape;209;p29"/>
          <p:cNvSpPr txBox="1"/>
          <p:nvPr/>
        </p:nvSpPr>
        <p:spPr>
          <a:xfrm>
            <a:off x="6971475" y="4336825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David Sanchez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0"/>
          <p:cNvSpPr txBox="1"/>
          <p:nvPr>
            <p:ph type="title"/>
          </p:nvPr>
        </p:nvSpPr>
        <p:spPr>
          <a:xfrm>
            <a:off x="311700" y="196575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Pricing</a:t>
            </a:r>
            <a:endParaRPr/>
          </a:p>
        </p:txBody>
      </p:sp>
      <p:sp>
        <p:nvSpPr>
          <p:cNvPr id="215" name="Google Shape;215;p30"/>
          <p:cNvSpPr txBox="1"/>
          <p:nvPr>
            <p:ph idx="1" type="body"/>
          </p:nvPr>
        </p:nvSpPr>
        <p:spPr>
          <a:xfrm>
            <a:off x="311700" y="901100"/>
            <a:ext cx="8520600" cy="375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Too expensive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Majority of the Software were Per Developer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License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Acquired an Atalasoft license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Atalasoft DotImage SDK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Move forward with our project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216" name="Google Shape;216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27350" y="1705075"/>
            <a:ext cx="3576175" cy="2353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30"/>
          <p:cNvSpPr txBox="1"/>
          <p:nvPr/>
        </p:nvSpPr>
        <p:spPr>
          <a:xfrm>
            <a:off x="6971475" y="4336825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David Sanchez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1"/>
          <p:cNvSpPr txBox="1"/>
          <p:nvPr>
            <p:ph type="title"/>
          </p:nvPr>
        </p:nvSpPr>
        <p:spPr>
          <a:xfrm>
            <a:off x="311700" y="208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Methodology: MVC</a:t>
            </a:r>
            <a:endParaRPr/>
          </a:p>
        </p:txBody>
      </p:sp>
      <p:sp>
        <p:nvSpPr>
          <p:cNvPr id="223" name="Google Shape;223;p31"/>
          <p:cNvSpPr txBox="1"/>
          <p:nvPr>
            <p:ph idx="1" type="body"/>
          </p:nvPr>
        </p:nvSpPr>
        <p:spPr>
          <a:xfrm>
            <a:off x="179550" y="815800"/>
            <a:ext cx="3861300" cy="37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MVC Architecture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Model, View, Controller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 way to design and structure web applications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 Model processes data, the View presents it, and the Controller acts as intermediary between the two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It is popular for its separation of low-level (data handling, logic) and high-level (user interface) processes</a:t>
            </a:r>
            <a:endParaRPr/>
          </a:p>
        </p:txBody>
      </p:sp>
      <p:sp>
        <p:nvSpPr>
          <p:cNvPr id="224" name="Google Shape;224;p31"/>
          <p:cNvSpPr txBox="1"/>
          <p:nvPr/>
        </p:nvSpPr>
        <p:spPr>
          <a:xfrm>
            <a:off x="6964175" y="4431800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Phoebe Castanedo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25" name="Google Shape;225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40850" y="1122075"/>
            <a:ext cx="5103155" cy="2635260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31"/>
          <p:cNvSpPr txBox="1"/>
          <p:nvPr/>
        </p:nvSpPr>
        <p:spPr>
          <a:xfrm>
            <a:off x="8544250" y="3482525"/>
            <a:ext cx="701400" cy="37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████</a:t>
            </a:r>
            <a:endParaRPr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QTC Senior Design Team Composition</a:t>
            </a:r>
            <a:endParaRPr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Cristian Corrales (Team Lead)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Sean Ybarra (Software Architect)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Phoebe Castanedo (Software Architect)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Chandel Buelna (Lead Software Engineer / Project Planner)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David Sanchez (Documentation Author / Project Planner)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Ares Ton-That (Documentation Author)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Brandon Gonzalez (Quality Assurance)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Joaquin Robles (Quality Assurance)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Roman Arias (Public Relations)</a:t>
            </a:r>
            <a:endParaRPr/>
          </a:p>
        </p:txBody>
      </p:sp>
      <p:sp>
        <p:nvSpPr>
          <p:cNvPr id="93" name="Google Shape;93;p14"/>
          <p:cNvSpPr txBox="1"/>
          <p:nvPr/>
        </p:nvSpPr>
        <p:spPr>
          <a:xfrm>
            <a:off x="6971475" y="4336825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Ares Ton-That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2"/>
          <p:cNvSpPr txBox="1"/>
          <p:nvPr>
            <p:ph type="title"/>
          </p:nvPr>
        </p:nvSpPr>
        <p:spPr>
          <a:xfrm>
            <a:off x="311700" y="16605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Methodology: ASP .NET and C#</a:t>
            </a:r>
            <a:endParaRPr/>
          </a:p>
        </p:txBody>
      </p:sp>
      <p:sp>
        <p:nvSpPr>
          <p:cNvPr id="232" name="Google Shape;232;p32"/>
          <p:cNvSpPr txBox="1"/>
          <p:nvPr>
            <p:ph idx="1" type="body"/>
          </p:nvPr>
        </p:nvSpPr>
        <p:spPr>
          <a:xfrm>
            <a:off x="118550" y="773850"/>
            <a:ext cx="4260300" cy="400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</a:pPr>
            <a:r>
              <a:rPr lang="en"/>
              <a:t>ASP .NET</a:t>
            </a:r>
            <a:endParaRPr/>
          </a:p>
          <a:p>
            <a:pPr indent="-349250" lvl="1" marL="9144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Arial"/>
              <a:buChar char="○"/>
            </a:pPr>
            <a:r>
              <a:rPr lang="en" sz="1500">
                <a:latin typeface="Arial"/>
                <a:ea typeface="Arial"/>
                <a:cs typeface="Arial"/>
                <a:sym typeface="Arial"/>
              </a:rPr>
              <a:t>open-source framework from Microsoft for web development</a:t>
            </a:r>
            <a:endParaRPr sz="1500">
              <a:latin typeface="Arial"/>
              <a:ea typeface="Arial"/>
              <a:cs typeface="Arial"/>
              <a:sym typeface="Arial"/>
            </a:endParaRPr>
          </a:p>
          <a:p>
            <a:pPr indent="-323850" lvl="1" marL="9144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○"/>
            </a:pPr>
            <a:r>
              <a:rPr lang="en" sz="1500">
                <a:latin typeface="Arial"/>
                <a:ea typeface="Arial"/>
                <a:cs typeface="Arial"/>
                <a:sym typeface="Arial"/>
              </a:rPr>
              <a:t>An extension of the more generic .NET framework</a:t>
            </a:r>
            <a:endParaRPr sz="1500">
              <a:latin typeface="Arial"/>
              <a:ea typeface="Arial"/>
              <a:cs typeface="Arial"/>
              <a:sym typeface="Arial"/>
            </a:endParaRPr>
          </a:p>
          <a:p>
            <a:pPr indent="-323850" lvl="1" marL="9144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○"/>
            </a:pPr>
            <a:r>
              <a:rPr lang="en" sz="1500">
                <a:latin typeface="Arial"/>
                <a:ea typeface="Arial"/>
                <a:cs typeface="Arial"/>
                <a:sym typeface="Arial"/>
              </a:rPr>
              <a:t>back-end code is in </a:t>
            </a:r>
            <a:r>
              <a:rPr b="1" lang="en" sz="1500">
                <a:latin typeface="Arial"/>
                <a:ea typeface="Arial"/>
                <a:cs typeface="Arial"/>
                <a:sym typeface="Arial"/>
              </a:rPr>
              <a:t>C#</a:t>
            </a:r>
            <a:r>
              <a:rPr lang="en" sz="1500">
                <a:latin typeface="Arial"/>
                <a:ea typeface="Arial"/>
                <a:cs typeface="Arial"/>
                <a:sym typeface="Arial"/>
              </a:rPr>
              <a:t>, F#, or Visual Basic</a:t>
            </a:r>
            <a:endParaRPr sz="1500">
              <a:latin typeface="Arial"/>
              <a:ea typeface="Arial"/>
              <a:cs typeface="Arial"/>
              <a:sym typeface="Arial"/>
            </a:endParaRPr>
          </a:p>
          <a:p>
            <a:pPr indent="-323850" lvl="1" marL="9144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○"/>
            </a:pPr>
            <a:r>
              <a:rPr lang="en" sz="1500">
                <a:latin typeface="Arial"/>
                <a:ea typeface="Arial"/>
                <a:cs typeface="Arial"/>
                <a:sym typeface="Arial"/>
              </a:rPr>
              <a:t>integrates with JS frameworks</a:t>
            </a:r>
            <a:endParaRPr sz="1500">
              <a:latin typeface="Arial"/>
              <a:ea typeface="Arial"/>
              <a:cs typeface="Arial"/>
              <a:sym typeface="Arial"/>
            </a:endParaRPr>
          </a:p>
          <a:p>
            <a:pPr indent="-323850" lvl="1" marL="9144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○"/>
            </a:pPr>
            <a:r>
              <a:rPr lang="en" sz="1500">
                <a:latin typeface="Arial"/>
                <a:ea typeface="Arial"/>
                <a:cs typeface="Arial"/>
                <a:sym typeface="Arial"/>
              </a:rPr>
              <a:t>Development takes advantage of its integration in VS with MVC</a:t>
            </a:r>
            <a:endParaRPr sz="15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32"/>
          <p:cNvSpPr txBox="1"/>
          <p:nvPr/>
        </p:nvSpPr>
        <p:spPr>
          <a:xfrm>
            <a:off x="4281500" y="773850"/>
            <a:ext cx="46149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Vs. alternatives (e.g Django/Python, Spring/Java)?</a:t>
            </a:r>
            <a:endParaRPr sz="18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7500" lvl="1" marL="91440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</a:pPr>
            <a:r>
              <a:rPr lang="en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ASP .NET meets the standards of QTC's web applications</a:t>
            </a:r>
            <a:endParaRPr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</a:pPr>
            <a:r>
              <a:rPr lang="en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Other pros of ASP .NET over others: extensive documentation, plenty of 3rd party libraries, preferred by many companies for dependability</a:t>
            </a:r>
            <a:endParaRPr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4" name="Google Shape;234;p32"/>
          <p:cNvSpPr txBox="1"/>
          <p:nvPr/>
        </p:nvSpPr>
        <p:spPr>
          <a:xfrm>
            <a:off x="6985400" y="4414050"/>
            <a:ext cx="2327700" cy="42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Phoebe Castanedo</a:t>
            </a:r>
            <a:endParaRPr sz="1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3"/>
          <p:cNvSpPr txBox="1"/>
          <p:nvPr>
            <p:ph type="title"/>
          </p:nvPr>
        </p:nvSpPr>
        <p:spPr>
          <a:xfrm>
            <a:off x="267300" y="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Project Structure</a:t>
            </a:r>
            <a:endParaRPr/>
          </a:p>
        </p:txBody>
      </p:sp>
      <p:sp>
        <p:nvSpPr>
          <p:cNvPr id="240" name="Google Shape;240;p33"/>
          <p:cNvSpPr txBox="1"/>
          <p:nvPr>
            <p:ph idx="1" type="body"/>
          </p:nvPr>
        </p:nvSpPr>
        <p:spPr>
          <a:xfrm>
            <a:off x="311700" y="850300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overall project structure can be reduced down to 3 key features: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1.) </a:t>
            </a:r>
            <a:r>
              <a:rPr lang="en"/>
              <a:t>PDF viewer with file cluster concatenation,editing, and searching features.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2.) Uploading and downloading files PDF files to QTC’s company’s database.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3.) A simple yet robust GUI that meets QTC’s UI/UX standards.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Additional feature can be implemented after completing these three.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33"/>
          <p:cNvSpPr txBox="1"/>
          <p:nvPr/>
        </p:nvSpPr>
        <p:spPr>
          <a:xfrm>
            <a:off x="6964175" y="4431800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Sean Ybarra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Main Functionality	</a:t>
            </a:r>
            <a:endParaRPr/>
          </a:p>
        </p:txBody>
      </p:sp>
      <p:sp>
        <p:nvSpPr>
          <p:cNvPr id="247" name="Google Shape;247;p34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main functionality of this web application is to allow users to view, search, and parse PDF files that correlate to respected clients.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will be achievable through the MVC architecture of ASP.NET framework.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 Atalasoft SDK.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concatenating PDFs will be implemented in the controllers.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Additional modifications in conjunction with Atalasoft SDK will achieve desirable search/parsing results .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34"/>
          <p:cNvSpPr txBox="1"/>
          <p:nvPr/>
        </p:nvSpPr>
        <p:spPr>
          <a:xfrm>
            <a:off x="6964175" y="4431800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Sean Ybarra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3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Receiving</a:t>
            </a:r>
            <a:r>
              <a:rPr lang="en"/>
              <a:t> and Storing PDF Documents </a:t>
            </a:r>
            <a:endParaRPr/>
          </a:p>
        </p:txBody>
      </p:sp>
      <p:sp>
        <p:nvSpPr>
          <p:cNvPr id="254" name="Google Shape;254;p3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Locally stored PDF files will be used to help with testing.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aims to help simplify testing of the main functionality of the application.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QTC’s databases will the practical location to store files post development</a:t>
            </a:r>
            <a:r>
              <a:rPr lang="en"/>
              <a:t>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PDF files will be stored on a QTC database for security purposes.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Requests to pull and update PDF files will be handled by SQL queries through controllers.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35"/>
          <p:cNvSpPr txBox="1"/>
          <p:nvPr/>
        </p:nvSpPr>
        <p:spPr>
          <a:xfrm>
            <a:off x="6964175" y="4431800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Sean Ybarra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Graphical User Interface (GUI)</a:t>
            </a:r>
            <a:endParaRPr/>
          </a:p>
        </p:txBody>
      </p:sp>
      <p:sp>
        <p:nvSpPr>
          <p:cNvPr id="261" name="Google Shape;261;p3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GUI focuses on the overall aesthetic of the user interface as well as the overall user experience of the web application.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will consist of HTML,CSS,Bootstrap,and javascript.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They will be registered as views for the corresponding controllers they are meant to serve.</a:t>
            </a:r>
            <a:endParaRPr sz="1400"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400"/>
              <a:t>The UI will </a:t>
            </a:r>
            <a:r>
              <a:rPr lang="en"/>
              <a:t>have to meet the aesthetics of QTC</a:t>
            </a:r>
            <a:r>
              <a:rPr lang="en" sz="1400"/>
              <a:t>, while UX will be intuitive and simple to understand. Both UI and UX will be in accordance with the standards of QTC.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36"/>
          <p:cNvSpPr txBox="1"/>
          <p:nvPr/>
        </p:nvSpPr>
        <p:spPr>
          <a:xfrm>
            <a:off x="6964175" y="4431800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Sean Ybarra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Additional Features</a:t>
            </a:r>
            <a:endParaRPr/>
          </a:p>
        </p:txBody>
      </p:sp>
      <p:sp>
        <p:nvSpPr>
          <p:cNvPr id="268" name="Google Shape;268;p3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Collaboration</a:t>
            </a:r>
            <a:r>
              <a:rPr lang="en"/>
              <a:t> over contract negotiation is an essential part of the agile development process, and applies to the overall structure of the project.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Although the essential functions have been laid out according to their </a:t>
            </a:r>
            <a:r>
              <a:rPr lang="en"/>
              <a:t>precedence</a:t>
            </a:r>
            <a:r>
              <a:rPr lang="en"/>
              <a:t> that doesn’t imply that other features can’t be added later on</a:t>
            </a:r>
            <a:r>
              <a:rPr lang="en"/>
              <a:t>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means that any other additions to the functionality of the application will be added only after the completion of the 3 main features listed.</a:t>
            </a:r>
            <a:endParaRPr/>
          </a:p>
        </p:txBody>
      </p:sp>
      <p:sp>
        <p:nvSpPr>
          <p:cNvPr id="269" name="Google Shape;269;p37"/>
          <p:cNvSpPr txBox="1"/>
          <p:nvPr/>
        </p:nvSpPr>
        <p:spPr>
          <a:xfrm>
            <a:off x="6964175" y="4431800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Sean Ybarra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QTC’s Transition to Agile Development</a:t>
            </a:r>
            <a:endParaRPr/>
          </a:p>
        </p:txBody>
      </p:sp>
      <p:sp>
        <p:nvSpPr>
          <p:cNvPr id="275" name="Google Shape;275;p38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QTC initially designed software using </a:t>
            </a:r>
            <a:r>
              <a:rPr lang="en"/>
              <a:t>the </a:t>
            </a:r>
            <a:r>
              <a:rPr lang="en"/>
              <a:t>Waterfall </a:t>
            </a:r>
            <a:r>
              <a:rPr lang="en"/>
              <a:t>Model</a:t>
            </a:r>
            <a:r>
              <a:rPr lang="en"/>
              <a:t>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</a:t>
            </a:r>
            <a:r>
              <a:rPr lang="en"/>
              <a:t>Waterfall </a:t>
            </a:r>
            <a:r>
              <a:rPr lang="en"/>
              <a:t>Model</a:t>
            </a:r>
            <a:r>
              <a:rPr lang="en"/>
              <a:t> is highly inefficient and ineffective (Linear Progression).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QTC </a:t>
            </a:r>
            <a:r>
              <a:rPr lang="en"/>
              <a:t>started searching</a:t>
            </a:r>
            <a:r>
              <a:rPr lang="en"/>
              <a:t> for a new development strategy, but continued using </a:t>
            </a:r>
            <a:r>
              <a:rPr lang="en"/>
              <a:t>the Waterfall Model</a:t>
            </a:r>
            <a:r>
              <a:rPr lang="en"/>
              <a:t>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Huge software failure in 2013.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QTC transitioned to Agile Development to improve efficiency and prevent future software failures.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QTC analytics demonstrated that Agile development drastically improved software production.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 additional major software failures. </a:t>
            </a:r>
            <a:endParaRPr/>
          </a:p>
        </p:txBody>
      </p:sp>
      <p:sp>
        <p:nvSpPr>
          <p:cNvPr id="276" name="Google Shape;276;p38"/>
          <p:cNvSpPr txBox="1"/>
          <p:nvPr/>
        </p:nvSpPr>
        <p:spPr>
          <a:xfrm>
            <a:off x="6971475" y="4336825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Ares Ton-That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Agile -  What is Agile</a:t>
            </a:r>
            <a:endParaRPr/>
          </a:p>
        </p:txBody>
      </p:sp>
      <p:sp>
        <p:nvSpPr>
          <p:cNvPr id="282" name="Google Shape;282;p39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is Agile?</a:t>
            </a:r>
            <a:endParaRPr/>
          </a:p>
          <a:p>
            <a:pPr indent="-3175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Individuals and interactions over processes and tools</a:t>
            </a:r>
            <a:endParaRPr/>
          </a:p>
          <a:p>
            <a:pPr indent="-3175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Working software over comprehensive documentation</a:t>
            </a:r>
            <a:endParaRPr/>
          </a:p>
          <a:p>
            <a:pPr indent="-3175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Customer collaboration over contract negotiation</a:t>
            </a:r>
            <a:endParaRPr/>
          </a:p>
          <a:p>
            <a:pPr indent="-3175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Responding to change over following a plan</a:t>
            </a:r>
            <a:endParaRPr/>
          </a:p>
        </p:txBody>
      </p:sp>
      <p:sp>
        <p:nvSpPr>
          <p:cNvPr id="283" name="Google Shape;283;p39"/>
          <p:cNvSpPr txBox="1"/>
          <p:nvPr/>
        </p:nvSpPr>
        <p:spPr>
          <a:xfrm>
            <a:off x="6964175" y="4431800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Cristian Corrales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40"/>
          <p:cNvSpPr txBox="1"/>
          <p:nvPr>
            <p:ph type="title"/>
          </p:nvPr>
        </p:nvSpPr>
        <p:spPr>
          <a:xfrm>
            <a:off x="311700" y="121375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Agile - Frameworks</a:t>
            </a:r>
            <a:endParaRPr/>
          </a:p>
        </p:txBody>
      </p:sp>
      <p:sp>
        <p:nvSpPr>
          <p:cNvPr id="289" name="Google Shape;289;p40"/>
          <p:cNvSpPr txBox="1"/>
          <p:nvPr>
            <p:ph idx="1" type="body"/>
          </p:nvPr>
        </p:nvSpPr>
        <p:spPr>
          <a:xfrm>
            <a:off x="311700" y="1007850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Frameworks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Most popular: Scrum and Kanban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Kanban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visualisation of workflow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Drives evolutionary change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Scrum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Build a product in a series of fixed-length iterations (Sprints)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Allows for teams to work together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Encourages teams to reflect on wins and losses</a:t>
            </a:r>
            <a:endParaRPr/>
          </a:p>
        </p:txBody>
      </p:sp>
      <p:sp>
        <p:nvSpPr>
          <p:cNvPr id="290" name="Google Shape;290;p40"/>
          <p:cNvSpPr txBox="1"/>
          <p:nvPr/>
        </p:nvSpPr>
        <p:spPr>
          <a:xfrm>
            <a:off x="6964175" y="4431800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Cristian Corrales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descr="Scrum FAQ. Why have I written this? | by Neil Killick | Medium" id="291" name="Google Shape;291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64179" y="0"/>
            <a:ext cx="2216221" cy="2140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Kanban (development) - Wikipedia" id="292" name="Google Shape;292;p4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36825" y="121374"/>
            <a:ext cx="2472550" cy="2041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41"/>
          <p:cNvSpPr txBox="1"/>
          <p:nvPr>
            <p:ph type="title"/>
          </p:nvPr>
        </p:nvSpPr>
        <p:spPr>
          <a:xfrm>
            <a:off x="311700" y="466225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Agile - Senior Design Team</a:t>
            </a:r>
            <a:endParaRPr/>
          </a:p>
        </p:txBody>
      </p:sp>
      <p:sp>
        <p:nvSpPr>
          <p:cNvPr id="298" name="Google Shape;298;p41"/>
          <p:cNvSpPr txBox="1"/>
          <p:nvPr>
            <p:ph idx="1" type="body"/>
          </p:nvPr>
        </p:nvSpPr>
        <p:spPr>
          <a:xfrm>
            <a:off x="51800" y="1559000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Sprints will start on Friday and end on Wednesdays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Week long sprints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At the beginning of the sprint (Sprint Planning)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 the middle of the sprint (Stand ups)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At the end of the sprint (Sprint Review / Backlog Grooming)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QTC ( Sprint Review)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Senior Design Team (Backlog Grooming)</a:t>
            </a:r>
            <a:endParaRPr/>
          </a:p>
        </p:txBody>
      </p:sp>
      <p:sp>
        <p:nvSpPr>
          <p:cNvPr id="299" name="Google Shape;299;p41"/>
          <p:cNvSpPr txBox="1"/>
          <p:nvPr/>
        </p:nvSpPr>
        <p:spPr>
          <a:xfrm>
            <a:off x="6964175" y="4431800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Cristian Corrales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descr="Just Getting Started with Scrum | Scrum Inc" id="300" name="Google Shape;300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09700" y="0"/>
            <a:ext cx="3034300" cy="234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Overview of QTC</a:t>
            </a:r>
            <a:endParaRPr/>
          </a:p>
        </p:txBody>
      </p:sp>
      <p:sp>
        <p:nvSpPr>
          <p:cNvPr id="99" name="Google Shape;99;p1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Who they are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QTC is the largest provider of disability and occupational health examination services.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QTC was founded in 1981 on the principles of Quality, Timeliness, and Customer Service.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QTC has spent over 35 years focusing on delivering high quality technology-driven exam solutions for their clients.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they do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QTC provides medical examination and diagnostic testing services.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QTC offers a complete one-stop shop for medical, disability and </a:t>
            </a:r>
            <a:r>
              <a:rPr lang="en"/>
              <a:t>occupational</a:t>
            </a:r>
            <a:r>
              <a:rPr lang="en"/>
              <a:t> health services.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Since 2000, they have been conducting approximately 9 million physical examinations and reports.</a:t>
            </a:r>
            <a:r>
              <a:rPr lang="en">
                <a:solidFill>
                  <a:srgbClr val="FFFFFF"/>
                </a:solidFill>
              </a:rPr>
              <a:t>s Ton-Th</a:t>
            </a:r>
            <a:endParaRPr/>
          </a:p>
        </p:txBody>
      </p:sp>
      <p:sp>
        <p:nvSpPr>
          <p:cNvPr id="100" name="Google Shape;100;p15"/>
          <p:cNvSpPr txBox="1"/>
          <p:nvPr/>
        </p:nvSpPr>
        <p:spPr>
          <a:xfrm>
            <a:off x="6971475" y="4336825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Ares Ton-That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42"/>
          <p:cNvSpPr txBox="1"/>
          <p:nvPr>
            <p:ph type="title"/>
          </p:nvPr>
        </p:nvSpPr>
        <p:spPr>
          <a:xfrm>
            <a:off x="311700" y="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Agile - Ensure Success</a:t>
            </a:r>
            <a:endParaRPr/>
          </a:p>
        </p:txBody>
      </p:sp>
      <p:sp>
        <p:nvSpPr>
          <p:cNvPr id="306" name="Google Shape;306;p42"/>
          <p:cNvSpPr txBox="1"/>
          <p:nvPr>
            <p:ph idx="1" type="body"/>
          </p:nvPr>
        </p:nvSpPr>
        <p:spPr>
          <a:xfrm>
            <a:off x="311700" y="607800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Deploy Fully working Software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Test Driven Development Strategy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Workflow Visualization</a:t>
            </a:r>
            <a:endParaRPr/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Jira Tool</a:t>
            </a:r>
            <a:endParaRPr/>
          </a:p>
        </p:txBody>
      </p:sp>
      <p:sp>
        <p:nvSpPr>
          <p:cNvPr id="307" name="Google Shape;307;p42"/>
          <p:cNvSpPr txBox="1"/>
          <p:nvPr/>
        </p:nvSpPr>
        <p:spPr>
          <a:xfrm>
            <a:off x="6964175" y="4431800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Cristian Corrales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descr="18 Best JIRA Alternatives For Agile Project Management in 2019 | Workzone" id="308" name="Google Shape;308;p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139100"/>
            <a:ext cx="4772150" cy="2758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43"/>
          <p:cNvSpPr txBox="1"/>
          <p:nvPr>
            <p:ph type="title"/>
          </p:nvPr>
        </p:nvSpPr>
        <p:spPr>
          <a:xfrm>
            <a:off x="267300" y="4154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Source Control</a:t>
            </a:r>
            <a:endParaRPr/>
          </a:p>
        </p:txBody>
      </p:sp>
      <p:sp>
        <p:nvSpPr>
          <p:cNvPr id="314" name="Google Shape;314;p43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Git and Github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Allows for a collaborative environment </a:t>
            </a:r>
            <a:endParaRPr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repo will be private unless asked otherwise</a:t>
            </a:r>
            <a:endParaRPr/>
          </a:p>
        </p:txBody>
      </p:sp>
      <p:sp>
        <p:nvSpPr>
          <p:cNvPr id="315" name="Google Shape;315;p43"/>
          <p:cNvSpPr txBox="1"/>
          <p:nvPr/>
        </p:nvSpPr>
        <p:spPr>
          <a:xfrm>
            <a:off x="6964175" y="4431800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Cristian Corrales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Initial Project: Provider Credential Web Portal</a:t>
            </a:r>
            <a:endParaRPr/>
          </a:p>
        </p:txBody>
      </p:sp>
      <p:sp>
        <p:nvSpPr>
          <p:cNvPr id="106" name="Google Shape;106;p1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Problem: QTC needed a more efficient way of recording medical providers’ credentials spread across various med</a:t>
            </a:r>
            <a:r>
              <a:rPr lang="en"/>
              <a:t>ical</a:t>
            </a:r>
            <a:r>
              <a:rPr lang="en"/>
              <a:t> credential websites and validating the data.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Possible Solution: A web crawler that would </a:t>
            </a:r>
            <a:r>
              <a:rPr lang="en"/>
              <a:t>auto populate</a:t>
            </a:r>
            <a:r>
              <a:rPr lang="en"/>
              <a:t> an entry field tool with client information and would periodically match the recorded data.</a:t>
            </a:r>
            <a:endParaRPr/>
          </a:p>
        </p:txBody>
      </p:sp>
      <p:sp>
        <p:nvSpPr>
          <p:cNvPr id="107" name="Google Shape;107;p16"/>
          <p:cNvSpPr txBox="1"/>
          <p:nvPr/>
        </p:nvSpPr>
        <p:spPr>
          <a:xfrm>
            <a:off x="6971475" y="4336825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Roman Arias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Initial Project: Provider Credential Web Portal</a:t>
            </a:r>
            <a:endParaRPr/>
          </a:p>
        </p:txBody>
      </p:sp>
      <p:sp>
        <p:nvSpPr>
          <p:cNvPr id="113" name="Google Shape;113;p17"/>
          <p:cNvSpPr txBox="1"/>
          <p:nvPr>
            <p:ph idx="1" type="body"/>
          </p:nvPr>
        </p:nvSpPr>
        <p:spPr>
          <a:xfrm>
            <a:off x="311700" y="1152475"/>
            <a:ext cx="4981800" cy="350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web crawler would auto populate a data entry tool with the required information such as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License Numbers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Names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Expiration Dates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Etc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The data gathered would be checked for accuracy by checking it against provider websites such as these.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14" name="Google Shape;11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80600" y="1988348"/>
            <a:ext cx="4899075" cy="11668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7"/>
          <p:cNvSpPr/>
          <p:nvPr/>
        </p:nvSpPr>
        <p:spPr>
          <a:xfrm>
            <a:off x="5250650" y="2453875"/>
            <a:ext cx="1296600" cy="1179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7"/>
          <p:cNvSpPr/>
          <p:nvPr/>
        </p:nvSpPr>
        <p:spPr>
          <a:xfrm>
            <a:off x="5293525" y="2989650"/>
            <a:ext cx="792900" cy="1071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7"/>
          <p:cNvSpPr/>
          <p:nvPr/>
        </p:nvSpPr>
        <p:spPr>
          <a:xfrm>
            <a:off x="5250650" y="2282425"/>
            <a:ext cx="525000" cy="1071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7"/>
          <p:cNvSpPr txBox="1"/>
          <p:nvPr/>
        </p:nvSpPr>
        <p:spPr>
          <a:xfrm>
            <a:off x="6971475" y="4336825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Roman Arias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Initial Project: Provider Credential Web Portal</a:t>
            </a:r>
            <a:endParaRPr/>
          </a:p>
        </p:txBody>
      </p:sp>
      <p:sp>
        <p:nvSpPr>
          <p:cNvPr id="124" name="Google Shape;124;p18"/>
          <p:cNvSpPr txBox="1"/>
          <p:nvPr>
            <p:ph idx="1" type="body"/>
          </p:nvPr>
        </p:nvSpPr>
        <p:spPr>
          <a:xfrm>
            <a:off x="311700" y="1017800"/>
            <a:ext cx="4799700" cy="349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Arkansas Optometry Board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8"/>
          <p:cNvSpPr txBox="1"/>
          <p:nvPr/>
        </p:nvSpPr>
        <p:spPr>
          <a:xfrm>
            <a:off x="6971475" y="4336825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Roman Arias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26" name="Google Shape;12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1425" y="1556150"/>
            <a:ext cx="3359750" cy="1865275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8"/>
          <p:cNvSpPr txBox="1"/>
          <p:nvPr>
            <p:ph idx="1" type="body"/>
          </p:nvPr>
        </p:nvSpPr>
        <p:spPr>
          <a:xfrm>
            <a:off x="4102650" y="1017800"/>
            <a:ext cx="4534200" cy="290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Alabama Board of Optometry</a:t>
            </a:r>
            <a:endParaRPr/>
          </a:p>
        </p:txBody>
      </p:sp>
      <p:pic>
        <p:nvPicPr>
          <p:cNvPr id="128" name="Google Shape;128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74139" y="1503763"/>
            <a:ext cx="4074811" cy="197005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8"/>
          <p:cNvSpPr/>
          <p:nvPr/>
        </p:nvSpPr>
        <p:spPr>
          <a:xfrm>
            <a:off x="482200" y="1832375"/>
            <a:ext cx="1435800" cy="2250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8"/>
          <p:cNvSpPr/>
          <p:nvPr/>
        </p:nvSpPr>
        <p:spPr>
          <a:xfrm>
            <a:off x="1093000" y="2882500"/>
            <a:ext cx="653700" cy="1287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8"/>
          <p:cNvSpPr/>
          <p:nvPr/>
        </p:nvSpPr>
        <p:spPr>
          <a:xfrm>
            <a:off x="910825" y="3161100"/>
            <a:ext cx="600000" cy="1287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8"/>
          <p:cNvSpPr/>
          <p:nvPr/>
        </p:nvSpPr>
        <p:spPr>
          <a:xfrm>
            <a:off x="6461525" y="1960950"/>
            <a:ext cx="396600" cy="963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Research regarding previous projects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9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Goal: To automate the process of validating QTC’s medical data via web crawler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we did: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Searched for an API or endpoint to assist in structuring software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Researched how the websites structured their data</a:t>
            </a:r>
            <a:endParaRPr/>
          </a:p>
        </p:txBody>
      </p:sp>
      <p:sp>
        <p:nvSpPr>
          <p:cNvPr id="139" name="Google Shape;139;p19"/>
          <p:cNvSpPr txBox="1"/>
          <p:nvPr/>
        </p:nvSpPr>
        <p:spPr>
          <a:xfrm>
            <a:off x="6971475" y="4336825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Brandon Gonzalez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0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Research regarding previous projects</a:t>
            </a:r>
            <a:endParaRPr/>
          </a:p>
        </p:txBody>
      </p:sp>
      <p:sp>
        <p:nvSpPr>
          <p:cNvPr id="145" name="Google Shape;145;p20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Problems with the project</a:t>
            </a:r>
            <a:endParaRPr sz="2000"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Legal issues regarding web crawler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Unique web crawler for each website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 websites require payment for accessing data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 websites had captchas to access data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 API or endpoints</a:t>
            </a:r>
            <a:endParaRPr/>
          </a:p>
        </p:txBody>
      </p:sp>
      <p:sp>
        <p:nvSpPr>
          <p:cNvPr id="146" name="Google Shape;146;p20"/>
          <p:cNvSpPr txBox="1"/>
          <p:nvPr/>
        </p:nvSpPr>
        <p:spPr>
          <a:xfrm>
            <a:off x="6971475" y="4336825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Brandon Gonzalez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Research regarding previous projects</a:t>
            </a:r>
            <a:endParaRPr/>
          </a:p>
        </p:txBody>
      </p:sp>
      <p:sp>
        <p:nvSpPr>
          <p:cNvPr id="152" name="Google Shape;152;p2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Legal Issues</a:t>
            </a:r>
            <a:endParaRPr sz="2000"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 websites prohibit web crawling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management of sensitive data can potentially be leaked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May fall under commercial use, can be problematic</a:t>
            </a:r>
            <a:endParaRPr/>
          </a:p>
        </p:txBody>
      </p:sp>
      <p:sp>
        <p:nvSpPr>
          <p:cNvPr id="153" name="Google Shape;153;p21"/>
          <p:cNvSpPr txBox="1"/>
          <p:nvPr/>
        </p:nvSpPr>
        <p:spPr>
          <a:xfrm>
            <a:off x="6971475" y="4336825"/>
            <a:ext cx="21165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Brandon Gonzalez</a:t>
            </a:r>
            <a:endParaRPr sz="18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