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04a3f30a0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04a3f30a0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4918b6c2c_4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04918b6c2c_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4918b6c2c_4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04918b6c2c_4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04ea86bc5ca3df5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04ea86bc5ca3df5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04ea86bc5ca3df5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04ea86bc5ca3df5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02c15b156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02c15b156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02c15b156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02c15b156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62f70681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262f70681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2c15b156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02c15b156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221f99dea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221f99dea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03240fd4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03240fd4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221f99de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221f99de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254e3aa5c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254e3aa5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254e3aa5c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254e3aa5c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221f99deaa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221f99dea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2644096393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2644096393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02d53d6e12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02d53d6e12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04918b6c2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04918b6c2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Roboto"/>
              <a:buChar char="○"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Air Quality Information based on Search Location on the Mobile App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Connect real time AQI pollutants and live Weather on the HomePage of the App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04918b6c2c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04918b6c2c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04ea86bc5ca3df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04ea86bc5ca3df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253a8c950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253a8c950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02d53d6e12_2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02d53d6e12_2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02d53d6e12_2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02d53d6e12_2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02d53d6e12_2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02d53d6e12_2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4918b6c2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04918b6c2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04ea86bc5ca3df5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04ea86bc5ca3df5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4918b6c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04918b6c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04a3f30a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04a3f30a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7.jpg"/><Relationship Id="rId5" Type="http://schemas.openxmlformats.org/officeDocument/2006/relationships/image" Target="../media/image3.jpg"/><Relationship Id="rId6" Type="http://schemas.openxmlformats.org/officeDocument/2006/relationships/image" Target="../media/image13.jpg"/><Relationship Id="rId7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24.png"/><Relationship Id="rId6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22.png"/><Relationship Id="rId5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jpg"/><Relationship Id="rId4" Type="http://schemas.openxmlformats.org/officeDocument/2006/relationships/image" Target="../media/image4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3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Artificial Intelligence for Air Pollution Prediction and Visualization</a:t>
            </a:r>
            <a:endParaRPr/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11700" y="1878550"/>
            <a:ext cx="4260300" cy="10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Members: Hector Rucobo, Alejandro Alatorre, Emmanuel Cocom, Aldo Ruiz Cruz, Vidal Zazueta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Sponsors: NASA and LA City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Advisor: Mohammad Pourhomayoun</a:t>
            </a:r>
            <a:endParaRPr/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6575" y="2719500"/>
            <a:ext cx="270510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475" y="3114800"/>
            <a:ext cx="1904450" cy="190445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is at risk?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2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-Everyone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</a:t>
            </a:r>
            <a:r>
              <a:rPr lang="en"/>
              <a:t>Immune</a:t>
            </a:r>
            <a:r>
              <a:rPr lang="en"/>
              <a:t> compromised individuals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-Children </a:t>
            </a: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4470" y="2364570"/>
            <a:ext cx="4159525" cy="277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and Purpose</a:t>
            </a:r>
            <a:endParaRPr/>
          </a:p>
        </p:txBody>
      </p:sp>
      <p:sp>
        <p:nvSpPr>
          <p:cNvPr id="148" name="Google Shape;148;p23"/>
          <p:cNvSpPr txBox="1"/>
          <p:nvPr/>
        </p:nvSpPr>
        <p:spPr>
          <a:xfrm>
            <a:off x="0" y="1390900"/>
            <a:ext cx="4311000" cy="294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● Goals: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○ Develop an web application and mobile app that </a:t>
            </a:r>
            <a:r>
              <a:rPr lang="en" sz="1200">
                <a:solidFill>
                  <a:schemeClr val="lt1"/>
                </a:solidFill>
              </a:rPr>
              <a:t>provides  </a:t>
            </a:r>
            <a:endParaRPr sz="1200">
              <a:solidFill>
                <a:srgbClr val="FFFFFF"/>
              </a:solidFill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❖"/>
            </a:pPr>
            <a:r>
              <a:rPr lang="en" sz="1100">
                <a:solidFill>
                  <a:schemeClr val="lt1"/>
                </a:solidFill>
              </a:rPr>
              <a:t>Easy access to current and forecasted air quality information that is also based on user location</a:t>
            </a:r>
            <a:endParaRPr sz="1100">
              <a:solidFill>
                <a:schemeClr val="lt1"/>
              </a:solidFill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❖"/>
            </a:pPr>
            <a:r>
              <a:rPr lang="en" sz="1100">
                <a:solidFill>
                  <a:schemeClr val="lt1"/>
                </a:solidFill>
              </a:rPr>
              <a:t>a variety of visualization aids </a:t>
            </a:r>
            <a:endParaRPr sz="11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● Purpose: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○ Means to make better i</a:t>
            </a:r>
            <a:r>
              <a:rPr lang="en" sz="1100">
                <a:solidFill>
                  <a:srgbClr val="FFFFFF"/>
                </a:solidFill>
              </a:rPr>
              <a:t>nformed </a:t>
            </a:r>
            <a:r>
              <a:rPr lang="en" sz="1100">
                <a:solidFill>
                  <a:schemeClr val="lt1"/>
                </a:solidFill>
              </a:rPr>
              <a:t>outdoor activity choices</a:t>
            </a:r>
            <a:endParaRPr sz="11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	Lung and heart chronic conditions</a:t>
            </a:r>
            <a:endParaRPr sz="11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○ Earlier response opportunities to government officials (city, country  or state)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4246" y="1390900"/>
            <a:ext cx="4053553" cy="355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</a:t>
            </a:r>
            <a:endParaRPr/>
          </a:p>
        </p:txBody>
      </p:sp>
      <p:sp>
        <p:nvSpPr>
          <p:cNvPr id="155" name="Google Shape;155;p24"/>
          <p:cNvSpPr txBox="1"/>
          <p:nvPr>
            <p:ph idx="1" type="body"/>
          </p:nvPr>
        </p:nvSpPr>
        <p:spPr>
          <a:xfrm>
            <a:off x="334525" y="1254800"/>
            <a:ext cx="3660900" cy="335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City of Los Angeles 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Using forecasted data, city or county can send advisory notices to its residents when poor air quality surges.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Vulnerable</a:t>
            </a:r>
            <a:r>
              <a:rPr lang="en">
                <a:solidFill>
                  <a:schemeClr val="lt1"/>
                </a:solidFill>
              </a:rPr>
              <a:t> Groups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Residents with health conditions and chronic conditions and other </a:t>
            </a:r>
            <a:r>
              <a:rPr lang="en">
                <a:solidFill>
                  <a:schemeClr val="lt1"/>
                </a:solidFill>
              </a:rPr>
              <a:t>vulnerabilities</a:t>
            </a:r>
            <a:r>
              <a:rPr lang="en">
                <a:solidFill>
                  <a:schemeClr val="lt1"/>
                </a:solidFill>
              </a:rPr>
              <a:t> (pregnancy)  can stay in doors or limit outdoor activity. </a:t>
            </a:r>
            <a:endParaRPr>
              <a:solidFill>
                <a:schemeClr val="lt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</a:pPr>
            <a:r>
              <a:rPr lang="en">
                <a:solidFill>
                  <a:schemeClr val="lt1"/>
                </a:solidFill>
              </a:rPr>
              <a:t>Lungs and heart conditions i.e asthma, heart disease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56" name="Google Shape;15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5200" y="472475"/>
            <a:ext cx="3174250" cy="19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5850" y="2736074"/>
            <a:ext cx="2903355" cy="191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Technology Used for Website</a:t>
            </a:r>
            <a:endParaRPr/>
          </a:p>
        </p:txBody>
      </p:sp>
      <p:sp>
        <p:nvSpPr>
          <p:cNvPr id="163" name="Google Shape;163;p25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-React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-JavaScript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-Node.js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-Heroku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-CSS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-ArcGIS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-HTML</a:t>
            </a:r>
            <a:endParaRPr/>
          </a:p>
        </p:txBody>
      </p:sp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8744" y="3673464"/>
            <a:ext cx="1182325" cy="1334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0725" y="1736025"/>
            <a:ext cx="1715750" cy="11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6125" y="2506775"/>
            <a:ext cx="979388" cy="133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5525" y="49875"/>
            <a:ext cx="2001825" cy="133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4150993"/>
            <a:ext cx="2743325" cy="93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0725" y="1817675"/>
            <a:ext cx="1715750" cy="11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5525" y="131525"/>
            <a:ext cx="2001825" cy="133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Implemented Items for Website</a:t>
            </a:r>
            <a:endParaRPr/>
          </a:p>
        </p:txBody>
      </p:sp>
      <p:sp>
        <p:nvSpPr>
          <p:cNvPr id="176" name="Google Shape;176;p26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-Home Page, Graphs Page, Air Quality Map Page, and a Forecast Page.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391400"/>
            <a:ext cx="3188575" cy="15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80725"/>
            <a:ext cx="3188574" cy="169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5225" y="3299424"/>
            <a:ext cx="3706499" cy="178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4225" y="1249675"/>
            <a:ext cx="3657499" cy="1873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 Page</a:t>
            </a:r>
            <a:endParaRPr/>
          </a:p>
        </p:txBody>
      </p:sp>
      <p:sp>
        <p:nvSpPr>
          <p:cNvPr id="186" name="Google Shape;186;p27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-Presented when website is opened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-Will have a gauge to display the current air quality, another gauge to display the types of </a:t>
            </a:r>
            <a:r>
              <a:rPr lang="en"/>
              <a:t>pollutants</a:t>
            </a:r>
            <a:r>
              <a:rPr lang="en"/>
              <a:t> and another gauge to display tomorrow’s air quality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-Will also have a weekly forecast of the weather and temperature’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-Can search a location by </a:t>
            </a:r>
            <a:r>
              <a:rPr lang="en"/>
              <a:t>inputting</a:t>
            </a:r>
            <a:r>
              <a:rPr lang="en"/>
              <a:t> a </a:t>
            </a:r>
            <a:r>
              <a:rPr lang="en"/>
              <a:t>zip code</a:t>
            </a:r>
            <a:r>
              <a:rPr lang="en"/>
              <a:t> in the search bar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-At the bottom, several news articles that will redirect you to their websites when selecting “Click for More Information”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200" y="3395525"/>
            <a:ext cx="3984450" cy="174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425" y="1375750"/>
            <a:ext cx="2539900" cy="13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482362"/>
            <a:ext cx="2961826" cy="157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Graphs Page</a:t>
            </a:r>
            <a:endParaRPr/>
          </a:p>
        </p:txBody>
      </p:sp>
      <p:sp>
        <p:nvSpPr>
          <p:cNvPr id="195" name="Google Shape;195;p28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-Several gauges that will display different information depending for a location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-Location can be specified by inputting a zip code on the search bar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-A gauge for PM 2.5, PM 10, Ozone (O3), and Nitrogen-oxide (NO2) </a:t>
            </a:r>
            <a:endParaRPr/>
          </a:p>
        </p:txBody>
      </p:sp>
      <p:pic>
        <p:nvPicPr>
          <p:cNvPr id="196" name="Google Shape;19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25" y="1450553"/>
            <a:ext cx="3065873" cy="147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125" y="3345275"/>
            <a:ext cx="3065875" cy="14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8175" y="3312099"/>
            <a:ext cx="3179404" cy="147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 Quality</a:t>
            </a:r>
            <a:r>
              <a:rPr lang="en"/>
              <a:t> Map</a:t>
            </a:r>
            <a:endParaRPr/>
          </a:p>
        </p:txBody>
      </p:sp>
      <p:sp>
        <p:nvSpPr>
          <p:cNvPr id="204" name="Google Shape;204;p29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-An </a:t>
            </a:r>
            <a:r>
              <a:rPr lang="en"/>
              <a:t>interactive</a:t>
            </a:r>
            <a:r>
              <a:rPr lang="en"/>
              <a:t> map that displays air quality sites around the United States if a site is available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-Sites are identified by any colored circle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-Air Quality index in the bottom left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-Clicking on any circle will display more information such as the site name, the type of pollutants, and the </a:t>
            </a:r>
            <a:r>
              <a:rPr lang="en"/>
              <a:t>air quality</a:t>
            </a:r>
            <a:r>
              <a:rPr lang="en"/>
              <a:t> if available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4525" y="3009826"/>
            <a:ext cx="4376560" cy="19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347" y="3080000"/>
            <a:ext cx="2416900" cy="151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 Map</a:t>
            </a:r>
            <a:endParaRPr/>
          </a:p>
        </p:txBody>
      </p:sp>
      <p:sp>
        <p:nvSpPr>
          <p:cNvPr id="212" name="Google Shape;212;p30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–An interactive map that displays the forecast of the air quality around Los Angeles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-Up to 24 hour forecast prediction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-The pollutant that is being displayed is PM 2.5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-Data provided by utilizing an </a:t>
            </a:r>
            <a:r>
              <a:rPr lang="en"/>
              <a:t>advanced</a:t>
            </a:r>
            <a:r>
              <a:rPr lang="en"/>
              <a:t> artificial intelligence and machine learning algorithm provided by the Research Team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-User can press play button to get an </a:t>
            </a:r>
            <a:r>
              <a:rPr lang="en"/>
              <a:t>automatic display of the forecast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-Can go backwards or forwards using the back and forward buttons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75" y="2884146"/>
            <a:ext cx="4510026" cy="2197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/>
          <p:nvPr>
            <p:ph type="ctrTitle"/>
          </p:nvPr>
        </p:nvSpPr>
        <p:spPr>
          <a:xfrm>
            <a:off x="311700" y="539725"/>
            <a:ext cx="39372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App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1"/>
          <p:cNvSpPr txBox="1"/>
          <p:nvPr>
            <p:ph idx="1" type="subTitle"/>
          </p:nvPr>
        </p:nvSpPr>
        <p:spPr>
          <a:xfrm>
            <a:off x="311700" y="1878550"/>
            <a:ext cx="63693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703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80"/>
              <a:buChar char="-"/>
            </a:pPr>
            <a:r>
              <a:rPr lang="en" sz="2180"/>
              <a:t>To develop the Mobile App we used Android Studio, ArcGIS, and Kotlin as our technology tools. </a:t>
            </a:r>
            <a:endParaRPr sz="2180"/>
          </a:p>
        </p:txBody>
      </p:sp>
      <p:pic>
        <p:nvPicPr>
          <p:cNvPr id="220" name="Google Shape;2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6450" y="3168122"/>
            <a:ext cx="3224221" cy="181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225" y="3198302"/>
            <a:ext cx="3509550" cy="175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7400" y="151375"/>
            <a:ext cx="3630249" cy="181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5126225" y="248225"/>
            <a:ext cx="39660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	</a:t>
            </a:r>
            <a:r>
              <a:rPr b="1" lang="en" sz="2000"/>
              <a:t>Definitions and Causes</a:t>
            </a:r>
            <a:endParaRPr b="1" sz="2000"/>
          </a:p>
        </p:txBody>
      </p:sp>
      <p:sp>
        <p:nvSpPr>
          <p:cNvPr id="74" name="Google Shape;74;p14"/>
          <p:cNvSpPr/>
          <p:nvPr/>
        </p:nvSpPr>
        <p:spPr>
          <a:xfrm>
            <a:off x="4572000" y="285275"/>
            <a:ext cx="453575" cy="49259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1.</a:t>
            </a:r>
          </a:p>
        </p:txBody>
      </p:sp>
      <p:sp>
        <p:nvSpPr>
          <p:cNvPr id="75" name="Google Shape;75;p14"/>
          <p:cNvSpPr/>
          <p:nvPr/>
        </p:nvSpPr>
        <p:spPr>
          <a:xfrm>
            <a:off x="4572000" y="1194225"/>
            <a:ext cx="453574" cy="49259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2.</a:t>
            </a:r>
          </a:p>
        </p:txBody>
      </p:sp>
      <p:sp>
        <p:nvSpPr>
          <p:cNvPr id="76" name="Google Shape;76;p14"/>
          <p:cNvSpPr txBox="1"/>
          <p:nvPr/>
        </p:nvSpPr>
        <p:spPr>
          <a:xfrm>
            <a:off x="5178000" y="1194225"/>
            <a:ext cx="3966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Significance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4572000" y="2103175"/>
            <a:ext cx="453576" cy="492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3.</a:t>
            </a:r>
          </a:p>
        </p:txBody>
      </p:sp>
      <p:sp>
        <p:nvSpPr>
          <p:cNvPr id="78" name="Google Shape;78;p14"/>
          <p:cNvSpPr txBox="1"/>
          <p:nvPr/>
        </p:nvSpPr>
        <p:spPr>
          <a:xfrm>
            <a:off x="5178000" y="2103175"/>
            <a:ext cx="3966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Purpose of Project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14"/>
          <p:cNvSpPr/>
          <p:nvPr/>
        </p:nvSpPr>
        <p:spPr>
          <a:xfrm>
            <a:off x="4572000" y="3012125"/>
            <a:ext cx="453575" cy="492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4.</a:t>
            </a:r>
          </a:p>
        </p:txBody>
      </p:sp>
      <p:sp>
        <p:nvSpPr>
          <p:cNvPr id="80" name="Google Shape;80;p14"/>
          <p:cNvSpPr/>
          <p:nvPr/>
        </p:nvSpPr>
        <p:spPr>
          <a:xfrm>
            <a:off x="4572000" y="3921075"/>
            <a:ext cx="436273" cy="49397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5.</a:t>
            </a:r>
          </a:p>
        </p:txBody>
      </p:sp>
      <p:sp>
        <p:nvSpPr>
          <p:cNvPr id="81" name="Google Shape;81;p14"/>
          <p:cNvSpPr txBox="1"/>
          <p:nvPr/>
        </p:nvSpPr>
        <p:spPr>
          <a:xfrm>
            <a:off x="5126225" y="3058325"/>
            <a:ext cx="3966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Technology and Progress</a:t>
            </a:r>
            <a:endParaRPr b="1"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5178000" y="4013475"/>
            <a:ext cx="3940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Future Goals</a:t>
            </a:r>
            <a:endParaRPr b="1" sz="2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3" name="Google Shape;8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5" y="500925"/>
            <a:ext cx="3706501" cy="209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Home/Landing Page</a:t>
            </a:r>
            <a:endParaRPr/>
          </a:p>
        </p:txBody>
      </p:sp>
      <p:sp>
        <p:nvSpPr>
          <p:cNvPr id="228" name="Google Shape;228;p32"/>
          <p:cNvSpPr txBox="1"/>
          <p:nvPr>
            <p:ph idx="1" type="body"/>
          </p:nvPr>
        </p:nvSpPr>
        <p:spPr>
          <a:xfrm>
            <a:off x="4644675" y="877625"/>
            <a:ext cx="4166400" cy="37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 </a:t>
            </a:r>
            <a:r>
              <a:rPr lang="en"/>
              <a:t>Default location of Los Angeles, CA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 Current Date and Time is shown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 Displays the current air quality in the current location, for now it is defaulted to Los Angeles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 The gauge shows a live AQI number from AirNow of Los Angeles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 AQI Updated every hour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 The weather and the bottom 3 boxes are a work in progress, which should display a measure AQI for PM 2.5 and PM 10 at the bottom and stating if its good or bad. </a:t>
            </a:r>
            <a:endParaRPr/>
          </a:p>
        </p:txBody>
      </p:sp>
      <p:sp>
        <p:nvSpPr>
          <p:cNvPr id="229" name="Google Shape;229;p3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0" name="Google Shape;23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0075" y="1205500"/>
            <a:ext cx="1766025" cy="372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Graphs Page</a:t>
            </a:r>
            <a:endParaRPr/>
          </a:p>
        </p:txBody>
      </p:sp>
      <p:sp>
        <p:nvSpPr>
          <p:cNvPr id="236" name="Google Shape;236;p33"/>
          <p:cNvSpPr txBox="1"/>
          <p:nvPr>
            <p:ph idx="1" type="body"/>
          </p:nvPr>
        </p:nvSpPr>
        <p:spPr>
          <a:xfrm>
            <a:off x="4644675" y="1255175"/>
            <a:ext cx="4166400" cy="33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Displays Today’s Air Quality Forecast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Displays Tomorrow's Air Quality Forecast, Indicating if the pollutants would be good or not Tomorrow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The bottom Graph shows the Air Quality Index number in real time, with the different types of pollutants that there is in that certain location. 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Data updated every Hour</a:t>
            </a:r>
            <a:endParaRPr/>
          </a:p>
        </p:txBody>
      </p:sp>
      <p:pic>
        <p:nvPicPr>
          <p:cNvPr id="237" name="Google Shape;2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425" y="1255173"/>
            <a:ext cx="1689300" cy="3687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 Quality Map</a:t>
            </a:r>
            <a:endParaRPr/>
          </a:p>
        </p:txBody>
      </p:sp>
      <p:sp>
        <p:nvSpPr>
          <p:cNvPr id="243" name="Google Shape;243;p3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This is an interactive map that shows the different AQI Index Numbers.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Display the Air Quality map showing different places where AQI numbers can be read.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The AQI number shown from the map is a </a:t>
            </a:r>
            <a:r>
              <a:rPr lang="en"/>
              <a:t>certain</a:t>
            </a:r>
            <a:r>
              <a:rPr lang="en"/>
              <a:t> pollutant in that certain area.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AQI number updated every Hour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5800" y="1296300"/>
            <a:ext cx="1698350" cy="36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 Page</a:t>
            </a:r>
            <a:endParaRPr/>
          </a:p>
        </p:txBody>
      </p:sp>
      <p:sp>
        <p:nvSpPr>
          <p:cNvPr id="250" name="Google Shape;250;p35"/>
          <p:cNvSpPr txBox="1"/>
          <p:nvPr>
            <p:ph idx="1" type="body"/>
          </p:nvPr>
        </p:nvSpPr>
        <p:spPr>
          <a:xfrm>
            <a:off x="4616725" y="1282950"/>
            <a:ext cx="4166400" cy="25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-Displays a 24 hour forecast prediction for LA County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-The user has an option to go forwards or backwards to change the hour of the Air Quality predictions.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 The user has the option to auto-play to show each layer at certain times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-The user is able to zoom in and out of the map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 Predictions layers made with very Advanced Data Science Machine Learning Algorithms </a:t>
            </a:r>
            <a:endParaRPr/>
          </a:p>
        </p:txBody>
      </p:sp>
      <p:sp>
        <p:nvSpPr>
          <p:cNvPr id="251" name="Google Shape;251;p35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6672" y="1119838"/>
            <a:ext cx="1896600" cy="3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ArcGIS Model</a:t>
            </a:r>
            <a:endParaRPr/>
          </a:p>
        </p:txBody>
      </p:sp>
      <p:sp>
        <p:nvSpPr>
          <p:cNvPr id="258" name="Google Shape;258;p36"/>
          <p:cNvSpPr txBox="1"/>
          <p:nvPr>
            <p:ph idx="1" type="body"/>
          </p:nvPr>
        </p:nvSpPr>
        <p:spPr>
          <a:xfrm>
            <a:off x="4616725" y="1282950"/>
            <a:ext cx="4166400" cy="25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Advanced geoprocessing tools and Python working together to create layers.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Model begins with GeoTIFF files created by advanced machine learning algorithm.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AWS allows us to manage these files.</a:t>
            </a:r>
            <a:endParaRPr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Fully automated process utilizing task scheduling and ArcGIS Online. </a:t>
            </a:r>
            <a:endParaRPr/>
          </a:p>
        </p:txBody>
      </p:sp>
      <p:sp>
        <p:nvSpPr>
          <p:cNvPr id="259" name="Google Shape;259;p3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75" y="3570850"/>
            <a:ext cx="8737451" cy="15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3413" y="1282938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 Demo!</a:t>
            </a:r>
            <a:endParaRPr/>
          </a:p>
        </p:txBody>
      </p:sp>
      <p:sp>
        <p:nvSpPr>
          <p:cNvPr id="267" name="Google Shape;267;p37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Demonstration of a live demo of our website and our mobile app.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Goals: </a:t>
            </a:r>
            <a:endParaRPr/>
          </a:p>
        </p:txBody>
      </p:sp>
      <p:sp>
        <p:nvSpPr>
          <p:cNvPr id="273" name="Google Shape;273;p38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Website: Personalized User Experience</a:t>
            </a:r>
            <a:endParaRPr sz="1400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Social Media Sharing</a:t>
            </a:r>
            <a:endParaRPr sz="1200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Text alerts for dangerous conditions</a:t>
            </a:r>
            <a:endParaRPr sz="12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Mobile</a:t>
            </a:r>
            <a:endParaRPr sz="1400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User location air quality readings</a:t>
            </a:r>
            <a:endParaRPr sz="1200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Air quality readings based on zip code searches</a:t>
            </a:r>
            <a:endParaRPr sz="1200"/>
          </a:p>
        </p:txBody>
      </p:sp>
      <p:pic>
        <p:nvPicPr>
          <p:cNvPr id="274" name="Google Shape;27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5344" y="2812075"/>
            <a:ext cx="3322726" cy="233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9"/>
          <p:cNvSpPr txBox="1"/>
          <p:nvPr>
            <p:ph type="title"/>
          </p:nvPr>
        </p:nvSpPr>
        <p:spPr>
          <a:xfrm>
            <a:off x="311725" y="248400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Thoughts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0750" y="1657313"/>
            <a:ext cx="2322232" cy="18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9"/>
          <p:cNvSpPr txBox="1"/>
          <p:nvPr/>
        </p:nvSpPr>
        <p:spPr>
          <a:xfrm>
            <a:off x="177200" y="1287600"/>
            <a:ext cx="4033500" cy="31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Air Pollution contributes annually to </a:t>
            </a: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millions</a:t>
            </a: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of deaths worldwide and must be taken seriously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Making Air Quality readings and forecasting </a:t>
            </a: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accessible</a:t>
            </a: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will help in making more timely response</a:t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0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Thank You!</a:t>
            </a:r>
            <a:endParaRPr sz="5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1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 Thanks to the Professor Mohammad, Sponsors &amp; Research Team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Definitions</a:t>
            </a:r>
            <a:endParaRPr/>
          </a:p>
        </p:txBody>
      </p:sp>
      <p:sp>
        <p:nvSpPr>
          <p:cNvPr id="89" name="Google Shape;89;p15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air pollution?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Air pollution is the contamination of the indoor or </a:t>
            </a:r>
            <a:r>
              <a:rPr lang="en"/>
              <a:t>outdoor</a:t>
            </a:r>
            <a:r>
              <a:rPr lang="en"/>
              <a:t> environment by any chemical, physical or biological agent that modifies the natural </a:t>
            </a:r>
            <a:r>
              <a:rPr lang="en"/>
              <a:t>characteristics</a:t>
            </a:r>
            <a:r>
              <a:rPr lang="en"/>
              <a:t> of the </a:t>
            </a:r>
            <a:r>
              <a:rPr lang="en"/>
              <a:t>atmosphere</a:t>
            </a:r>
            <a:r>
              <a:rPr lang="en"/>
              <a:t>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Most prevalent type is smog (ground-level O3) and soot (PM).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Other types include black carbon (BC), nitrogen oxides(NO and NO2), and sulfur dioxide (SO2).</a:t>
            </a:r>
            <a:endParaRPr/>
          </a:p>
        </p:txBody>
      </p:sp>
      <p:pic>
        <p:nvPicPr>
          <p:cNvPr id="90" name="Google Shape;9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100" y="2035700"/>
            <a:ext cx="3657750" cy="18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Causes - Anthropogenic</a:t>
            </a:r>
            <a:endParaRPr/>
          </a:p>
        </p:txBody>
      </p:sp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Particulate matter (PM)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Transportation, factories, power plants, incinerators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Black carbon (BC)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Burning fuel, wood, carbon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Nitrogen oxides (NO and NO2)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Transportation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Ground-level Ozone (O3)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Combustion and fossil fuels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Sulfur Dioxide (SO2)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Metal extraction and smelting, coal, ship engines</a:t>
            </a:r>
            <a:endParaRPr/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475" y="1939375"/>
            <a:ext cx="3801001" cy="254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Causes - Natural</a:t>
            </a:r>
            <a:endParaRPr/>
          </a:p>
        </p:txBody>
      </p:sp>
      <p:sp>
        <p:nvSpPr>
          <p:cNvPr id="103" name="Google Shape;103;p17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Dust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Large areas with open land, little vegetation, and lack of precipitation naturally produce dust storms.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Particulate matter gets added to the air.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Wildfires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Smoke and carbon monoxide caused by fires contribute to carbon levels in the atmosphere.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Volcanic</a:t>
            </a:r>
            <a:r>
              <a:rPr lang="en"/>
              <a:t> Activity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When an eruption occurs, a tremendous amount of sulfuric, chlorine, and ash products are produced.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These are released into the atmosphere and picked up by winds which disperse them over large areas.</a:t>
            </a:r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00" y="3164147"/>
            <a:ext cx="2845526" cy="172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200" y="1289650"/>
            <a:ext cx="2845526" cy="172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Particulates:</a:t>
            </a:r>
            <a:endParaRPr/>
          </a:p>
        </p:txBody>
      </p:sp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 pollution comes in several shapes.</a:t>
            </a:r>
            <a:br>
              <a:rPr lang="en"/>
            </a:br>
            <a:r>
              <a:rPr lang="en"/>
              <a:t>-PM 2.5 or 10: small fine solid or liquid particles</a:t>
            </a:r>
            <a:br>
              <a:rPr lang="en"/>
            </a:br>
            <a:r>
              <a:rPr lang="en"/>
              <a:t>	-origin:dust,soot,smoke,industry, volcanos,polen, soil.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It is our focus.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1122" y="2311450"/>
            <a:ext cx="4002876" cy="283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Significance:</a:t>
            </a:r>
            <a:endParaRPr/>
          </a:p>
        </p:txBody>
      </p:sp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-Short term:  discomfort and irritation to the eyes,nose, throat  and skin	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 more serious are </a:t>
            </a:r>
            <a:r>
              <a:rPr lang="en"/>
              <a:t>illnesses:</a:t>
            </a:r>
            <a:r>
              <a:rPr lang="en"/>
              <a:t> </a:t>
            </a:r>
            <a:r>
              <a:rPr lang="en"/>
              <a:t>bronchitis</a:t>
            </a:r>
            <a:r>
              <a:rPr lang="en"/>
              <a:t> and pneumonia.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-long term: acute chronic illness, decreased lung function for prolonged periods, higher hospitalization rates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-death in compromised or weakened groups</a:t>
            </a:r>
            <a:endParaRPr/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350" y="3111500"/>
            <a:ext cx="4833050" cy="199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Significance:</a:t>
            </a:r>
            <a:endParaRPr/>
          </a:p>
        </p:txBody>
      </p:sp>
      <p:sp>
        <p:nvSpPr>
          <p:cNvPr id="125" name="Google Shape;125;p20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-Los Angeles and its surrounding areas have </a:t>
            </a:r>
            <a:r>
              <a:rPr lang="en"/>
              <a:t>continuously</a:t>
            </a:r>
            <a:r>
              <a:rPr lang="en"/>
              <a:t> had horrible </a:t>
            </a:r>
            <a:r>
              <a:rPr lang="en"/>
              <a:t>pollution</a:t>
            </a:r>
            <a:r>
              <a:rPr lang="en"/>
              <a:t> rates</a:t>
            </a:r>
            <a:br>
              <a:rPr lang="en"/>
            </a:br>
            <a:r>
              <a:rPr lang="en"/>
              <a:t>-Chinatown (the </a:t>
            </a:r>
            <a:r>
              <a:rPr lang="en"/>
              <a:t>worst</a:t>
            </a:r>
            <a:r>
              <a:rPr lang="en"/>
              <a:t> </a:t>
            </a:r>
            <a:r>
              <a:rPr lang="en"/>
              <a:t>polluted</a:t>
            </a:r>
            <a:r>
              <a:rPr lang="en"/>
              <a:t> place) 2016-2017 air pollution was dangerous 117 times.</a:t>
            </a:r>
            <a:endParaRPr/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7526" y="2279825"/>
            <a:ext cx="3674776" cy="244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975" y="2258375"/>
            <a:ext cx="3318151" cy="248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 Angeles:</a:t>
            </a:r>
            <a:endParaRPr/>
          </a:p>
        </p:txBody>
      </p:sp>
      <p:sp>
        <p:nvSpPr>
          <p:cNvPr id="133" name="Google Shape;133;p21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-a basin: it traps in all the bar particles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-about 40% of imports come through Los Angeles</a:t>
            </a:r>
            <a:br>
              <a:rPr lang="en"/>
            </a:br>
            <a:r>
              <a:rPr lang="en"/>
              <a:t>	-fossil fuel usage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-Forest Fires</a:t>
            </a:r>
            <a:endParaRPr/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175" y="2942688"/>
            <a:ext cx="2647950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5013" y="2933163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