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4" r:id="rId6"/>
    <p:sldId id="265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C7599-10AF-435C-9393-04B3D63C4BC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5A004-D3A3-4008-8001-208479D4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2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5A004-D3A3-4008-8001-208479D4B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5A004-D3A3-4008-8001-208479D4BC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5A004-D3A3-4008-8001-208479D4BC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4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5A004-D3A3-4008-8001-208479D4BC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1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1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8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3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7509-8121-4A37-9530-7DA799BC15F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8B7F-E866-4643-BEBE-BA8FA13F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417" y="660479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Electronic Discovery (K-Drive, Core FTP)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417" y="1482045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Discovery-Flash Drive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29752" y="2598510"/>
            <a:ext cx="2743200" cy="160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Upload to NAS Server (Public Defender Document Management Server</a:t>
            </a:r>
            <a:r>
              <a:rPr lang="en-US" dirty="0" smtClean="0"/>
              <a:t>) Following Naming Convention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417" y="5545159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Discovery-Hard Drive Disk (HDD)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417" y="3092228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Discovery-DVD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417" y="3906868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Discovery-Blu-Ray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0417" y="4724633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Discovery-External Hard Drive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417" y="2271702"/>
            <a:ext cx="3200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Discovery-CD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21913" y="1912710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from K-Drive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609458" y="3573100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discovery shredded/recycled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23528" y="234244"/>
            <a:ext cx="3737392" cy="7298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WE RECEIVE DISCOVERY</a:t>
            </a:r>
          </a:p>
        </p:txBody>
      </p:sp>
      <p:pic>
        <p:nvPicPr>
          <p:cNvPr id="3" name="Picture 2" descr="A picture containing hinge, metalware&#10;&#10;Description automatically generated">
            <a:extLst>
              <a:ext uri="{FF2B5EF4-FFF2-40B4-BE49-F238E27FC236}">
                <a16:creationId xmlns:a16="http://schemas.microsoft.com/office/drawing/2014/main" id="{DB90144A-B299-4925-B6D3-F4245E1BD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50" y="4258900"/>
            <a:ext cx="1581745" cy="13392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1CA3183-5E2F-4F6B-ABC3-2D6A5B9CB8C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1" b="10090"/>
          <a:stretch/>
        </p:blipFill>
        <p:spPr>
          <a:xfrm>
            <a:off x="3491140" y="1473417"/>
            <a:ext cx="902313" cy="648708"/>
          </a:xfrm>
          <a:prstGeom prst="rect">
            <a:avLst/>
          </a:prstGeom>
        </p:spPr>
      </p:pic>
      <p:pic>
        <p:nvPicPr>
          <p:cNvPr id="18" name="Picture 17" descr="A close-up of a cd&#10;&#10;Description automatically generated with medium confidence">
            <a:extLst>
              <a:ext uri="{FF2B5EF4-FFF2-40B4-BE49-F238E27FC236}">
                <a16:creationId xmlns:a16="http://schemas.microsoft.com/office/drawing/2014/main" id="{D2C8208E-8796-4B96-9956-577C7D098E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88" y="2313165"/>
            <a:ext cx="640080" cy="640080"/>
          </a:xfrm>
          <a:prstGeom prst="rect">
            <a:avLst/>
          </a:prstGeom>
        </p:spPr>
      </p:pic>
      <p:pic>
        <p:nvPicPr>
          <p:cNvPr id="19" name="Picture 18" descr="A close-up of a cd&#10;&#10;Description automatically generated with medium confidence">
            <a:extLst>
              <a:ext uri="{FF2B5EF4-FFF2-40B4-BE49-F238E27FC236}">
                <a16:creationId xmlns:a16="http://schemas.microsoft.com/office/drawing/2014/main" id="{B49091C0-07B1-4AC7-B5B2-FC6F5137FD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642" y="3067382"/>
            <a:ext cx="640080" cy="640080"/>
          </a:xfrm>
          <a:prstGeom prst="rect">
            <a:avLst/>
          </a:prstGeom>
        </p:spPr>
      </p:pic>
      <p:pic>
        <p:nvPicPr>
          <p:cNvPr id="20" name="Picture 19" descr="A close-up of a cd&#10;&#10;Description automatically generated with medium confidence">
            <a:extLst>
              <a:ext uri="{FF2B5EF4-FFF2-40B4-BE49-F238E27FC236}">
                <a16:creationId xmlns:a16="http://schemas.microsoft.com/office/drawing/2014/main" id="{D5D638E8-E028-4432-9F64-1B4DB67FC8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642" y="3880320"/>
            <a:ext cx="640080" cy="640080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09BB88C0-DCD6-43D8-984B-81C242C89F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320" y="5518611"/>
            <a:ext cx="626724" cy="626724"/>
          </a:xfrm>
          <a:prstGeom prst="rect">
            <a:avLst/>
          </a:prstGeom>
        </p:spPr>
      </p:pic>
      <p:pic>
        <p:nvPicPr>
          <p:cNvPr id="28" name="Picture 27" descr="Background pattern&#10;&#10;Description automatically generated">
            <a:extLst>
              <a:ext uri="{FF2B5EF4-FFF2-40B4-BE49-F238E27FC236}">
                <a16:creationId xmlns:a16="http://schemas.microsoft.com/office/drawing/2014/main" id="{1BD925AB-04F5-49AA-AE55-AB00343408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498" y="4711440"/>
            <a:ext cx="626725" cy="626725"/>
          </a:xfrm>
          <a:prstGeom prst="rect">
            <a:avLst/>
          </a:prstGeom>
        </p:spPr>
      </p:pic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BE03F3E3-2612-401B-A562-0630366FB587}"/>
              </a:ext>
            </a:extLst>
          </p:cNvPr>
          <p:cNvSpPr/>
          <p:nvPr/>
        </p:nvSpPr>
        <p:spPr>
          <a:xfrm>
            <a:off x="4565073" y="1903018"/>
            <a:ext cx="1188514" cy="33401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C751D8CE-B339-48DC-BA0E-41ED3F46A393}"/>
              </a:ext>
            </a:extLst>
          </p:cNvPr>
          <p:cNvSpPr/>
          <p:nvPr/>
        </p:nvSpPr>
        <p:spPr>
          <a:xfrm>
            <a:off x="8962605" y="2625837"/>
            <a:ext cx="519010" cy="16063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5B4906CB-53FF-4597-87DC-86790D144C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684" y="5062030"/>
            <a:ext cx="937547" cy="937547"/>
          </a:xfrm>
          <a:prstGeom prst="rect">
            <a:avLst/>
          </a:prstGeom>
        </p:spPr>
      </p:pic>
      <p:pic>
        <p:nvPicPr>
          <p:cNvPr id="35" name="Picture 34" descr="A picture containing icon&#10;&#10;Description automatically generated">
            <a:extLst>
              <a:ext uri="{FF2B5EF4-FFF2-40B4-BE49-F238E27FC236}">
                <a16:creationId xmlns:a16="http://schemas.microsoft.com/office/drawing/2014/main" id="{AD539BAD-0F99-46E3-9D72-45E0F535889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3491140" y="732795"/>
            <a:ext cx="743083" cy="567764"/>
          </a:xfrm>
          <a:prstGeom prst="rect">
            <a:avLst/>
          </a:prstGeom>
        </p:spPr>
      </p:pic>
      <p:pic>
        <p:nvPicPr>
          <p:cNvPr id="36" name="Picture 35" descr="A picture containing icon&#10;&#10;Description automatically generated">
            <a:extLst>
              <a:ext uri="{FF2B5EF4-FFF2-40B4-BE49-F238E27FC236}">
                <a16:creationId xmlns:a16="http://schemas.microsoft.com/office/drawing/2014/main" id="{69319076-537D-478C-9C05-7A7B5EAF145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10459759" y="1189535"/>
            <a:ext cx="743083" cy="56776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7888E13-92B6-49D9-A4AD-CDEECB996F0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4484279" y="1085026"/>
            <a:ext cx="743083" cy="77678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955E0F3-AA18-458F-A279-982F7D0F71C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8776492" y="1903018"/>
            <a:ext cx="543133" cy="567764"/>
          </a:xfrm>
          <a:prstGeom prst="rect">
            <a:avLst/>
          </a:prstGeom>
        </p:spPr>
      </p:pic>
      <p:pic>
        <p:nvPicPr>
          <p:cNvPr id="27" name="Picture 2" descr="File, document Free Icon of Garden stroke">
            <a:extLst>
              <a:ext uri="{FF2B5EF4-FFF2-40B4-BE49-F238E27FC236}">
                <a16:creationId xmlns:a16="http://schemas.microsoft.com/office/drawing/2014/main" id="{B54CD5D6-ECDB-43A5-A4CA-0028701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918" y="4520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-Right Arrow 1"/>
          <p:cNvSpPr/>
          <p:nvPr/>
        </p:nvSpPr>
        <p:spPr>
          <a:xfrm>
            <a:off x="7317379" y="4724633"/>
            <a:ext cx="687571" cy="5185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5288" y="6321623"/>
            <a:ext cx="10891473" cy="3781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comes from many sources, in many formats, and in large amounts.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2847" y="1518676"/>
            <a:ext cx="88863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Check Mailbox (SM/SB/LM Discovery)</a:t>
            </a:r>
          </a:p>
        </p:txBody>
      </p:sp>
      <p:sp>
        <p:nvSpPr>
          <p:cNvPr id="7" name="Rectangle 6"/>
          <p:cNvSpPr/>
          <p:nvPr/>
        </p:nvSpPr>
        <p:spPr>
          <a:xfrm>
            <a:off x="1652847" y="3429000"/>
            <a:ext cx="88863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Open Email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2847" y="5339325"/>
            <a:ext cx="44556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Physical Discovery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66411" y="5339324"/>
            <a:ext cx="4272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Electronic Discovery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293523" y="282758"/>
            <a:ext cx="3629891" cy="6430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WE ARE NOTIFIED OF DISCOVERY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>
            <a:off x="5711202" y="2649681"/>
            <a:ext cx="794534" cy="562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CC894FD-2198-4DDC-B74B-2318B3B3F057}"/>
              </a:ext>
            </a:extLst>
          </p:cNvPr>
          <p:cNvSpPr/>
          <p:nvPr/>
        </p:nvSpPr>
        <p:spPr>
          <a:xfrm>
            <a:off x="5698733" y="4560006"/>
            <a:ext cx="794534" cy="562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777A416-218E-4A94-8324-B5EC92FF43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15" y="3393684"/>
            <a:ext cx="985032" cy="985032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8633FCD5-C5A4-4AE4-B0D1-57DE9637F9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53" y="3393684"/>
            <a:ext cx="985032" cy="985032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12B40F29-02EF-4D5C-84F8-7A5C9BAC6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15" y="1518676"/>
            <a:ext cx="985032" cy="985032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89CC7D70-B0B6-4E60-8CCA-AF4CEA20A3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53" y="1488806"/>
            <a:ext cx="985032" cy="985032"/>
          </a:xfrm>
          <a:prstGeom prst="rect">
            <a:avLst/>
          </a:prstGeom>
        </p:spPr>
      </p:pic>
      <p:pic>
        <p:nvPicPr>
          <p:cNvPr id="17" name="Picture 16" descr="A close-up of a cd&#10;&#10;Description automatically generated with medium confidence">
            <a:extLst>
              <a:ext uri="{FF2B5EF4-FFF2-40B4-BE49-F238E27FC236}">
                <a16:creationId xmlns:a16="http://schemas.microsoft.com/office/drawing/2014/main" id="{E9D768A6-CFDC-4ECF-B6DE-013E00BA7E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" y="5476484"/>
            <a:ext cx="640080" cy="640080"/>
          </a:xfrm>
          <a:prstGeom prst="rect">
            <a:avLst/>
          </a:prstGeom>
        </p:spPr>
      </p:pic>
      <p:pic>
        <p:nvPicPr>
          <p:cNvPr id="18" name="Picture 17" descr="A picture containing icon&#10;&#10;Description automatically generated">
            <a:extLst>
              <a:ext uri="{FF2B5EF4-FFF2-40B4-BE49-F238E27FC236}">
                <a16:creationId xmlns:a16="http://schemas.microsoft.com/office/drawing/2014/main" id="{C24C57F7-4BD3-4913-8137-A6E85358E5C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10697095" y="5548800"/>
            <a:ext cx="743083" cy="56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4073" y="150174"/>
            <a:ext cx="445562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Physical Discovery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21646" y="649870"/>
            <a:ext cx="502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Pick up physical discovery from DA daily, provide flash drive/external hard drive for larger file sizes. Email DA staff confirming file size and obtain flash drive/external from PD 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02038" y="1653344"/>
            <a:ext cx="4270248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Look up case in eDefender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99544" y="2138107"/>
            <a:ext cx="1995055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Discovery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77231" y="2117711"/>
            <a:ext cx="1995055" cy="35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Discovery Media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42344" y="2581485"/>
            <a:ext cx="2452255" cy="107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PDF extracted from Disc folder, renamed with Bates # and Disc # added to file name (i.e. 000001-000027_Disc 01_Original filename)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9695" y="4442839"/>
            <a:ext cx="570349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 email re discovery to Correspondence folder in NAS Document Server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68538" y="5108729"/>
            <a:ext cx="507460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Send receipt to District Attorney/Notify Public Defender </a:t>
            </a:r>
            <a:r>
              <a:rPr lang="en-US" sz="1400" dirty="0" smtClean="0"/>
              <a:t>Attorney </a:t>
            </a:r>
            <a:r>
              <a:rPr lang="en-US" sz="1400" dirty="0"/>
              <a:t>of new discovery to review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87541" y="5765434"/>
            <a:ext cx="4883135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 email to “Completed” sub-folder in discovery email mailbox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672286" y="6422139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Shred/recycle physical discovery per process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5692776" y="2581486"/>
            <a:ext cx="3119477" cy="107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Folders created and media is dragged and dropped in there (pictures, audio, </a:t>
            </a:r>
            <a:r>
              <a:rPr lang="en-US" sz="1400" dirty="0" smtClean="0"/>
              <a:t>video (security camera, body-worn camera, proprietary players), </a:t>
            </a:r>
            <a:r>
              <a:rPr lang="en-US" sz="1400" dirty="0"/>
              <a:t>forensic </a:t>
            </a:r>
            <a:r>
              <a:rPr lang="en-US" sz="1400" dirty="0" smtClean="0"/>
              <a:t>evidence(cell phone/computers))</a:t>
            </a:r>
            <a:endParaRPr lang="en-US" sz="1400" dirty="0"/>
          </a:p>
        </p:txBody>
      </p:sp>
      <p:pic>
        <p:nvPicPr>
          <p:cNvPr id="13" name="Picture 12" descr="A close-up of a cd&#10;&#10;Description automatically generated with medium confidence">
            <a:extLst>
              <a:ext uri="{FF2B5EF4-FFF2-40B4-BE49-F238E27FC236}">
                <a16:creationId xmlns:a16="http://schemas.microsoft.com/office/drawing/2014/main" id="{5941D653-573F-4771-8CB5-2FAB7818A7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97" y="0"/>
            <a:ext cx="640080" cy="6400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AF1860-7870-4A80-BFF6-73580731DB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7576801" y="718679"/>
            <a:ext cx="743083" cy="776781"/>
          </a:xfrm>
          <a:prstGeom prst="rect">
            <a:avLst/>
          </a:prstGeom>
        </p:spPr>
      </p:pic>
      <p:pic>
        <p:nvPicPr>
          <p:cNvPr id="15" name="Picture 14" descr="A picture containing icon&#10;&#10;Description automatically generated">
            <a:extLst>
              <a:ext uri="{FF2B5EF4-FFF2-40B4-BE49-F238E27FC236}">
                <a16:creationId xmlns:a16="http://schemas.microsoft.com/office/drawing/2014/main" id="{9A544642-3D04-4110-A9C9-49AA793CE1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7816196" y="1647835"/>
            <a:ext cx="577426" cy="441191"/>
          </a:xfrm>
          <a:prstGeom prst="rect">
            <a:avLst/>
          </a:prstGeom>
        </p:spPr>
      </p:pic>
      <p:pic>
        <p:nvPicPr>
          <p:cNvPr id="1026" name="Picture 2" descr="File, document Free Icon of Garden stroke">
            <a:extLst>
              <a:ext uri="{FF2B5EF4-FFF2-40B4-BE49-F238E27FC236}">
                <a16:creationId xmlns:a16="http://schemas.microsoft.com/office/drawing/2014/main" id="{B54CD5D6-ECDB-43A5-A4CA-0028701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944" y="247507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1B8E00F-BF78-4C5D-BAC5-D1D43559F5A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1" r="18042"/>
          <a:stretch/>
        </p:blipFill>
        <p:spPr>
          <a:xfrm>
            <a:off x="8812253" y="2505620"/>
            <a:ext cx="1073195" cy="914401"/>
          </a:xfrm>
          <a:prstGeom prst="rect">
            <a:avLst/>
          </a:prstGeom>
        </p:spPr>
      </p:pic>
      <p:pic>
        <p:nvPicPr>
          <p:cNvPr id="19" name="Picture 18" descr="A picture containing hinge, metalware&#10;&#10;Description automatically generated">
            <a:extLst>
              <a:ext uri="{FF2B5EF4-FFF2-40B4-BE49-F238E27FC236}">
                <a16:creationId xmlns:a16="http://schemas.microsoft.com/office/drawing/2014/main" id="{CCB9A66E-7913-45B1-9A4A-F9BEE2BAF4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74" y="4338066"/>
            <a:ext cx="1054042" cy="653413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6969A096-7FBC-4193-ACA1-1D5D83AB0E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624" y="5672750"/>
            <a:ext cx="734007" cy="73400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F023759-7D00-4330-9BF5-F3F04E3A0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5284998" y="5068515"/>
            <a:ext cx="504328" cy="527199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397071" y="3786134"/>
            <a:ext cx="570349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 parties in CMS (eDefender)</a:t>
            </a:r>
            <a:endParaRPr lang="en-US" sz="1400" dirty="0"/>
          </a:p>
        </p:txBody>
      </p:sp>
      <p:pic>
        <p:nvPicPr>
          <p:cNvPr id="34" name="Picture 33" descr="A picture containing icon&#10;&#10;Description automatically generated">
            <a:extLst>
              <a:ext uri="{FF2B5EF4-FFF2-40B4-BE49-F238E27FC236}">
                <a16:creationId xmlns:a16="http://schemas.microsoft.com/office/drawing/2014/main" id="{9A544642-3D04-4110-A9C9-49AA793CE1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3454659" y="3786134"/>
            <a:ext cx="577426" cy="441191"/>
          </a:xfrm>
          <a:prstGeom prst="rect">
            <a:avLst/>
          </a:prstGeom>
        </p:spPr>
      </p:pic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5B4906CB-53FF-4597-87DC-86790D144C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631" y="6373415"/>
            <a:ext cx="453170" cy="45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77075" y="674334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Look up case in eDefender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7615" y="164219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Electronic Discovery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3258" y="1191922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Find location in K-Drive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23986" y="1698104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Transfer from K-drive to NAS Document Server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23986" y="2137156"/>
            <a:ext cx="1995055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Discovery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673" y="2137156"/>
            <a:ext cx="1995055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Discovery Media</a:t>
            </a:r>
          </a:p>
        </p:txBody>
      </p:sp>
      <p:pic>
        <p:nvPicPr>
          <p:cNvPr id="21" name="Picture 20" descr="A picture containing icon&#10;&#10;Description automatically generated">
            <a:extLst>
              <a:ext uri="{FF2B5EF4-FFF2-40B4-BE49-F238E27FC236}">
                <a16:creationId xmlns:a16="http://schemas.microsoft.com/office/drawing/2014/main" id="{8C4DE1D5-2E77-4F9B-9629-96A80690E7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4801672" y="174485"/>
            <a:ext cx="513627" cy="392445"/>
          </a:xfrm>
          <a:prstGeom prst="rect">
            <a:avLst/>
          </a:prstGeom>
        </p:spPr>
      </p:pic>
      <p:pic>
        <p:nvPicPr>
          <p:cNvPr id="22" name="Picture 21" descr="A picture containing icon&#10;&#10;Description automatically generated">
            <a:extLst>
              <a:ext uri="{FF2B5EF4-FFF2-40B4-BE49-F238E27FC236}">
                <a16:creationId xmlns:a16="http://schemas.microsoft.com/office/drawing/2014/main" id="{DD0160AC-9F02-4338-8F13-CC221475C1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5589512" y="641924"/>
            <a:ext cx="577426" cy="441191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8AB26CC5-CE18-45BB-AC0D-976831EF53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6096000" y="1145598"/>
            <a:ext cx="622431" cy="475578"/>
          </a:xfrm>
          <a:prstGeom prst="rect">
            <a:avLst/>
          </a:prstGeom>
        </p:spPr>
      </p:pic>
      <p:pic>
        <p:nvPicPr>
          <p:cNvPr id="25" name="Picture 24" descr="A picture containing hinge, metalware&#10;&#10;Description automatically generated">
            <a:extLst>
              <a:ext uri="{FF2B5EF4-FFF2-40B4-BE49-F238E27FC236}">
                <a16:creationId xmlns:a16="http://schemas.microsoft.com/office/drawing/2014/main" id="{DF26A84B-58AD-4157-910B-2FDA63A17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279" y="1667500"/>
            <a:ext cx="885029" cy="54864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066786" y="2634008"/>
            <a:ext cx="2452255" cy="1059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PDF extracted from Disc folder, renamed with Bates # and Disc # added to file name (i.e. 000001-000027_Disc 01_Original filename)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54137" y="4479792"/>
            <a:ext cx="570349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 email re discovery to Correspondence folder in NAS Document Server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92980" y="5145682"/>
            <a:ext cx="507460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Send receipt to District Attorney/Notify Public Defender </a:t>
            </a:r>
            <a:r>
              <a:rPr lang="en-US" sz="1400" dirty="0" smtClean="0"/>
              <a:t>Attorney </a:t>
            </a:r>
            <a:r>
              <a:rPr lang="en-US" sz="1400" dirty="0"/>
              <a:t>of new discovery to review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11983" y="5802387"/>
            <a:ext cx="4883135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 email to “Completed” sub-folder in discovery email mailbox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96728" y="6459092"/>
            <a:ext cx="4272742" cy="367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Delete discovery from the K-Drive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17218" y="2618439"/>
            <a:ext cx="3119477" cy="107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Folders created and media is dragged and dropped in there (pictures, audio, </a:t>
            </a:r>
            <a:r>
              <a:rPr lang="en-US" sz="1400" dirty="0" smtClean="0"/>
              <a:t>video (security camera, body-worn camera, proprietary players), </a:t>
            </a:r>
            <a:r>
              <a:rPr lang="en-US" sz="1400" dirty="0"/>
              <a:t>forensic </a:t>
            </a:r>
            <a:r>
              <a:rPr lang="en-US" sz="1400" dirty="0" smtClean="0"/>
              <a:t>evidence(cell phone/computers))</a:t>
            </a:r>
            <a:endParaRPr lang="en-US" sz="1400" dirty="0"/>
          </a:p>
        </p:txBody>
      </p:sp>
      <p:pic>
        <p:nvPicPr>
          <p:cNvPr id="38" name="Picture 2" descr="File, document Free Icon of Garden stroke">
            <a:extLst>
              <a:ext uri="{FF2B5EF4-FFF2-40B4-BE49-F238E27FC236}">
                <a16:creationId xmlns:a16="http://schemas.microsoft.com/office/drawing/2014/main" id="{B54CD5D6-ECDB-43A5-A4CA-0028701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86" y="251202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81B8E00F-BF78-4C5D-BAC5-D1D43559F5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1" r="18042"/>
          <a:stretch/>
        </p:blipFill>
        <p:spPr>
          <a:xfrm>
            <a:off x="7936695" y="2542573"/>
            <a:ext cx="1073195" cy="914401"/>
          </a:xfrm>
          <a:prstGeom prst="rect">
            <a:avLst/>
          </a:prstGeom>
        </p:spPr>
      </p:pic>
      <p:pic>
        <p:nvPicPr>
          <p:cNvPr id="40" name="Picture 39" descr="A picture containing hinge, metalware&#10;&#10;Description automatically generated">
            <a:extLst>
              <a:ext uri="{FF2B5EF4-FFF2-40B4-BE49-F238E27FC236}">
                <a16:creationId xmlns:a16="http://schemas.microsoft.com/office/drawing/2014/main" id="{CCB9A66E-7913-45B1-9A4A-F9BEE2BAF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416" y="4375019"/>
            <a:ext cx="1054042" cy="653413"/>
          </a:xfrm>
          <a:prstGeom prst="rect">
            <a:avLst/>
          </a:prstGeom>
        </p:spPr>
      </p:pic>
      <p:pic>
        <p:nvPicPr>
          <p:cNvPr id="41" name="Picture 40" descr="Shape&#10;&#10;Description automatically generated with low confidence">
            <a:extLst>
              <a:ext uri="{FF2B5EF4-FFF2-40B4-BE49-F238E27FC236}">
                <a16:creationId xmlns:a16="http://schemas.microsoft.com/office/drawing/2014/main" id="{6969A096-7FBC-4193-ACA1-1D5D83AB0E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066" y="5709703"/>
            <a:ext cx="734007" cy="734007"/>
          </a:xfrm>
          <a:prstGeom prst="rect">
            <a:avLst/>
          </a:prstGeom>
        </p:spPr>
      </p:pic>
      <p:pic>
        <p:nvPicPr>
          <p:cNvPr id="42" name="Picture 41" descr="A picture containing icon&#10;&#10;Description automatically generated">
            <a:extLst>
              <a:ext uri="{FF2B5EF4-FFF2-40B4-BE49-F238E27FC236}">
                <a16:creationId xmlns:a16="http://schemas.microsoft.com/office/drawing/2014/main" id="{D0265981-6EFC-4AEC-A8D9-B8BD83747B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6166938" y="6432075"/>
            <a:ext cx="622431" cy="42154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F023759-7D00-4330-9BF5-F3F04E3A05D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4409440" y="5105468"/>
            <a:ext cx="504328" cy="52719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521513" y="3823087"/>
            <a:ext cx="570349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 parties in CMS (eDefender)</a:t>
            </a:r>
            <a:endParaRPr lang="en-US" sz="1400" dirty="0"/>
          </a:p>
        </p:txBody>
      </p:sp>
      <p:pic>
        <p:nvPicPr>
          <p:cNvPr id="45" name="Picture 44" descr="A picture containing icon&#10;&#10;Description automatically generated">
            <a:extLst>
              <a:ext uri="{FF2B5EF4-FFF2-40B4-BE49-F238E27FC236}">
                <a16:creationId xmlns:a16="http://schemas.microsoft.com/office/drawing/2014/main" id="{9A544642-3D04-4110-A9C9-49AA793CE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2579101" y="3823087"/>
            <a:ext cx="577426" cy="44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507" y="4504102"/>
            <a:ext cx="2415729" cy="785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Discovery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03068" y="1826696"/>
            <a:ext cx="1339931" cy="399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Defender Box.com Document Filing Cabinet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1669" y="164037"/>
            <a:ext cx="10928474" cy="4428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FUTURE STATE-DISCOVERY W/ CAL STATE LOS ANGELES</a:t>
            </a:r>
            <a:endParaRPr lang="en-US" dirty="0"/>
          </a:p>
        </p:txBody>
      </p:sp>
      <p:pic>
        <p:nvPicPr>
          <p:cNvPr id="3" name="Picture 2" descr="A picture containing hinge, metalware&#10;&#10;Description automatically generated">
            <a:extLst>
              <a:ext uri="{FF2B5EF4-FFF2-40B4-BE49-F238E27FC236}">
                <a16:creationId xmlns:a16="http://schemas.microsoft.com/office/drawing/2014/main" id="{DB90144A-B299-4925-B6D3-F4245E1BD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7" y="2006370"/>
            <a:ext cx="790873" cy="669644"/>
          </a:xfrm>
          <a:prstGeom prst="rect">
            <a:avLst/>
          </a:prstGeom>
        </p:spPr>
      </p:pic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BE03F3E3-2612-401B-A562-0630366FB587}"/>
              </a:ext>
            </a:extLst>
          </p:cNvPr>
          <p:cNvSpPr/>
          <p:nvPr/>
        </p:nvSpPr>
        <p:spPr>
          <a:xfrm>
            <a:off x="2726190" y="1384470"/>
            <a:ext cx="1188514" cy="327545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6" name="Picture 35" descr="A picture containing icon&#10;&#10;Description automatically generated">
            <a:extLst>
              <a:ext uri="{FF2B5EF4-FFF2-40B4-BE49-F238E27FC236}">
                <a16:creationId xmlns:a16="http://schemas.microsoft.com/office/drawing/2014/main" id="{69319076-537D-478C-9C05-7A7B5EAF14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10873091" y="1044801"/>
            <a:ext cx="1031824" cy="78838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7888E13-92B6-49D9-A4AD-CDEECB996F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3" r="5373" b="20420"/>
          <a:stretch/>
        </p:blipFill>
        <p:spPr>
          <a:xfrm>
            <a:off x="2817640" y="783290"/>
            <a:ext cx="511582" cy="534782"/>
          </a:xfrm>
          <a:prstGeom prst="rect">
            <a:avLst/>
          </a:prstGeom>
        </p:spPr>
      </p:pic>
      <p:pic>
        <p:nvPicPr>
          <p:cNvPr id="27" name="Picture 2" descr="File, document Free Icon of Garden stroke">
            <a:extLst>
              <a:ext uri="{FF2B5EF4-FFF2-40B4-BE49-F238E27FC236}">
                <a16:creationId xmlns:a16="http://schemas.microsoft.com/office/drawing/2014/main" id="{B54CD5D6-ECDB-43A5-A4CA-0028701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48" y="351255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73506" y="5798630"/>
            <a:ext cx="2450858" cy="72983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District Attorney Electronic Receipt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3506" y="959727"/>
            <a:ext cx="2415729" cy="785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Electronic Discovery</a:t>
            </a:r>
            <a:endParaRPr lang="en-US" dirty="0"/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1B8E00F-BF78-4C5D-BAC5-D1D43559F5A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1" r="18042"/>
          <a:stretch/>
        </p:blipFill>
        <p:spPr>
          <a:xfrm>
            <a:off x="230372" y="3481801"/>
            <a:ext cx="1073195" cy="914401"/>
          </a:xfrm>
          <a:prstGeom prst="rect">
            <a:avLst/>
          </a:prstGeom>
        </p:spPr>
      </p:pic>
      <p:sp>
        <p:nvSpPr>
          <p:cNvPr id="20" name="Cloud Callout 19"/>
          <p:cNvSpPr/>
          <p:nvPr/>
        </p:nvSpPr>
        <p:spPr>
          <a:xfrm>
            <a:off x="1480732" y="1997625"/>
            <a:ext cx="971550" cy="6591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4302334" y="916716"/>
            <a:ext cx="971550" cy="6591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75906" y="5268542"/>
            <a:ext cx="5765716" cy="5023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Defender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03813" y="2924400"/>
            <a:ext cx="799508" cy="4465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4" name="Flowchart: Connector 23"/>
          <p:cNvSpPr/>
          <p:nvPr/>
        </p:nvSpPr>
        <p:spPr>
          <a:xfrm>
            <a:off x="10486059" y="1972664"/>
            <a:ext cx="1654290" cy="2823296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eDefender</a:t>
            </a:r>
            <a:endParaRPr lang="en-US" dirty="0"/>
          </a:p>
        </p:txBody>
      </p:sp>
      <p:sp>
        <p:nvSpPr>
          <p:cNvPr id="25" name="Flowchart: Connector 24"/>
          <p:cNvSpPr/>
          <p:nvPr/>
        </p:nvSpPr>
        <p:spPr>
          <a:xfrm>
            <a:off x="6506985" y="1826696"/>
            <a:ext cx="1539533" cy="141466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Discovery Media</a:t>
            </a:r>
            <a:endParaRPr lang="en-US" dirty="0"/>
          </a:p>
        </p:txBody>
      </p:sp>
      <p:sp>
        <p:nvSpPr>
          <p:cNvPr id="28" name="Flowchart: Connector 27"/>
          <p:cNvSpPr/>
          <p:nvPr/>
        </p:nvSpPr>
        <p:spPr>
          <a:xfrm>
            <a:off x="6506985" y="3359527"/>
            <a:ext cx="1539533" cy="141466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8507411" y="1826696"/>
            <a:ext cx="1642687" cy="1333017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AWS + Cognitive Skills</a:t>
            </a:r>
            <a:endParaRPr lang="en-US" dirty="0"/>
          </a:p>
        </p:txBody>
      </p:sp>
      <p:pic>
        <p:nvPicPr>
          <p:cNvPr id="35" name="Picture 2" descr="File, document Free Icon of Garden stroke">
            <a:extLst>
              <a:ext uri="{FF2B5EF4-FFF2-40B4-BE49-F238E27FC236}">
                <a16:creationId xmlns:a16="http://schemas.microsoft.com/office/drawing/2014/main" id="{B54CD5D6-ECDB-43A5-A4CA-0028701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223" y="3483850"/>
            <a:ext cx="381222" cy="45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Icon&#10;&#10;Description automatically generated">
            <a:extLst>
              <a:ext uri="{FF2B5EF4-FFF2-40B4-BE49-F238E27FC236}">
                <a16:creationId xmlns:a16="http://schemas.microsoft.com/office/drawing/2014/main" id="{81B8E00F-BF78-4C5D-BAC5-D1D43559F5A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1" r="18042"/>
          <a:stretch/>
        </p:blipFill>
        <p:spPr>
          <a:xfrm>
            <a:off x="6004899" y="1945295"/>
            <a:ext cx="481470" cy="466403"/>
          </a:xfrm>
          <a:prstGeom prst="rect">
            <a:avLst/>
          </a:prstGeom>
        </p:spPr>
      </p:pic>
      <p:sp>
        <p:nvSpPr>
          <p:cNvPr id="40" name="Cloud Callout 39"/>
          <p:cNvSpPr/>
          <p:nvPr/>
        </p:nvSpPr>
        <p:spPr>
          <a:xfrm>
            <a:off x="8731242" y="1345566"/>
            <a:ext cx="433082" cy="3153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1" name="Picture 40" descr="A picture containing icon&#10;&#10;Description automatically generated">
            <a:extLst>
              <a:ext uri="{FF2B5EF4-FFF2-40B4-BE49-F238E27FC236}">
                <a16:creationId xmlns:a16="http://schemas.microsoft.com/office/drawing/2014/main" id="{69319076-537D-478C-9C05-7A7B5EAF14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9373564" y="1328408"/>
            <a:ext cx="562127" cy="429502"/>
          </a:xfrm>
          <a:prstGeom prst="rect">
            <a:avLst/>
          </a:prstGeom>
        </p:spPr>
      </p:pic>
      <p:pic>
        <p:nvPicPr>
          <p:cNvPr id="44" name="Picture 43" descr="Shape&#10;&#10;Description automatically generated with low confidence">
            <a:extLst>
              <a:ext uri="{FF2B5EF4-FFF2-40B4-BE49-F238E27FC236}">
                <a16:creationId xmlns:a16="http://schemas.microsoft.com/office/drawing/2014/main" id="{6969A096-7FBC-4193-ACA1-1D5D83AB0E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32" y="5848185"/>
            <a:ext cx="483661" cy="549818"/>
          </a:xfrm>
          <a:prstGeom prst="rect">
            <a:avLst/>
          </a:prstGeom>
        </p:spPr>
      </p:pic>
      <p:pic>
        <p:nvPicPr>
          <p:cNvPr id="45" name="Picture 44" descr="A picture containing icon&#10;&#10;Description automatically generated">
            <a:extLst>
              <a:ext uri="{FF2B5EF4-FFF2-40B4-BE49-F238E27FC236}">
                <a16:creationId xmlns:a16="http://schemas.microsoft.com/office/drawing/2014/main" id="{69319076-537D-478C-9C05-7A7B5EAF14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/>
          <a:stretch/>
        </p:blipFill>
        <p:spPr>
          <a:xfrm>
            <a:off x="2852836" y="5267085"/>
            <a:ext cx="562127" cy="429502"/>
          </a:xfrm>
          <a:prstGeom prst="rect">
            <a:avLst/>
          </a:prstGeom>
        </p:spPr>
      </p:pic>
      <p:sp>
        <p:nvSpPr>
          <p:cNvPr id="48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 rot="16200000">
            <a:off x="8009291" y="2339625"/>
            <a:ext cx="573158" cy="41057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 rot="16200000">
            <a:off x="10073131" y="2386356"/>
            <a:ext cx="629608" cy="37356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9000000">
            <a:off x="2668263" y="5625786"/>
            <a:ext cx="1288415" cy="23114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 rot="16200000">
            <a:off x="5553595" y="2278769"/>
            <a:ext cx="794534" cy="86470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 rot="16200000">
            <a:off x="8913352" y="2645292"/>
            <a:ext cx="794534" cy="23508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1">
            <a:extLst>
              <a:ext uri="{FF2B5EF4-FFF2-40B4-BE49-F238E27FC236}">
                <a16:creationId xmlns:a16="http://schemas.microsoft.com/office/drawing/2014/main" id="{4D6C3D72-89DD-449C-BE16-5A187405E162}"/>
              </a:ext>
            </a:extLst>
          </p:cNvPr>
          <p:cNvSpPr/>
          <p:nvPr/>
        </p:nvSpPr>
        <p:spPr>
          <a:xfrm rot="16200000">
            <a:off x="5633035" y="3837005"/>
            <a:ext cx="794534" cy="86470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103068" y="5899638"/>
            <a:ext cx="7744182" cy="857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Legend</a:t>
            </a:r>
          </a:p>
          <a:p>
            <a:pPr algn="ctr"/>
            <a:r>
              <a:rPr lang="en-US" dirty="0" smtClean="0"/>
              <a:t>Blue=Files flow from one system to another; Orange=API/Automated Processes; Green=File flow within system; Light blue=Automation triggers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4763" y="49095"/>
            <a:ext cx="10928474" cy="4428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DEFENDER INFRASTRUCTURE AND APPLCIATION DIAGRAM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47912" y="2261286"/>
            <a:ext cx="1447800" cy="5022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Box.com File Storage: Electronically-stored information (ESI)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ight Arrow 32"/>
          <p:cNvSpPr/>
          <p:nvPr/>
        </p:nvSpPr>
        <p:spPr>
          <a:xfrm rot="8746031">
            <a:off x="1397971" y="2236828"/>
            <a:ext cx="1647501" cy="2857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Cube 38"/>
          <p:cNvSpPr/>
          <p:nvPr/>
        </p:nvSpPr>
        <p:spPr>
          <a:xfrm>
            <a:off x="7424848" y="1085450"/>
            <a:ext cx="1192530" cy="120015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10021171" y="1058712"/>
            <a:ext cx="1192530" cy="120015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24848" y="2336766"/>
            <a:ext cx="1347524" cy="4193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eDefender CMS Web Server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021171" y="2320161"/>
            <a:ext cx="1200150" cy="4525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eDefender CMS SQL Data Server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9011427" y="1432160"/>
            <a:ext cx="659765" cy="253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800000">
            <a:off x="9006347" y="1767440"/>
            <a:ext cx="659765" cy="253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0800000">
            <a:off x="4266923" y="1363420"/>
            <a:ext cx="2852397" cy="2774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4295713" y="1677983"/>
            <a:ext cx="2852397" cy="27749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6-Point Star 52"/>
          <p:cNvSpPr/>
          <p:nvPr/>
        </p:nvSpPr>
        <p:spPr>
          <a:xfrm>
            <a:off x="5969000" y="3166914"/>
            <a:ext cx="2313354" cy="2486539"/>
          </a:xfrm>
          <a:prstGeom prst="star6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Cloud Callout 56"/>
          <p:cNvSpPr/>
          <p:nvPr/>
        </p:nvSpPr>
        <p:spPr>
          <a:xfrm>
            <a:off x="3015072" y="1233902"/>
            <a:ext cx="1142272" cy="92580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8" name="Cloud Callout 57"/>
          <p:cNvSpPr/>
          <p:nvPr/>
        </p:nvSpPr>
        <p:spPr>
          <a:xfrm>
            <a:off x="236411" y="3007266"/>
            <a:ext cx="1247713" cy="9260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780510" y="3930963"/>
            <a:ext cx="144780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O-Drive:  Office-wide network file storage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785577" y="5993568"/>
            <a:ext cx="1447800" cy="3654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H-Drive:  Office-wide network file storage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Cloud Callout 71"/>
          <p:cNvSpPr/>
          <p:nvPr/>
        </p:nvSpPr>
        <p:spPr>
          <a:xfrm>
            <a:off x="388811" y="3160301"/>
            <a:ext cx="1247713" cy="9260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3" name="Rectangle 4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" name="Cloud Callout 118"/>
          <p:cNvSpPr/>
          <p:nvPr/>
        </p:nvSpPr>
        <p:spPr>
          <a:xfrm>
            <a:off x="3018635" y="3070819"/>
            <a:ext cx="971550" cy="6591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1" name="Cloud Callout 120"/>
          <p:cNvSpPr/>
          <p:nvPr/>
        </p:nvSpPr>
        <p:spPr>
          <a:xfrm>
            <a:off x="3018635" y="5152083"/>
            <a:ext cx="971550" cy="6591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629962" y="4081841"/>
            <a:ext cx="1036296" cy="75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PUBDEF Staff/User Accounts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ight Arrow 45"/>
          <p:cNvSpPr/>
          <p:nvPr/>
        </p:nvSpPr>
        <p:spPr>
          <a:xfrm rot="12978784">
            <a:off x="1570952" y="4527204"/>
            <a:ext cx="1647501" cy="2857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0800000">
            <a:off x="1865250" y="3303223"/>
            <a:ext cx="891825" cy="2857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18198300">
            <a:off x="7324897" y="3091274"/>
            <a:ext cx="829584" cy="2311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7822649" y="3205121"/>
            <a:ext cx="1416050" cy="390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Entry by Staff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ight Arrow 64"/>
          <p:cNvSpPr/>
          <p:nvPr/>
        </p:nvSpPr>
        <p:spPr>
          <a:xfrm rot="12814638">
            <a:off x="4247514" y="2652731"/>
            <a:ext cx="2227802" cy="2311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2047286">
            <a:off x="4150905" y="2825584"/>
            <a:ext cx="2179764" cy="2311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5361416" y="2295030"/>
            <a:ext cx="1786694" cy="38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Document, Media and Discovery Uploads and Downloads by Staff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ight Arrow 69"/>
          <p:cNvSpPr/>
          <p:nvPr/>
        </p:nvSpPr>
        <p:spPr>
          <a:xfrm rot="10800000">
            <a:off x="4295713" y="3743381"/>
            <a:ext cx="1487611" cy="23114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" name="Right Arrow 70"/>
          <p:cNvSpPr/>
          <p:nvPr/>
        </p:nvSpPr>
        <p:spPr>
          <a:xfrm>
            <a:off x="4346628" y="3987749"/>
            <a:ext cx="1487611" cy="23114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Right Arrow 74"/>
          <p:cNvSpPr/>
          <p:nvPr/>
        </p:nvSpPr>
        <p:spPr>
          <a:xfrm rot="10800000">
            <a:off x="4327180" y="4849316"/>
            <a:ext cx="1487611" cy="23114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4378095" y="5093684"/>
            <a:ext cx="1487611" cy="23114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4474931" y="3349534"/>
            <a:ext cx="1265344" cy="4092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staff files that can be viewed by ALL Staff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 Box 193"/>
          <p:cNvSpPr txBox="1">
            <a:spLocks noChangeArrowheads="1"/>
          </p:cNvSpPr>
          <p:nvPr/>
        </p:nvSpPr>
        <p:spPr bwMode="auto">
          <a:xfrm>
            <a:off x="4484151" y="5427077"/>
            <a:ext cx="1433202" cy="528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file storage that can be viewed by Individual employee ONLY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0369" y="3303223"/>
            <a:ext cx="740134" cy="6134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Backup Files processed every 4 hours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494</Words>
  <Application>Microsoft Office PowerPoint</Application>
  <PresentationFormat>Widescreen</PresentationFormat>
  <Paragraphs>79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Budwani, Deepak</dc:creator>
  <cp:lastModifiedBy>Budwani, Deepak</cp:lastModifiedBy>
  <cp:revision>25</cp:revision>
  <cp:lastPrinted>2021-08-09T19:46:24Z</cp:lastPrinted>
  <dcterms:created xsi:type="dcterms:W3CDTF">2021-08-09T19:38:16Z</dcterms:created>
  <dcterms:modified xsi:type="dcterms:W3CDTF">2021-08-18T20:49:01Z</dcterms:modified>
</cp:coreProperties>
</file>