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embeddedFontLst>
    <p:embeddedFont>
      <p:font typeface="Economica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bold.fntdata"/><Relationship Id="rId25" Type="http://schemas.openxmlformats.org/officeDocument/2006/relationships/font" Target="fonts/Economica-regular.fntdata"/><Relationship Id="rId28" Type="http://schemas.openxmlformats.org/officeDocument/2006/relationships/font" Target="fonts/Economica-boldItalic.fntdata"/><Relationship Id="rId27" Type="http://schemas.openxmlformats.org/officeDocument/2006/relationships/font" Target="fonts/Economic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Mention team members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High level design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Frontend &lt;-&gt; REST API &lt;-&gt;</a:t>
            </a:r>
            <a:r>
              <a:rPr lang="en"/>
              <a:t> Backend (?)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REST API easier to separate and develop each independently. Also test each independently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Combine high-level design slide and technologies slide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Client-side app lives INSIDE of the browser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User -&gt; |  Angular [SPA]     |||||||||||||||  [Nodejs/Express/Webapp] - [Mongoose] - [MongoDB]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------------------------------------------------------------------------------------------------------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                Browser            REST API                          Server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Express used for passport and rest api endpoints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Bi-directional arrows instead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Go through the inputs and outputs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Research DFDs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Change Rest API shape to another one; Oval = component, Rest API is an API, browser is a software… etc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Each module should be self-contained, only knows what it needs to know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Email module shouldn’t need to know about the internal stuff on how reviews are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Speaker: Go through Review manager, Calender Manager, Miscelleneous resource is files everyone needs to download 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Review Manager - Tracks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First few models are straightforward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More important is the review and stage models are used to track the status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How the document model is not only a file but keeps track of revisions and comments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First three just say it follows the same hierarchy as the university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Review tracks process specific to review such as lead reviewer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Stage tracks the document process, overall state of review as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Documents - comments and versioning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File itself, when it was created, all the details of particular version of the file, date it was uploaded, version message, user upload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Leanne David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Recent actions - just a log model (have a log model) - live on the server - list of strings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Flow chart or workflow of the review process instead of calling it a “tree”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Not all the documents are not exactly in sequence as it implies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Leave the UI pages here as static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	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Spring: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Testing, documentation, user training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Say a few sentences of what’s a program and what’s a program review and why there’s a program review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Slow down a little bit on some explanation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Have a description of the process and motivation for the system BEFORE this slide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Describe current review process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3" y="756700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flipH="1">
            <a:off x="7595938" y="4602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7" name="Shape 17"/>
          <p:cNvSpPr/>
          <p:nvPr/>
        </p:nvSpPr>
        <p:spPr>
          <a:xfrm flipH="1" rot="10800000">
            <a:off x="466425" y="35583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8" name="Shape 18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/>
            </a:lvl1pPr>
            <a:lvl2pPr lvl="1" algn="ctr">
              <a:spcBef>
                <a:spcPts val="0"/>
              </a:spcBef>
              <a:buSzPts val="4200"/>
              <a:buNone/>
              <a:defRPr/>
            </a:lvl2pPr>
            <a:lvl3pPr lvl="2" algn="ctr">
              <a:spcBef>
                <a:spcPts val="0"/>
              </a:spcBef>
              <a:buSzPts val="4200"/>
              <a:buNone/>
              <a:defRPr/>
            </a:lvl3pPr>
            <a:lvl4pPr lvl="3" algn="ctr">
              <a:spcBef>
                <a:spcPts val="0"/>
              </a:spcBef>
              <a:buSzPts val="4200"/>
              <a:buNone/>
              <a:defRPr/>
            </a:lvl4pPr>
            <a:lvl5pPr lvl="4" algn="ctr">
              <a:spcBef>
                <a:spcPts val="0"/>
              </a:spcBef>
              <a:buSzPts val="4200"/>
              <a:buNone/>
              <a:defRPr/>
            </a:lvl5pPr>
            <a:lvl6pPr lvl="5" algn="ctr">
              <a:spcBef>
                <a:spcPts val="0"/>
              </a:spcBef>
              <a:buSzPts val="4200"/>
              <a:buNone/>
              <a:defRPr/>
            </a:lvl6pPr>
            <a:lvl7pPr lvl="6" algn="ctr">
              <a:spcBef>
                <a:spcPts val="0"/>
              </a:spcBef>
              <a:buSzPts val="4200"/>
              <a:buNone/>
              <a:defRPr/>
            </a:lvl7pPr>
            <a:lvl8pPr lvl="7" algn="ctr">
              <a:spcBef>
                <a:spcPts val="0"/>
              </a:spcBef>
              <a:buSzPts val="4200"/>
              <a:buNone/>
              <a:defRPr/>
            </a:lvl8pPr>
            <a:lvl9pPr lvl="8" algn="ctr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4200"/>
              <a:buNone/>
              <a:defRPr/>
            </a:lvl1pPr>
            <a:lvl2pPr lvl="1">
              <a:spcBef>
                <a:spcPts val="0"/>
              </a:spcBef>
              <a:buSzPts val="4200"/>
              <a:buNone/>
              <a:defRPr/>
            </a:lvl2pPr>
            <a:lvl3pPr lvl="2">
              <a:spcBef>
                <a:spcPts val="0"/>
              </a:spcBef>
              <a:buSzPts val="4200"/>
              <a:buNone/>
              <a:defRPr/>
            </a:lvl3pPr>
            <a:lvl4pPr lvl="3">
              <a:spcBef>
                <a:spcPts val="0"/>
              </a:spcBef>
              <a:buSzPts val="4200"/>
              <a:buNone/>
              <a:defRPr/>
            </a:lvl4pPr>
            <a:lvl5pPr lvl="4">
              <a:spcBef>
                <a:spcPts val="0"/>
              </a:spcBef>
              <a:buSzPts val="4200"/>
              <a:buNone/>
              <a:defRPr/>
            </a:lvl5pPr>
            <a:lvl6pPr lvl="5">
              <a:spcBef>
                <a:spcPts val="0"/>
              </a:spcBef>
              <a:buSzPts val="4200"/>
              <a:buNone/>
              <a:defRPr/>
            </a:lvl6pPr>
            <a:lvl7pPr lvl="6">
              <a:spcBef>
                <a:spcPts val="0"/>
              </a:spcBef>
              <a:buSzPts val="4200"/>
              <a:buNone/>
              <a:defRPr/>
            </a:lvl7pPr>
            <a:lvl8pPr lvl="7">
              <a:spcBef>
                <a:spcPts val="0"/>
              </a:spcBef>
              <a:buSzPts val="4200"/>
              <a:buNone/>
              <a:defRPr/>
            </a:lvl8pPr>
            <a:lvl9pPr lvl="8">
              <a:spcBef>
                <a:spcPts val="0"/>
              </a:spcBef>
              <a:buSzPts val="42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 sz="3000"/>
            </a:lvl1pPr>
            <a:lvl2pPr lvl="1">
              <a:spcBef>
                <a:spcPts val="0"/>
              </a:spcBef>
              <a:buSzPts val="3000"/>
              <a:buNone/>
              <a:defRPr sz="3000"/>
            </a:lvl2pPr>
            <a:lvl3pPr lvl="2">
              <a:spcBef>
                <a:spcPts val="0"/>
              </a:spcBef>
              <a:buSzPts val="3000"/>
              <a:buNone/>
              <a:defRPr sz="3000"/>
            </a:lvl3pPr>
            <a:lvl4pPr lvl="3">
              <a:spcBef>
                <a:spcPts val="0"/>
              </a:spcBef>
              <a:buSzPts val="3000"/>
              <a:buNone/>
              <a:defRPr sz="3000"/>
            </a:lvl4pPr>
            <a:lvl5pPr lvl="4">
              <a:spcBef>
                <a:spcPts val="0"/>
              </a:spcBef>
              <a:buSzPts val="3000"/>
              <a:buNone/>
              <a:defRPr sz="3000"/>
            </a:lvl5pPr>
            <a:lvl6pPr lvl="5">
              <a:spcBef>
                <a:spcPts val="0"/>
              </a:spcBef>
              <a:buSzPts val="3000"/>
              <a:buNone/>
              <a:defRPr sz="3000"/>
            </a:lvl6pPr>
            <a:lvl7pPr lvl="6">
              <a:spcBef>
                <a:spcPts val="0"/>
              </a:spcBef>
              <a:buSzPts val="3000"/>
              <a:buNone/>
              <a:defRPr sz="3000"/>
            </a:lvl7pPr>
            <a:lvl8pPr lvl="7">
              <a:spcBef>
                <a:spcPts val="0"/>
              </a:spcBef>
              <a:buSzPts val="3000"/>
              <a:buNone/>
              <a:defRPr sz="3000"/>
            </a:lvl8pPr>
            <a:lvl9pPr lvl="8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.png"/><Relationship Id="rId13" Type="http://schemas.openxmlformats.org/officeDocument/2006/relationships/image" Target="../media/image19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/>
          <p:nvPr>
            <p:ph type="ctrTitle"/>
          </p:nvPr>
        </p:nvSpPr>
        <p:spPr>
          <a:xfrm>
            <a:off x="3741225" y="2164700"/>
            <a:ext cx="2475600" cy="181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P</a:t>
            </a:r>
            <a:r>
              <a:rPr lang="en">
                <a:solidFill>
                  <a:srgbClr val="FFFFFF"/>
                </a:solidFill>
              </a:rPr>
              <a:t>rogram 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R</a:t>
            </a:r>
            <a:r>
              <a:rPr lang="en">
                <a:solidFill>
                  <a:srgbClr val="FFFFFF"/>
                </a:solidFill>
              </a:rPr>
              <a:t>eview 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I</a:t>
            </a:r>
            <a:r>
              <a:rPr lang="en">
                <a:solidFill>
                  <a:srgbClr val="FFFFFF"/>
                </a:solidFill>
              </a:rPr>
              <a:t>nformation 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</a:t>
            </a:r>
            <a:r>
              <a:rPr lang="en">
                <a:solidFill>
                  <a:srgbClr val="FFFFFF"/>
                </a:solidFill>
              </a:rPr>
              <a:t>ystem </a:t>
            </a:r>
          </a:p>
          <a:p>
            <a:pPr lvl="0" algn="l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M</a:t>
            </a:r>
            <a:r>
              <a:rPr lang="en">
                <a:solidFill>
                  <a:srgbClr val="FFFFFF"/>
                </a:solidFill>
              </a:rPr>
              <a:t>anagement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550800" y="4440300"/>
            <a:ext cx="8042400" cy="5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David, Leanne    </a:t>
            </a:r>
            <a:r>
              <a:rPr lang="en">
                <a:solidFill>
                  <a:srgbClr val="FFFFFF"/>
                </a:solidFill>
              </a:rPr>
              <a:t>■    </a:t>
            </a:r>
            <a:r>
              <a:rPr lang="en">
                <a:solidFill>
                  <a:srgbClr val="FFFFFF"/>
                </a:solidFill>
              </a:rPr>
              <a:t>McLees, Andrew    ■    Sarenas, Justin    ■    Solis, Ben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3013" y="1183088"/>
            <a:ext cx="2236400" cy="13938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Shape 130"/>
          <p:cNvCxnSpPr/>
          <p:nvPr/>
        </p:nvCxnSpPr>
        <p:spPr>
          <a:xfrm>
            <a:off x="6600" y="3791050"/>
            <a:ext cx="9130800" cy="1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1" name="Shape 131"/>
          <p:cNvSpPr txBox="1"/>
          <p:nvPr/>
        </p:nvSpPr>
        <p:spPr>
          <a:xfrm>
            <a:off x="5229000" y="1724000"/>
            <a:ext cx="35700" cy="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690225" y="4089000"/>
            <a:ext cx="15138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Browser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6588250" y="4089000"/>
            <a:ext cx="10872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Server</a:t>
            </a:r>
          </a:p>
        </p:txBody>
      </p:sp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8225" y="747575"/>
            <a:ext cx="1795675" cy="179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8004" y="2512230"/>
            <a:ext cx="2138373" cy="5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0413" y="2354125"/>
            <a:ext cx="1672301" cy="102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9363" y="117488"/>
            <a:ext cx="1087125" cy="45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51625" y="108975"/>
            <a:ext cx="471001" cy="47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3525" y="2735114"/>
            <a:ext cx="1795675" cy="82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534975" y="113002"/>
            <a:ext cx="1087100" cy="1087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05563" y="2874188"/>
            <a:ext cx="1397500" cy="73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076125" y="1444863"/>
            <a:ext cx="1682136" cy="909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8999" y="210351"/>
            <a:ext cx="2576263" cy="5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899188" y="142625"/>
            <a:ext cx="1024425" cy="102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Shape 145"/>
          <p:cNvCxnSpPr/>
          <p:nvPr/>
        </p:nvCxnSpPr>
        <p:spPr>
          <a:xfrm>
            <a:off x="7196700" y="693750"/>
            <a:ext cx="19479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6" name="Shape 146"/>
          <p:cNvCxnSpPr/>
          <p:nvPr/>
        </p:nvCxnSpPr>
        <p:spPr>
          <a:xfrm flipH="1" rot="10800000">
            <a:off x="7205675" y="-6375"/>
            <a:ext cx="4800" cy="701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47" name="Shape 14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89388" y="111302"/>
            <a:ext cx="1087100" cy="108707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Shape 148"/>
          <p:cNvCxnSpPr/>
          <p:nvPr/>
        </p:nvCxnSpPr>
        <p:spPr>
          <a:xfrm flipH="1" rot="10800000">
            <a:off x="4296713" y="-42000"/>
            <a:ext cx="6900" cy="5227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dot"/>
            <a:round/>
            <a:headEnd len="lg" w="lg" type="none"/>
            <a:tailEnd len="lg" w="lg" type="none"/>
          </a:ln>
        </p:spPr>
      </p:cxnSp>
      <p:sp>
        <p:nvSpPr>
          <p:cNvPr id="149" name="Shape 149"/>
          <p:cNvSpPr/>
          <p:nvPr/>
        </p:nvSpPr>
        <p:spPr>
          <a:xfrm rot="361595">
            <a:off x="3319966" y="3849238"/>
            <a:ext cx="1971962" cy="1155944"/>
          </a:xfrm>
          <a:prstGeom prst="cloud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978250" y="4089000"/>
            <a:ext cx="25575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000">
                <a:latin typeface="Economica"/>
                <a:ea typeface="Economica"/>
                <a:cs typeface="Economica"/>
                <a:sym typeface="Economica"/>
              </a:rPr>
              <a:t>REST API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988" y="152400"/>
            <a:ext cx="720602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038" y="153188"/>
            <a:ext cx="8227922" cy="483711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/>
        </p:nvSpPr>
        <p:spPr>
          <a:xfrm>
            <a:off x="-76200" y="3263025"/>
            <a:ext cx="39240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❖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Functionality Goals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Provide an overview of the review process' progress to PRS members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Provide a versioning system and commenting system for each document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Provide access to documents based on user type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Send emails to people involved at various levels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4294967295" type="title"/>
          </p:nvPr>
        </p:nvSpPr>
        <p:spPr>
          <a:xfrm>
            <a:off x="2802150" y="322725"/>
            <a:ext cx="4717500" cy="799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3600">
                <a:solidFill>
                  <a:srgbClr val="434343"/>
                </a:solidFill>
              </a:rPr>
              <a:t>Modeling the Review Process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873450" y="1382575"/>
            <a:ext cx="7092000" cy="27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Methodology</a:t>
            </a: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➢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Build a hierarchy mirroring the university's hierarchy</a:t>
            </a:r>
          </a:p>
          <a:p>
            <a:pPr indent="-38100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➢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Separate</a:t>
            </a: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■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Overall review information</a:t>
            </a: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■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Progress tracking</a:t>
            </a:r>
          </a:p>
          <a:p>
            <a:pPr indent="-38100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■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Individual document versioning and comments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650" y="59100"/>
            <a:ext cx="1073675" cy="502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8769925" y="0"/>
            <a:ext cx="372900" cy="51435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User Interface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4294967295" type="title"/>
          </p:nvPr>
        </p:nvSpPr>
        <p:spPr>
          <a:xfrm>
            <a:off x="5740825" y="352150"/>
            <a:ext cx="3148200" cy="62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Dashboard Page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41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181" name="Shape 181"/>
          <p:cNvSpPr txBox="1"/>
          <p:nvPr/>
        </p:nvSpPr>
        <p:spPr>
          <a:xfrm>
            <a:off x="5741075" y="1077775"/>
            <a:ext cx="3148200" cy="374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Administrator User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Actions Menu + Reminders sidebar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 u="sng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PROGRAMS Tab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➢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List all active program reviews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 u="sng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RECENT ACTIONS Tab</a:t>
            </a:r>
          </a:p>
          <a:p>
            <a:pPr indent="-342900" lvl="1" marL="914400" rtl="0"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➢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Tracks the latest actions done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idx="4294967295" type="title"/>
          </p:nvPr>
        </p:nvSpPr>
        <p:spPr>
          <a:xfrm>
            <a:off x="5740825" y="352150"/>
            <a:ext cx="3148200" cy="629700"/>
          </a:xfrm>
          <a:prstGeom prst="rect">
            <a:avLst/>
          </a:prstGeom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Program Review</a:t>
            </a:r>
            <a:r>
              <a:rPr lang="en" sz="2600">
                <a:solidFill>
                  <a:srgbClr val="434343"/>
                </a:solidFill>
              </a:rPr>
              <a:t> Page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5741075" y="1077775"/>
            <a:ext cx="3148200" cy="374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Shows a tree of the overall  review process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Clickable components to a specific document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Current status of each stage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42900" lvl="0" marL="457200" rtl="0">
              <a:lnSpc>
                <a:spcPct val="115000"/>
              </a:lnSpc>
              <a:spcBef>
                <a:spcPts val="0"/>
              </a:spcBef>
              <a:buClr>
                <a:srgbClr val="434343"/>
              </a:buClr>
              <a:buSzPts val="1800"/>
              <a:buFont typeface="Economica"/>
              <a:buChar char="❖"/>
            </a:pPr>
            <a:r>
              <a:rPr lang="en" sz="18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Table to upload, edit, and delete miscellaneous documents 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394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idx="4294967295" type="title"/>
          </p:nvPr>
        </p:nvSpPr>
        <p:spPr>
          <a:xfrm>
            <a:off x="5740825" y="352150"/>
            <a:ext cx="3148200" cy="629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</a:rPr>
              <a:t>Document Page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5741075" y="1077775"/>
            <a:ext cx="3148200" cy="3745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323850" lvl="0" marL="4572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❖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3 tabs per document page of a review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❖"/>
            </a:pPr>
            <a:r>
              <a:rPr b="1" lang="en" sz="1500" u="sng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CURRENT Tab</a:t>
            </a:r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Holds the most recent uploaded file by default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Upload file/convert to PDF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❖"/>
            </a:pPr>
            <a:r>
              <a:rPr b="1" lang="en" sz="1500" u="sng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REVISIONS Tab</a:t>
            </a:r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Stores all previous uploaded files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Can revert to or delete any revision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5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  <a:p>
            <a:pPr indent="-32385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❖"/>
            </a:pPr>
            <a:r>
              <a:rPr b="1" lang="en" sz="1500" u="sng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COMMENTS Tab</a:t>
            </a:r>
          </a:p>
          <a:p>
            <a:pPr indent="-323850" lvl="1" marL="914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Two-level system</a:t>
            </a:r>
          </a:p>
          <a:p>
            <a:pPr indent="-323850" lvl="1" marL="914400" rtl="0">
              <a:spcBef>
                <a:spcPts val="0"/>
              </a:spcBef>
              <a:buClr>
                <a:srgbClr val="434343"/>
              </a:buClr>
              <a:buSzPts val="1500"/>
              <a:buFont typeface="Economica"/>
              <a:buChar char="➢"/>
            </a:pPr>
            <a:r>
              <a:rPr lang="en" sz="15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Hold discussions of a specific revision before final status</a:t>
            </a:r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48640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196" name="Shape 1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54864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3"/>
            <a:ext cx="5486400" cy="51435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4294967295" type="title"/>
          </p:nvPr>
        </p:nvSpPr>
        <p:spPr>
          <a:xfrm>
            <a:off x="1093725" y="353850"/>
            <a:ext cx="51177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Summary of Progress Made</a:t>
            </a:r>
          </a:p>
        </p:txBody>
      </p:sp>
      <p:sp>
        <p:nvSpPr>
          <p:cNvPr id="203" name="Shape 203"/>
          <p:cNvSpPr txBox="1"/>
          <p:nvPr>
            <p:ph idx="4294967295" type="body"/>
          </p:nvPr>
        </p:nvSpPr>
        <p:spPr>
          <a:xfrm>
            <a:off x="845100" y="1377625"/>
            <a:ext cx="5359200" cy="261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Completed requirements document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Preliminary design document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Model implementation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Development environment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Learning technologies</a:t>
            </a:r>
          </a:p>
        </p:txBody>
      </p:sp>
      <p:sp>
        <p:nvSpPr>
          <p:cNvPr id="204" name="Shape 204"/>
          <p:cNvSpPr/>
          <p:nvPr/>
        </p:nvSpPr>
        <p:spPr>
          <a:xfrm>
            <a:off x="875450" y="513750"/>
            <a:ext cx="131700" cy="51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3050" y="-29075"/>
            <a:ext cx="425100" cy="5172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idx="4294967295" type="title"/>
          </p:nvPr>
        </p:nvSpPr>
        <p:spPr>
          <a:xfrm>
            <a:off x="784150" y="277650"/>
            <a:ext cx="33585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Future Timeline</a:t>
            </a:r>
          </a:p>
        </p:txBody>
      </p:sp>
      <p:sp>
        <p:nvSpPr>
          <p:cNvPr id="211" name="Shape 211"/>
          <p:cNvSpPr txBox="1"/>
          <p:nvPr>
            <p:ph idx="4294967295" type="body"/>
          </p:nvPr>
        </p:nvSpPr>
        <p:spPr>
          <a:xfrm>
            <a:off x="443575" y="1318800"/>
            <a:ext cx="4126200" cy="2231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Economica"/>
              <a:buChar char="❖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Winter Intersession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REST API Design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Begin on backend implementation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Begin on frontend implementation</a:t>
            </a:r>
          </a:p>
          <a:p>
            <a:pPr lv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70650" y="437550"/>
            <a:ext cx="131700" cy="51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0" y="4731550"/>
            <a:ext cx="9144000" cy="4119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4804050" y="1332000"/>
            <a:ext cx="3720300" cy="25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❖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Spring Semester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Finish backend implementation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Finish frontend implementation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Finish user manual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Conduct testing</a:t>
            </a:r>
          </a:p>
          <a:p>
            <a:pPr indent="-355600" lvl="1" marL="9144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000"/>
              <a:buFont typeface="Economica"/>
              <a:buChar char="➢"/>
            </a:pPr>
            <a:r>
              <a:rPr lang="en" sz="2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Train users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-21350" y="-63775"/>
            <a:ext cx="9177600" cy="1568400"/>
          </a:xfrm>
          <a:prstGeom prst="rect">
            <a:avLst/>
          </a:prstGeom>
          <a:solidFill>
            <a:srgbClr val="9FC5E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 txBox="1"/>
          <p:nvPr>
            <p:ph idx="4294967295" type="title"/>
          </p:nvPr>
        </p:nvSpPr>
        <p:spPr>
          <a:xfrm>
            <a:off x="979200" y="347950"/>
            <a:ext cx="22494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71" name="Shape 71"/>
          <p:cNvSpPr txBox="1"/>
          <p:nvPr>
            <p:ph idx="4294967295" type="body"/>
          </p:nvPr>
        </p:nvSpPr>
        <p:spPr>
          <a:xfrm>
            <a:off x="816825" y="1992375"/>
            <a:ext cx="5184000" cy="2137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Program Review Process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What is PRISM?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PRISM Design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Summary and Future Timeline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516900" y="4738000"/>
            <a:ext cx="8110200" cy="2130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73" name="Shape 73"/>
          <p:cNvSpPr/>
          <p:nvPr/>
        </p:nvSpPr>
        <p:spPr>
          <a:xfrm>
            <a:off x="781150" y="507850"/>
            <a:ext cx="131700" cy="51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4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>
            <p:ph type="title"/>
          </p:nvPr>
        </p:nvSpPr>
        <p:spPr>
          <a:xfrm>
            <a:off x="2347200" y="1759875"/>
            <a:ext cx="4449600" cy="1329600"/>
          </a:xfrm>
          <a:prstGeom prst="rect">
            <a:avLst/>
          </a:prstGeom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550800" y="4440300"/>
            <a:ext cx="80424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Economica"/>
                <a:ea typeface="Economica"/>
                <a:cs typeface="Economica"/>
                <a:sym typeface="Economica"/>
              </a:rPr>
              <a:t>David, Leanne    ■    McLees, Andrew    ■    Sarenas, Justin    ■    Solis, Ben Jair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-33525" y="-64025"/>
            <a:ext cx="9177600" cy="5207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>
            <a:off x="1798050" y="365425"/>
            <a:ext cx="5547900" cy="9069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WHAT IS A PROGRAM REVIEW?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713400" y="1424713"/>
            <a:ext cx="7717200" cy="2782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 process that: 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Economica"/>
              <a:buChar char="❖"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Examines a program’s standing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Economica"/>
              <a:buChar char="❖"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Validates a program’s strength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Economica"/>
              <a:buChar char="❖"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Identifies areas for improvement in a program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600"/>
              <a:buFont typeface="Economica"/>
              <a:buChar char="❖"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Maintains accreditation</a:t>
            </a:r>
          </a:p>
          <a:p>
            <a:pPr indent="-3937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600"/>
              <a:buFont typeface="Economica"/>
              <a:buChar char="❖"/>
            </a:pPr>
            <a:r>
              <a:rPr lang="en" sz="26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Handled by Program Review Subcommittee (PRS)</a:t>
            </a:r>
          </a:p>
        </p:txBody>
      </p:sp>
      <p:sp>
        <p:nvSpPr>
          <p:cNvPr id="81" name="Shape 81"/>
          <p:cNvSpPr/>
          <p:nvPr/>
        </p:nvSpPr>
        <p:spPr>
          <a:xfrm>
            <a:off x="-33525" y="-64025"/>
            <a:ext cx="437100" cy="52074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3178025" y="451750"/>
            <a:ext cx="45651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5" y="1460100"/>
            <a:ext cx="8839199" cy="294105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>
            <p:ph idx="4294967295" type="title"/>
          </p:nvPr>
        </p:nvSpPr>
        <p:spPr>
          <a:xfrm>
            <a:off x="1631625" y="341625"/>
            <a:ext cx="5547900" cy="9069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Program Review Overview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2436900" y="387350"/>
            <a:ext cx="4270200" cy="861900"/>
          </a:xfrm>
          <a:prstGeom prst="rect">
            <a:avLst/>
          </a:prstGeom>
          <a:ln cap="flat" cmpd="sng" w="9525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THE LAUNCH MEETING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83150" y="1572875"/>
            <a:ext cx="8520600" cy="280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The Program Review Subcommittee (PRS) discusses the following:  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Program review process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Programs up for review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PRISM (in future)</a:t>
            </a:r>
          </a:p>
        </p:txBody>
      </p:sp>
      <p:sp>
        <p:nvSpPr>
          <p:cNvPr id="95" name="Shape 95"/>
          <p:cNvSpPr/>
          <p:nvPr/>
        </p:nvSpPr>
        <p:spPr>
          <a:xfrm>
            <a:off x="0" y="4737375"/>
            <a:ext cx="9144000" cy="406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idx="4294967295" type="title"/>
          </p:nvPr>
        </p:nvSpPr>
        <p:spPr>
          <a:xfrm>
            <a:off x="2218650" y="780225"/>
            <a:ext cx="4706700" cy="831300"/>
          </a:xfrm>
          <a:prstGeom prst="rect">
            <a:avLst/>
          </a:prstGeom>
          <a:ln cap="flat" cmpd="sng" w="9525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SELF</a:t>
            </a:r>
            <a:r>
              <a:rPr b="1" lang="en" sz="3600">
                <a:solidFill>
                  <a:srgbClr val="434343"/>
                </a:solidFill>
              </a:rPr>
              <a:t>-</a:t>
            </a:r>
            <a:r>
              <a:rPr b="1" lang="en" sz="3600">
                <a:solidFill>
                  <a:srgbClr val="434343"/>
                </a:solidFill>
              </a:rPr>
              <a:t>STUDY DOCUMENT</a:t>
            </a:r>
          </a:p>
        </p:txBody>
      </p:sp>
      <p:sp>
        <p:nvSpPr>
          <p:cNvPr id="101" name="Shape 101"/>
          <p:cNvSpPr txBox="1"/>
          <p:nvPr>
            <p:ph idx="4294967295" type="body"/>
          </p:nvPr>
        </p:nvSpPr>
        <p:spPr>
          <a:xfrm>
            <a:off x="547900" y="1738975"/>
            <a:ext cx="7769700" cy="227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Discusses the progress made over the past 5 years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Completed by the program undergoing the review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Approved by the College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Dean must sign final document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Sent to PRS</a:t>
            </a:r>
          </a:p>
        </p:txBody>
      </p:sp>
      <p:sp>
        <p:nvSpPr>
          <p:cNvPr id="102" name="Shape 102"/>
          <p:cNvSpPr/>
          <p:nvPr/>
        </p:nvSpPr>
        <p:spPr>
          <a:xfrm>
            <a:off x="0" y="0"/>
            <a:ext cx="9144000" cy="4242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4294967295" type="body"/>
          </p:nvPr>
        </p:nvSpPr>
        <p:spPr>
          <a:xfrm>
            <a:off x="229950" y="1231000"/>
            <a:ext cx="8268900" cy="2925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Peers from distinguished programs in or outside of the CSU system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During the visit, they consult with:</a:t>
            </a:r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➢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Students</a:t>
            </a:r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➢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Staff</a:t>
            </a:r>
          </a:p>
          <a:p>
            <a:pPr indent="-38100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➢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Administrators </a:t>
            </a:r>
          </a:p>
          <a:p>
            <a:pPr indent="-3810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Dean approves the reviewers</a:t>
            </a:r>
          </a:p>
          <a:p>
            <a:pPr indent="-381000" lvl="0" marL="45720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2400"/>
              <a:buFont typeface="Economica"/>
              <a:buChar char="❖"/>
            </a:pPr>
            <a:r>
              <a:rPr lang="en" sz="24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Submit an external review report</a:t>
            </a:r>
          </a:p>
        </p:txBody>
      </p:sp>
      <p:sp>
        <p:nvSpPr>
          <p:cNvPr id="108" name="Shape 108"/>
          <p:cNvSpPr txBox="1"/>
          <p:nvPr>
            <p:ph idx="4294967295" type="title"/>
          </p:nvPr>
        </p:nvSpPr>
        <p:spPr>
          <a:xfrm>
            <a:off x="2297550" y="264575"/>
            <a:ext cx="4548900" cy="831300"/>
          </a:xfrm>
          <a:prstGeom prst="rect">
            <a:avLst/>
          </a:prstGeom>
          <a:ln cap="flat" cmpd="sng" w="9525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EXTERNAL REVIEWERS</a:t>
            </a:r>
          </a:p>
        </p:txBody>
      </p:sp>
      <p:sp>
        <p:nvSpPr>
          <p:cNvPr id="109" name="Shape 109"/>
          <p:cNvSpPr/>
          <p:nvPr/>
        </p:nvSpPr>
        <p:spPr>
          <a:xfrm>
            <a:off x="8699225" y="0"/>
            <a:ext cx="444900" cy="5143500"/>
          </a:xfrm>
          <a:prstGeom prst="rect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4294967295" type="body"/>
          </p:nvPr>
        </p:nvSpPr>
        <p:spPr>
          <a:xfrm>
            <a:off x="768900" y="1868150"/>
            <a:ext cx="7988400" cy="263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73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❖"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A report containing recommendations and commendations for the program</a:t>
            </a:r>
          </a:p>
          <a:p>
            <a:pPr indent="-38735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❖"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Summary Report is used</a:t>
            </a:r>
          </a:p>
          <a:p>
            <a:pPr indent="-387350" lvl="1" marL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Font typeface="Economica"/>
              <a:buChar char="➢"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Report completed by the PRS</a:t>
            </a:r>
          </a:p>
          <a:p>
            <a:pPr indent="-387350" lvl="1" marL="914400" rtl="0">
              <a:lnSpc>
                <a:spcPct val="150000"/>
              </a:lnSpc>
              <a:spcBef>
                <a:spcPts val="0"/>
              </a:spcBef>
              <a:buSzPts val="2500"/>
              <a:buFont typeface="Economica"/>
              <a:buChar char="➢"/>
            </a:pPr>
            <a:r>
              <a:rPr lang="en" sz="2500">
                <a:latin typeface="Economica"/>
                <a:ea typeface="Economica"/>
                <a:cs typeface="Economica"/>
                <a:sym typeface="Economica"/>
              </a:rPr>
              <a:t>Collaboration between College Dean, Chair, &amp; Department Representatives</a:t>
            </a:r>
          </a:p>
        </p:txBody>
      </p:sp>
      <p:sp>
        <p:nvSpPr>
          <p:cNvPr id="115" name="Shape 115"/>
          <p:cNvSpPr txBox="1"/>
          <p:nvPr>
            <p:ph idx="4294967295" type="title"/>
          </p:nvPr>
        </p:nvSpPr>
        <p:spPr>
          <a:xfrm>
            <a:off x="1038750" y="237175"/>
            <a:ext cx="6996000" cy="1225200"/>
          </a:xfrm>
          <a:prstGeom prst="rect">
            <a:avLst/>
          </a:prstGeom>
          <a:noFill/>
          <a:ln cap="flat" cmpd="sng" w="9525">
            <a:solidFill>
              <a:srgbClr val="434343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MEMORANDUM OF UNDERSTANDING 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>
                <a:solidFill>
                  <a:srgbClr val="434343"/>
                </a:solidFill>
              </a:rPr>
              <a:t>(MOU)</a:t>
            </a:r>
          </a:p>
        </p:txBody>
      </p:sp>
      <p:sp>
        <p:nvSpPr>
          <p:cNvPr id="116" name="Shape 116"/>
          <p:cNvSpPr/>
          <p:nvPr/>
        </p:nvSpPr>
        <p:spPr>
          <a:xfrm>
            <a:off x="0" y="3150"/>
            <a:ext cx="391800" cy="51372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idx="4294967295" type="title"/>
          </p:nvPr>
        </p:nvSpPr>
        <p:spPr>
          <a:xfrm>
            <a:off x="796725" y="353850"/>
            <a:ext cx="4230900" cy="831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434343"/>
                </a:solidFill>
              </a:rPr>
              <a:t>PRISM Requirements</a:t>
            </a:r>
          </a:p>
        </p:txBody>
      </p:sp>
      <p:sp>
        <p:nvSpPr>
          <p:cNvPr id="122" name="Shape 122"/>
          <p:cNvSpPr txBox="1"/>
          <p:nvPr>
            <p:ph idx="4294967295" type="body"/>
          </p:nvPr>
        </p:nvSpPr>
        <p:spPr>
          <a:xfrm>
            <a:off x="533975" y="1569775"/>
            <a:ext cx="82527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Track review process progress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Manage review process documents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Track Program Review Subcommittee (PRS) meetings</a:t>
            </a:r>
          </a:p>
          <a:p>
            <a:pPr indent="-419100" lvl="0" marL="457200" rtl="0">
              <a:lnSpc>
                <a:spcPct val="150000"/>
              </a:lnSpc>
              <a:spcBef>
                <a:spcPts val="0"/>
              </a:spcBef>
              <a:buClr>
                <a:srgbClr val="434343"/>
              </a:buClr>
              <a:buSzPts val="3000"/>
              <a:buFont typeface="Economica"/>
              <a:buChar char="❖"/>
            </a:pPr>
            <a:r>
              <a:rPr lang="en" sz="3000">
                <a:solidFill>
                  <a:srgbClr val="434343"/>
                </a:solidFill>
                <a:latin typeface="Economica"/>
                <a:ea typeface="Economica"/>
                <a:cs typeface="Economica"/>
                <a:sym typeface="Economica"/>
              </a:rPr>
              <a:t>Store other documents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434343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70650" y="513750"/>
            <a:ext cx="131700" cy="511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/>
          <p:nvPr/>
        </p:nvSpPr>
        <p:spPr>
          <a:xfrm>
            <a:off x="0" y="4760100"/>
            <a:ext cx="9144000" cy="3834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