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Average"/>
      <p:regular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c8b28aab0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c8b28aab0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c8b28aab0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c8b28aab0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263abb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2263abb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2263abb5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2263abb5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2263abb5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2263abb5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9251197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c925119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d4cb0d80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d4cb0d80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2263abb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2263abb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8effd7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8effd7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263abb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263abb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4833078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4833078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-less details, more what we learned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2263abb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2263abb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-less details, more what we learned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263abb5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263abb5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Angular App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Develop Custom Form using Angularjs to capture employee/contractor form specific info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Request Status pg + Searchable [Request ID • EmployeeID • Contracting Company • FirstName • LastName]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Form Submission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Request recorded. Entry added to database. Status → "Initial Request Sent". “RequestID” sent to requestor.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Generate folder in BOX for employee under In Progress folder.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Template generation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PDF templates provided. For empl/contr type, generate specific forms &amp; input data captured in forms.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Send generated docs to Requestor for review (esign)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Requestor reviews docs &amp; sends forms to parties for review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Successful completion → docs parked in BOX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c8b28aab0_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c8b28aab0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Angular App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Develop Custom Form using Angularjs to capture employee/contractor form specific info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Request Status pg + Searchable [Request ID • EmployeeID • Contracting Company • FirstName • LastName] </a:t>
            </a:r>
            <a:endParaRPr>
              <a:solidFill>
                <a:srgbClr val="20272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Form Submission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Request recorded. Entry added to database. Status → "Initial Request Sent". “RequestID” sent to requestor.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rgbClr val="202729"/>
                </a:solidFill>
              </a:rPr>
              <a:t>Generate folder in BOX for employee under In Progress folder.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Template generation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PDF templates provided. For empl/contr type, generate specific forms &amp; input data captured in forms.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Send generated docs to Requestor for review (esign)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Requestor reviews docs &amp; sends forms to parties for review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lang="en">
                <a:solidFill>
                  <a:schemeClr val="dk1"/>
                </a:solidFill>
              </a:rPr>
              <a:t>Successful completion → docs parked in BOX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2263abb5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2263abb5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80"/>
              <a:t>Digitization of PD Onboarding &amp; Approval Process</a:t>
            </a:r>
            <a:endParaRPr b="1" sz="35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08353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60" u="sng">
                <a:solidFill>
                  <a:schemeClr val="dk1"/>
                </a:solidFill>
              </a:rPr>
              <a:t>Presented by</a:t>
            </a:r>
            <a:r>
              <a:rPr lang="en" sz="1360">
                <a:solidFill>
                  <a:schemeClr val="dk1"/>
                </a:solidFill>
              </a:rPr>
              <a:t>: Rawad Moussa, Tabassuma Torosa, Adrian Palomares, Paul Clef Ube, Audelia Valdovinoz, Javier Garcia, Pierce Wei, Marlito Refuerzo, Christopher Rodriguez</a:t>
            </a:r>
            <a:endParaRPr sz="136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44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 u="sng">
                <a:solidFill>
                  <a:schemeClr val="dk1"/>
                </a:solidFill>
              </a:rPr>
              <a:t>Sponsored by</a:t>
            </a:r>
            <a:r>
              <a:rPr lang="en" sz="1320">
                <a:solidFill>
                  <a:schemeClr val="dk1"/>
                </a:solidFill>
              </a:rPr>
              <a:t>: Los Angeles County Public Defender</a:t>
            </a:r>
            <a:endParaRPr sz="132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 u="sng">
                <a:solidFill>
                  <a:schemeClr val="dk1"/>
                </a:solidFill>
              </a:rPr>
              <a:t>Liaisons</a:t>
            </a:r>
            <a:r>
              <a:rPr lang="en" sz="1320">
                <a:solidFill>
                  <a:schemeClr val="dk1"/>
                </a:solidFill>
              </a:rPr>
              <a:t>: Mohammed Al Rawi &amp; Gratia Dsouza</a:t>
            </a:r>
            <a:endParaRPr sz="132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 u="sng">
                <a:solidFill>
                  <a:schemeClr val="dk1"/>
                </a:solidFill>
              </a:rPr>
              <a:t>Project Advisor</a:t>
            </a:r>
            <a:r>
              <a:rPr lang="en" sz="1320">
                <a:solidFill>
                  <a:schemeClr val="dk1"/>
                </a:solidFill>
              </a:rPr>
              <a:t>: Dr. Chengyu Sun</a:t>
            </a:r>
            <a:endParaRPr sz="132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83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Employee Fields</a:t>
            </a:r>
            <a:endParaRPr u="sng"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First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Last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Telephone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Address (Street, City, State, Zip)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Email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Type (Defaults to Employee)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Submission Date (Defaults to Current Date)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Requestor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Requestor Email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Approvers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Department Number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Department Name</a:t>
            </a:r>
            <a:endParaRPr sz="1100"/>
          </a:p>
        </p:txBody>
      </p:sp>
      <p:sp>
        <p:nvSpPr>
          <p:cNvPr id="131" name="Google Shape;131;p22"/>
          <p:cNvSpPr txBox="1"/>
          <p:nvPr>
            <p:ph type="title"/>
          </p:nvPr>
        </p:nvSpPr>
        <p:spPr>
          <a:xfrm>
            <a:off x="3202125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Contractor Fields</a:t>
            </a:r>
            <a:endParaRPr u="sng"/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609255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Searchable Fields</a:t>
            </a:r>
            <a:endParaRPr u="sng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2021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First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Last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Contracting Company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Telephone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Address (Street, City, State, Zip)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Company Email ID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Employee Type (Defaults to Contractor)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Employee ID (Only Available if Type is set to Employee)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Submission Date (Defaults to Current Date)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Requestor Name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Requestor Email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Approvers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Department Number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 Work Order Number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Contract Expiration Date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Business Street Address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Department Name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609255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Request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Employee ID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Contracting Company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First Name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Last Name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39775" y="1701075"/>
            <a:ext cx="3021300" cy="14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System Architecture Diagram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200" y="24075"/>
            <a:ext cx="4953175" cy="50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774475" y="3462350"/>
            <a:ext cx="21519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Paul Clef Ube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System Architecture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User</a:t>
            </a:r>
            <a:r>
              <a:rPr lang="en" sz="1700">
                <a:solidFill>
                  <a:schemeClr val="dk1"/>
                </a:solidFill>
              </a:rPr>
              <a:t>: Make requests and receive responses to the Web Application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Web Application:</a:t>
            </a:r>
            <a:r>
              <a:rPr lang="en" sz="1700">
                <a:solidFill>
                  <a:schemeClr val="dk1"/>
                </a:solidFill>
              </a:rPr>
              <a:t> Contains a Front End and Back End. The web application sends the HTML template (user interface) to the user to interact and fill out forms.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Front End:</a:t>
            </a:r>
            <a:r>
              <a:rPr lang="en" sz="1700">
                <a:solidFill>
                  <a:schemeClr val="dk1"/>
                </a:solidFill>
              </a:rPr>
              <a:t> Has an HTML template that interacts with Angular components. The HttpClient Module then sends service requests and receive responses from the Back End controller.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Back End: </a:t>
            </a:r>
            <a:r>
              <a:rPr lang="en" sz="1700">
                <a:solidFill>
                  <a:schemeClr val="dk1"/>
                </a:solidFill>
              </a:rPr>
              <a:t>Receives service requests from Front End, models data in Java, stores in relational database.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Database:</a:t>
            </a:r>
            <a:r>
              <a:rPr lang="en" sz="1700">
                <a:solidFill>
                  <a:schemeClr val="dk1"/>
                </a:solidFill>
              </a:rPr>
              <a:t> Keeps data in storage. It sends requested data to the model of the Back End.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5949600" y="553625"/>
            <a:ext cx="2882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Paul Clef Ube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Operations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Technologies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 backend infrastructure uses the following Java-based frameworks: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u="sng">
                <a:solidFill>
                  <a:schemeClr val="dk1"/>
                </a:solidFill>
              </a:rPr>
              <a:t>Spring Boot</a:t>
            </a:r>
            <a:r>
              <a:rPr lang="en" sz="1600">
                <a:solidFill>
                  <a:schemeClr val="dk1"/>
                </a:solidFill>
              </a:rPr>
              <a:t>: A streamlined extension of the Spring application framework. The built-in libraries and server functionalities lead to greater efficiency as many low-level configurations are already accounted for.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u="sng">
                <a:solidFill>
                  <a:schemeClr val="dk1"/>
                </a:solidFill>
              </a:rPr>
              <a:t>Hibernate</a:t>
            </a:r>
            <a:r>
              <a:rPr lang="en" sz="1600">
                <a:solidFill>
                  <a:schemeClr val="dk1"/>
                </a:solidFill>
              </a:rPr>
              <a:t>: An object-relational mapping framework. Provides an intuitive interface between the object-oriented Java and relational SQL data models via the intermediary language HQL (Hibernate Query Language).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Rawad Moussa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400" y="622923"/>
            <a:ext cx="1797900" cy="9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End</a:t>
            </a:r>
            <a:r>
              <a:rPr lang="en"/>
              <a:t> Operations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Built with Angular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Easy to build user interfaces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Reusable code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Material UI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Styled with Bootstrap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6783000" y="672725"/>
            <a:ext cx="2248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Rawad Moussa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775" y="115247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Achievements 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dk1"/>
              </a:solidFill>
            </a:endParaRPr>
          </a:p>
          <a:p>
            <a:pPr indent="-3327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40"/>
              <a:buChar char="●"/>
            </a:pPr>
            <a:r>
              <a:rPr lang="en" sz="1640">
                <a:solidFill>
                  <a:schemeClr val="dk1"/>
                </a:solidFill>
              </a:rPr>
              <a:t>Front End Achievements</a:t>
            </a:r>
            <a:endParaRPr sz="1640">
              <a:solidFill>
                <a:schemeClr val="dk1"/>
              </a:solidFill>
            </a:endParaRPr>
          </a:p>
          <a:p>
            <a:pPr indent="-3327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○"/>
            </a:pPr>
            <a:r>
              <a:rPr lang="en" sz="1640">
                <a:solidFill>
                  <a:schemeClr val="dk1"/>
                </a:solidFill>
              </a:rPr>
              <a:t>Improving the user interface</a:t>
            </a:r>
            <a:endParaRPr sz="164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dk1"/>
              </a:solidFill>
            </a:endParaRPr>
          </a:p>
          <a:p>
            <a:pPr indent="-3327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40"/>
              <a:buChar char="●"/>
            </a:pPr>
            <a:r>
              <a:rPr lang="en" sz="1640">
                <a:solidFill>
                  <a:schemeClr val="dk1"/>
                </a:solidFill>
              </a:rPr>
              <a:t>Back End Achievements</a:t>
            </a:r>
            <a:endParaRPr sz="1640">
              <a:solidFill>
                <a:schemeClr val="dk1"/>
              </a:solidFill>
            </a:endParaRPr>
          </a:p>
          <a:p>
            <a:pPr indent="-3327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○"/>
            </a:pPr>
            <a:r>
              <a:rPr lang="en" sz="1640">
                <a:solidFill>
                  <a:schemeClr val="dk1"/>
                </a:solidFill>
              </a:rPr>
              <a:t>Connecting to Adobe Sign</a:t>
            </a:r>
            <a:endParaRPr sz="164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chemeClr val="dk1"/>
              </a:solidFill>
            </a:endParaRPr>
          </a:p>
          <a:p>
            <a:pPr indent="-3327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40"/>
              <a:buChar char="●"/>
            </a:pPr>
            <a:r>
              <a:rPr lang="en" sz="1640">
                <a:solidFill>
                  <a:schemeClr val="dk1"/>
                </a:solidFill>
              </a:rPr>
              <a:t>General Achievements</a:t>
            </a:r>
            <a:endParaRPr sz="1640">
              <a:solidFill>
                <a:schemeClr val="dk1"/>
              </a:solidFill>
            </a:endParaRPr>
          </a:p>
          <a:p>
            <a:pPr indent="-3327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○"/>
            </a:pPr>
            <a:r>
              <a:rPr lang="en" sz="1640">
                <a:solidFill>
                  <a:schemeClr val="dk1"/>
                </a:solidFill>
              </a:rPr>
              <a:t>Implementing an admin system</a:t>
            </a:r>
            <a:endParaRPr sz="1640">
              <a:solidFill>
                <a:schemeClr val="dk1"/>
              </a:solidFill>
            </a:endParaRPr>
          </a:p>
          <a:p>
            <a:pPr indent="-3327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○"/>
            </a:pPr>
            <a:r>
              <a:rPr lang="en" sz="1640">
                <a:solidFill>
                  <a:schemeClr val="dk1"/>
                </a:solidFill>
              </a:rPr>
              <a:t>Connecting front end and back end</a:t>
            </a:r>
            <a:endParaRPr sz="164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40">
                <a:solidFill>
                  <a:schemeClr val="dk1"/>
                </a:solidFill>
              </a:rPr>
              <a:t>	</a:t>
            </a:r>
            <a:endParaRPr sz="16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640">
              <a:solidFill>
                <a:schemeClr val="dk1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309700" y="7351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Rawad Moussa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550" y="1893747"/>
            <a:ext cx="2900749" cy="19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Program Demo</a:t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671250" y="3377150"/>
            <a:ext cx="6567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Adrian Palomares, Tabassuma Torosa, Audelia Valdovinoz, Javier Garcia 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Angeles County </a:t>
            </a:r>
            <a:r>
              <a:rPr lang="en"/>
              <a:t>Public Defender’s</a:t>
            </a:r>
            <a:r>
              <a:rPr lang="en"/>
              <a:t> Office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Widely considered the finest client-centered criminal defense firm in the nation, working to reduce incarceration and the collateral consequences of contact by 2025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Provides treatment courts, juvenile advocacy, immigration, mental health assistance mainly for criminals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Giving back to community and representing minorities that are often overlooked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445125" y="223025"/>
            <a:ext cx="1424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050" y="3159500"/>
            <a:ext cx="6560250" cy="176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Angeles County Public Defender’s Office (cont.)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32 offices located throughout the country, team of more than 1,200 employees, 700 attorneys, and more staff composed of: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Paralegals, investigators, psychiatric social workers, and admin/support staff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Shows that there is a need for a good IT system for people doing important work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445125" y="223025"/>
            <a:ext cx="1424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775" y="2495825"/>
            <a:ext cx="5668951" cy="23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9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Project 1 (INITIAL): </a:t>
            </a:r>
            <a:r>
              <a:rPr lang="en">
                <a:solidFill>
                  <a:schemeClr val="dk1"/>
                </a:solidFill>
              </a:rPr>
              <a:t>Migrate legacy content management system and databases to Salesforce.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Currently this project is on hold because the PD IT staff are busy with a new system going online.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Project 2 (CURRENT): Online Employee/Contractor Enrollment Application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Allow users to request forms that will be generated via back-end communication with Adobe Sign API; saved in Adobe Sign account when signed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623650" y="228675"/>
            <a:ext cx="1860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Pierce Wei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52475" y="188350"/>
            <a:ext cx="59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Progress with Salesforce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04425" y="1033950"/>
            <a:ext cx="4743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</a:t>
            </a:r>
            <a:r>
              <a:rPr lang="en">
                <a:solidFill>
                  <a:schemeClr val="dk1"/>
                </a:solidFill>
              </a:rPr>
              <a:t>port and export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 schema to model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Deploy customized app in Salesforce app store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6525625" y="296950"/>
            <a:ext cx="261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Christopher Rodriguez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025" y="1103200"/>
            <a:ext cx="4014575" cy="35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75" y="2813625"/>
            <a:ext cx="4383351" cy="21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52475" y="188350"/>
            <a:ext cx="59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Progress with Salesforce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6525625" y="296950"/>
            <a:ext cx="261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Christopher Rodriguez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804850"/>
            <a:ext cx="3803675" cy="38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00" y="1939700"/>
            <a:ext cx="3803677" cy="271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38000" y="818550"/>
            <a:ext cx="41091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Install apps/packages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Limiting access and setting up role hierarchy within an organization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04825" y="97325"/>
            <a:ext cx="49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Application Project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018725" y="839275"/>
            <a:ext cx="3065100" cy="42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28453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Angular app is used to submit employee &amp; contractor requests.</a:t>
            </a:r>
            <a:endParaRPr sz="1700">
              <a:solidFill>
                <a:schemeClr val="dk1"/>
              </a:solidFill>
            </a:endParaRPr>
          </a:p>
          <a:p>
            <a:pPr indent="-328453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700">
                <a:solidFill>
                  <a:schemeClr val="dk1"/>
                </a:solidFill>
              </a:rPr>
              <a:t>Includes Request Status page where the user can search certain fields</a:t>
            </a:r>
            <a:endParaRPr sz="1700">
              <a:solidFill>
                <a:schemeClr val="dk1"/>
              </a:solidFill>
            </a:endParaRPr>
          </a:p>
          <a:p>
            <a:pPr indent="-328453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700">
                <a:solidFill>
                  <a:schemeClr val="dk1"/>
                </a:solidFill>
              </a:rPr>
              <a:t>Requestor is sent a RequestID</a:t>
            </a:r>
            <a:endParaRPr sz="1700"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Backend retrieves and stores request details to database.</a:t>
            </a:r>
            <a:endParaRPr sz="1700">
              <a:solidFill>
                <a:schemeClr val="dk1"/>
              </a:solidFill>
            </a:endParaRPr>
          </a:p>
          <a:p>
            <a:pPr indent="-328453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" sz="1700">
                <a:solidFill>
                  <a:schemeClr val="dk1"/>
                </a:solidFill>
              </a:rPr>
              <a:t>Employee Folder is added within the Database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6554325" y="197825"/>
            <a:ext cx="2529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Marlito Refuerzo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00" y="1211550"/>
            <a:ext cx="5713926" cy="32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104825" y="97325"/>
            <a:ext cx="599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Application Project (cont.)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6554325" y="197825"/>
            <a:ext cx="2529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Marlito Refuerzo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6018725" y="959175"/>
            <a:ext cx="2853600" cy="4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28453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C</a:t>
            </a:r>
            <a:r>
              <a:rPr lang="en" sz="1700">
                <a:solidFill>
                  <a:schemeClr val="dk1"/>
                </a:solidFill>
              </a:rPr>
              <a:t>orresponding forms are generated within Adobe Sign and filled with requestor provided data. </a:t>
            </a:r>
            <a:endParaRPr sz="1700"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Generated documents are sent to appropriate requestors for review and for their electronic signature</a:t>
            </a:r>
            <a:endParaRPr sz="1700"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Once all forms have been signed, the document is sent back to the database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00" y="1211550"/>
            <a:ext cx="5713926" cy="32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Developed w/ a Custom Form using Angularjs for specific form information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Request Status page w/ specific searchable fields via Angular App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Request (through Form Submission) is recorded and adds an entry to the database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Values inputted in specific PDF templates (based on type) generates the specific forms and inputs the data into the new forms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Sends generated and filled out form to the Requestor for review through the use of Adobe Sign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Allows Requestor to review, prep, sign, and send forms to others for review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Upon completion, stores document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5309700" y="694925"/>
            <a:ext cx="3522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Presenter: Marlito Refuerzo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