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1031200" cy="32004000"/>
  <p:notesSz cx="6858000" cy="9144000"/>
  <p:embeddedFontLst>
    <p:embeddedFont>
      <p:font typeface="Roboto" panose="02000000000000000000" pitchFamily="2"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080">
          <p15:clr>
            <a:srgbClr val="A4A3A4"/>
          </p15:clr>
        </p15:guide>
        <p15:guide id="2" pos="66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4660"/>
  </p:normalViewPr>
  <p:slideViewPr>
    <p:cSldViewPr snapToGrid="0">
      <p:cViewPr>
        <p:scale>
          <a:sx n="50" d="100"/>
          <a:sy n="50" d="100"/>
        </p:scale>
        <p:origin x="426" y="132"/>
      </p:cViewPr>
      <p:guideLst>
        <p:guide orient="horz" pos="10080"/>
        <p:guide pos="6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2301875" y="685800"/>
            <a:ext cx="22542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64571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86" name="Shape 86"/>
          <p:cNvSpPr>
            <a:spLocks noGrp="1" noRot="1" noChangeAspect="1"/>
          </p:cNvSpPr>
          <p:nvPr>
            <p:ph type="sldImg" idx="2"/>
          </p:nvPr>
        </p:nvSpPr>
        <p:spPr>
          <a:xfrm>
            <a:off x="2301875" y="685800"/>
            <a:ext cx="225425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Have students check that the logo is the appropriate one to use.</a:t>
            </a:r>
            <a:endParaRPr/>
          </a:p>
        </p:txBody>
      </p:sp>
    </p:spTree>
    <p:extLst>
      <p:ext uri="{BB962C8B-B14F-4D97-AF65-F5344CB8AC3E}">
        <p14:creationId xmlns:p14="http://schemas.microsoft.com/office/powerpoint/2010/main" val="354625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1577975" y="2844800"/>
            <a:ext cx="17875249"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17" name="Shape 17"/>
          <p:cNvSpPr txBox="1">
            <a:spLocks noGrp="1"/>
          </p:cNvSpPr>
          <p:nvPr>
            <p:ph type="body" idx="1"/>
          </p:nvPr>
        </p:nvSpPr>
        <p:spPr>
          <a:xfrm>
            <a:off x="1577975" y="9245600"/>
            <a:ext cx="8861425" cy="19202401"/>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body" idx="2"/>
          </p:nvPr>
        </p:nvSpPr>
        <p:spPr>
          <a:xfrm>
            <a:off x="10591800" y="9245600"/>
            <a:ext cx="8861425" cy="19202401"/>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577975" y="2844800"/>
            <a:ext cx="17875249"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914400" y="9909176"/>
            <a:ext cx="19202401" cy="17875249"/>
          </a:xfrm>
          <a:prstGeom prst="rect">
            <a:avLst/>
          </a:prstGeom>
          <a:noFill/>
          <a:ln>
            <a:noFill/>
          </a:ln>
        </p:spPr>
        <p:txBody>
          <a:bodyPr spcFirstLastPara="1" wrap="square" lIns="91425" tIns="91425" rIns="91425" bIns="91425" anchor="t" anchorCtr="0"/>
          <a:lstStyle>
            <a:lvl1pPr marL="457200" marR="0" lvl="0" indent="-901700" algn="l" rtl="0">
              <a:spcBef>
                <a:spcPts val="2120"/>
              </a:spcBef>
              <a:spcAft>
                <a:spcPts val="0"/>
              </a:spcAft>
              <a:buClr>
                <a:schemeClr val="dk1"/>
              </a:buClr>
              <a:buSzPts val="10600"/>
              <a:buFont typeface="Times New Roman"/>
              <a:buChar char="•"/>
              <a:defRPr sz="10600" b="0" i="0" u="none" strike="noStrike" cap="none">
                <a:solidFill>
                  <a:schemeClr val="dk1"/>
                </a:solidFill>
                <a:latin typeface="Times New Roman"/>
                <a:ea typeface="Times New Roman"/>
                <a:cs typeface="Times New Roman"/>
                <a:sym typeface="Times New Roman"/>
              </a:defRPr>
            </a:lvl1pPr>
            <a:lvl2pPr marL="914400" marR="0" lvl="1" indent="-819150" algn="l" rtl="0">
              <a:spcBef>
                <a:spcPts val="1860"/>
              </a:spcBef>
              <a:spcAft>
                <a:spcPts val="0"/>
              </a:spcAft>
              <a:buClr>
                <a:schemeClr val="dk1"/>
              </a:buClr>
              <a:buSzPts val="9300"/>
              <a:buFont typeface="Times New Roman"/>
              <a:buChar char="–"/>
              <a:defRPr sz="9300" b="0" i="0" u="none" strike="noStrike" cap="none">
                <a:solidFill>
                  <a:schemeClr val="dk1"/>
                </a:solidFill>
                <a:latin typeface="Times New Roman"/>
                <a:ea typeface="Times New Roman"/>
                <a:cs typeface="Times New Roman"/>
                <a:sym typeface="Times New Roman"/>
              </a:defRPr>
            </a:lvl2pPr>
            <a:lvl3pPr marL="1371600" marR="0" lvl="2" indent="-730250" algn="l" rtl="0">
              <a:spcBef>
                <a:spcPts val="1580"/>
              </a:spcBef>
              <a:spcAft>
                <a:spcPts val="0"/>
              </a:spcAft>
              <a:buClr>
                <a:schemeClr val="dk1"/>
              </a:buClr>
              <a:buSzPts val="7900"/>
              <a:buFont typeface="Times New Roman"/>
              <a:buChar char="•"/>
              <a:defRPr sz="7900" b="0" i="0" u="none" strike="noStrike" cap="none">
                <a:solidFill>
                  <a:schemeClr val="dk1"/>
                </a:solidFill>
                <a:latin typeface="Times New Roman"/>
                <a:ea typeface="Times New Roman"/>
                <a:cs typeface="Times New Roman"/>
                <a:sym typeface="Times New Roman"/>
              </a:defRPr>
            </a:lvl3pPr>
            <a:lvl4pPr marL="1828800" marR="0" lvl="3"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4pPr>
            <a:lvl5pPr marL="2286000" marR="0" lvl="4"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5pPr>
            <a:lvl6pPr marL="2743200" marR="0" lvl="5"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6pPr>
            <a:lvl7pPr marL="3200400" marR="0" lvl="6"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7pPr>
            <a:lvl8pPr marL="3657600" marR="0" lvl="7"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8pPr>
            <a:lvl9pPr marL="4114800" marR="0" lvl="8"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417219" y="13411994"/>
            <a:ext cx="25603200" cy="4468812"/>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80" name="Shape 80"/>
          <p:cNvSpPr txBox="1">
            <a:spLocks noGrp="1"/>
          </p:cNvSpPr>
          <p:nvPr>
            <p:ph type="body" idx="1"/>
          </p:nvPr>
        </p:nvSpPr>
        <p:spPr>
          <a:xfrm rot="5400000">
            <a:off x="-4596606" y="9019381"/>
            <a:ext cx="25603200" cy="13254038"/>
          </a:xfrm>
          <a:prstGeom prst="rect">
            <a:avLst/>
          </a:prstGeom>
          <a:noFill/>
          <a:ln>
            <a:noFill/>
          </a:ln>
        </p:spPr>
        <p:txBody>
          <a:bodyPr spcFirstLastPara="1" wrap="square" lIns="91425" tIns="91425" rIns="91425" bIns="91425" anchor="t" anchorCtr="0"/>
          <a:lstStyle>
            <a:lvl1pPr marL="457200" marR="0" lvl="0" indent="-901700" algn="l" rtl="0">
              <a:spcBef>
                <a:spcPts val="2120"/>
              </a:spcBef>
              <a:spcAft>
                <a:spcPts val="0"/>
              </a:spcAft>
              <a:buClr>
                <a:schemeClr val="dk1"/>
              </a:buClr>
              <a:buSzPts val="10600"/>
              <a:buFont typeface="Times New Roman"/>
              <a:buChar char="•"/>
              <a:defRPr sz="10600" b="0" i="0" u="none" strike="noStrike" cap="none">
                <a:solidFill>
                  <a:schemeClr val="dk1"/>
                </a:solidFill>
                <a:latin typeface="Times New Roman"/>
                <a:ea typeface="Times New Roman"/>
                <a:cs typeface="Times New Roman"/>
                <a:sym typeface="Times New Roman"/>
              </a:defRPr>
            </a:lvl1pPr>
            <a:lvl2pPr marL="914400" marR="0" lvl="1" indent="-819150" algn="l" rtl="0">
              <a:spcBef>
                <a:spcPts val="1860"/>
              </a:spcBef>
              <a:spcAft>
                <a:spcPts val="0"/>
              </a:spcAft>
              <a:buClr>
                <a:schemeClr val="dk1"/>
              </a:buClr>
              <a:buSzPts val="9300"/>
              <a:buFont typeface="Times New Roman"/>
              <a:buChar char="–"/>
              <a:defRPr sz="9300" b="0" i="0" u="none" strike="noStrike" cap="none">
                <a:solidFill>
                  <a:schemeClr val="dk1"/>
                </a:solidFill>
                <a:latin typeface="Times New Roman"/>
                <a:ea typeface="Times New Roman"/>
                <a:cs typeface="Times New Roman"/>
                <a:sym typeface="Times New Roman"/>
              </a:defRPr>
            </a:lvl2pPr>
            <a:lvl3pPr marL="1371600" marR="0" lvl="2" indent="-730250" algn="l" rtl="0">
              <a:spcBef>
                <a:spcPts val="1580"/>
              </a:spcBef>
              <a:spcAft>
                <a:spcPts val="0"/>
              </a:spcAft>
              <a:buClr>
                <a:schemeClr val="dk1"/>
              </a:buClr>
              <a:buSzPts val="7900"/>
              <a:buFont typeface="Times New Roman"/>
              <a:buChar char="•"/>
              <a:defRPr sz="7900" b="0" i="0" u="none" strike="noStrike" cap="none">
                <a:solidFill>
                  <a:schemeClr val="dk1"/>
                </a:solidFill>
                <a:latin typeface="Times New Roman"/>
                <a:ea typeface="Times New Roman"/>
                <a:cs typeface="Times New Roman"/>
                <a:sym typeface="Times New Roman"/>
              </a:defRPr>
            </a:lvl3pPr>
            <a:lvl4pPr marL="1828800" marR="0" lvl="3"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4pPr>
            <a:lvl5pPr marL="2286000" marR="0" lvl="4"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5pPr>
            <a:lvl6pPr marL="2743200" marR="0" lvl="5"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6pPr>
            <a:lvl7pPr marL="3200400" marR="0" lvl="6"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7pPr>
            <a:lvl8pPr marL="3657600" marR="0" lvl="7"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8pPr>
            <a:lvl9pPr marL="4114800" marR="0" lvl="8"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577975" y="9942513"/>
            <a:ext cx="17875249" cy="685958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24" name="Shape 24"/>
          <p:cNvSpPr txBox="1">
            <a:spLocks noGrp="1"/>
          </p:cNvSpPr>
          <p:nvPr>
            <p:ph type="subTitle" idx="1"/>
          </p:nvPr>
        </p:nvSpPr>
        <p:spPr>
          <a:xfrm>
            <a:off x="3154363" y="18135600"/>
            <a:ext cx="14722475" cy="8178800"/>
          </a:xfrm>
          <a:prstGeom prst="rect">
            <a:avLst/>
          </a:prstGeom>
          <a:noFill/>
          <a:ln>
            <a:noFill/>
          </a:ln>
        </p:spPr>
        <p:txBody>
          <a:bodyPr spcFirstLastPara="1" wrap="square" lIns="91425" tIns="91425" rIns="91425" bIns="91425" anchor="t" anchorCtr="0"/>
          <a:lstStyle>
            <a:lvl1pPr marR="0" lvl="0" algn="ctr" rtl="0">
              <a:spcBef>
                <a:spcPts val="2120"/>
              </a:spcBef>
              <a:spcAft>
                <a:spcPts val="0"/>
              </a:spcAft>
              <a:buClr>
                <a:schemeClr val="dk1"/>
              </a:buClr>
              <a:buSzPts val="10600"/>
              <a:buFont typeface="Times New Roman"/>
              <a:buNone/>
              <a:defRPr sz="10600" b="0" i="0" u="none" strike="noStrike" cap="none">
                <a:solidFill>
                  <a:schemeClr val="dk1"/>
                </a:solidFill>
                <a:latin typeface="Times New Roman"/>
                <a:ea typeface="Times New Roman"/>
                <a:cs typeface="Times New Roman"/>
                <a:sym typeface="Times New Roman"/>
              </a:defRPr>
            </a:lvl1pPr>
            <a:lvl2pPr marR="0" lvl="1" algn="ctr" rtl="0">
              <a:spcBef>
                <a:spcPts val="1860"/>
              </a:spcBef>
              <a:spcAft>
                <a:spcPts val="0"/>
              </a:spcAft>
              <a:buClr>
                <a:schemeClr val="dk1"/>
              </a:buClr>
              <a:buSzPts val="9300"/>
              <a:buFont typeface="Times New Roman"/>
              <a:buNone/>
              <a:defRPr sz="9300" b="0" i="0" u="none" strike="noStrike" cap="none">
                <a:solidFill>
                  <a:schemeClr val="dk1"/>
                </a:solidFill>
                <a:latin typeface="Times New Roman"/>
                <a:ea typeface="Times New Roman"/>
                <a:cs typeface="Times New Roman"/>
                <a:sym typeface="Times New Roman"/>
              </a:defRPr>
            </a:lvl2pPr>
            <a:lvl3pPr marR="0" lvl="2" algn="ctr" rtl="0">
              <a:spcBef>
                <a:spcPts val="1580"/>
              </a:spcBef>
              <a:spcAft>
                <a:spcPts val="0"/>
              </a:spcAft>
              <a:buClr>
                <a:schemeClr val="dk1"/>
              </a:buClr>
              <a:buSzPts val="7900"/>
              <a:buFont typeface="Times New Roman"/>
              <a:buNone/>
              <a:defRPr sz="7900" b="0" i="0" u="none" strike="noStrike" cap="none">
                <a:solidFill>
                  <a:schemeClr val="dk1"/>
                </a:solidFill>
                <a:latin typeface="Times New Roman"/>
                <a:ea typeface="Times New Roman"/>
                <a:cs typeface="Times New Roman"/>
                <a:sym typeface="Times New Roman"/>
              </a:defRPr>
            </a:lvl3pPr>
            <a:lvl4pPr marR="0" lvl="3"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4pPr>
            <a:lvl5pPr marR="0" lvl="4"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5pPr>
            <a:lvl6pPr marR="0" lvl="5"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6pPr>
            <a:lvl7pPr marR="0" lvl="6"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7pPr>
            <a:lvl8pPr marR="0" lvl="7"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8pPr>
            <a:lvl9pPr marR="0" lvl="8" algn="ctr" rtl="0">
              <a:spcBef>
                <a:spcPts val="1340"/>
              </a:spcBef>
              <a:spcAft>
                <a:spcPts val="0"/>
              </a:spcAft>
              <a:buClr>
                <a:schemeClr val="dk1"/>
              </a:buClr>
              <a:buSzPts val="6700"/>
              <a:buFont typeface="Times New Roman"/>
              <a:buNone/>
              <a:defRPr sz="6700" b="0" i="0" u="none" strike="noStrike" cap="none">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26" name="Shape 26"/>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27" name="Shape 27"/>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577975" y="2844800"/>
            <a:ext cx="17875249"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577975" y="9245600"/>
            <a:ext cx="17875249" cy="19202401"/>
          </a:xfrm>
          <a:prstGeom prst="rect">
            <a:avLst/>
          </a:prstGeom>
          <a:noFill/>
          <a:ln>
            <a:noFill/>
          </a:ln>
        </p:spPr>
        <p:txBody>
          <a:bodyPr spcFirstLastPara="1" wrap="square" lIns="91425" tIns="91425" rIns="91425" bIns="91425" anchor="t" anchorCtr="0"/>
          <a:lstStyle>
            <a:lvl1pPr marL="457200" marR="0" lvl="0" indent="-901700" algn="l" rtl="0">
              <a:spcBef>
                <a:spcPts val="2120"/>
              </a:spcBef>
              <a:spcAft>
                <a:spcPts val="0"/>
              </a:spcAft>
              <a:buClr>
                <a:schemeClr val="dk1"/>
              </a:buClr>
              <a:buSzPts val="10600"/>
              <a:buFont typeface="Times New Roman"/>
              <a:buChar char="•"/>
              <a:defRPr sz="10600" b="0" i="0" u="none" strike="noStrike" cap="none">
                <a:solidFill>
                  <a:schemeClr val="dk1"/>
                </a:solidFill>
                <a:latin typeface="Times New Roman"/>
                <a:ea typeface="Times New Roman"/>
                <a:cs typeface="Times New Roman"/>
                <a:sym typeface="Times New Roman"/>
              </a:defRPr>
            </a:lvl1pPr>
            <a:lvl2pPr marL="914400" marR="0" lvl="1" indent="-819150" algn="l" rtl="0">
              <a:spcBef>
                <a:spcPts val="1860"/>
              </a:spcBef>
              <a:spcAft>
                <a:spcPts val="0"/>
              </a:spcAft>
              <a:buClr>
                <a:schemeClr val="dk1"/>
              </a:buClr>
              <a:buSzPts val="9300"/>
              <a:buFont typeface="Times New Roman"/>
              <a:buChar char="–"/>
              <a:defRPr sz="9300" b="0" i="0" u="none" strike="noStrike" cap="none">
                <a:solidFill>
                  <a:schemeClr val="dk1"/>
                </a:solidFill>
                <a:latin typeface="Times New Roman"/>
                <a:ea typeface="Times New Roman"/>
                <a:cs typeface="Times New Roman"/>
                <a:sym typeface="Times New Roman"/>
              </a:defRPr>
            </a:lvl2pPr>
            <a:lvl3pPr marL="1371600" marR="0" lvl="2" indent="-730250" algn="l" rtl="0">
              <a:spcBef>
                <a:spcPts val="1580"/>
              </a:spcBef>
              <a:spcAft>
                <a:spcPts val="0"/>
              </a:spcAft>
              <a:buClr>
                <a:schemeClr val="dk1"/>
              </a:buClr>
              <a:buSzPts val="7900"/>
              <a:buFont typeface="Times New Roman"/>
              <a:buChar char="•"/>
              <a:defRPr sz="7900" b="0" i="0" u="none" strike="noStrike" cap="none">
                <a:solidFill>
                  <a:schemeClr val="dk1"/>
                </a:solidFill>
                <a:latin typeface="Times New Roman"/>
                <a:ea typeface="Times New Roman"/>
                <a:cs typeface="Times New Roman"/>
                <a:sym typeface="Times New Roman"/>
              </a:defRPr>
            </a:lvl3pPr>
            <a:lvl4pPr marL="1828800" marR="0" lvl="3"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4pPr>
            <a:lvl5pPr marL="2286000" marR="0" lvl="4"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5pPr>
            <a:lvl6pPr marL="2743200" marR="0" lvl="5"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6pPr>
            <a:lvl7pPr marL="3200400" marR="0" lvl="6"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7pPr>
            <a:lvl8pPr marL="3657600" marR="0" lvl="7"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8pPr>
            <a:lvl9pPr marL="4114800" marR="0" lvl="8"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32" name="Shape 32"/>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33" name="Shape 33"/>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662113" y="20566063"/>
            <a:ext cx="17875249" cy="635635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36" name="Shape 36"/>
          <p:cNvSpPr txBox="1">
            <a:spLocks noGrp="1"/>
          </p:cNvSpPr>
          <p:nvPr>
            <p:ph type="body" idx="1"/>
          </p:nvPr>
        </p:nvSpPr>
        <p:spPr>
          <a:xfrm>
            <a:off x="1662113" y="13565188"/>
            <a:ext cx="17875249" cy="7000875"/>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Clr>
                <a:schemeClr val="dk1"/>
              </a:buClr>
              <a:buSzPts val="1800"/>
              <a:buFont typeface="Times New Roman"/>
              <a:buNone/>
              <a:defRPr sz="18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2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38" name="Shape 38"/>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39" name="Shape 39"/>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050925" y="1281113"/>
            <a:ext cx="18929350"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1"/>
          </p:nvPr>
        </p:nvSpPr>
        <p:spPr>
          <a:xfrm>
            <a:off x="1050925" y="7164388"/>
            <a:ext cx="9293225" cy="29845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2"/>
          </p:nvPr>
        </p:nvSpPr>
        <p:spPr>
          <a:xfrm>
            <a:off x="1050925" y="10148888"/>
            <a:ext cx="9293225" cy="184404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3"/>
          </p:nvPr>
        </p:nvSpPr>
        <p:spPr>
          <a:xfrm>
            <a:off x="10683875" y="7164388"/>
            <a:ext cx="9296400" cy="29845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Times New Roman"/>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4"/>
          </p:nvPr>
        </p:nvSpPr>
        <p:spPr>
          <a:xfrm>
            <a:off x="10683875" y="10148888"/>
            <a:ext cx="9296400" cy="184404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47" name="Shape 47"/>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577975" y="2844800"/>
            <a:ext cx="17875249"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51" name="Shape 51"/>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050925" y="1274763"/>
            <a:ext cx="6919913" cy="54229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60" name="Shape 60"/>
          <p:cNvSpPr txBox="1">
            <a:spLocks noGrp="1"/>
          </p:cNvSpPr>
          <p:nvPr>
            <p:ph type="body" idx="1"/>
          </p:nvPr>
        </p:nvSpPr>
        <p:spPr>
          <a:xfrm>
            <a:off x="8223250" y="1274763"/>
            <a:ext cx="11757025" cy="27314524"/>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body" idx="2"/>
          </p:nvPr>
        </p:nvSpPr>
        <p:spPr>
          <a:xfrm>
            <a:off x="1050925" y="6697663"/>
            <a:ext cx="6919913" cy="21891625"/>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122738" y="22402800"/>
            <a:ext cx="12619037" cy="2644775"/>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Shape 67"/>
          <p:cNvSpPr>
            <a:spLocks noGrp="1"/>
          </p:cNvSpPr>
          <p:nvPr>
            <p:ph type="pic" idx="2"/>
          </p:nvPr>
        </p:nvSpPr>
        <p:spPr>
          <a:xfrm>
            <a:off x="4122738" y="2859088"/>
            <a:ext cx="12619037" cy="19202401"/>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122738" y="25047575"/>
            <a:ext cx="12619037" cy="3756025"/>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Times New Roman"/>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700000" scaled="0"/>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577975" y="2844800"/>
            <a:ext cx="17875249" cy="5334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14600" b="0" i="0" u="none" strike="noStrike" cap="none">
                <a:solidFill>
                  <a:schemeClr val="dk2"/>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1577975" y="9245600"/>
            <a:ext cx="17875249" cy="19202401"/>
          </a:xfrm>
          <a:prstGeom prst="rect">
            <a:avLst/>
          </a:prstGeom>
          <a:noFill/>
          <a:ln>
            <a:noFill/>
          </a:ln>
        </p:spPr>
        <p:txBody>
          <a:bodyPr spcFirstLastPara="1" wrap="square" lIns="91425" tIns="91425" rIns="91425" bIns="91425" anchor="t" anchorCtr="0"/>
          <a:lstStyle>
            <a:lvl1pPr marL="457200" marR="0" lvl="0" indent="-901700" algn="l" rtl="0">
              <a:spcBef>
                <a:spcPts val="2120"/>
              </a:spcBef>
              <a:spcAft>
                <a:spcPts val="0"/>
              </a:spcAft>
              <a:buClr>
                <a:schemeClr val="dk1"/>
              </a:buClr>
              <a:buSzPts val="10600"/>
              <a:buFont typeface="Times New Roman"/>
              <a:buChar char="•"/>
              <a:defRPr sz="10600" b="0" i="0" u="none" strike="noStrike" cap="none">
                <a:solidFill>
                  <a:schemeClr val="dk1"/>
                </a:solidFill>
                <a:latin typeface="Times New Roman"/>
                <a:ea typeface="Times New Roman"/>
                <a:cs typeface="Times New Roman"/>
                <a:sym typeface="Times New Roman"/>
              </a:defRPr>
            </a:lvl1pPr>
            <a:lvl2pPr marL="914400" marR="0" lvl="1" indent="-819150" algn="l" rtl="0">
              <a:spcBef>
                <a:spcPts val="1860"/>
              </a:spcBef>
              <a:spcAft>
                <a:spcPts val="0"/>
              </a:spcAft>
              <a:buClr>
                <a:schemeClr val="dk1"/>
              </a:buClr>
              <a:buSzPts val="9300"/>
              <a:buFont typeface="Times New Roman"/>
              <a:buChar char="–"/>
              <a:defRPr sz="9300" b="0" i="0" u="none" strike="noStrike" cap="none">
                <a:solidFill>
                  <a:schemeClr val="dk1"/>
                </a:solidFill>
                <a:latin typeface="Times New Roman"/>
                <a:ea typeface="Times New Roman"/>
                <a:cs typeface="Times New Roman"/>
                <a:sym typeface="Times New Roman"/>
              </a:defRPr>
            </a:lvl2pPr>
            <a:lvl3pPr marL="1371600" marR="0" lvl="2" indent="-730250" algn="l" rtl="0">
              <a:spcBef>
                <a:spcPts val="1580"/>
              </a:spcBef>
              <a:spcAft>
                <a:spcPts val="0"/>
              </a:spcAft>
              <a:buClr>
                <a:schemeClr val="dk1"/>
              </a:buClr>
              <a:buSzPts val="7900"/>
              <a:buFont typeface="Times New Roman"/>
              <a:buChar char="•"/>
              <a:defRPr sz="7900" b="0" i="0" u="none" strike="noStrike" cap="none">
                <a:solidFill>
                  <a:schemeClr val="dk1"/>
                </a:solidFill>
                <a:latin typeface="Times New Roman"/>
                <a:ea typeface="Times New Roman"/>
                <a:cs typeface="Times New Roman"/>
                <a:sym typeface="Times New Roman"/>
              </a:defRPr>
            </a:lvl3pPr>
            <a:lvl4pPr marL="1828800" marR="0" lvl="3"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4pPr>
            <a:lvl5pPr marL="2286000" marR="0" lvl="4"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5pPr>
            <a:lvl6pPr marL="2743200" marR="0" lvl="5"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6pPr>
            <a:lvl7pPr marL="3200400" marR="0" lvl="6"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7pPr>
            <a:lvl8pPr marL="3657600" marR="0" lvl="7"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8pPr>
            <a:lvl9pPr marL="4114800" marR="0" lvl="8" indent="-654050" algn="l" rtl="0">
              <a:spcBef>
                <a:spcPts val="1340"/>
              </a:spcBef>
              <a:spcAft>
                <a:spcPts val="0"/>
              </a:spcAft>
              <a:buClr>
                <a:schemeClr val="dk1"/>
              </a:buClr>
              <a:buSzPts val="6700"/>
              <a:buFont typeface="Times New Roman"/>
              <a:buChar char="»"/>
              <a:defRPr sz="67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1577975" y="29159200"/>
            <a:ext cx="4381500" cy="21336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7185025" y="29159200"/>
            <a:ext cx="6661150" cy="21336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6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3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15071725" y="29159200"/>
            <a:ext cx="4381500" cy="2133600"/>
          </a:xfrm>
          <a:prstGeom prst="rect">
            <a:avLst/>
          </a:prstGeom>
          <a:noFill/>
          <a:ln>
            <a:noFill/>
          </a:ln>
        </p:spPr>
        <p:txBody>
          <a:bodyPr spcFirstLastPara="1" wrap="square" lIns="303025" tIns="151500" rIns="303025" bIns="151500" anchor="t" anchorCtr="0">
            <a:noAutofit/>
          </a:bodyPr>
          <a:lstStyle>
            <a:lvl1pPr marL="0" marR="0" lvl="0"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4600" b="0" i="0" u="none" strike="noStrike" cap="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Shape 88"/>
        <p:cNvGrpSpPr/>
        <p:nvPr/>
      </p:nvGrpSpPr>
      <p:grpSpPr>
        <a:xfrm>
          <a:off x="0" y="0"/>
          <a:ext cx="0" cy="0"/>
          <a:chOff x="0" y="0"/>
          <a:chExt cx="0" cy="0"/>
        </a:xfrm>
      </p:grpSpPr>
      <p:sp>
        <p:nvSpPr>
          <p:cNvPr id="89" name="Shape 89"/>
          <p:cNvSpPr/>
          <p:nvPr/>
        </p:nvSpPr>
        <p:spPr>
          <a:xfrm>
            <a:off x="-38100" y="29603700"/>
            <a:ext cx="21031200" cy="2387100"/>
          </a:xfrm>
          <a:prstGeom prst="rect">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243125" y="20921491"/>
            <a:ext cx="20332200" cy="8544000"/>
          </a:xfrm>
          <a:prstGeom prst="roundRect">
            <a:avLst>
              <a:gd name="adj"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11044625" y="6369059"/>
            <a:ext cx="9529800" cy="13830300"/>
          </a:xfrm>
          <a:prstGeom prst="roundRect">
            <a:avLst>
              <a:gd name="adj"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243125" y="16589900"/>
            <a:ext cx="10526700" cy="3876600"/>
          </a:xfrm>
          <a:prstGeom prst="roundRect">
            <a:avLst>
              <a:gd name="adj"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 name="Shape 93"/>
          <p:cNvSpPr/>
          <p:nvPr/>
        </p:nvSpPr>
        <p:spPr>
          <a:xfrm>
            <a:off x="243125" y="10277725"/>
            <a:ext cx="10526700" cy="6081000"/>
          </a:xfrm>
          <a:prstGeom prst="roundRect">
            <a:avLst>
              <a:gd name="adj"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a:off x="243125" y="5951025"/>
            <a:ext cx="10526700" cy="4102200"/>
          </a:xfrm>
          <a:prstGeom prst="roundRect">
            <a:avLst>
              <a:gd name="adj"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p:nvPr/>
        </p:nvSpPr>
        <p:spPr>
          <a:xfrm>
            <a:off x="0" y="0"/>
            <a:ext cx="21031199" cy="5715000"/>
          </a:xfrm>
          <a:prstGeom prst="rect">
            <a:avLst/>
          </a:prstGeom>
          <a:solidFill>
            <a:schemeClr val="dk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300"/>
              <a:buFont typeface="Times New Roman"/>
              <a:buNone/>
            </a:pPr>
            <a:endParaRPr sz="2300" b="0" i="0" u="none" strike="noStrike" cap="none">
              <a:solidFill>
                <a:schemeClr val="dk1"/>
              </a:solidFill>
              <a:latin typeface="Roboto"/>
              <a:ea typeface="Roboto"/>
              <a:cs typeface="Roboto"/>
              <a:sym typeface="Roboto"/>
            </a:endParaRPr>
          </a:p>
        </p:txBody>
      </p:sp>
      <p:sp>
        <p:nvSpPr>
          <p:cNvPr id="96" name="Shape 96"/>
          <p:cNvSpPr txBox="1">
            <a:spLocks noGrp="1"/>
          </p:cNvSpPr>
          <p:nvPr>
            <p:ph type="title"/>
          </p:nvPr>
        </p:nvSpPr>
        <p:spPr>
          <a:xfrm>
            <a:off x="2628900" y="76200"/>
            <a:ext cx="15700376" cy="5334000"/>
          </a:xfrm>
          <a:prstGeom prst="rect">
            <a:avLst/>
          </a:prstGeom>
          <a:noFill/>
          <a:ln>
            <a:noFill/>
          </a:ln>
        </p:spPr>
        <p:txBody>
          <a:bodyPr spcFirstLastPara="1" wrap="square" lIns="303025" tIns="151500" rIns="303025" bIns="151500" anchor="ctr" anchorCtr="0">
            <a:noAutofit/>
          </a:bodyPr>
          <a:lstStyle/>
          <a:p>
            <a:pPr marL="0" marR="0" lvl="0" indent="0" algn="ctr" rtl="0">
              <a:spcBef>
                <a:spcPts val="0"/>
              </a:spcBef>
              <a:spcAft>
                <a:spcPts val="0"/>
              </a:spcAft>
              <a:buNone/>
            </a:pPr>
            <a:r>
              <a:rPr lang="en-US" sz="6600" b="1" i="0" u="none" strike="noStrike" cap="none" dirty="0">
                <a:solidFill>
                  <a:srgbClr val="FFCC00"/>
                </a:solidFill>
                <a:latin typeface="Roboto"/>
                <a:ea typeface="Roboto"/>
                <a:cs typeface="Roboto"/>
                <a:sym typeface="Roboto"/>
              </a:rPr>
              <a:t>A Location-Based Intelligent Forwarding Strategy for NDNWIFI</a:t>
            </a:r>
            <a:r>
              <a:rPr lang="en-US" sz="6600" b="0" i="0" u="none" strike="noStrike" cap="none" dirty="0">
                <a:solidFill>
                  <a:srgbClr val="FFCC00"/>
                </a:solidFill>
                <a:latin typeface="Roboto"/>
                <a:ea typeface="Roboto"/>
                <a:cs typeface="Roboto"/>
                <a:sym typeface="Roboto"/>
              </a:rPr>
              <a:t/>
            </a:r>
            <a:br>
              <a:rPr lang="en-US" sz="6600" b="0" i="0" u="none" strike="noStrike" cap="none" dirty="0">
                <a:solidFill>
                  <a:srgbClr val="FFCC00"/>
                </a:solidFill>
                <a:latin typeface="Roboto"/>
                <a:ea typeface="Roboto"/>
                <a:cs typeface="Roboto"/>
                <a:sym typeface="Roboto"/>
              </a:rPr>
            </a:br>
            <a:r>
              <a:rPr lang="en-US" sz="2100" b="0" i="0" u="none" strike="noStrike" cap="none" dirty="0">
                <a:solidFill>
                  <a:srgbClr val="FFCC00"/>
                </a:solidFill>
                <a:latin typeface="Roboto"/>
                <a:ea typeface="Roboto"/>
                <a:cs typeface="Roboto"/>
                <a:sym typeface="Roboto"/>
              </a:rPr>
              <a:t/>
            </a:r>
            <a:br>
              <a:rPr lang="en-US" sz="2100" b="0" i="0" u="none" strike="noStrike" cap="none" dirty="0">
                <a:solidFill>
                  <a:srgbClr val="FFCC00"/>
                </a:solidFill>
                <a:latin typeface="Roboto"/>
                <a:ea typeface="Roboto"/>
                <a:cs typeface="Roboto"/>
                <a:sym typeface="Roboto"/>
              </a:rPr>
            </a:br>
            <a:r>
              <a:rPr lang="en-US" sz="3000" b="1" i="0" u="none" strike="noStrike" cap="none" dirty="0">
                <a:solidFill>
                  <a:srgbClr val="FFCC00"/>
                </a:solidFill>
                <a:latin typeface="Roboto"/>
                <a:ea typeface="Roboto"/>
                <a:cs typeface="Roboto"/>
                <a:sym typeface="Roboto"/>
              </a:rPr>
              <a:t>Team Members:</a:t>
            </a:r>
            <a:r>
              <a:rPr lang="en-US" sz="3000" b="0" i="0" u="none" strike="noStrike" cap="none" dirty="0">
                <a:solidFill>
                  <a:srgbClr val="FFCC00"/>
                </a:solidFill>
                <a:latin typeface="Roboto"/>
                <a:ea typeface="Roboto"/>
                <a:cs typeface="Roboto"/>
                <a:sym typeface="Roboto"/>
              </a:rPr>
              <a:t> Antonio Garcia, Saba Mahbub, Michael Oceguera,</a:t>
            </a:r>
            <a:br>
              <a:rPr lang="en-US" sz="3000" b="0" i="0" u="none" strike="noStrike" cap="none" dirty="0">
                <a:solidFill>
                  <a:srgbClr val="FFCC00"/>
                </a:solidFill>
                <a:latin typeface="Roboto"/>
                <a:ea typeface="Roboto"/>
                <a:cs typeface="Roboto"/>
                <a:sym typeface="Roboto"/>
              </a:rPr>
            </a:br>
            <a:r>
              <a:rPr lang="en-US" sz="3000" b="0" i="0" u="none" strike="noStrike" cap="none" dirty="0">
                <a:solidFill>
                  <a:srgbClr val="FFCC00"/>
                </a:solidFill>
                <a:latin typeface="Roboto"/>
                <a:ea typeface="Roboto"/>
                <a:cs typeface="Roboto"/>
                <a:sym typeface="Roboto"/>
              </a:rPr>
              <a:t> Kevin Tong, </a:t>
            </a:r>
            <a:r>
              <a:rPr lang="en-US" sz="3000" b="0" i="0" u="none" strike="noStrike" cap="none" dirty="0" err="1">
                <a:solidFill>
                  <a:srgbClr val="FFCC00"/>
                </a:solidFill>
                <a:latin typeface="Roboto"/>
                <a:ea typeface="Roboto"/>
                <a:cs typeface="Roboto"/>
                <a:sym typeface="Roboto"/>
              </a:rPr>
              <a:t>Hieu</a:t>
            </a:r>
            <a:r>
              <a:rPr lang="en-US" sz="3000" b="0" i="0" u="none" strike="noStrike" cap="none" dirty="0">
                <a:solidFill>
                  <a:srgbClr val="FFCC00"/>
                </a:solidFill>
                <a:latin typeface="Roboto"/>
                <a:ea typeface="Roboto"/>
                <a:cs typeface="Roboto"/>
                <a:sym typeface="Roboto"/>
              </a:rPr>
              <a:t> Tran</a:t>
            </a:r>
            <a:br>
              <a:rPr lang="en-US" sz="3000" b="0" i="0" u="none" strike="noStrike" cap="none" dirty="0">
                <a:solidFill>
                  <a:srgbClr val="FFCC00"/>
                </a:solidFill>
                <a:latin typeface="Roboto"/>
                <a:ea typeface="Roboto"/>
                <a:cs typeface="Roboto"/>
                <a:sym typeface="Roboto"/>
              </a:rPr>
            </a:br>
            <a:r>
              <a:rPr lang="en-US" sz="3000" b="1" i="0" u="none" strike="noStrike" cap="none" dirty="0">
                <a:solidFill>
                  <a:srgbClr val="FFCC00"/>
                </a:solidFill>
                <a:latin typeface="Roboto"/>
                <a:ea typeface="Roboto"/>
                <a:cs typeface="Roboto"/>
                <a:sym typeface="Roboto"/>
              </a:rPr>
              <a:t>Faculty Advisor:</a:t>
            </a:r>
            <a:r>
              <a:rPr lang="en-US" sz="3000" b="0" i="0" u="none" strike="noStrike" cap="none" dirty="0">
                <a:solidFill>
                  <a:srgbClr val="FFCC00"/>
                </a:solidFill>
                <a:latin typeface="Roboto"/>
                <a:ea typeface="Roboto"/>
                <a:cs typeface="Roboto"/>
                <a:sym typeface="Roboto"/>
              </a:rPr>
              <a:t> Dr. </a:t>
            </a:r>
            <a:r>
              <a:rPr lang="en-US" sz="3000" b="0" i="0" u="none" strike="noStrike" cap="none" dirty="0" err="1">
                <a:solidFill>
                  <a:srgbClr val="FFCC00"/>
                </a:solidFill>
                <a:latin typeface="Roboto"/>
                <a:ea typeface="Roboto"/>
                <a:cs typeface="Roboto"/>
                <a:sym typeface="Roboto"/>
              </a:rPr>
              <a:t>Zilong</a:t>
            </a:r>
            <a:r>
              <a:rPr lang="en-US" sz="3000" b="0" i="0" u="none" strike="noStrike" cap="none" dirty="0">
                <a:solidFill>
                  <a:srgbClr val="FFCC00"/>
                </a:solidFill>
                <a:latin typeface="Roboto"/>
                <a:ea typeface="Roboto"/>
                <a:cs typeface="Roboto"/>
                <a:sym typeface="Roboto"/>
              </a:rPr>
              <a:t> Ye</a:t>
            </a:r>
            <a:br>
              <a:rPr lang="en-US" sz="3000" b="0" i="0" u="none" strike="noStrike" cap="none" dirty="0">
                <a:solidFill>
                  <a:srgbClr val="FFCC00"/>
                </a:solidFill>
                <a:latin typeface="Roboto"/>
                <a:ea typeface="Roboto"/>
                <a:cs typeface="Roboto"/>
                <a:sym typeface="Roboto"/>
              </a:rPr>
            </a:br>
            <a:r>
              <a:rPr lang="en-US" sz="3000" b="1" i="0" u="none" strike="noStrike" cap="none" dirty="0">
                <a:solidFill>
                  <a:srgbClr val="FFCC00"/>
                </a:solidFill>
                <a:latin typeface="Roboto"/>
                <a:ea typeface="Roboto"/>
                <a:cs typeface="Roboto"/>
                <a:sym typeface="Roboto"/>
              </a:rPr>
              <a:t>Liaison:</a:t>
            </a:r>
            <a:r>
              <a:rPr lang="en-US" sz="3000" b="0" i="0" u="none" strike="noStrike" cap="none" dirty="0">
                <a:solidFill>
                  <a:srgbClr val="FFCC00"/>
                </a:solidFill>
                <a:latin typeface="Roboto"/>
                <a:ea typeface="Roboto"/>
                <a:cs typeface="Roboto"/>
                <a:sym typeface="Roboto"/>
              </a:rPr>
              <a:t> Fujitsu</a:t>
            </a:r>
            <a:br>
              <a:rPr lang="en-US" sz="3000" b="0" i="0" u="none" strike="noStrike" cap="none" dirty="0">
                <a:solidFill>
                  <a:srgbClr val="FFCC00"/>
                </a:solidFill>
                <a:latin typeface="Roboto"/>
                <a:ea typeface="Roboto"/>
                <a:cs typeface="Roboto"/>
                <a:sym typeface="Roboto"/>
              </a:rPr>
            </a:br>
            <a:r>
              <a:rPr lang="en-US" sz="3000" b="0" i="0" u="none" strike="noStrike" cap="none" dirty="0">
                <a:solidFill>
                  <a:srgbClr val="FFCC00"/>
                </a:solidFill>
                <a:latin typeface="Roboto"/>
                <a:ea typeface="Roboto"/>
                <a:cs typeface="Roboto"/>
                <a:sym typeface="Roboto"/>
              </a:rPr>
              <a:t>Department of Computer Science </a:t>
            </a:r>
            <a:br>
              <a:rPr lang="en-US" sz="3000" b="0" i="0" u="none" strike="noStrike" cap="none" dirty="0">
                <a:solidFill>
                  <a:srgbClr val="FFCC00"/>
                </a:solidFill>
                <a:latin typeface="Roboto"/>
                <a:ea typeface="Roboto"/>
                <a:cs typeface="Roboto"/>
                <a:sym typeface="Roboto"/>
              </a:rPr>
            </a:br>
            <a:r>
              <a:rPr lang="en-US" sz="3000" b="0" i="0" u="none" strike="noStrike" cap="none" dirty="0">
                <a:solidFill>
                  <a:srgbClr val="FFCC00"/>
                </a:solidFill>
                <a:latin typeface="Roboto"/>
                <a:ea typeface="Roboto"/>
                <a:cs typeface="Roboto"/>
                <a:sym typeface="Roboto"/>
              </a:rPr>
              <a:t>College of Engineering, Computer Science, and Technology</a:t>
            </a:r>
            <a:br>
              <a:rPr lang="en-US" sz="3000" b="0" i="0" u="none" strike="noStrike" cap="none" dirty="0">
                <a:solidFill>
                  <a:srgbClr val="FFCC00"/>
                </a:solidFill>
                <a:latin typeface="Roboto"/>
                <a:ea typeface="Roboto"/>
                <a:cs typeface="Roboto"/>
                <a:sym typeface="Roboto"/>
              </a:rPr>
            </a:br>
            <a:r>
              <a:rPr lang="en-US" sz="3000" b="0" i="0" u="none" strike="noStrike" cap="none" dirty="0">
                <a:solidFill>
                  <a:srgbClr val="FFCC00"/>
                </a:solidFill>
                <a:latin typeface="Roboto"/>
                <a:ea typeface="Roboto"/>
                <a:cs typeface="Roboto"/>
                <a:sym typeface="Roboto"/>
              </a:rPr>
              <a:t>California State University, Los Angeles</a:t>
            </a:r>
            <a:endParaRPr dirty="0"/>
          </a:p>
        </p:txBody>
      </p:sp>
      <p:sp>
        <p:nvSpPr>
          <p:cNvPr id="97" name="Shape 97"/>
          <p:cNvSpPr/>
          <p:nvPr/>
        </p:nvSpPr>
        <p:spPr>
          <a:xfrm>
            <a:off x="17526000" y="1752600"/>
            <a:ext cx="3352800" cy="2971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300"/>
              <a:buFont typeface="Times New Roman"/>
              <a:buNone/>
            </a:pPr>
            <a:endParaRPr sz="2300" b="0" i="0" u="none" strike="noStrike" cap="none">
              <a:solidFill>
                <a:schemeClr val="dk1"/>
              </a:solidFill>
              <a:latin typeface="Roboto"/>
              <a:ea typeface="Roboto"/>
              <a:cs typeface="Roboto"/>
              <a:sym typeface="Roboto"/>
            </a:endParaRPr>
          </a:p>
        </p:txBody>
      </p:sp>
      <p:sp>
        <p:nvSpPr>
          <p:cNvPr id="98" name="Shape 98"/>
          <p:cNvSpPr txBox="1"/>
          <p:nvPr/>
        </p:nvSpPr>
        <p:spPr>
          <a:xfrm>
            <a:off x="3262077" y="10452693"/>
            <a:ext cx="4268100" cy="924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i="0" u="sng" strike="noStrike" cap="none" dirty="0">
                <a:latin typeface="Roboto" panose="02000000000000000000" pitchFamily="2" charset="0"/>
                <a:ea typeface="Roboto" panose="02000000000000000000" pitchFamily="2" charset="0"/>
                <a:cs typeface="Times New Roman"/>
                <a:sym typeface="Times New Roman"/>
              </a:rPr>
              <a:t>NDN</a:t>
            </a:r>
            <a:endParaRPr sz="5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99" name="Shape 99"/>
          <p:cNvSpPr txBox="1"/>
          <p:nvPr/>
        </p:nvSpPr>
        <p:spPr>
          <a:xfrm>
            <a:off x="562227" y="11331243"/>
            <a:ext cx="9667800" cy="216294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300" i="0" u="none" strike="noStrike" cap="none" dirty="0">
                <a:latin typeface="Roboto" panose="02000000000000000000" pitchFamily="2" charset="0"/>
                <a:ea typeface="Roboto" panose="02000000000000000000" pitchFamily="2" charset="0"/>
                <a:cs typeface="Times New Roman"/>
                <a:sym typeface="Times New Roman"/>
              </a:rPr>
              <a:t>Named Data Networking is a future internet architecture that focuses on “what” content is instead of “where” the content is, using name-based routing and cache content store. The underlying principle is that a communication network should allow a user to focus on the data he or she needs, rather than have to reference a specific, physical location where that data is to be retrieved from.</a:t>
            </a:r>
            <a:endParaRPr sz="2300" dirty="0">
              <a:latin typeface="Roboto" panose="02000000000000000000" pitchFamily="2" charset="0"/>
              <a:ea typeface="Roboto" panose="02000000000000000000" pitchFamily="2" charset="0"/>
              <a:cs typeface="Times New Roman"/>
              <a:sym typeface="Times New Roman"/>
            </a:endParaRPr>
          </a:p>
        </p:txBody>
      </p:sp>
      <p:sp>
        <p:nvSpPr>
          <p:cNvPr id="100" name="Shape 100"/>
          <p:cNvSpPr txBox="1"/>
          <p:nvPr/>
        </p:nvSpPr>
        <p:spPr>
          <a:xfrm>
            <a:off x="2342228" y="13571953"/>
            <a:ext cx="6104100" cy="924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i="0" u="sng" strike="noStrike" cap="none" dirty="0">
                <a:latin typeface="Roboto" panose="02000000000000000000" pitchFamily="2" charset="0"/>
                <a:ea typeface="Roboto" panose="02000000000000000000" pitchFamily="2" charset="0"/>
                <a:cs typeface="Times New Roman"/>
                <a:sym typeface="Times New Roman"/>
              </a:rPr>
              <a:t>Wi-Fi Direct</a:t>
            </a:r>
            <a:endParaRPr sz="5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01" name="Shape 101"/>
          <p:cNvSpPr txBox="1"/>
          <p:nvPr/>
        </p:nvSpPr>
        <p:spPr>
          <a:xfrm>
            <a:off x="590528" y="14436384"/>
            <a:ext cx="9607500" cy="15001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300" i="0" u="none" strike="noStrike" cap="none" dirty="0">
                <a:latin typeface="Roboto" panose="02000000000000000000" pitchFamily="2" charset="0"/>
                <a:ea typeface="Roboto" panose="02000000000000000000" pitchFamily="2" charset="0"/>
                <a:cs typeface="Times New Roman"/>
                <a:sym typeface="Times New Roman"/>
              </a:rPr>
              <a:t>	Wi-Fi Direct is a Wi-Fi standard enabling devices to easily connect with each other without requiring a wireless access point. </a:t>
            </a:r>
            <a:r>
              <a:rPr lang="en-US" sz="2300" dirty="0">
                <a:latin typeface="Roboto" panose="02000000000000000000" pitchFamily="2" charset="0"/>
                <a:ea typeface="Roboto" panose="02000000000000000000" pitchFamily="2" charset="0"/>
                <a:cs typeface="Times New Roman"/>
                <a:sym typeface="Times New Roman"/>
              </a:rPr>
              <a:t>We use free spectrum channels to conduct the data communication, without Internet infrastructure.</a:t>
            </a:r>
            <a:endParaRPr sz="2300" dirty="0">
              <a:latin typeface="Roboto" panose="02000000000000000000" pitchFamily="2" charset="0"/>
              <a:ea typeface="Roboto" panose="02000000000000000000" pitchFamily="2" charset="0"/>
              <a:cs typeface="Times New Roman"/>
              <a:sym typeface="Times New Roman"/>
            </a:endParaRPr>
          </a:p>
          <a:p>
            <a:pPr marL="0" marR="0" lvl="0" indent="0" algn="ctr" rtl="0">
              <a:spcBef>
                <a:spcPts val="0"/>
              </a:spcBef>
              <a:spcAft>
                <a:spcPts val="0"/>
              </a:spcAft>
              <a:buNone/>
            </a:pPr>
            <a:endParaRPr sz="2300" dirty="0">
              <a:solidFill>
                <a:srgbClr val="FFCC00"/>
              </a:solidFill>
              <a:latin typeface="Roboto" panose="02000000000000000000" pitchFamily="2" charset="0"/>
              <a:ea typeface="Roboto" panose="02000000000000000000" pitchFamily="2" charset="0"/>
              <a:cs typeface="Roboto"/>
              <a:sym typeface="Roboto"/>
            </a:endParaRPr>
          </a:p>
        </p:txBody>
      </p:sp>
      <p:sp>
        <p:nvSpPr>
          <p:cNvPr id="102" name="Shape 102"/>
          <p:cNvSpPr txBox="1"/>
          <p:nvPr/>
        </p:nvSpPr>
        <p:spPr>
          <a:xfrm>
            <a:off x="2189850" y="16764092"/>
            <a:ext cx="6629400" cy="768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u="sng" dirty="0">
                <a:latin typeface="Roboto" panose="02000000000000000000" pitchFamily="2" charset="0"/>
                <a:ea typeface="Roboto" panose="02000000000000000000" pitchFamily="2" charset="0"/>
                <a:cs typeface="Times New Roman"/>
                <a:sym typeface="Times New Roman"/>
              </a:rPr>
              <a:t>Requesting Data</a:t>
            </a:r>
            <a:endParaRPr sz="4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03" name="Shape 103"/>
          <p:cNvSpPr txBox="1"/>
          <p:nvPr/>
        </p:nvSpPr>
        <p:spPr>
          <a:xfrm>
            <a:off x="519858" y="17624000"/>
            <a:ext cx="10103700" cy="7495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200" i="0" u="none" strike="noStrike" cap="none" dirty="0">
                <a:latin typeface="Roboto" panose="02000000000000000000" pitchFamily="2" charset="0"/>
                <a:ea typeface="Roboto" panose="02000000000000000000" pitchFamily="2" charset="0"/>
                <a:cs typeface="Times New Roman"/>
                <a:sym typeface="Times New Roman"/>
              </a:rPr>
              <a:t>	The first step in the process is sending an Interest with the name of the content that the customer is looking for (i.e. /</a:t>
            </a:r>
            <a:r>
              <a:rPr lang="en-US" sz="2200" i="0" u="none" strike="noStrike" cap="none" dirty="0" err="1">
                <a:latin typeface="Roboto" panose="02000000000000000000" pitchFamily="2" charset="0"/>
                <a:ea typeface="Roboto" panose="02000000000000000000" pitchFamily="2" charset="0"/>
                <a:cs typeface="Times New Roman"/>
                <a:sym typeface="Times New Roman"/>
              </a:rPr>
              <a:t>ndn</a:t>
            </a:r>
            <a:r>
              <a:rPr lang="en-US" sz="2200" i="0" u="none" strike="noStrike" cap="none" dirty="0">
                <a:latin typeface="Roboto" panose="02000000000000000000" pitchFamily="2" charset="0"/>
                <a:ea typeface="Roboto" panose="02000000000000000000" pitchFamily="2" charset="0"/>
                <a:cs typeface="Times New Roman"/>
                <a:sym typeface="Times New Roman"/>
              </a:rPr>
              <a:t>/</a:t>
            </a:r>
            <a:r>
              <a:rPr lang="en-US" sz="2200" i="0" u="none" strike="noStrike" cap="none" dirty="0" err="1">
                <a:latin typeface="Roboto" panose="02000000000000000000" pitchFamily="2" charset="0"/>
                <a:ea typeface="Roboto" panose="02000000000000000000" pitchFamily="2" charset="0"/>
                <a:cs typeface="Times New Roman"/>
                <a:sym typeface="Times New Roman"/>
              </a:rPr>
              <a:t>calstatela</a:t>
            </a:r>
            <a:r>
              <a:rPr lang="en-US" sz="2200" i="0" u="none" strike="noStrike" cap="none" dirty="0">
                <a:latin typeface="Roboto" panose="02000000000000000000" pitchFamily="2" charset="0"/>
                <a:ea typeface="Roboto" panose="02000000000000000000" pitchFamily="2" charset="0"/>
                <a:cs typeface="Times New Roman"/>
                <a:sym typeface="Times New Roman"/>
              </a:rPr>
              <a:t>/</a:t>
            </a:r>
            <a:r>
              <a:rPr lang="en-US" sz="2200" i="0" u="none" strike="noStrike" cap="none" dirty="0" err="1">
                <a:latin typeface="Roboto" panose="02000000000000000000" pitchFamily="2" charset="0"/>
                <a:ea typeface="Roboto" panose="02000000000000000000" pitchFamily="2" charset="0"/>
                <a:cs typeface="Times New Roman"/>
                <a:sym typeface="Times New Roman"/>
              </a:rPr>
              <a:t>senior_project</a:t>
            </a:r>
            <a:r>
              <a:rPr lang="en-US" sz="2200" i="0" u="none" strike="noStrike" cap="none" dirty="0">
                <a:latin typeface="Roboto" panose="02000000000000000000" pitchFamily="2" charset="0"/>
                <a:ea typeface="Roboto" panose="02000000000000000000" pitchFamily="2" charset="0"/>
                <a:cs typeface="Times New Roman"/>
                <a:sym typeface="Times New Roman"/>
              </a:rPr>
              <a:t>)</a:t>
            </a:r>
            <a:endParaRPr sz="2200" dirty="0">
              <a:latin typeface="Roboto" panose="02000000000000000000" pitchFamily="2" charset="0"/>
              <a:ea typeface="Roboto" panose="02000000000000000000" pitchFamily="2" charset="0"/>
              <a:cs typeface="Times New Roman"/>
              <a:sym typeface="Times New Roman"/>
            </a:endParaRPr>
          </a:p>
        </p:txBody>
      </p:sp>
      <p:sp>
        <p:nvSpPr>
          <p:cNvPr id="104" name="Shape 104"/>
          <p:cNvSpPr txBox="1"/>
          <p:nvPr/>
        </p:nvSpPr>
        <p:spPr>
          <a:xfrm>
            <a:off x="2257767" y="18307897"/>
            <a:ext cx="6269700" cy="76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i="0" u="sng" strike="noStrike" cap="none" dirty="0">
                <a:latin typeface="Roboto" panose="02000000000000000000" pitchFamily="2" charset="0"/>
                <a:ea typeface="Roboto" panose="02000000000000000000" pitchFamily="2" charset="0"/>
                <a:cs typeface="Times New Roman"/>
                <a:sym typeface="Times New Roman"/>
              </a:rPr>
              <a:t>Returning Data</a:t>
            </a:r>
            <a:endParaRPr sz="4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05" name="Shape 105"/>
          <p:cNvSpPr txBox="1"/>
          <p:nvPr/>
        </p:nvSpPr>
        <p:spPr>
          <a:xfrm>
            <a:off x="858000" y="19063964"/>
            <a:ext cx="9331200" cy="113480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300" i="0" u="none" strike="noStrike" cap="none" dirty="0">
                <a:latin typeface="Roboto" panose="02000000000000000000" pitchFamily="2" charset="0"/>
                <a:ea typeface="Roboto" panose="02000000000000000000" pitchFamily="2" charset="0"/>
                <a:cs typeface="Times New Roman"/>
                <a:sym typeface="Times New Roman"/>
              </a:rPr>
              <a:t>	The Interest will be routed based on the name instead of the IP of the destination. The Data will be returned by either the content store (which provides the cached data) or the data provider.</a:t>
            </a:r>
            <a:endParaRPr sz="2300" dirty="0">
              <a:latin typeface="Roboto" panose="02000000000000000000" pitchFamily="2" charset="0"/>
              <a:ea typeface="Roboto" panose="02000000000000000000" pitchFamily="2" charset="0"/>
              <a:cs typeface="Times New Roman"/>
              <a:sym typeface="Times New Roman"/>
            </a:endParaRPr>
          </a:p>
        </p:txBody>
      </p:sp>
      <p:sp>
        <p:nvSpPr>
          <p:cNvPr id="106" name="Shape 106"/>
          <p:cNvSpPr txBox="1"/>
          <p:nvPr/>
        </p:nvSpPr>
        <p:spPr>
          <a:xfrm>
            <a:off x="307608" y="21456574"/>
            <a:ext cx="10528200" cy="76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i="0" u="sng" strike="noStrike" cap="none" dirty="0">
                <a:latin typeface="Roboto" panose="02000000000000000000" pitchFamily="2" charset="0"/>
                <a:ea typeface="Roboto" panose="02000000000000000000" pitchFamily="2" charset="0"/>
                <a:cs typeface="Times New Roman"/>
                <a:sym typeface="Times New Roman"/>
              </a:rPr>
              <a:t>Application</a:t>
            </a:r>
            <a:endParaRPr sz="4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07" name="Shape 107"/>
          <p:cNvSpPr txBox="1"/>
          <p:nvPr/>
        </p:nvSpPr>
        <p:spPr>
          <a:xfrm>
            <a:off x="867450" y="22227266"/>
            <a:ext cx="9312300" cy="165234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500" i="0" u="none" strike="noStrike" cap="none" dirty="0">
                <a:latin typeface="Roboto" panose="02000000000000000000" pitchFamily="2" charset="0"/>
                <a:ea typeface="Roboto" panose="02000000000000000000" pitchFamily="2" charset="0"/>
                <a:cs typeface="Times New Roman"/>
                <a:sym typeface="Times New Roman"/>
              </a:rPr>
              <a:t>	The layout of our application is shown below. In addition, we have implemented a few algorithms to forward data, such as location based or angle-based, and also first-hit and hit-aware. Our results regarding these strategies are shown below.</a:t>
            </a:r>
            <a:endParaRPr sz="2500" dirty="0">
              <a:latin typeface="Roboto" panose="02000000000000000000" pitchFamily="2" charset="0"/>
              <a:ea typeface="Roboto" panose="02000000000000000000" pitchFamily="2" charset="0"/>
              <a:cs typeface="Times New Roman"/>
              <a:sym typeface="Times New Roman"/>
            </a:endParaRPr>
          </a:p>
        </p:txBody>
      </p:sp>
      <p:sp>
        <p:nvSpPr>
          <p:cNvPr id="108" name="Shape 108"/>
          <p:cNvSpPr txBox="1"/>
          <p:nvPr/>
        </p:nvSpPr>
        <p:spPr>
          <a:xfrm>
            <a:off x="10122378" y="21457163"/>
            <a:ext cx="10528200" cy="7695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i="0" u="sng" strike="noStrike" cap="none" dirty="0">
                <a:latin typeface="Roboto" panose="02000000000000000000" pitchFamily="2" charset="0"/>
                <a:ea typeface="Roboto" panose="02000000000000000000" pitchFamily="2" charset="0"/>
                <a:cs typeface="Times New Roman"/>
                <a:sym typeface="Times New Roman"/>
              </a:rPr>
              <a:t>Latency Comparison</a:t>
            </a:r>
            <a:endParaRPr dirty="0">
              <a:latin typeface="Roboto" panose="02000000000000000000" pitchFamily="2" charset="0"/>
              <a:ea typeface="Roboto" panose="02000000000000000000" pitchFamily="2" charset="0"/>
              <a:cs typeface="Times New Roman"/>
              <a:sym typeface="Times New Roman"/>
            </a:endParaRPr>
          </a:p>
        </p:txBody>
      </p:sp>
      <p:sp>
        <p:nvSpPr>
          <p:cNvPr id="109" name="Shape 109"/>
          <p:cNvSpPr txBox="1"/>
          <p:nvPr/>
        </p:nvSpPr>
        <p:spPr>
          <a:xfrm>
            <a:off x="11238729" y="7181693"/>
            <a:ext cx="9312300" cy="199733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500" i="0" u="none" strike="noStrike" cap="none" dirty="0">
                <a:latin typeface="Roboto" panose="02000000000000000000" pitchFamily="2" charset="0"/>
                <a:ea typeface="Roboto" panose="02000000000000000000" pitchFamily="2" charset="0"/>
                <a:cs typeface="Times New Roman"/>
                <a:sym typeface="Times New Roman"/>
              </a:rPr>
              <a:t>The location of devices can be found via the use of GPS coordinates</a:t>
            </a:r>
            <a:r>
              <a:rPr lang="en-US" sz="2500" dirty="0">
                <a:latin typeface="Roboto" panose="02000000000000000000" pitchFamily="2" charset="0"/>
                <a:ea typeface="Roboto" panose="02000000000000000000" pitchFamily="2" charset="0"/>
                <a:cs typeface="Times New Roman"/>
                <a:sym typeface="Times New Roman"/>
              </a:rPr>
              <a:t>. </a:t>
            </a:r>
            <a:r>
              <a:rPr lang="en-US" sz="2500" i="0" u="none" strike="noStrike" cap="none" dirty="0">
                <a:latin typeface="Roboto" panose="02000000000000000000" pitchFamily="2" charset="0"/>
                <a:ea typeface="Roboto" panose="02000000000000000000" pitchFamily="2" charset="0"/>
                <a:cs typeface="Times New Roman"/>
                <a:sym typeface="Times New Roman"/>
              </a:rPr>
              <a:t>We can then use these coordinates to calculate bird’s eye distance with the Haversine formula. We can also calculate angle and/or direction of movement through bearing formulas.</a:t>
            </a:r>
            <a:endParaRPr sz="2500" dirty="0">
              <a:latin typeface="Roboto" panose="02000000000000000000" pitchFamily="2" charset="0"/>
              <a:ea typeface="Roboto" panose="02000000000000000000" pitchFamily="2" charset="0"/>
              <a:cs typeface="Times New Roman"/>
              <a:sym typeface="Times New Roman"/>
            </a:endParaRPr>
          </a:p>
        </p:txBody>
      </p:sp>
      <p:sp>
        <p:nvSpPr>
          <p:cNvPr id="110" name="Shape 110"/>
          <p:cNvSpPr txBox="1"/>
          <p:nvPr/>
        </p:nvSpPr>
        <p:spPr>
          <a:xfrm>
            <a:off x="10545431" y="13544454"/>
            <a:ext cx="10528200" cy="76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i="0" u="sng" strike="noStrike" cap="none" dirty="0">
                <a:latin typeface="Roboto" panose="02000000000000000000" pitchFamily="2" charset="0"/>
                <a:ea typeface="Roboto" panose="02000000000000000000" pitchFamily="2" charset="0"/>
                <a:cs typeface="Times New Roman"/>
                <a:sym typeface="Times New Roman"/>
              </a:rPr>
              <a:t>Forward Based on Moving Direction</a:t>
            </a:r>
            <a:endParaRPr sz="4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11" name="Shape 111"/>
          <p:cNvSpPr txBox="1"/>
          <p:nvPr/>
        </p:nvSpPr>
        <p:spPr>
          <a:xfrm>
            <a:off x="11157494" y="14372083"/>
            <a:ext cx="9312300" cy="12024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500" i="0" u="none" strike="noStrike" cap="none" dirty="0">
                <a:latin typeface="Roboto" panose="02000000000000000000" pitchFamily="2" charset="0"/>
                <a:ea typeface="Roboto" panose="02000000000000000000" pitchFamily="2" charset="0"/>
                <a:cs typeface="Times New Roman"/>
                <a:sym typeface="Times New Roman"/>
              </a:rPr>
              <a:t>Each user tracks their current and previous location. The algorithm also detects the user’s moving direction. Based on these aspects, intelligent routing can be made.</a:t>
            </a:r>
            <a:endParaRPr sz="2500" dirty="0">
              <a:latin typeface="Roboto" panose="02000000000000000000" pitchFamily="2" charset="0"/>
              <a:ea typeface="Roboto" panose="02000000000000000000" pitchFamily="2" charset="0"/>
              <a:cs typeface="Times New Roman"/>
              <a:sym typeface="Times New Roman"/>
            </a:endParaRPr>
          </a:p>
        </p:txBody>
      </p:sp>
      <p:sp>
        <p:nvSpPr>
          <p:cNvPr id="112" name="Shape 112"/>
          <p:cNvSpPr txBox="1"/>
          <p:nvPr/>
        </p:nvSpPr>
        <p:spPr>
          <a:xfrm>
            <a:off x="10630779" y="6458130"/>
            <a:ext cx="10528200" cy="76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i="0" u="sng" strike="noStrike" cap="none" dirty="0">
                <a:latin typeface="Roboto" panose="02000000000000000000" pitchFamily="2" charset="0"/>
                <a:ea typeface="Roboto" panose="02000000000000000000" pitchFamily="2" charset="0"/>
                <a:cs typeface="Times New Roman"/>
                <a:sym typeface="Times New Roman"/>
              </a:rPr>
              <a:t>Location Discovery</a:t>
            </a:r>
            <a:endParaRPr sz="4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13" name="Shape 113"/>
          <p:cNvSpPr txBox="1"/>
          <p:nvPr/>
        </p:nvSpPr>
        <p:spPr>
          <a:xfrm>
            <a:off x="10462062" y="22235160"/>
            <a:ext cx="9312300" cy="163655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500" i="0" u="none" strike="noStrike" cap="none" dirty="0">
                <a:latin typeface="Roboto" panose="02000000000000000000" pitchFamily="2" charset="0"/>
                <a:ea typeface="Roboto" panose="02000000000000000000" pitchFamily="2" charset="0"/>
                <a:cs typeface="Times New Roman"/>
                <a:sym typeface="Times New Roman"/>
              </a:rPr>
              <a:t>In our experiments, we sent multiple files of various sizes and tested the latency from the origin to destination. As we see from the graph there isn</a:t>
            </a:r>
            <a:r>
              <a:rPr lang="en-US" sz="2500" dirty="0">
                <a:latin typeface="Roboto" panose="02000000000000000000" pitchFamily="2" charset="0"/>
                <a:ea typeface="Roboto" panose="02000000000000000000" pitchFamily="2" charset="0"/>
                <a:cs typeface="Times New Roman"/>
                <a:sym typeface="Times New Roman"/>
              </a:rPr>
              <a:t>’t much difference between using angles or distance to determine who to send to.</a:t>
            </a:r>
            <a:endParaRPr sz="2500" dirty="0">
              <a:latin typeface="Roboto" panose="02000000000000000000" pitchFamily="2" charset="0"/>
              <a:ea typeface="Roboto" panose="02000000000000000000" pitchFamily="2" charset="0"/>
              <a:cs typeface="Times New Roman"/>
              <a:sym typeface="Times New Roman"/>
            </a:endParaRPr>
          </a:p>
        </p:txBody>
      </p:sp>
      <p:pic>
        <p:nvPicPr>
          <p:cNvPr id="114" name="Shape 114"/>
          <p:cNvPicPr preferRelativeResize="0"/>
          <p:nvPr/>
        </p:nvPicPr>
        <p:blipFill rotWithShape="1">
          <a:blip r:embed="rId3">
            <a:alphaModFix/>
          </a:blip>
          <a:srcRect/>
          <a:stretch/>
        </p:blipFill>
        <p:spPr>
          <a:xfrm>
            <a:off x="1714732" y="26833786"/>
            <a:ext cx="7713951" cy="1381111"/>
          </a:xfrm>
          <a:prstGeom prst="rect">
            <a:avLst/>
          </a:prstGeom>
          <a:noFill/>
          <a:ln>
            <a:noFill/>
          </a:ln>
        </p:spPr>
      </p:pic>
      <p:pic>
        <p:nvPicPr>
          <p:cNvPr id="115" name="Shape 115"/>
          <p:cNvPicPr preferRelativeResize="0"/>
          <p:nvPr/>
        </p:nvPicPr>
        <p:blipFill rotWithShape="1">
          <a:blip r:embed="rId4">
            <a:alphaModFix/>
          </a:blip>
          <a:srcRect/>
          <a:stretch/>
        </p:blipFill>
        <p:spPr>
          <a:xfrm>
            <a:off x="1714732" y="23977226"/>
            <a:ext cx="7713951" cy="2828781"/>
          </a:xfrm>
          <a:prstGeom prst="rect">
            <a:avLst/>
          </a:prstGeom>
          <a:noFill/>
          <a:ln>
            <a:noFill/>
          </a:ln>
        </p:spPr>
      </p:pic>
      <p:pic>
        <p:nvPicPr>
          <p:cNvPr id="116" name="Shape 116" descr="https://lh3.googleusercontent.com/dYx13BwZ0EgLCLgV45A1HlvbI6lWpLoYj35k7B7belhg2S5zmSqn9Rrgfn9UIQRdQLitbokKEM1zT2v8wlaVVV_-AWdZxbdy4ENDtIJNrjgOkYrSgiwSMdlQQ9ymjxId_PAem32LkR0"/>
          <p:cNvPicPr preferRelativeResize="0"/>
          <p:nvPr/>
        </p:nvPicPr>
        <p:blipFill rotWithShape="1">
          <a:blip r:embed="rId5">
            <a:alphaModFix/>
          </a:blip>
          <a:srcRect/>
          <a:stretch/>
        </p:blipFill>
        <p:spPr>
          <a:xfrm>
            <a:off x="13211381" y="9241064"/>
            <a:ext cx="5366995" cy="4160322"/>
          </a:xfrm>
          <a:prstGeom prst="rect">
            <a:avLst/>
          </a:prstGeom>
          <a:noFill/>
          <a:ln>
            <a:noFill/>
          </a:ln>
        </p:spPr>
      </p:pic>
      <p:pic>
        <p:nvPicPr>
          <p:cNvPr id="117" name="Shape 117" descr="https://lh3.googleusercontent.com/Fiv87BTmV-lZ0_G80O-aMblPrcVdb1oS6pGW0-3liUYMHEgYBg8FSUmXmsLxmoQMY1dAVovbBRtEMM-BKLM2RHEfl4oQQlssZ0PW5M8Bn7OIf2nDTRpG5f5lWI0n1kjnw6N-vTQt1ow"/>
          <p:cNvPicPr preferRelativeResize="0"/>
          <p:nvPr/>
        </p:nvPicPr>
        <p:blipFill rotWithShape="1">
          <a:blip r:embed="rId6">
            <a:alphaModFix/>
          </a:blip>
          <a:srcRect/>
          <a:stretch/>
        </p:blipFill>
        <p:spPr>
          <a:xfrm>
            <a:off x="13122141" y="15711512"/>
            <a:ext cx="5374767" cy="4102236"/>
          </a:xfrm>
          <a:prstGeom prst="rect">
            <a:avLst/>
          </a:prstGeom>
          <a:noFill/>
          <a:ln>
            <a:noFill/>
          </a:ln>
        </p:spPr>
      </p:pic>
      <p:pic>
        <p:nvPicPr>
          <p:cNvPr id="118" name="Shape 118"/>
          <p:cNvPicPr preferRelativeResize="0"/>
          <p:nvPr/>
        </p:nvPicPr>
        <p:blipFill rotWithShape="1">
          <a:blip r:embed="rId7">
            <a:alphaModFix/>
          </a:blip>
          <a:srcRect/>
          <a:stretch/>
        </p:blipFill>
        <p:spPr>
          <a:xfrm>
            <a:off x="11127974" y="23979174"/>
            <a:ext cx="7980476" cy="4750330"/>
          </a:xfrm>
          <a:prstGeom prst="rect">
            <a:avLst/>
          </a:prstGeom>
          <a:noFill/>
          <a:ln>
            <a:noFill/>
          </a:ln>
        </p:spPr>
      </p:pic>
      <p:pic>
        <p:nvPicPr>
          <p:cNvPr id="119" name="Shape 119"/>
          <p:cNvPicPr preferRelativeResize="0"/>
          <p:nvPr/>
        </p:nvPicPr>
        <p:blipFill rotWithShape="1">
          <a:blip r:embed="rId8">
            <a:alphaModFix/>
          </a:blip>
          <a:srcRect/>
          <a:stretch/>
        </p:blipFill>
        <p:spPr>
          <a:xfrm>
            <a:off x="9628849" y="29941242"/>
            <a:ext cx="1927250" cy="1927250"/>
          </a:xfrm>
          <a:prstGeom prst="rect">
            <a:avLst/>
          </a:prstGeom>
          <a:noFill/>
          <a:ln>
            <a:noFill/>
          </a:ln>
        </p:spPr>
      </p:pic>
      <p:pic>
        <p:nvPicPr>
          <p:cNvPr id="120" name="Shape 120"/>
          <p:cNvPicPr preferRelativeResize="0"/>
          <p:nvPr/>
        </p:nvPicPr>
        <p:blipFill rotWithShape="1">
          <a:blip r:embed="rId9">
            <a:alphaModFix/>
          </a:blip>
          <a:srcRect/>
          <a:stretch/>
        </p:blipFill>
        <p:spPr>
          <a:xfrm>
            <a:off x="14960623" y="29696876"/>
            <a:ext cx="5367000" cy="2171616"/>
          </a:xfrm>
          <a:prstGeom prst="rect">
            <a:avLst/>
          </a:prstGeom>
          <a:noFill/>
          <a:ln>
            <a:noFill/>
          </a:ln>
        </p:spPr>
      </p:pic>
      <p:pic>
        <p:nvPicPr>
          <p:cNvPr id="121" name="Shape 121"/>
          <p:cNvPicPr preferRelativeResize="0"/>
          <p:nvPr/>
        </p:nvPicPr>
        <p:blipFill rotWithShape="1">
          <a:blip r:embed="rId10">
            <a:alphaModFix/>
          </a:blip>
          <a:srcRect/>
          <a:stretch/>
        </p:blipFill>
        <p:spPr>
          <a:xfrm>
            <a:off x="12247757" y="29941244"/>
            <a:ext cx="1927248" cy="1927248"/>
          </a:xfrm>
          <a:prstGeom prst="rect">
            <a:avLst/>
          </a:prstGeom>
          <a:noFill/>
          <a:ln>
            <a:noFill/>
          </a:ln>
        </p:spPr>
      </p:pic>
      <p:pic>
        <p:nvPicPr>
          <p:cNvPr id="122" name="Shape 122" descr="CalStateLAlogo_badge_white.png"/>
          <p:cNvPicPr preferRelativeResize="0"/>
          <p:nvPr/>
        </p:nvPicPr>
        <p:blipFill rotWithShape="1">
          <a:blip r:embed="rId11">
            <a:alphaModFix/>
          </a:blip>
          <a:srcRect/>
          <a:stretch/>
        </p:blipFill>
        <p:spPr>
          <a:xfrm>
            <a:off x="609600" y="1660525"/>
            <a:ext cx="2536825" cy="3155950"/>
          </a:xfrm>
          <a:prstGeom prst="rect">
            <a:avLst/>
          </a:prstGeom>
          <a:noFill/>
          <a:ln>
            <a:noFill/>
          </a:ln>
        </p:spPr>
      </p:pic>
      <p:pic>
        <p:nvPicPr>
          <p:cNvPr id="123" name="Shape 123"/>
          <p:cNvPicPr preferRelativeResize="0"/>
          <p:nvPr/>
        </p:nvPicPr>
        <p:blipFill rotWithShape="1">
          <a:blip r:embed="rId12">
            <a:alphaModFix/>
          </a:blip>
          <a:srcRect/>
          <a:stretch/>
        </p:blipFill>
        <p:spPr>
          <a:xfrm>
            <a:off x="17526000" y="2468272"/>
            <a:ext cx="3049200" cy="1540456"/>
          </a:xfrm>
          <a:prstGeom prst="rect">
            <a:avLst/>
          </a:prstGeom>
          <a:noFill/>
          <a:ln>
            <a:noFill/>
          </a:ln>
        </p:spPr>
      </p:pic>
      <p:pic>
        <p:nvPicPr>
          <p:cNvPr id="124" name="Shape 124"/>
          <p:cNvPicPr preferRelativeResize="0"/>
          <p:nvPr/>
        </p:nvPicPr>
        <p:blipFill>
          <a:blip r:embed="rId13">
            <a:alphaModFix/>
          </a:blip>
          <a:stretch>
            <a:fillRect/>
          </a:stretch>
        </p:blipFill>
        <p:spPr>
          <a:xfrm>
            <a:off x="7080483" y="29833625"/>
            <a:ext cx="1927250" cy="1927250"/>
          </a:xfrm>
          <a:prstGeom prst="rect">
            <a:avLst/>
          </a:prstGeom>
          <a:noFill/>
          <a:ln>
            <a:noFill/>
          </a:ln>
        </p:spPr>
      </p:pic>
      <p:sp>
        <p:nvSpPr>
          <p:cNvPr id="125" name="Shape 125"/>
          <p:cNvSpPr txBox="1"/>
          <p:nvPr/>
        </p:nvSpPr>
        <p:spPr>
          <a:xfrm>
            <a:off x="2714550" y="6039824"/>
            <a:ext cx="5618100" cy="924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u="sng" dirty="0">
                <a:latin typeface="Roboto" panose="02000000000000000000" pitchFamily="2" charset="0"/>
                <a:ea typeface="Roboto" panose="02000000000000000000" pitchFamily="2" charset="0"/>
                <a:cs typeface="Times New Roman"/>
                <a:sym typeface="Times New Roman"/>
              </a:rPr>
              <a:t>Objective</a:t>
            </a:r>
            <a:endParaRPr sz="5400" i="0" u="sng" strike="noStrike" cap="none" dirty="0">
              <a:latin typeface="Roboto" panose="02000000000000000000" pitchFamily="2" charset="0"/>
              <a:ea typeface="Roboto" panose="02000000000000000000" pitchFamily="2" charset="0"/>
              <a:cs typeface="Times New Roman"/>
              <a:sym typeface="Times New Roman"/>
            </a:endParaRPr>
          </a:p>
        </p:txBody>
      </p:sp>
      <p:sp>
        <p:nvSpPr>
          <p:cNvPr id="126" name="Shape 126"/>
          <p:cNvSpPr txBox="1"/>
          <p:nvPr/>
        </p:nvSpPr>
        <p:spPr>
          <a:xfrm>
            <a:off x="689700" y="6961353"/>
            <a:ext cx="9667800" cy="25173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300" dirty="0">
                <a:latin typeface="Roboto" panose="02000000000000000000" pitchFamily="2" charset="0"/>
                <a:ea typeface="Roboto" panose="02000000000000000000" pitchFamily="2" charset="0"/>
                <a:cs typeface="Times New Roman"/>
                <a:sym typeface="Times New Roman"/>
              </a:rPr>
              <a:t>To allow communication between Android users when connection services are scarce such as a national park or post-disaster scenarios using Named Data Networking(NDN). Wi-Fi hardware (through </a:t>
            </a:r>
            <a:r>
              <a:rPr lang="en-US" sz="2300" dirty="0" smtClean="0">
                <a:latin typeface="Roboto" panose="02000000000000000000" pitchFamily="2" charset="0"/>
                <a:ea typeface="Roboto" panose="02000000000000000000" pitchFamily="2" charset="0"/>
                <a:cs typeface="Times New Roman"/>
                <a:sym typeface="Times New Roman"/>
              </a:rPr>
              <a:t>Wi-Fi </a:t>
            </a:r>
            <a:r>
              <a:rPr lang="en-US" sz="2300" dirty="0">
                <a:latin typeface="Roboto" panose="02000000000000000000" pitchFamily="2" charset="0"/>
                <a:ea typeface="Roboto" panose="02000000000000000000" pitchFamily="2" charset="0"/>
                <a:cs typeface="Times New Roman"/>
                <a:sym typeface="Times New Roman"/>
              </a:rPr>
              <a:t>Direct</a:t>
            </a:r>
            <a:r>
              <a:rPr lang="en-US" sz="2300" dirty="0" smtClean="0">
                <a:latin typeface="Roboto" panose="02000000000000000000" pitchFamily="2" charset="0"/>
                <a:ea typeface="Roboto" panose="02000000000000000000" pitchFamily="2" charset="0"/>
                <a:cs typeface="Times New Roman"/>
                <a:sym typeface="Times New Roman"/>
              </a:rPr>
              <a:t>) can </a:t>
            </a:r>
            <a:r>
              <a:rPr lang="en-US" sz="2300" dirty="0">
                <a:latin typeface="Roboto" panose="02000000000000000000" pitchFamily="2" charset="0"/>
                <a:ea typeface="Roboto" panose="02000000000000000000" pitchFamily="2" charset="0"/>
                <a:cs typeface="Times New Roman"/>
                <a:sym typeface="Times New Roman"/>
              </a:rPr>
              <a:t>still be used to connect to one another even though internet connectivity is limited or </a:t>
            </a:r>
            <a:r>
              <a:rPr lang="en-US" sz="2300" dirty="0" smtClean="0">
                <a:latin typeface="Roboto" panose="02000000000000000000" pitchFamily="2" charset="0"/>
                <a:ea typeface="Roboto" panose="02000000000000000000" pitchFamily="2" charset="0"/>
                <a:cs typeface="Times New Roman"/>
                <a:sym typeface="Times New Roman"/>
              </a:rPr>
              <a:t>non-existent, </a:t>
            </a:r>
            <a:r>
              <a:rPr lang="en-US" sz="2300" dirty="0">
                <a:latin typeface="Roboto" panose="02000000000000000000" pitchFamily="2" charset="0"/>
                <a:ea typeface="Roboto" panose="02000000000000000000" pitchFamily="2" charset="0"/>
                <a:cs typeface="Times New Roman"/>
                <a:sym typeface="Times New Roman"/>
              </a:rPr>
              <a:t>similar to </a:t>
            </a:r>
            <a:r>
              <a:rPr lang="en-US" sz="2300" dirty="0" smtClean="0">
                <a:latin typeface="Roboto" panose="02000000000000000000" pitchFamily="2" charset="0"/>
                <a:ea typeface="Roboto" panose="02000000000000000000" pitchFamily="2" charset="0"/>
                <a:cs typeface="Times New Roman"/>
                <a:sym typeface="Times New Roman"/>
              </a:rPr>
              <a:t>Bluetooth or an </a:t>
            </a:r>
            <a:r>
              <a:rPr lang="en-US" sz="2300" dirty="0">
                <a:latin typeface="Roboto" panose="02000000000000000000" pitchFamily="2" charset="0"/>
                <a:ea typeface="Roboto" panose="02000000000000000000" pitchFamily="2" charset="0"/>
                <a:cs typeface="Times New Roman"/>
                <a:sym typeface="Times New Roman"/>
              </a:rPr>
              <a:t>airdrop.</a:t>
            </a:r>
            <a:endParaRPr sz="2300" dirty="0">
              <a:latin typeface="Roboto" panose="02000000000000000000" pitchFamily="2" charset="0"/>
              <a:ea typeface="Roboto" panose="02000000000000000000" pitchFamily="2" charset="0"/>
              <a:cs typeface="Times New Roman"/>
              <a:sym typeface="Times New Roman"/>
            </a:endParaRPr>
          </a:p>
          <a:p>
            <a:pPr marL="0" marR="0" lvl="0" indent="0" algn="ctr" rtl="0">
              <a:spcBef>
                <a:spcPts val="0"/>
              </a:spcBef>
              <a:spcAft>
                <a:spcPts val="0"/>
              </a:spcAft>
              <a:buNone/>
            </a:pPr>
            <a:r>
              <a:rPr lang="en-US" sz="2300" dirty="0">
                <a:latin typeface="Roboto" panose="02000000000000000000" pitchFamily="2" charset="0"/>
                <a:ea typeface="Roboto" panose="02000000000000000000" pitchFamily="2" charset="0"/>
                <a:cs typeface="Times New Roman"/>
                <a:sym typeface="Times New Roman"/>
              </a:rPr>
              <a:t>Main objective is to forward connection to users based on location. Location can be determined by either distance or angle between users.</a:t>
            </a:r>
            <a:endParaRPr sz="2300" dirty="0">
              <a:latin typeface="Roboto" panose="02000000000000000000" pitchFamily="2" charset="0"/>
              <a:ea typeface="Roboto" panose="02000000000000000000" pitchFamily="2" charset="0"/>
              <a:cs typeface="Times New Roman"/>
              <a:sym typeface="Times New Roman"/>
            </a:endParaRPr>
          </a:p>
        </p:txBody>
      </p:sp>
      <p:pic>
        <p:nvPicPr>
          <p:cNvPr id="3" name="Picture 2">
            <a:extLst>
              <a:ext uri="{FF2B5EF4-FFF2-40B4-BE49-F238E27FC236}">
                <a16:creationId xmlns:a16="http://schemas.microsoft.com/office/drawing/2014/main" xmlns="" id="{E3FDC360-22E9-434A-8AB9-2478F1FCBEC2}"/>
              </a:ext>
            </a:extLst>
          </p:cNvPr>
          <p:cNvPicPr>
            <a:picLocks noChangeAspect="1"/>
          </p:cNvPicPr>
          <p:nvPr/>
        </p:nvPicPr>
        <p:blipFill>
          <a:blip r:embed="rId14"/>
          <a:stretch>
            <a:fillRect/>
          </a:stretch>
        </p:blipFill>
        <p:spPr>
          <a:xfrm>
            <a:off x="307608" y="29859068"/>
            <a:ext cx="6151759" cy="209159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308</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Arial</vt:lpstr>
      <vt:lpstr>Roboto</vt:lpstr>
      <vt:lpstr>Default Design</vt:lpstr>
      <vt:lpstr>A Location-Based Intelligent Forwarding Strategy for NDNWIFI  Team Members: Antonio Garcia, Saba Mahbub, Michael Oceguera,  Kevin Tong, Hieu Tran Faculty Advisor: Dr. Zilong Ye Liaison: Fujitsu Department of Computer Science  College of Engineering, Computer Science, and Technology California State University, Los Angeles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Location-Based Intelligent Forwarding Strategy for NDNWIFI  Team Members: Antonio Garcia, Saba Mahbub, Michael Oceguera,  Kevin Tong, Hieu Tran Faculty Advisor: Dr. Zilong Ye Liaison: Fujitsu Department of Computer Science  College of Engineering, Computer Science, and Technology California State University, Los Angeles</dc:title>
  <dc:creator>Michael Oceguera</dc:creator>
  <cp:lastModifiedBy>Kevin Tong 唐康民</cp:lastModifiedBy>
  <cp:revision>5</cp:revision>
  <dcterms:modified xsi:type="dcterms:W3CDTF">2018-04-21T01:47:28Z</dcterms:modified>
</cp:coreProperties>
</file>