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Merriweather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35" Type="http://schemas.openxmlformats.org/officeDocument/2006/relationships/font" Target="fonts/Merriweather-regular.fntdata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37" Type="http://schemas.openxmlformats.org/officeDocument/2006/relationships/font" Target="fonts/Merriweather-italic.fntdata"/><Relationship Id="rId14" Type="http://schemas.openxmlformats.org/officeDocument/2006/relationships/slide" Target="slides/slide9.xml"/><Relationship Id="rId36" Type="http://schemas.openxmlformats.org/officeDocument/2006/relationships/font" Target="fonts/Merriweather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Merriweather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4a3f30a0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4a3f30a0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4918b6c2c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04918b6c2c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4918b6c2c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4918b6c2c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heart or lung disease (including asthma and chronic obstructive pulmonary disease-COPD), older adults, and </a:t>
            </a:r>
            <a:r>
              <a:rPr b="1" lang="en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children</a:t>
            </a: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4ea86bc5ca3df5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04ea86bc5ca3df5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4ea86bc5ca3df5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04ea86bc5ca3df5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2c15b15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2c15b15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2c15b156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2c15b156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2c15b156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2c15b156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2d53d6e12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2d53d6e12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4918b6c2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4918b6c2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240fd4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3240fd4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4918b6c2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4918b6c2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4918b6c2c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4918b6c2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04918b6c2c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04918b6c2c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4918b6c2c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04918b6c2c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4918b6c2c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4918b6c2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4ea86bc5ca3df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04ea86bc5ca3df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2d53d6e12_2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2d53d6e12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2d53d6e12_2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02d53d6e12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2d53d6e12_2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2d53d6e12_2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4918b6c2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4918b6c2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4ea86bc5ca3df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4ea86bc5ca3df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4918b6c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4918b6c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4a3f30a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4a3f30a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7.jpg"/><Relationship Id="rId5" Type="http://schemas.openxmlformats.org/officeDocument/2006/relationships/image" Target="../media/image2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Artificial Intelligence for Air Pollution Prediction and Visualization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50"/>
            <a:ext cx="42603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Members: Hector Rucobo, Alejandro Alatorre, Emmanuel Cocom, Aldo Ruiz Cruz, Vidal Zazueta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Sponsors: NASA and LA City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at risk?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-Everyone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</a:t>
            </a:r>
            <a:r>
              <a:rPr lang="en"/>
              <a:t>Immune</a:t>
            </a:r>
            <a:r>
              <a:rPr lang="en"/>
              <a:t> compromised individuals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-Children </a:t>
            </a:r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470" y="2364570"/>
            <a:ext cx="4159525" cy="277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Purpose</a:t>
            </a:r>
            <a:endParaRPr/>
          </a:p>
        </p:txBody>
      </p:sp>
      <p:sp>
        <p:nvSpPr>
          <p:cNvPr id="146" name="Google Shape;146;p23"/>
          <p:cNvSpPr txBox="1"/>
          <p:nvPr/>
        </p:nvSpPr>
        <p:spPr>
          <a:xfrm>
            <a:off x="0" y="1390900"/>
            <a:ext cx="4311000" cy="27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● Goals: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○ Develop an web application that </a:t>
            </a:r>
            <a:r>
              <a:rPr lang="en" sz="1200">
                <a:solidFill>
                  <a:schemeClr val="lt1"/>
                </a:solidFill>
              </a:rPr>
              <a:t>provides  </a:t>
            </a:r>
            <a:endParaRPr sz="1200">
              <a:solidFill>
                <a:srgbClr val="FFFFFF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❖"/>
            </a:pPr>
            <a:r>
              <a:rPr lang="en" sz="1100">
                <a:solidFill>
                  <a:schemeClr val="lt1"/>
                </a:solidFill>
              </a:rPr>
              <a:t>Easy access to current and forecasted air quality information that is also based on user location</a:t>
            </a:r>
            <a:endParaRPr sz="1100">
              <a:solidFill>
                <a:schemeClr val="lt1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❖"/>
            </a:pPr>
            <a:r>
              <a:rPr lang="en" sz="1100">
                <a:solidFill>
                  <a:schemeClr val="lt1"/>
                </a:solidFill>
              </a:rPr>
              <a:t>a variety of visualization aids </a:t>
            </a:r>
            <a:endParaRPr sz="11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● Purpose: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○ Means to make better i</a:t>
            </a:r>
            <a:r>
              <a:rPr lang="en" sz="1100">
                <a:solidFill>
                  <a:srgbClr val="FFFFFF"/>
                </a:solidFill>
              </a:rPr>
              <a:t>nformed </a:t>
            </a:r>
            <a:r>
              <a:rPr lang="en" sz="1100">
                <a:solidFill>
                  <a:schemeClr val="lt1"/>
                </a:solidFill>
              </a:rPr>
              <a:t>outdoor activity choices</a:t>
            </a:r>
            <a:endParaRPr sz="11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	Lung and heart chronic conditions</a:t>
            </a:r>
            <a:endParaRPr sz="11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○ Earlier response opportunities to government officials (city, country  or state)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4246" y="1390900"/>
            <a:ext cx="4053553" cy="35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</a:t>
            </a:r>
            <a:endParaRPr/>
          </a:p>
        </p:txBody>
      </p:sp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334525" y="1254800"/>
            <a:ext cx="3660900" cy="33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City of Los Angeles 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Using forecasted data, city or county can send advisory notices to its residents when poor air quality surges.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Vulnerable</a:t>
            </a:r>
            <a:r>
              <a:rPr lang="en">
                <a:solidFill>
                  <a:schemeClr val="lt1"/>
                </a:solidFill>
              </a:rPr>
              <a:t> Groups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Residents with health conditions and chronic conditions and other </a:t>
            </a:r>
            <a:r>
              <a:rPr lang="en">
                <a:solidFill>
                  <a:schemeClr val="lt1"/>
                </a:solidFill>
              </a:rPr>
              <a:t>vulnerabilities</a:t>
            </a:r>
            <a:r>
              <a:rPr lang="en">
                <a:solidFill>
                  <a:schemeClr val="lt1"/>
                </a:solidFill>
              </a:rPr>
              <a:t> (pregnancy)  can stay in doors or limit outdoor activity. 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Lungs and heart conditions i.e asthma, heart disease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200" y="472475"/>
            <a:ext cx="3174250" cy="19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5850" y="2736074"/>
            <a:ext cx="2903355" cy="191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We Used</a:t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-React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-JavaScript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-Node.js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-Heroku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-CSS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-ArcGIS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-HTML</a:t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744" y="3673464"/>
            <a:ext cx="1182325" cy="133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725" y="1736025"/>
            <a:ext cx="1715750" cy="11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6125" y="2506775"/>
            <a:ext cx="979388" cy="13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525" y="49875"/>
            <a:ext cx="2001825" cy="13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4150993"/>
            <a:ext cx="2743325" cy="93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Implemented Items</a:t>
            </a:r>
            <a:endParaRPr/>
          </a:p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-Home Page, </a:t>
            </a:r>
            <a:r>
              <a:rPr lang="en"/>
              <a:t>Graphs Page, Maps Page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824" y="2664200"/>
            <a:ext cx="3888301" cy="214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675" y="2692547"/>
            <a:ext cx="4166402" cy="208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007492"/>
            <a:ext cx="4166401" cy="149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 Page</a:t>
            </a:r>
            <a:endParaRPr/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-Presented when website is opened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-AQI Widget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-Search Bar to find current AQI and weekly forecast based on </a:t>
            </a:r>
            <a:r>
              <a:rPr lang="en"/>
              <a:t>zip code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-Weekly Weather and Temperature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400" y="2352775"/>
            <a:ext cx="1784700" cy="26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0100" y="2352775"/>
            <a:ext cx="4556289" cy="25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Graphs Page</a:t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-3 Graphs per tab with 5 Tabs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-Tabs:General LA, 3rd and Broadway, Memorial </a:t>
            </a:r>
            <a:r>
              <a:rPr lang="en"/>
              <a:t>Coliseum</a:t>
            </a:r>
            <a:r>
              <a:rPr lang="en"/>
              <a:t>, Lincoln Heights, 7th and Magnolia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-Each graph has current air quality, air quality past 3 days, and trend since 1980s</a:t>
            </a:r>
            <a:endParaRPr/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825" y="2426725"/>
            <a:ext cx="6793249" cy="24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-3 Maps from Dropdown menu: air quality map;forecast map, and forecast video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-Shows the </a:t>
            </a:r>
            <a:r>
              <a:rPr lang="en"/>
              <a:t>air quality</a:t>
            </a:r>
            <a:r>
              <a:rPr lang="en"/>
              <a:t> map that is displayed from the home page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-Shows the air quality by provide a layer over the area that provides shades of color based on air quality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-forecast video to demonstrate change of air quality per hour</a:t>
            </a: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146000"/>
            <a:ext cx="4217752" cy="18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91050"/>
            <a:ext cx="4217750" cy="240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Demo!</a:t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I will demonstrate a live demo of our website.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Goals: </a:t>
            </a:r>
            <a:endParaRPr/>
          </a:p>
        </p:txBody>
      </p:sp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Air Quality Information based on Search Location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Add more </a:t>
            </a:r>
            <a:r>
              <a:rPr lang="en"/>
              <a:t>Gauges</a:t>
            </a:r>
            <a:r>
              <a:rPr lang="en"/>
              <a:t> of Air Quality Pollutants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Future Forecast Graphs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Application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507" y="2124950"/>
            <a:ext cx="3322726" cy="233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5126225" y="248225"/>
            <a:ext cx="39660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r>
              <a:rPr b="1" lang="en" sz="2000"/>
              <a:t>Definitions and Causes</a:t>
            </a:r>
            <a:endParaRPr b="1" sz="2000"/>
          </a:p>
        </p:txBody>
      </p:sp>
      <p:sp>
        <p:nvSpPr>
          <p:cNvPr id="72" name="Google Shape;72;p14"/>
          <p:cNvSpPr/>
          <p:nvPr/>
        </p:nvSpPr>
        <p:spPr>
          <a:xfrm>
            <a:off x="4572000" y="285275"/>
            <a:ext cx="453575" cy="4925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1.</a:t>
            </a:r>
          </a:p>
        </p:txBody>
      </p:sp>
      <p:sp>
        <p:nvSpPr>
          <p:cNvPr id="73" name="Google Shape;73;p14"/>
          <p:cNvSpPr/>
          <p:nvPr/>
        </p:nvSpPr>
        <p:spPr>
          <a:xfrm>
            <a:off x="4572000" y="1194225"/>
            <a:ext cx="453574" cy="4925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2.</a:t>
            </a:r>
          </a:p>
        </p:txBody>
      </p:sp>
      <p:sp>
        <p:nvSpPr>
          <p:cNvPr id="74" name="Google Shape;74;p14"/>
          <p:cNvSpPr txBox="1"/>
          <p:nvPr/>
        </p:nvSpPr>
        <p:spPr>
          <a:xfrm>
            <a:off x="5178000" y="1194225"/>
            <a:ext cx="396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Significance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4572000" y="2103175"/>
            <a:ext cx="453576" cy="492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3.</a:t>
            </a:r>
          </a:p>
        </p:txBody>
      </p:sp>
      <p:sp>
        <p:nvSpPr>
          <p:cNvPr id="76" name="Google Shape;76;p14"/>
          <p:cNvSpPr txBox="1"/>
          <p:nvPr/>
        </p:nvSpPr>
        <p:spPr>
          <a:xfrm>
            <a:off x="5178000" y="2103175"/>
            <a:ext cx="396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Purpose of Project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4572000" y="3012125"/>
            <a:ext cx="453575" cy="492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4.</a:t>
            </a:r>
          </a:p>
        </p:txBody>
      </p:sp>
      <p:sp>
        <p:nvSpPr>
          <p:cNvPr id="78" name="Google Shape;78;p14"/>
          <p:cNvSpPr/>
          <p:nvPr/>
        </p:nvSpPr>
        <p:spPr>
          <a:xfrm>
            <a:off x="4572000" y="3921075"/>
            <a:ext cx="436273" cy="49397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5.</a:t>
            </a:r>
          </a:p>
        </p:txBody>
      </p:sp>
      <p:sp>
        <p:nvSpPr>
          <p:cNvPr id="79" name="Google Shape;79;p14"/>
          <p:cNvSpPr txBox="1"/>
          <p:nvPr/>
        </p:nvSpPr>
        <p:spPr>
          <a:xfrm>
            <a:off x="5126225" y="3058325"/>
            <a:ext cx="396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Technology and Progress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5178000" y="4013475"/>
            <a:ext cx="394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Future Goals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500925"/>
            <a:ext cx="3706501" cy="20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Goals: Air Quality based on Location </a:t>
            </a:r>
            <a:endParaRPr/>
          </a:p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Based on the zip code all the Air quality Information should be </a:t>
            </a:r>
            <a:r>
              <a:rPr lang="en"/>
              <a:t>within</a:t>
            </a:r>
            <a:r>
              <a:rPr lang="en"/>
              <a:t> that </a:t>
            </a:r>
            <a:r>
              <a:rPr lang="en"/>
              <a:t>specific</a:t>
            </a:r>
            <a:r>
              <a:rPr lang="en"/>
              <a:t> location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New air quality pollutants </a:t>
            </a:r>
            <a:endParaRPr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No2, Co, PM10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Detailed visualizations accessible by zip code or city name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325" y="1723975"/>
            <a:ext cx="2098400" cy="32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Goals: </a:t>
            </a:r>
            <a:r>
              <a:rPr lang="en"/>
              <a:t>Gauges for Different Air Quality Pollutants</a:t>
            </a:r>
            <a:endParaRPr/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many Air </a:t>
            </a:r>
            <a:r>
              <a:rPr lang="en"/>
              <a:t>Quality</a:t>
            </a:r>
            <a:r>
              <a:rPr lang="en"/>
              <a:t> Pollutants such as: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Particulate Matter (PM10, PM2.5)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Ozone (O3)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Nitrogen dioxide (NO2)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Carbon Monoxide (CO)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Sulphur dioxide(SO2)</a:t>
            </a:r>
            <a:endParaRPr/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113" y="2473725"/>
            <a:ext cx="227647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713" y="2719650"/>
            <a:ext cx="2744425" cy="18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Goals: </a:t>
            </a:r>
            <a:r>
              <a:rPr lang="en"/>
              <a:t>Future Forecast Map	</a:t>
            </a:r>
            <a:endParaRPr/>
          </a:p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the Future we want to find a way to have the </a:t>
            </a:r>
            <a:r>
              <a:rPr lang="en"/>
              <a:t>future data of </a:t>
            </a:r>
            <a:r>
              <a:rPr lang="en"/>
              <a:t>Air </a:t>
            </a:r>
            <a:r>
              <a:rPr lang="en"/>
              <a:t>Quality</a:t>
            </a:r>
            <a:r>
              <a:rPr lang="en"/>
              <a:t> be </a:t>
            </a:r>
            <a:r>
              <a:rPr lang="en"/>
              <a:t>updated</a:t>
            </a:r>
            <a:r>
              <a:rPr lang="en"/>
              <a:t> automatically on an hourly basis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Modern Air Quality Websites have an automatic way of having data be updated every hour or so. </a:t>
            </a:r>
            <a:endParaRPr/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600" y="2571750"/>
            <a:ext cx="4217750" cy="240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Goals: </a:t>
            </a:r>
            <a:r>
              <a:rPr lang="en"/>
              <a:t>Mobile App</a:t>
            </a:r>
            <a:endParaRPr/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4788500" y="789225"/>
            <a:ext cx="39720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A development of a Mobile App would gain broader </a:t>
            </a:r>
            <a:r>
              <a:rPr lang="en">
                <a:solidFill>
                  <a:schemeClr val="dk1"/>
                </a:solidFill>
              </a:rPr>
              <a:t>audience since most people have cell phones 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We used React as our platform to make it easier when developing the mobile app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Using React-Native for Mobile App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312" y="1709625"/>
            <a:ext cx="1741337" cy="30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311725" y="24840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Thoughts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750" y="1657313"/>
            <a:ext cx="2322232" cy="18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 txBox="1"/>
          <p:nvPr/>
        </p:nvSpPr>
        <p:spPr>
          <a:xfrm>
            <a:off x="177200" y="1287600"/>
            <a:ext cx="4033500" cy="31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Air Pollution contributes annually to 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millions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of deaths worldwide and must be taken seriously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Making Air Quality readings and forecasting 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accessible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will help in making more timely response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Definitions</a:t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air pollution?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Air pollution is the contamination of the indoor or </a:t>
            </a:r>
            <a:r>
              <a:rPr lang="en"/>
              <a:t>outdoor</a:t>
            </a:r>
            <a:r>
              <a:rPr lang="en"/>
              <a:t> environment by any chemical, physical or biological agent that modifies the natural </a:t>
            </a:r>
            <a:r>
              <a:rPr lang="en"/>
              <a:t>characteristics</a:t>
            </a:r>
            <a:r>
              <a:rPr lang="en"/>
              <a:t> of the </a:t>
            </a:r>
            <a:r>
              <a:rPr lang="en"/>
              <a:t>atmosphere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Most prevalent type is smog (ground-level O3) and soot (PM).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Other types include black carbon (BC), nitrogen oxides(NO and NO2), and sulfur dioxide (SO2).</a:t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00" y="2035700"/>
            <a:ext cx="3657750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- Anthropogenic</a:t>
            </a:r>
            <a:endParaRPr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Particulate matter (PM)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Transportation, factories, power plants, incinerators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Black carbon (BC)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Burning fuel, wood, carbon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Nitrogen oxides (NO and NO2)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Transportation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Ground-level Ozone (O3)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Combustion and fossil fuels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Sulfur Dioxide (SO2)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Metal extraction and smelting, coal, ship engines</a:t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75" y="1939375"/>
            <a:ext cx="3801001" cy="25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- Natural</a:t>
            </a:r>
            <a:endParaRPr/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Dust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Large areas with open land, little vegetation, and lack of precipitation naturally produce dust storms.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Particulate matter gets added to the air.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Wildfires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Smoke and carbon monoxide caused by fires contribute to carbon levels in the atmosphere.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Volcanic</a:t>
            </a:r>
            <a:r>
              <a:rPr lang="en"/>
              <a:t> Activity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When an eruption occurs, a tremendous amount of sulfuric, chlorine, and ash products are produced.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These are released into the atmosphere and picked up by winds which disperse them over large areas.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00" y="3164147"/>
            <a:ext cx="2845526" cy="17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00" y="1289650"/>
            <a:ext cx="2845526" cy="17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Particulates: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pollution comes in several shapes.</a:t>
            </a:r>
            <a:br>
              <a:rPr lang="en"/>
            </a:br>
            <a:r>
              <a:rPr lang="en"/>
              <a:t>-PM 2.5 or 10: small fine solid or liquid particles</a:t>
            </a:r>
            <a:br>
              <a:rPr lang="en"/>
            </a:br>
            <a:r>
              <a:rPr lang="en"/>
              <a:t>	-origin:dust,soot,smoke,industry, volcanos,polen, soil.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 is our focus.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122" y="2311450"/>
            <a:ext cx="4002876" cy="28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Significance:</a:t>
            </a:r>
            <a:endParaRPr/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-Short term:  discomfort and irritation to the eyes,nose, throat  and skin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 more serious are </a:t>
            </a:r>
            <a:r>
              <a:rPr lang="en"/>
              <a:t>illnesses:</a:t>
            </a:r>
            <a:r>
              <a:rPr lang="en"/>
              <a:t> </a:t>
            </a:r>
            <a:r>
              <a:rPr lang="en"/>
              <a:t>bronchitis</a:t>
            </a:r>
            <a:r>
              <a:rPr lang="en"/>
              <a:t> and pneumonia.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-long term: acute chronic illness, decreased lung function for prolonged periods, higher hospitalization rates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-death in compromised or weakened groups</a:t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350" y="3111500"/>
            <a:ext cx="4833050" cy="19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Significance:</a:t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-Los Angeles and its surrounding areas have </a:t>
            </a:r>
            <a:r>
              <a:rPr lang="en"/>
              <a:t>continuously</a:t>
            </a:r>
            <a:r>
              <a:rPr lang="en"/>
              <a:t> had horrible </a:t>
            </a:r>
            <a:r>
              <a:rPr lang="en"/>
              <a:t>pollution</a:t>
            </a:r>
            <a:r>
              <a:rPr lang="en"/>
              <a:t> rates</a:t>
            </a:r>
            <a:br>
              <a:rPr lang="en"/>
            </a:br>
            <a:r>
              <a:rPr lang="en"/>
              <a:t>-Chinatown (the </a:t>
            </a:r>
            <a:r>
              <a:rPr lang="en"/>
              <a:t>worst</a:t>
            </a:r>
            <a:r>
              <a:rPr lang="en"/>
              <a:t> </a:t>
            </a:r>
            <a:r>
              <a:rPr lang="en"/>
              <a:t>polluted</a:t>
            </a:r>
            <a:r>
              <a:rPr lang="en"/>
              <a:t> place) 2016-2017 air pollution was dangerous 117 times.</a:t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526" y="2279825"/>
            <a:ext cx="3674776" cy="24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75" y="2258375"/>
            <a:ext cx="3318151" cy="248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 Angeles: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 basin: it traps in all the bar particles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-about 40% of imports come through Los Angeles</a:t>
            </a:r>
            <a:br>
              <a:rPr lang="en"/>
            </a:br>
            <a:r>
              <a:rPr lang="en"/>
              <a:t>	-fossil fuel usage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-Forest Fires</a:t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75" y="2942688"/>
            <a:ext cx="26479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013" y="293316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