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notesMasterIdLst>
    <p:notesMasterId r:id="rId14"/>
  </p:notesMasterIdLst>
  <p:sldIdLst>
    <p:sldId id="256" r:id="rId2"/>
    <p:sldId id="276" r:id="rId3"/>
    <p:sldId id="277" r:id="rId4"/>
    <p:sldId id="284" r:id="rId5"/>
    <p:sldId id="283" r:id="rId6"/>
    <p:sldId id="285" r:id="rId7"/>
    <p:sldId id="267" r:id="rId8"/>
    <p:sldId id="288" r:id="rId9"/>
    <p:sldId id="270" r:id="rId10"/>
    <p:sldId id="286" r:id="rId11"/>
    <p:sldId id="287" r:id="rId12"/>
    <p:sldId id="279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 Vu" initials="" lastIdx="1" clrIdx="0"/>
  <p:cmAuthor id="1" name="Leora Just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6F7"/>
    <a:srgbClr val="173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79" autoAdjust="0"/>
  </p:normalViewPr>
  <p:slideViewPr>
    <p:cSldViewPr snapToGrid="0">
      <p:cViewPr varScale="1">
        <p:scale>
          <a:sx n="86" d="100"/>
          <a:sy n="86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1">
    <p:pos x="6000" y="0"/>
    <p:text>Do we need this slide?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/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/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/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/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/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12339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9809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37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brief overview of what CSULA did for the car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Car has </a:t>
            </a:r>
            <a:r>
              <a:rPr lang="en-US" baseline="0" smtClean="0"/>
              <a:t>been shipped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55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73081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63114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08243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91253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510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1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1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2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7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q"/>
              <a:defRPr sz="2400"/>
            </a:lvl1pPr>
            <a:lvl2pPr marL="514350" indent="-171450">
              <a:buFont typeface="Wingdings" panose="05000000000000000000" pitchFamily="2" charset="2"/>
              <a:buChar char="q"/>
              <a:defRPr sz="2400"/>
            </a:lvl2pPr>
            <a:lvl3pPr marL="857250" indent="-171450">
              <a:buFont typeface="Wingdings" panose="05000000000000000000" pitchFamily="2" charset="2"/>
              <a:buChar char="q"/>
              <a:defRPr sz="2400"/>
            </a:lvl3pPr>
            <a:lvl4pPr marL="1200150" indent="-171450">
              <a:buFont typeface="Wingdings" panose="05000000000000000000" pitchFamily="2" charset="2"/>
              <a:buChar char="q"/>
              <a:defRPr sz="2400"/>
            </a:lvl4pPr>
            <a:lvl5pPr marL="1543050" indent="-171450">
              <a:buFont typeface="Wingdings" panose="05000000000000000000" pitchFamily="2" charset="2"/>
              <a:buChar char="q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7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8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1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2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7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8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5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1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7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8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7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0" y="2002533"/>
            <a:ext cx="8086360" cy="285293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ym typeface="Calibri"/>
              </a:rPr>
              <a:t>GMLAN CAN Bus</a:t>
            </a:r>
            <a:endParaRPr lang="en-US" dirty="0">
              <a:sym typeface="Calibri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GM </a:t>
            </a:r>
            <a:r>
              <a:rPr lang="en-US" dirty="0" smtClean="0">
                <a:sym typeface="Calibri"/>
              </a:rPr>
              <a:t>High Speed CAN Bus (500 kb/s)</a:t>
            </a:r>
          </a:p>
          <a:p>
            <a:pPr lvl="1"/>
            <a:r>
              <a:rPr lang="en-US" dirty="0" smtClean="0">
                <a:sym typeface="Calibri"/>
              </a:rPr>
              <a:t>Critical Systems</a:t>
            </a:r>
          </a:p>
          <a:p>
            <a:pPr lvl="1"/>
            <a:r>
              <a:rPr lang="en-US" dirty="0" smtClean="0">
                <a:sym typeface="Calibri"/>
              </a:rPr>
              <a:t>Engine, Transmission, Battery, </a:t>
            </a:r>
            <a:br>
              <a:rPr lang="en-US" dirty="0" smtClean="0">
                <a:sym typeface="Calibri"/>
              </a:rPr>
            </a:br>
            <a:r>
              <a:rPr lang="en-US" dirty="0" smtClean="0">
                <a:sym typeface="Calibri"/>
              </a:rPr>
              <a:t>Anti-lock braking</a:t>
            </a:r>
          </a:p>
          <a:p>
            <a:pPr lvl="1"/>
            <a:endParaRPr lang="en-US" dirty="0" smtClean="0">
              <a:sym typeface="Calibri"/>
            </a:endParaRPr>
          </a:p>
          <a:p>
            <a:pPr lvl="0"/>
            <a:r>
              <a:rPr lang="en-US" dirty="0" smtClean="0"/>
              <a:t>GM </a:t>
            </a:r>
            <a:r>
              <a:rPr lang="en-US" dirty="0" smtClean="0">
                <a:sym typeface="Calibri"/>
              </a:rPr>
              <a:t>Low Speed CAN Bus (33.33 kb/s)</a:t>
            </a:r>
          </a:p>
          <a:p>
            <a:pPr lvl="1"/>
            <a:r>
              <a:rPr lang="en-US" dirty="0" smtClean="0">
                <a:sym typeface="Calibri"/>
              </a:rPr>
              <a:t>Non-Critical Systems</a:t>
            </a:r>
          </a:p>
          <a:p>
            <a:pPr lvl="1"/>
            <a:r>
              <a:rPr lang="en-US" dirty="0" smtClean="0">
                <a:sym typeface="Calibri"/>
              </a:rPr>
              <a:t>Power windows, Mirror adjustment, Audio system</a:t>
            </a:r>
          </a:p>
          <a:p>
            <a:pPr lvl="1"/>
            <a:endParaRPr lang="en-US" dirty="0" smtClean="0">
              <a:sym typeface="Calibri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3202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Challenges/Conclusion</a:t>
            </a:r>
            <a:endParaRPr lang="en-US" dirty="0">
              <a:sym typeface="Calibri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35468" cy="5032375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entury Gothic" panose="020B0502020202020204" pitchFamily="34" charset="0"/>
                <a:sym typeface="Arial"/>
              </a:rPr>
              <a:t>Qt</a:t>
            </a:r>
            <a:r>
              <a:rPr lang="en-US" dirty="0" smtClean="0">
                <a:latin typeface="Century Gothic" panose="020B0502020202020204" pitchFamily="34" charset="0"/>
                <a:sym typeface="Arial"/>
              </a:rPr>
              <a:t> </a:t>
            </a:r>
            <a:r>
              <a:rPr lang="en-US" dirty="0">
                <a:latin typeface="Century Gothic" panose="020B0502020202020204" pitchFamily="34" charset="0"/>
                <a:sym typeface="Arial"/>
              </a:rPr>
              <a:t>instead of initial web based framework</a:t>
            </a:r>
          </a:p>
          <a:p>
            <a:pPr lvl="0"/>
            <a:endParaRPr lang="en-US" dirty="0">
              <a:latin typeface="Century Gothic" panose="020B0502020202020204" pitchFamily="34" charset="0"/>
              <a:sym typeface="Arial"/>
            </a:endParaRPr>
          </a:p>
          <a:p>
            <a:pPr lvl="0"/>
            <a:r>
              <a:rPr lang="en-US" dirty="0">
                <a:latin typeface="Century Gothic" panose="020B0502020202020204" pitchFamily="34" charset="0"/>
                <a:sym typeface="Arial"/>
              </a:rPr>
              <a:t>Gained experience with integrating software with hardware</a:t>
            </a:r>
          </a:p>
          <a:p>
            <a:pPr lvl="0"/>
            <a:endParaRPr lang="en-US" dirty="0">
              <a:latin typeface="Century Gothic" panose="020B0502020202020204" pitchFamily="34" charset="0"/>
              <a:sym typeface="Arial"/>
            </a:endParaRPr>
          </a:p>
          <a:p>
            <a:pPr lvl="0"/>
            <a:r>
              <a:rPr lang="en-US" dirty="0">
                <a:latin typeface="Century Gothic" panose="020B0502020202020204" pitchFamily="34" charset="0"/>
                <a:sym typeface="Arial"/>
              </a:rPr>
              <a:t>Testing on the vehicle is very different than testing on a simulator</a:t>
            </a:r>
          </a:p>
          <a:p>
            <a:pPr lvl="0"/>
            <a:endParaRPr lang="en-US" dirty="0">
              <a:latin typeface="Century Gothic" panose="020B0502020202020204" pitchFamily="34" charset="0"/>
              <a:sym typeface="Arial"/>
            </a:endParaRPr>
          </a:p>
          <a:p>
            <a:pPr lvl="0"/>
            <a:r>
              <a:rPr lang="en-US" dirty="0">
                <a:latin typeface="Century Gothic" panose="020B0502020202020204" pitchFamily="34" charset="0"/>
                <a:sym typeface="Arial"/>
              </a:rPr>
              <a:t>There are performance differences when running on the board compared to running on personal computer</a:t>
            </a:r>
          </a:p>
          <a:p>
            <a:pPr lvl="1"/>
            <a:endParaRPr lang="en-US" dirty="0" smtClean="0">
              <a:sym typeface="Calibri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42780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38912" y="278552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mtClean="0">
                <a:latin typeface="Century Gothic" panose="020B0502020202020204" pitchFamily="34" charset="0"/>
              </a:rPr>
              <a:t>Questions?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4121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6"/>
          <p:cNvSpPr txBox="1"/>
          <p:nvPr/>
        </p:nvSpPr>
        <p:spPr>
          <a:xfrm>
            <a:off x="1005108" y="728304"/>
            <a:ext cx="7340606" cy="5237067"/>
          </a:xfrm>
          <a:prstGeom prst="rect">
            <a:avLst/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Team Members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:</a:t>
            </a:r>
          </a:p>
          <a:p>
            <a:pPr lvl="7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 Timothy Myung</a:t>
            </a:r>
          </a:p>
          <a:p>
            <a:pPr lvl="7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 Richard Vu</a:t>
            </a:r>
          </a:p>
          <a:p>
            <a:pPr lvl="7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Suren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Abrahamyan</a:t>
            </a:r>
            <a:endParaRPr lang="en-US" sz="2800" dirty="0" smtClean="0">
              <a:solidFill>
                <a:schemeClr val="tx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lvl="7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 Dave Edwards</a:t>
            </a:r>
          </a:p>
          <a:p>
            <a:pPr lvl="7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Leora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Juster</a:t>
            </a:r>
            <a:endParaRPr lang="en-US" sz="2800" dirty="0" smtClean="0">
              <a:solidFill>
                <a:schemeClr val="tx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lvl="7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Jie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Chen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Faculty </a:t>
            </a:r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Advisor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Dr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Russell 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Abbott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dirty="0" err="1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Liason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Dr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David </a:t>
            </a:r>
            <a:r>
              <a:rPr lang="en-US" sz="2800" dirty="0" err="1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Blekhman</a:t>
            </a:r>
            <a:endParaRPr lang="en-US" sz="2800" dirty="0" smtClean="0">
              <a:solidFill>
                <a:schemeClr val="tx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Graduate Advisor</a:t>
            </a:r>
            <a:r>
              <a:rPr lang="en-US" sz="2800" i="1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Eric Liao</a:t>
            </a:r>
            <a:endParaRPr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i="0" u="none" strike="noStrike" cap="none" baseline="0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4880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Calibri"/>
              </a:rPr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>
                <a:sym typeface="Calibri"/>
              </a:rPr>
              <a:t>Introduction</a:t>
            </a:r>
          </a:p>
          <a:p>
            <a:r>
              <a:rPr lang="en-US" smtClean="0">
                <a:sym typeface="Calibri"/>
              </a:rPr>
              <a:t>Demo</a:t>
            </a:r>
          </a:p>
          <a:p>
            <a:pPr lvl="0"/>
            <a:r>
              <a:rPr lang="en-US" smtClean="0">
                <a:sym typeface="Calibri"/>
              </a:rPr>
              <a:t>System Architecture</a:t>
            </a:r>
          </a:p>
          <a:p>
            <a:pPr lvl="0"/>
            <a:r>
              <a:rPr lang="en-US" smtClean="0">
                <a:sym typeface="Calibri"/>
              </a:rPr>
              <a:t>Communication with Car</a:t>
            </a:r>
          </a:p>
          <a:p>
            <a:pPr lvl="0"/>
            <a:r>
              <a:rPr lang="en-US" smtClean="0">
                <a:sym typeface="Calibri"/>
              </a:rPr>
              <a:t>Challenges/Conclusion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0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2" y="2289779"/>
            <a:ext cx="5790212" cy="3054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30" y="1703213"/>
            <a:ext cx="1853858" cy="1853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30" y="3817192"/>
            <a:ext cx="1853858" cy="1853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36" y="933772"/>
            <a:ext cx="6146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EcoCar2 Competition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175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6"/>
          <p:cNvSpPr txBox="1"/>
          <p:nvPr/>
        </p:nvSpPr>
        <p:spPr>
          <a:xfrm>
            <a:off x="961566" y="1366221"/>
            <a:ext cx="7340606" cy="3657600"/>
          </a:xfrm>
          <a:prstGeom prst="rect">
            <a:avLst/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u="sng" dirty="0" smtClean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Primary Objective</a:t>
            </a:r>
            <a:endParaRPr lang="en-US" sz="2800" u="sng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57200" lvl="0" indent="-457200"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Display Battery Current </a:t>
            </a:r>
            <a:r>
              <a:rPr lang="en-US" sz="2800" dirty="0" smtClean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Signals</a:t>
            </a:r>
          </a:p>
          <a:p>
            <a:pPr marL="457200" lvl="0" indent="-457200"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Display Coolant Temperature</a:t>
            </a:r>
          </a:p>
          <a:p>
            <a:pPr marL="457200" lvl="0" indent="-457200"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Display State of Charge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28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u="sng" dirty="0" smtClean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Secondary Objective</a:t>
            </a:r>
            <a:endParaRPr lang="en-US" sz="2800" u="sng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Replace HVAC and Radio Controls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Create a user-friendly GUI</a:t>
            </a:r>
          </a:p>
        </p:txBody>
      </p:sp>
    </p:spTree>
    <p:extLst>
      <p:ext uri="{BB962C8B-B14F-4D97-AF65-F5344CB8AC3E}">
        <p14:creationId xmlns:p14="http://schemas.microsoft.com/office/powerpoint/2010/main" val="153007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6"/>
          <p:cNvSpPr txBox="1"/>
          <p:nvPr/>
        </p:nvSpPr>
        <p:spPr>
          <a:xfrm>
            <a:off x="961566" y="1366221"/>
            <a:ext cx="7340606" cy="3657600"/>
          </a:xfrm>
          <a:prstGeom prst="rect">
            <a:avLst/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2800" dirty="0" smtClean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3" name="Shape 8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97863" y="2128190"/>
            <a:ext cx="4182286" cy="313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69" y="2128190"/>
            <a:ext cx="4334006" cy="3125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2566" y="1488962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Before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2432" y="1488962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After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837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520772" y="1992085"/>
            <a:ext cx="8102455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</p:txBody>
      </p:sp>
      <p:sp>
        <p:nvSpPr>
          <p:cNvPr id="186" name="Shape 186"/>
          <p:cNvSpPr txBox="1">
            <a:spLocks noGrp="1"/>
          </p:cNvSpPr>
          <p:nvPr>
            <p:ph idx="1"/>
          </p:nvPr>
        </p:nvSpPr>
        <p:spPr>
          <a:xfrm>
            <a:off x="0" y="2630467"/>
            <a:ext cx="8961120" cy="2587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0000"/>
              <a:buNone/>
            </a:pPr>
            <a:r>
              <a:rPr lang="en-US" sz="7200" i="0" u="none" strike="noStrike" cap="none" baseline="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DEMO</a:t>
            </a:r>
            <a:endParaRPr lang="en-US" sz="7200" i="0" u="none" strike="noStrike" cap="none" baseline="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nip Single Corner Rectangle 56"/>
          <p:cNvSpPr/>
          <p:nvPr/>
        </p:nvSpPr>
        <p:spPr>
          <a:xfrm flipV="1">
            <a:off x="1476293" y="2007435"/>
            <a:ext cx="7253530" cy="3719698"/>
          </a:xfrm>
          <a:prstGeom prst="snip1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31750">
            <a:solidFill>
              <a:schemeClr val="tx1"/>
            </a:solidFill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28" name="Snip Single Corner Rectangle 27"/>
          <p:cNvSpPr/>
          <p:nvPr/>
        </p:nvSpPr>
        <p:spPr>
          <a:xfrm flipV="1">
            <a:off x="1581151" y="2179414"/>
            <a:ext cx="6783304" cy="3176333"/>
          </a:xfrm>
          <a:prstGeom prst="snip1Rect">
            <a:avLst>
              <a:gd name="adj" fmla="val 35303"/>
            </a:avLst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nip Single Corner Rectangle 28"/>
          <p:cNvSpPr/>
          <p:nvPr/>
        </p:nvSpPr>
        <p:spPr>
          <a:xfrm flipV="1">
            <a:off x="1668429" y="2353497"/>
            <a:ext cx="6586270" cy="2518596"/>
          </a:xfrm>
          <a:prstGeom prst="snip1Rect">
            <a:avLst>
              <a:gd name="adj" fmla="val 2097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0" name="Snip Single Corner Rectangle 29"/>
          <p:cNvSpPr/>
          <p:nvPr/>
        </p:nvSpPr>
        <p:spPr>
          <a:xfrm flipV="1">
            <a:off x="3966073" y="2738508"/>
            <a:ext cx="4157039" cy="988073"/>
          </a:xfrm>
          <a:prstGeom prst="snip1Rect">
            <a:avLst>
              <a:gd name="adj" fmla="val 45263"/>
            </a:avLst>
          </a:prstGeom>
          <a:solidFill>
            <a:srgbClr val="E1FFFA"/>
          </a:solidFill>
          <a:ln w="38100">
            <a:solidFill>
              <a:schemeClr val="tx1"/>
            </a:solidFill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2" name="TextBox 64"/>
          <p:cNvSpPr txBox="1"/>
          <p:nvPr/>
        </p:nvSpPr>
        <p:spPr>
          <a:xfrm>
            <a:off x="1705596" y="4939734"/>
            <a:ext cx="1877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 smtClean="0"/>
              <a:t>Linux Kernel</a:t>
            </a:r>
            <a:endParaRPr lang="en-US" sz="2000" dirty="0"/>
          </a:p>
        </p:txBody>
      </p:sp>
      <p:sp>
        <p:nvSpPr>
          <p:cNvPr id="33" name="TextBox 65"/>
          <p:cNvSpPr txBox="1"/>
          <p:nvPr/>
        </p:nvSpPr>
        <p:spPr>
          <a:xfrm>
            <a:off x="1649053" y="5333946"/>
            <a:ext cx="2891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 err="1" smtClean="0"/>
              <a:t>Freescale</a:t>
            </a:r>
            <a:r>
              <a:rPr lang="en-US" sz="2000" dirty="0" smtClean="0"/>
              <a:t> I.MX6 Board</a:t>
            </a:r>
            <a:endParaRPr lang="en-US" sz="2000" dirty="0"/>
          </a:p>
        </p:txBody>
      </p:sp>
      <p:sp>
        <p:nvSpPr>
          <p:cNvPr id="35" name="Rectangle 34"/>
          <p:cNvSpPr/>
          <p:nvPr/>
        </p:nvSpPr>
        <p:spPr>
          <a:xfrm>
            <a:off x="4132512" y="2963625"/>
            <a:ext cx="1739890" cy="537837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CAN-</a:t>
            </a:r>
            <a:r>
              <a:rPr lang="en-US" sz="1800" dirty="0" err="1" smtClean="0">
                <a:solidFill>
                  <a:schemeClr val="tx1"/>
                </a:solidFill>
              </a:rPr>
              <a:t>Calls.h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966073" y="4124607"/>
            <a:ext cx="2091583" cy="642708"/>
          </a:xfrm>
          <a:prstGeom prst="roundRect">
            <a:avLst/>
          </a:prstGeom>
          <a:solidFill>
            <a:srgbClr val="E1FFFA"/>
          </a:solidFill>
          <a:ln w="31750">
            <a:solidFill>
              <a:schemeClr val="tx1"/>
            </a:solidFill>
          </a:ln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CAN-</a:t>
            </a:r>
            <a:r>
              <a:rPr lang="en-US" sz="1600" dirty="0" err="1" smtClean="0">
                <a:solidFill>
                  <a:schemeClr val="tx1"/>
                </a:solidFill>
              </a:rPr>
              <a:t>SEND.h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CAN-</a:t>
            </a:r>
            <a:r>
              <a:rPr lang="en-US" sz="1600" dirty="0" err="1" smtClean="0">
                <a:solidFill>
                  <a:schemeClr val="tx1"/>
                </a:solidFill>
              </a:rPr>
              <a:t>RECEIVE.h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582869" y="3340154"/>
            <a:ext cx="373798" cy="126992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  <a:effectLst>
            <a:outerShdw blurRad="1651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Triangle 38"/>
          <p:cNvSpPr/>
          <p:nvPr/>
        </p:nvSpPr>
        <p:spPr>
          <a:xfrm flipH="1">
            <a:off x="6760445" y="4355643"/>
            <a:ext cx="2046293" cy="2025232"/>
          </a:xfrm>
          <a:prstGeom prst="rtTriangle">
            <a:avLst/>
          </a:prstGeom>
          <a:solidFill>
            <a:schemeClr val="bg1">
              <a:lumMod val="95000"/>
            </a:schemeClr>
          </a:solidFill>
          <a:ln w="31750" cap="flat" cmpd="sng">
            <a:solidFill>
              <a:schemeClr val="tx1"/>
            </a:solidFill>
            <a:prstDash val="solid"/>
            <a:miter lim="800000"/>
          </a:ln>
          <a:effectLst>
            <a:outerShdw blurRad="495300" dist="177800" dir="2160000" algn="t" rotWithShape="0">
              <a:prstClr val="black">
                <a:alpha val="92000"/>
              </a:prstClr>
            </a:outerShdw>
          </a:effectLst>
          <a:scene3d>
            <a:camera prst="orthographicFront"/>
            <a:lightRig rig="flood" dir="t"/>
          </a:scene3d>
          <a:sp3d prstMaterial="dkEdge">
            <a:bevelT w="0" h="0" prst="slope"/>
            <a:bevelB w="0" h="0"/>
          </a:sp3d>
        </p:spPr>
        <p:txBody>
          <a:bodyPr wrap="square" lIns="91440" tIns="274320" rIns="365760" bIns="0" rtlCol="0" anchor="t" anchorCtr="1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800" b="1" u="sng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TextBox 118"/>
          <p:cNvSpPr txBox="1"/>
          <p:nvPr/>
        </p:nvSpPr>
        <p:spPr>
          <a:xfrm>
            <a:off x="7162800" y="5713256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 smtClean="0"/>
              <a:t>Car</a:t>
            </a:r>
            <a:endParaRPr lang="en-US" sz="2800" dirty="0"/>
          </a:p>
        </p:txBody>
      </p:sp>
      <p:cxnSp>
        <p:nvCxnSpPr>
          <p:cNvPr id="41" name="Straight Arrow Connector 40"/>
          <p:cNvCxnSpPr>
            <a:stCxn id="39" idx="5"/>
          </p:cNvCxnSpPr>
          <p:nvPr/>
        </p:nvCxnSpPr>
        <p:spPr>
          <a:xfrm flipH="1" flipV="1">
            <a:off x="6050688" y="4452884"/>
            <a:ext cx="1732903" cy="915375"/>
          </a:xfrm>
          <a:prstGeom prst="straightConnector1">
            <a:avLst/>
          </a:prstGeom>
          <a:ln w="47625" cmpd="sng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>
            <a:glow rad="63500">
              <a:srgbClr val="FFFFCC">
                <a:alpha val="0"/>
              </a:srgbClr>
            </a:glow>
            <a:outerShdw blurRad="2159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43874" y="2825563"/>
            <a:ext cx="13628" cy="926026"/>
          </a:xfrm>
          <a:prstGeom prst="line">
            <a:avLst/>
          </a:prstGeom>
          <a:ln w="63500" cmpd="sng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061721" y="3735626"/>
            <a:ext cx="7896" cy="383081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  <a:effectLst>
            <a:outerShdw blurRad="1651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832319" y="2739767"/>
            <a:ext cx="1747650" cy="1842458"/>
          </a:xfrm>
          <a:prstGeom prst="rect">
            <a:avLst/>
          </a:prstGeom>
          <a:solidFill>
            <a:srgbClr val="E1FFFA"/>
          </a:solidFill>
          <a:ln w="38100">
            <a:solidFill>
              <a:schemeClr val="tx1"/>
            </a:solidFill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41974" y="2915115"/>
            <a:ext cx="1758730" cy="1718655"/>
          </a:xfrm>
          <a:prstGeom prst="rect">
            <a:avLst/>
          </a:prstGeom>
          <a:noFill/>
          <a:ln w="63500">
            <a:noFill/>
          </a:ln>
          <a:effectLst>
            <a:outerShdw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Diagnostics.qml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ACWindow.qml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Radio.qml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Home.qml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6" name="TextBox 9"/>
          <p:cNvSpPr txBox="1"/>
          <p:nvPr/>
        </p:nvSpPr>
        <p:spPr>
          <a:xfrm rot="18914412">
            <a:off x="7352496" y="5391091"/>
            <a:ext cx="1084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smtClean="0"/>
              <a:t>CAN BUS</a:t>
            </a:r>
            <a:endParaRPr lang="en-US" sz="1600" dirty="0"/>
          </a:p>
        </p:txBody>
      </p:sp>
      <p:sp>
        <p:nvSpPr>
          <p:cNvPr id="47" name="Rectangle 46"/>
          <p:cNvSpPr/>
          <p:nvPr/>
        </p:nvSpPr>
        <p:spPr>
          <a:xfrm>
            <a:off x="6057502" y="2627972"/>
            <a:ext cx="2065610" cy="1239312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Simulator.cpp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0454" y="2695902"/>
            <a:ext cx="1084764" cy="234880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71509" y="3559077"/>
            <a:ext cx="806983" cy="694946"/>
          </a:xfrm>
          <a:prstGeom prst="rect">
            <a:avLst/>
          </a:prstGeom>
          <a:noFill/>
          <a:ln w="57150">
            <a:noFill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Stack</a:t>
            </a:r>
          </a:p>
        </p:txBody>
      </p:sp>
      <p:cxnSp>
        <p:nvCxnSpPr>
          <p:cNvPr id="62" name="Straight Arrow Connector 61"/>
          <p:cNvCxnSpPr>
            <a:stCxn id="44" idx="1"/>
          </p:cNvCxnSpPr>
          <p:nvPr/>
        </p:nvCxnSpPr>
        <p:spPr>
          <a:xfrm flipH="1">
            <a:off x="1240599" y="3660996"/>
            <a:ext cx="591720" cy="256364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  <a:effectLst>
            <a:outerShdw blurRad="1651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2"/>
          <p:cNvSpPr txBox="1"/>
          <p:nvPr/>
        </p:nvSpPr>
        <p:spPr>
          <a:xfrm>
            <a:off x="4098617" y="2315689"/>
            <a:ext cx="17258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 smtClean="0"/>
              <a:t>Controller</a:t>
            </a:r>
            <a:endParaRPr lang="en-US" sz="2400" dirty="0"/>
          </a:p>
        </p:txBody>
      </p:sp>
      <p:sp>
        <p:nvSpPr>
          <p:cNvPr id="67" name="TextBox 2"/>
          <p:cNvSpPr txBox="1"/>
          <p:nvPr/>
        </p:nvSpPr>
        <p:spPr>
          <a:xfrm>
            <a:off x="6261291" y="2328739"/>
            <a:ext cx="17258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/>
              <a:t>Model</a:t>
            </a:r>
          </a:p>
        </p:txBody>
      </p:sp>
      <p:sp>
        <p:nvSpPr>
          <p:cNvPr id="68" name="TextBox 2"/>
          <p:cNvSpPr txBox="1"/>
          <p:nvPr/>
        </p:nvSpPr>
        <p:spPr>
          <a:xfrm>
            <a:off x="1819456" y="2328739"/>
            <a:ext cx="17258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/>
              <a:t>View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640851" y="917273"/>
            <a:ext cx="1165887" cy="7662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Qt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3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>
                <a:sym typeface="Calibri"/>
              </a:rPr>
              <a:t>CAN Bus</a:t>
            </a:r>
            <a:endParaRPr lang="en-US" dirty="0">
              <a:sym typeface="Calibri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ym typeface="Calibri"/>
              </a:rPr>
              <a:t>Controller Area Network</a:t>
            </a:r>
          </a:p>
          <a:p>
            <a:pPr lvl="0"/>
            <a:r>
              <a:rPr lang="en-US" dirty="0" smtClean="0">
                <a:sym typeface="Calibri"/>
              </a:rPr>
              <a:t>In-vehicle communication without the need for a host computer</a:t>
            </a:r>
          </a:p>
          <a:p>
            <a:pPr lvl="1"/>
            <a:r>
              <a:rPr lang="en-US" dirty="0" smtClean="0">
                <a:sym typeface="Calibri"/>
              </a:rPr>
              <a:t>Standard for connecting ECUs </a:t>
            </a:r>
          </a:p>
          <a:p>
            <a:pPr lvl="0"/>
            <a:r>
              <a:rPr lang="en-US" dirty="0" smtClean="0">
                <a:sym typeface="Calibri"/>
              </a:rPr>
              <a:t>Allows for electronic control of the vehicle</a:t>
            </a:r>
            <a:endParaRPr lang="en-US" dirty="0"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221</Words>
  <Application>Microsoft Macintosh PowerPoint</Application>
  <PresentationFormat>On-screen Show (4:3)</PresentationFormat>
  <Paragraphs>72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System Architecture</vt:lpstr>
      <vt:lpstr>CAN Bus</vt:lpstr>
      <vt:lpstr>GMLAN CAN Bus</vt:lpstr>
      <vt:lpstr>Challenges/Conclusion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Myung</dc:creator>
  <cp:lastModifiedBy>Jessica Mita</cp:lastModifiedBy>
  <cp:revision>28</cp:revision>
  <dcterms:modified xsi:type="dcterms:W3CDTF">2014-06-11T01:11:09Z</dcterms:modified>
</cp:coreProperties>
</file>