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5" r:id="rId1"/>
  </p:sldMasterIdLst>
  <p:notesMasterIdLst>
    <p:notesMasterId r:id="rId14"/>
  </p:notesMasterIdLst>
  <p:sldIdLst>
    <p:sldId id="256" r:id="rId2"/>
    <p:sldId id="276" r:id="rId3"/>
    <p:sldId id="277" r:id="rId4"/>
    <p:sldId id="284" r:id="rId5"/>
    <p:sldId id="283" r:id="rId6"/>
    <p:sldId id="285" r:id="rId7"/>
    <p:sldId id="267" r:id="rId8"/>
    <p:sldId id="288" r:id="rId9"/>
    <p:sldId id="270" r:id="rId10"/>
    <p:sldId id="286" r:id="rId11"/>
    <p:sldId id="287" r:id="rId12"/>
    <p:sldId id="279" r:id="rId13"/>
  </p:sldIdLst>
  <p:sldSz cx="9144000" cy="6858000" type="screen4x3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ichard Vu" initials="" lastIdx="1" clrIdx="0"/>
  <p:cmAuthor id="1" name="Leora Juster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5F6F7"/>
    <a:srgbClr val="173A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1879" autoAdjust="0"/>
  </p:normalViewPr>
  <p:slideViewPr>
    <p:cSldViewPr snapToGrid="0">
      <p:cViewPr varScale="1">
        <p:scale>
          <a:sx n="86" d="100"/>
          <a:sy n="86" d="100"/>
        </p:scale>
        <p:origin x="-1000" y="-1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interSettings" Target="printerSettings/printerSettings1.bin"/><Relationship Id="rId16" Type="http://schemas.openxmlformats.org/officeDocument/2006/relationships/commentAuthors" Target="commentAuthors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idx="1">
    <p:pos x="6000" y="0"/>
    <p:text>Do we need this slide?</p:tex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 sz="1200" b="0" i="0" u="none" strike="noStrike" cap="none" baseline="0"/>
            </a:lvl1pPr>
            <a:lvl2pPr marL="0" marR="0" indent="0" algn="l" rtl="0">
              <a:spcBef>
                <a:spcPts val="0"/>
              </a:spcBef>
              <a:defRPr sz="1800" b="0" i="0" u="none" strike="noStrike" cap="none" baseline="0"/>
            </a:lvl2pPr>
            <a:lvl3pPr marL="0" marR="0" indent="0" algn="l" rtl="0">
              <a:spcBef>
                <a:spcPts val="0"/>
              </a:spcBef>
              <a:defRPr sz="1800" b="0" i="0" u="none" strike="noStrike" cap="none" baseline="0"/>
            </a:lvl3pPr>
            <a:lvl4pPr marL="0" marR="0" indent="0" algn="l" rtl="0">
              <a:spcBef>
                <a:spcPts val="0"/>
              </a:spcBef>
              <a:defRPr sz="1800" b="0" i="0" u="none" strike="noStrike" cap="none" baseline="0"/>
            </a:lvl4pPr>
            <a:lvl5pPr marL="0" marR="0" indent="0" algn="l" rtl="0">
              <a:spcBef>
                <a:spcPts val="0"/>
              </a:spcBef>
              <a:defRPr sz="1800" b="0" i="0" u="none" strike="noStrike" cap="none" baseline="0"/>
            </a:lvl5pPr>
            <a:lvl6pPr marL="0" marR="0" indent="0" algn="l" rtl="0">
              <a:spcBef>
                <a:spcPts val="0"/>
              </a:spcBef>
              <a:defRPr sz="1800" b="0" i="0" u="none" strike="noStrike" cap="none" baseline="0"/>
            </a:lvl6pPr>
            <a:lvl7pPr marL="0" marR="0" indent="0" algn="l" rtl="0">
              <a:spcBef>
                <a:spcPts val="0"/>
              </a:spcBef>
              <a:defRPr sz="1800" b="0" i="0" u="none" strike="noStrike" cap="none" baseline="0"/>
            </a:lvl7pPr>
            <a:lvl8pPr marL="0" marR="0" indent="0" algn="l" rtl="0">
              <a:spcBef>
                <a:spcPts val="0"/>
              </a:spcBef>
              <a:defRPr sz="1800" b="0" i="0" u="none" strike="noStrike" cap="none" baseline="0"/>
            </a:lvl8pPr>
            <a:lvl9pPr marL="0" marR="0" indent="0" algn="l" rtl="0">
              <a:spcBef>
                <a:spcPts val="0"/>
              </a:spcBef>
              <a:defRPr sz="1800" b="0" i="0" u="none" strike="noStrike" cap="none" baseline="0"/>
            </a:lvl9pPr>
          </a:lstStyle>
          <a:p>
            <a:endParaRPr/>
          </a:p>
        </p:txBody>
      </p:sp>
      <p:sp>
        <p:nvSpPr>
          <p:cNvPr id="3" name="Shape 3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defRPr sz="1200" b="0" i="0" u="none" strike="noStrike" cap="none" baseline="0"/>
            </a:lvl1pPr>
            <a:lvl2pPr marL="0" marR="0" indent="0" algn="l" rtl="0">
              <a:spcBef>
                <a:spcPts val="0"/>
              </a:spcBef>
              <a:defRPr sz="1800" b="0" i="0" u="none" strike="noStrike" cap="none" baseline="0"/>
            </a:lvl2pPr>
            <a:lvl3pPr marL="0" marR="0" indent="0" algn="l" rtl="0">
              <a:spcBef>
                <a:spcPts val="0"/>
              </a:spcBef>
              <a:defRPr sz="1800" b="0" i="0" u="none" strike="noStrike" cap="none" baseline="0"/>
            </a:lvl3pPr>
            <a:lvl4pPr marL="0" marR="0" indent="0" algn="l" rtl="0">
              <a:spcBef>
                <a:spcPts val="0"/>
              </a:spcBef>
              <a:defRPr sz="1800" b="0" i="0" u="none" strike="noStrike" cap="none" baseline="0"/>
            </a:lvl4pPr>
            <a:lvl5pPr marL="0" marR="0" indent="0" algn="l" rtl="0">
              <a:spcBef>
                <a:spcPts val="0"/>
              </a:spcBef>
              <a:defRPr sz="1800" b="0" i="0" u="none" strike="noStrike" cap="none" baseline="0"/>
            </a:lvl5pPr>
            <a:lvl6pPr marL="0" marR="0" indent="0" algn="l" rtl="0">
              <a:spcBef>
                <a:spcPts val="0"/>
              </a:spcBef>
              <a:defRPr sz="1800" b="0" i="0" u="none" strike="noStrike" cap="none" baseline="0"/>
            </a:lvl6pPr>
            <a:lvl7pPr marL="0" marR="0" indent="0" algn="l" rtl="0">
              <a:spcBef>
                <a:spcPts val="0"/>
              </a:spcBef>
              <a:defRPr sz="1800" b="0" i="0" u="none" strike="noStrike" cap="none" baseline="0"/>
            </a:lvl7pPr>
            <a:lvl8pPr marL="0" marR="0" indent="0" algn="l" rtl="0">
              <a:spcBef>
                <a:spcPts val="0"/>
              </a:spcBef>
              <a:defRPr sz="1800" b="0" i="0" u="none" strike="noStrike" cap="none" baseline="0"/>
            </a:lvl8pPr>
            <a:lvl9pPr marL="0" marR="0" indent="0" algn="l" rtl="0">
              <a:spcBef>
                <a:spcPts val="0"/>
              </a:spcBef>
              <a:defRPr sz="1800" b="0" i="0" u="none" strike="noStrike" cap="none" baseline="0"/>
            </a:lvl9pPr>
          </a:lstStyle>
          <a:p>
            <a:endParaRPr/>
          </a:p>
        </p:txBody>
      </p:sp>
      <p:sp>
        <p:nvSpPr>
          <p:cNvPr id="4" name="Shape 4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" name="Shape 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 sz="1800" b="0" i="0" u="none" strike="noStrike" cap="none" baseline="0"/>
            </a:lvl1pPr>
            <a:lvl2pPr marL="0" marR="0" indent="0" algn="l" rtl="0">
              <a:spcBef>
                <a:spcPts val="0"/>
              </a:spcBef>
              <a:defRPr sz="1800" b="0" i="0" u="none" strike="noStrike" cap="none" baseline="0"/>
            </a:lvl2pPr>
            <a:lvl3pPr marL="0" marR="0" indent="0" algn="l" rtl="0">
              <a:spcBef>
                <a:spcPts val="0"/>
              </a:spcBef>
              <a:defRPr sz="1800" b="0" i="0" u="none" strike="noStrike" cap="none" baseline="0"/>
            </a:lvl3pPr>
            <a:lvl4pPr marL="0" marR="0" indent="0" algn="l" rtl="0">
              <a:spcBef>
                <a:spcPts val="0"/>
              </a:spcBef>
              <a:defRPr sz="1800" b="0" i="0" u="none" strike="noStrike" cap="none" baseline="0"/>
            </a:lvl4pPr>
            <a:lvl5pPr marL="0" marR="0" indent="0" algn="l" rtl="0">
              <a:spcBef>
                <a:spcPts val="0"/>
              </a:spcBef>
              <a:defRPr sz="1800" b="0" i="0" u="none" strike="noStrike" cap="none" baseline="0"/>
            </a:lvl5pPr>
            <a:lvl6pPr marL="0" marR="0" indent="0" algn="l" rtl="0">
              <a:spcBef>
                <a:spcPts val="0"/>
              </a:spcBef>
              <a:defRPr sz="1800" b="0" i="0" u="none" strike="noStrike" cap="none" baseline="0"/>
            </a:lvl6pPr>
            <a:lvl7pPr marL="0" marR="0" indent="0" algn="l" rtl="0">
              <a:spcBef>
                <a:spcPts val="0"/>
              </a:spcBef>
              <a:defRPr sz="1800" b="0" i="0" u="none" strike="noStrike" cap="none" baseline="0"/>
            </a:lvl7pPr>
            <a:lvl8pPr marL="0" marR="0" indent="0" algn="l" rtl="0">
              <a:spcBef>
                <a:spcPts val="0"/>
              </a:spcBef>
              <a:defRPr sz="1800" b="0" i="0" u="none" strike="noStrike" cap="none" baseline="0"/>
            </a:lvl8pPr>
            <a:lvl9pPr marL="0" marR="0" indent="0" algn="l" rtl="0">
              <a:spcBef>
                <a:spcPts val="0"/>
              </a:spcBef>
              <a:defRPr sz="1800" b="0" i="0" u="none" strike="noStrike" cap="none" baseline="0"/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defRPr sz="1200" b="0" i="0" u="none" strike="noStrike" cap="none" baseline="0"/>
            </a:lvl1pPr>
            <a:lvl2pPr marL="0" marR="0" indent="0" algn="l" rtl="0">
              <a:spcBef>
                <a:spcPts val="0"/>
              </a:spcBef>
              <a:defRPr sz="1800" b="0" i="0" u="none" strike="noStrike" cap="none" baseline="0"/>
            </a:lvl2pPr>
            <a:lvl3pPr marL="0" marR="0" indent="0" algn="l" rtl="0">
              <a:spcBef>
                <a:spcPts val="0"/>
              </a:spcBef>
              <a:defRPr sz="1800" b="0" i="0" u="none" strike="noStrike" cap="none" baseline="0"/>
            </a:lvl3pPr>
            <a:lvl4pPr marL="0" marR="0" indent="0" algn="l" rtl="0">
              <a:spcBef>
                <a:spcPts val="0"/>
              </a:spcBef>
              <a:defRPr sz="1800" b="0" i="0" u="none" strike="noStrike" cap="none" baseline="0"/>
            </a:lvl4pPr>
            <a:lvl5pPr marL="0" marR="0" indent="0" algn="l" rtl="0">
              <a:spcBef>
                <a:spcPts val="0"/>
              </a:spcBef>
              <a:defRPr sz="1800" b="0" i="0" u="none" strike="noStrike" cap="none" baseline="0"/>
            </a:lvl5pPr>
            <a:lvl6pPr marL="0" marR="0" indent="0" algn="l" rtl="0">
              <a:spcBef>
                <a:spcPts val="0"/>
              </a:spcBef>
              <a:defRPr sz="1800" b="0" i="0" u="none" strike="noStrike" cap="none" baseline="0"/>
            </a:lvl6pPr>
            <a:lvl7pPr marL="0" marR="0" indent="0" algn="l" rtl="0">
              <a:spcBef>
                <a:spcPts val="0"/>
              </a:spcBef>
              <a:defRPr sz="1800" b="0" i="0" u="none" strike="noStrike" cap="none" baseline="0"/>
            </a:lvl7pPr>
            <a:lvl8pPr marL="0" marR="0" indent="0" algn="l" rtl="0">
              <a:spcBef>
                <a:spcPts val="0"/>
              </a:spcBef>
              <a:defRPr sz="1800" b="0" i="0" u="none" strike="noStrike" cap="none" baseline="0"/>
            </a:lvl8pPr>
            <a:lvl9pPr marL="0" marR="0" indent="0" algn="l" rtl="0">
              <a:spcBef>
                <a:spcPts val="0"/>
              </a:spcBef>
              <a:defRPr sz="1800" b="0" i="0" u="none" strike="noStrike" cap="none" baseline="0"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r" rtl="0">
              <a:spcBef>
                <a:spcPts val="0"/>
              </a:spcBef>
              <a:defRPr sz="1200" b="0" i="0" u="none" strike="noStrike" cap="none" baseline="0"/>
            </a:lvl1pPr>
            <a:lvl2pPr marL="0" marR="0" indent="0" algn="l" rtl="0">
              <a:spcBef>
                <a:spcPts val="0"/>
              </a:spcBef>
              <a:defRPr sz="1800" b="0" i="0" u="none" strike="noStrike" cap="none" baseline="0"/>
            </a:lvl2pPr>
            <a:lvl3pPr marL="0" marR="0" indent="0" algn="l" rtl="0">
              <a:spcBef>
                <a:spcPts val="0"/>
              </a:spcBef>
              <a:defRPr sz="1800" b="0" i="0" u="none" strike="noStrike" cap="none" baseline="0"/>
            </a:lvl3pPr>
            <a:lvl4pPr marL="0" marR="0" indent="0" algn="l" rtl="0">
              <a:spcBef>
                <a:spcPts val="0"/>
              </a:spcBef>
              <a:defRPr sz="1800" b="0" i="0" u="none" strike="noStrike" cap="none" baseline="0"/>
            </a:lvl4pPr>
            <a:lvl5pPr marL="0" marR="0" indent="0" algn="l" rtl="0">
              <a:spcBef>
                <a:spcPts val="0"/>
              </a:spcBef>
              <a:defRPr sz="1800" b="0" i="0" u="none" strike="noStrike" cap="none" baseline="0"/>
            </a:lvl5pPr>
            <a:lvl6pPr marL="0" marR="0" indent="0" algn="l" rtl="0">
              <a:spcBef>
                <a:spcPts val="0"/>
              </a:spcBef>
              <a:defRPr sz="1800" b="0" i="0" u="none" strike="noStrike" cap="none" baseline="0"/>
            </a:lvl6pPr>
            <a:lvl7pPr marL="0" marR="0" indent="0" algn="l" rtl="0">
              <a:spcBef>
                <a:spcPts val="0"/>
              </a:spcBef>
              <a:defRPr sz="1800" b="0" i="0" u="none" strike="noStrike" cap="none" baseline="0"/>
            </a:lvl7pPr>
            <a:lvl8pPr marL="0" marR="0" indent="0" algn="l" rtl="0">
              <a:spcBef>
                <a:spcPts val="0"/>
              </a:spcBef>
              <a:defRPr sz="1800" b="0" i="0" u="none" strike="noStrike" cap="none" baseline="0"/>
            </a:lvl8pPr>
            <a:lvl9pPr marL="0" marR="0" indent="0" algn="l" rtl="0">
              <a:spcBef>
                <a:spcPts val="0"/>
              </a:spcBef>
              <a:defRPr sz="1800" b="0" i="0" u="none" strike="noStrike" cap="none" baseline="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81233968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70" name="Shape 7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0980954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1377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Talk</a:t>
            </a:r>
            <a:r>
              <a:rPr lang="en-US" baseline="0" dirty="0" smtClean="0"/>
              <a:t> about brief overview of what CSULA did for the car</a:t>
            </a:r>
          </a:p>
          <a:p>
            <a:endParaRPr lang="en-US" baseline="0" dirty="0" smtClean="0"/>
          </a:p>
          <a:p>
            <a:r>
              <a:rPr lang="en-US" baseline="0" dirty="0" smtClean="0"/>
              <a:t>Car has </a:t>
            </a:r>
            <a:r>
              <a:rPr lang="en-US" baseline="0" smtClean="0"/>
              <a:t>been shipped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9553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89" name="Shape 18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1730812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Shape 20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08" name="Shape 20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0631141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Shape 20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08" name="Shape 20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3082433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Shape 20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08" name="Shape 20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34912538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Shape 2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27" name="Shape 22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3451073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6199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5169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0210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8700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 marL="171450" indent="-171450">
              <a:buFont typeface="Wingdings" panose="05000000000000000000" pitchFamily="2" charset="2"/>
              <a:buChar char="q"/>
              <a:defRPr sz="2400"/>
            </a:lvl1pPr>
            <a:lvl2pPr marL="514350" indent="-171450">
              <a:buFont typeface="Wingdings" panose="05000000000000000000" pitchFamily="2" charset="2"/>
              <a:buChar char="q"/>
              <a:defRPr sz="2400"/>
            </a:lvl2pPr>
            <a:lvl3pPr marL="857250" indent="-171450">
              <a:buFont typeface="Wingdings" panose="05000000000000000000" pitchFamily="2" charset="2"/>
              <a:buChar char="q"/>
              <a:defRPr sz="2400"/>
            </a:lvl3pPr>
            <a:lvl4pPr marL="1200150" indent="-171450">
              <a:buFont typeface="Wingdings" panose="05000000000000000000" pitchFamily="2" charset="2"/>
              <a:buChar char="q"/>
              <a:defRPr sz="2400"/>
            </a:lvl4pPr>
            <a:lvl5pPr marL="1543050" indent="-171450">
              <a:buFont typeface="Wingdings" panose="05000000000000000000" pitchFamily="2" charset="2"/>
              <a:buChar char="q"/>
              <a:defRPr sz="2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2715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5872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3181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8266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8739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7857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5504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1189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l="-7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880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7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comments" Target="../comments/comment1.xml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jp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6.png"/><Relationship Id="rId3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820" y="2002533"/>
            <a:ext cx="8086360" cy="2852934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Shape 204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 smtClean="0">
                <a:sym typeface="Calibri"/>
              </a:rPr>
              <a:t>GMLAN CAN Bus</a:t>
            </a:r>
            <a:endParaRPr lang="en-US" dirty="0">
              <a:sym typeface="Calibri"/>
            </a:endParaRPr>
          </a:p>
        </p:txBody>
      </p:sp>
      <p:sp>
        <p:nvSpPr>
          <p:cNvPr id="205" name="Shape 205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GM </a:t>
            </a:r>
            <a:r>
              <a:rPr lang="en-US" dirty="0" smtClean="0">
                <a:sym typeface="Calibri"/>
              </a:rPr>
              <a:t>High Speed CAN Bus (500 kb/s)</a:t>
            </a:r>
          </a:p>
          <a:p>
            <a:pPr lvl="1"/>
            <a:r>
              <a:rPr lang="en-US" dirty="0" smtClean="0">
                <a:sym typeface="Calibri"/>
              </a:rPr>
              <a:t>Critical Systems</a:t>
            </a:r>
          </a:p>
          <a:p>
            <a:pPr lvl="1"/>
            <a:r>
              <a:rPr lang="en-US" dirty="0" smtClean="0">
                <a:sym typeface="Calibri"/>
              </a:rPr>
              <a:t>Engine, Transmission, Battery, </a:t>
            </a:r>
            <a:br>
              <a:rPr lang="en-US" dirty="0" smtClean="0">
                <a:sym typeface="Calibri"/>
              </a:rPr>
            </a:br>
            <a:r>
              <a:rPr lang="en-US" dirty="0" smtClean="0">
                <a:sym typeface="Calibri"/>
              </a:rPr>
              <a:t>Anti-lock braking</a:t>
            </a:r>
          </a:p>
          <a:p>
            <a:pPr lvl="1"/>
            <a:endParaRPr lang="en-US" dirty="0" smtClean="0">
              <a:sym typeface="Calibri"/>
            </a:endParaRPr>
          </a:p>
          <a:p>
            <a:pPr lvl="0"/>
            <a:r>
              <a:rPr lang="en-US" dirty="0" smtClean="0"/>
              <a:t>GM </a:t>
            </a:r>
            <a:r>
              <a:rPr lang="en-US" dirty="0" smtClean="0">
                <a:sym typeface="Calibri"/>
              </a:rPr>
              <a:t>Low Speed CAN Bus (33.33 kb/s)</a:t>
            </a:r>
          </a:p>
          <a:p>
            <a:pPr lvl="1"/>
            <a:r>
              <a:rPr lang="en-US" dirty="0" smtClean="0">
                <a:sym typeface="Calibri"/>
              </a:rPr>
              <a:t>Non-Critical Systems</a:t>
            </a:r>
          </a:p>
          <a:p>
            <a:pPr lvl="1"/>
            <a:r>
              <a:rPr lang="en-US" dirty="0" smtClean="0">
                <a:sym typeface="Calibri"/>
              </a:rPr>
              <a:t>Power windows, Mirror adjustment, Audio system</a:t>
            </a:r>
          </a:p>
          <a:p>
            <a:pPr lvl="1"/>
            <a:endParaRPr lang="en-US" dirty="0" smtClean="0">
              <a:sym typeface="Calibri"/>
            </a:endParaRP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6032026"/>
      </p:ext>
    </p:extLst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Shape 204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/>
              <a:t>Challenges/Conclusion</a:t>
            </a:r>
            <a:endParaRPr lang="en-US" dirty="0">
              <a:sym typeface="Calibri"/>
            </a:endParaRPr>
          </a:p>
        </p:txBody>
      </p:sp>
      <p:sp>
        <p:nvSpPr>
          <p:cNvPr id="205" name="Shape 205"/>
          <p:cNvSpPr txBox="1">
            <a:spLocks noGrp="1"/>
          </p:cNvSpPr>
          <p:nvPr>
            <p:ph idx="1"/>
          </p:nvPr>
        </p:nvSpPr>
        <p:spPr>
          <a:xfrm>
            <a:off x="628650" y="1825624"/>
            <a:ext cx="8335468" cy="5032375"/>
          </a:xfrm>
        </p:spPr>
        <p:txBody>
          <a:bodyPr>
            <a:normAutofit/>
          </a:bodyPr>
          <a:lstStyle/>
          <a:p>
            <a:r>
              <a:rPr lang="en-US" dirty="0" err="1" smtClean="0">
                <a:latin typeface="Century Gothic" panose="020B0502020202020204" pitchFamily="34" charset="0"/>
                <a:sym typeface="Arial"/>
              </a:rPr>
              <a:t>Qt</a:t>
            </a:r>
            <a:r>
              <a:rPr lang="en-US" dirty="0" smtClean="0">
                <a:latin typeface="Century Gothic" panose="020B0502020202020204" pitchFamily="34" charset="0"/>
                <a:sym typeface="Arial"/>
              </a:rPr>
              <a:t> </a:t>
            </a:r>
            <a:r>
              <a:rPr lang="en-US" dirty="0">
                <a:latin typeface="Century Gothic" panose="020B0502020202020204" pitchFamily="34" charset="0"/>
                <a:sym typeface="Arial"/>
              </a:rPr>
              <a:t>instead of initial web based framework</a:t>
            </a:r>
          </a:p>
          <a:p>
            <a:pPr lvl="0"/>
            <a:endParaRPr lang="en-US" dirty="0">
              <a:latin typeface="Century Gothic" panose="020B0502020202020204" pitchFamily="34" charset="0"/>
              <a:sym typeface="Arial"/>
            </a:endParaRPr>
          </a:p>
          <a:p>
            <a:pPr lvl="0"/>
            <a:r>
              <a:rPr lang="en-US" dirty="0">
                <a:latin typeface="Century Gothic" panose="020B0502020202020204" pitchFamily="34" charset="0"/>
                <a:sym typeface="Arial"/>
              </a:rPr>
              <a:t>Gained experience with integrating software with hardware</a:t>
            </a:r>
          </a:p>
          <a:p>
            <a:pPr lvl="0"/>
            <a:endParaRPr lang="en-US" dirty="0">
              <a:latin typeface="Century Gothic" panose="020B0502020202020204" pitchFamily="34" charset="0"/>
              <a:sym typeface="Arial"/>
            </a:endParaRPr>
          </a:p>
          <a:p>
            <a:pPr lvl="0"/>
            <a:r>
              <a:rPr lang="en-US" dirty="0">
                <a:latin typeface="Century Gothic" panose="020B0502020202020204" pitchFamily="34" charset="0"/>
                <a:sym typeface="Arial"/>
              </a:rPr>
              <a:t>Testing on the vehicle is very different than testing on a simulator</a:t>
            </a:r>
          </a:p>
          <a:p>
            <a:pPr lvl="0"/>
            <a:endParaRPr lang="en-US" dirty="0">
              <a:latin typeface="Century Gothic" panose="020B0502020202020204" pitchFamily="34" charset="0"/>
              <a:sym typeface="Arial"/>
            </a:endParaRPr>
          </a:p>
          <a:p>
            <a:pPr lvl="0"/>
            <a:r>
              <a:rPr lang="en-US" dirty="0">
                <a:latin typeface="Century Gothic" panose="020B0502020202020204" pitchFamily="34" charset="0"/>
                <a:sym typeface="Arial"/>
              </a:rPr>
              <a:t>There are performance differences when running on the board compared to running on personal computer</a:t>
            </a:r>
          </a:p>
          <a:p>
            <a:pPr lvl="1"/>
            <a:endParaRPr lang="en-US" dirty="0" smtClean="0">
              <a:sym typeface="Calibri"/>
            </a:endParaRP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6427809"/>
      </p:ext>
    </p:extLst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Shape 223"/>
          <p:cNvSpPr txBox="1">
            <a:spLocks noGrp="1"/>
          </p:cNvSpPr>
          <p:nvPr>
            <p:ph type="title"/>
          </p:nvPr>
        </p:nvSpPr>
        <p:spPr>
          <a:xfrm>
            <a:off x="438912" y="2785526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r>
              <a:rPr lang="en-US" smtClean="0">
                <a:latin typeface="Century Gothic" panose="020B0502020202020204" pitchFamily="34" charset="0"/>
              </a:rPr>
              <a:t>Questions?</a:t>
            </a:r>
            <a:endParaRPr lang="en-US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9141212"/>
      </p:ext>
    </p:extLst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66"/>
          <p:cNvSpPr txBox="1"/>
          <p:nvPr/>
        </p:nvSpPr>
        <p:spPr>
          <a:xfrm>
            <a:off x="1005108" y="728304"/>
            <a:ext cx="7340606" cy="5237067"/>
          </a:xfrm>
          <a:prstGeom prst="rect">
            <a:avLst/>
          </a:prstGeom>
          <a:noFill/>
          <a:ln w="9525" cap="flat">
            <a:noFill/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r>
              <a:rPr lang="en-US" sz="2800" b="1" dirty="0" smtClean="0">
                <a:solidFill>
                  <a:schemeClr val="tx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Team Members</a:t>
            </a:r>
            <a:r>
              <a:rPr lang="en-US" sz="2800" dirty="0" smtClean="0">
                <a:solidFill>
                  <a:schemeClr val="tx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:</a:t>
            </a:r>
          </a:p>
          <a:p>
            <a:pPr lvl="7">
              <a:buClr>
                <a:schemeClr val="dk1"/>
              </a:buClr>
              <a:buSzPct val="25000"/>
              <a:buFont typeface="Calibri"/>
              <a:buNone/>
            </a:pPr>
            <a:r>
              <a:rPr lang="en-US" sz="2800" dirty="0" smtClean="0">
                <a:solidFill>
                  <a:schemeClr val="tx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  Timothy Myung</a:t>
            </a:r>
          </a:p>
          <a:p>
            <a:pPr lvl="7">
              <a:buClr>
                <a:schemeClr val="dk1"/>
              </a:buClr>
              <a:buSzPct val="25000"/>
              <a:buFont typeface="Calibri"/>
              <a:buNone/>
            </a:pPr>
            <a:r>
              <a:rPr lang="en-US" sz="2800" dirty="0" smtClean="0">
                <a:solidFill>
                  <a:schemeClr val="tx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  Richard Vu</a:t>
            </a:r>
          </a:p>
          <a:p>
            <a:pPr lvl="7">
              <a:buClr>
                <a:schemeClr val="dk1"/>
              </a:buClr>
              <a:buSzPct val="25000"/>
              <a:buFont typeface="Calibri"/>
              <a:buNone/>
            </a:pPr>
            <a:r>
              <a:rPr lang="en-US" sz="2800" dirty="0" smtClean="0">
                <a:solidFill>
                  <a:schemeClr val="tx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Suren</a:t>
            </a:r>
            <a:r>
              <a:rPr lang="en-US" sz="2800" dirty="0" smtClean="0">
                <a:solidFill>
                  <a:schemeClr val="tx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Abrahamyan</a:t>
            </a:r>
            <a:endParaRPr lang="en-US" sz="2800" dirty="0" smtClean="0">
              <a:solidFill>
                <a:schemeClr val="tx1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  <a:p>
            <a:pPr lvl="7">
              <a:buClr>
                <a:schemeClr val="dk1"/>
              </a:buClr>
              <a:buSzPct val="25000"/>
              <a:buFont typeface="Calibri"/>
              <a:buNone/>
            </a:pPr>
            <a:r>
              <a:rPr lang="en-US" sz="2800" dirty="0" smtClean="0">
                <a:solidFill>
                  <a:schemeClr val="tx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  Dave Edwards</a:t>
            </a:r>
          </a:p>
          <a:p>
            <a:pPr lvl="7">
              <a:buClr>
                <a:schemeClr val="dk1"/>
              </a:buClr>
              <a:buSzPct val="25000"/>
              <a:buFont typeface="Calibri"/>
              <a:buNone/>
            </a:pPr>
            <a:r>
              <a:rPr lang="en-US" sz="2800" dirty="0" smtClean="0">
                <a:solidFill>
                  <a:schemeClr val="tx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Leora</a:t>
            </a:r>
            <a:r>
              <a:rPr lang="en-US" sz="2800" dirty="0" smtClean="0">
                <a:solidFill>
                  <a:schemeClr val="tx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Juster</a:t>
            </a:r>
            <a:endParaRPr lang="en-US" sz="2800" dirty="0" smtClean="0">
              <a:solidFill>
                <a:schemeClr val="tx1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  <a:p>
            <a:pPr lvl="7">
              <a:buClr>
                <a:schemeClr val="dk1"/>
              </a:buClr>
              <a:buSzPct val="25000"/>
              <a:buFont typeface="Calibri"/>
              <a:buNone/>
            </a:pPr>
            <a:r>
              <a:rPr lang="en-US" sz="2800" dirty="0" smtClean="0">
                <a:solidFill>
                  <a:schemeClr val="tx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Jie</a:t>
            </a:r>
            <a:r>
              <a:rPr lang="en-US" sz="2800" dirty="0" smtClean="0">
                <a:solidFill>
                  <a:schemeClr val="tx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 Chen</a:t>
            </a: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endParaRPr lang="en-US" sz="2800" dirty="0">
              <a:solidFill>
                <a:schemeClr val="tx1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r>
              <a:rPr lang="en-US" sz="2800" b="1" dirty="0" smtClean="0">
                <a:solidFill>
                  <a:schemeClr val="tx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Faculty </a:t>
            </a:r>
            <a:r>
              <a:rPr lang="en-US" sz="2800" b="1" dirty="0">
                <a:solidFill>
                  <a:schemeClr val="tx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Advisor</a:t>
            </a:r>
            <a:r>
              <a:rPr lang="en-US" sz="2800" dirty="0">
                <a:solidFill>
                  <a:schemeClr val="tx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: </a:t>
            </a:r>
            <a:r>
              <a:rPr lang="en-US" sz="2800" dirty="0" smtClean="0">
                <a:solidFill>
                  <a:schemeClr val="tx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Dr</a:t>
            </a:r>
            <a:r>
              <a:rPr lang="en-US" sz="2800" dirty="0">
                <a:solidFill>
                  <a:schemeClr val="tx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. Russell </a:t>
            </a:r>
            <a:r>
              <a:rPr lang="en-US" sz="2800" dirty="0" smtClean="0">
                <a:solidFill>
                  <a:schemeClr val="tx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Abbott</a:t>
            </a: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r>
              <a:rPr lang="en-US" sz="2800" b="1" dirty="0" err="1" smtClean="0">
                <a:solidFill>
                  <a:schemeClr val="tx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Liason</a:t>
            </a:r>
            <a:r>
              <a:rPr lang="en-US" sz="2800" dirty="0">
                <a:solidFill>
                  <a:schemeClr val="tx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: </a:t>
            </a:r>
            <a:r>
              <a:rPr lang="en-US" sz="2800" dirty="0" smtClean="0">
                <a:solidFill>
                  <a:schemeClr val="tx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Dr</a:t>
            </a:r>
            <a:r>
              <a:rPr lang="en-US" sz="2800" dirty="0">
                <a:solidFill>
                  <a:schemeClr val="tx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. David </a:t>
            </a:r>
            <a:r>
              <a:rPr lang="en-US" sz="2800" dirty="0" err="1" smtClean="0">
                <a:solidFill>
                  <a:schemeClr val="tx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Blekhman</a:t>
            </a:r>
            <a:endParaRPr lang="en-US" sz="2800" dirty="0" smtClean="0">
              <a:solidFill>
                <a:schemeClr val="tx1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  <a:p>
            <a:pPr>
              <a:buClr>
                <a:schemeClr val="dk1"/>
              </a:buClr>
              <a:buSzPct val="25000"/>
            </a:pPr>
            <a:r>
              <a:rPr lang="en-US" sz="2800" b="1" dirty="0">
                <a:solidFill>
                  <a:schemeClr val="tx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Graduate Advisor</a:t>
            </a:r>
            <a:r>
              <a:rPr lang="en-US" sz="2800" i="1" dirty="0">
                <a:solidFill>
                  <a:schemeClr val="tx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: </a:t>
            </a:r>
            <a:r>
              <a:rPr lang="en-US" sz="2800" dirty="0" smtClean="0">
                <a:solidFill>
                  <a:schemeClr val="tx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Eric Liao</a:t>
            </a:r>
            <a:endParaRPr sz="28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8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800" i="0" u="none" strike="noStrike" cap="none" baseline="0" dirty="0">
              <a:solidFill>
                <a:schemeClr val="bg1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748802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ym typeface="Calibri"/>
              </a:rPr>
              <a:t>Agenda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>
                <a:sym typeface="Calibri"/>
              </a:rPr>
              <a:t>Introduction</a:t>
            </a:r>
          </a:p>
          <a:p>
            <a:r>
              <a:rPr lang="en-US" smtClean="0">
                <a:sym typeface="Calibri"/>
              </a:rPr>
              <a:t>Demo</a:t>
            </a:r>
          </a:p>
          <a:p>
            <a:pPr lvl="0"/>
            <a:r>
              <a:rPr lang="en-US" smtClean="0">
                <a:sym typeface="Calibri"/>
              </a:rPr>
              <a:t>System Architecture</a:t>
            </a:r>
          </a:p>
          <a:p>
            <a:pPr lvl="0"/>
            <a:r>
              <a:rPr lang="en-US" smtClean="0">
                <a:sym typeface="Calibri"/>
              </a:rPr>
              <a:t>Communication with Car</a:t>
            </a:r>
          </a:p>
          <a:p>
            <a:pPr lvl="0"/>
            <a:r>
              <a:rPr lang="en-US" smtClean="0">
                <a:sym typeface="Calibri"/>
              </a:rPr>
              <a:t>Challenges/Conclusion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68067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072" y="2289779"/>
            <a:ext cx="5790212" cy="305482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8730" y="1703213"/>
            <a:ext cx="1853858" cy="185385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8730" y="3817192"/>
            <a:ext cx="1853858" cy="185385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28636" y="933772"/>
            <a:ext cx="61467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+mj-lt"/>
              </a:rPr>
              <a:t>EcoCar2 Competition</a:t>
            </a:r>
            <a:endParaRPr lang="en-US" sz="4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517516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66"/>
          <p:cNvSpPr txBox="1"/>
          <p:nvPr/>
        </p:nvSpPr>
        <p:spPr>
          <a:xfrm>
            <a:off x="961566" y="1366221"/>
            <a:ext cx="7340606" cy="3657600"/>
          </a:xfrm>
          <a:prstGeom prst="rect">
            <a:avLst/>
          </a:prstGeom>
          <a:noFill/>
          <a:ln w="9525" cap="flat">
            <a:noFill/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r>
              <a:rPr lang="en-US" sz="2800" u="sng" dirty="0" smtClean="0">
                <a:solidFill>
                  <a:schemeClr val="dk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Primary Objective</a:t>
            </a:r>
            <a:endParaRPr lang="en-US" sz="2800" u="sng" dirty="0">
              <a:solidFill>
                <a:schemeClr val="dk1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  <a:p>
            <a:pPr marL="457200" lvl="0" indent="-457200">
              <a:buClr>
                <a:schemeClr val="dk1"/>
              </a:buClr>
              <a:buSzPct val="100000"/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dk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Display Battery Current </a:t>
            </a:r>
            <a:r>
              <a:rPr lang="en-US" sz="2800" dirty="0" smtClean="0">
                <a:solidFill>
                  <a:schemeClr val="dk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Signals</a:t>
            </a:r>
          </a:p>
          <a:p>
            <a:pPr marL="457200" lvl="0" indent="-457200">
              <a:buClr>
                <a:schemeClr val="dk1"/>
              </a:buClr>
              <a:buSzPct val="100000"/>
              <a:buFont typeface="Wingdings" panose="05000000000000000000" pitchFamily="2" charset="2"/>
              <a:buChar char="Ø"/>
            </a:pPr>
            <a:r>
              <a:rPr lang="en-US" sz="2800" dirty="0" smtClean="0">
                <a:solidFill>
                  <a:schemeClr val="dk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Display Coolant Temperature</a:t>
            </a:r>
          </a:p>
          <a:p>
            <a:pPr marL="457200" lvl="0" indent="-457200">
              <a:buClr>
                <a:schemeClr val="dk1"/>
              </a:buClr>
              <a:buSzPct val="100000"/>
              <a:buFont typeface="Wingdings" panose="05000000000000000000" pitchFamily="2" charset="2"/>
              <a:buChar char="Ø"/>
            </a:pPr>
            <a:r>
              <a:rPr lang="en-US" sz="2800" dirty="0" smtClean="0">
                <a:solidFill>
                  <a:schemeClr val="dk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Display State of Charge</a:t>
            </a: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endParaRPr lang="en-US" sz="2800" dirty="0">
              <a:solidFill>
                <a:schemeClr val="dk1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r>
              <a:rPr lang="en-US" sz="2800" u="sng" dirty="0" smtClean="0">
                <a:solidFill>
                  <a:schemeClr val="dk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Secondary Objective</a:t>
            </a:r>
            <a:endParaRPr lang="en-US" sz="2800" u="sng" dirty="0">
              <a:solidFill>
                <a:schemeClr val="dk1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  <a:p>
            <a:pPr marL="457200" marR="0" lvl="0" indent="-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Wingdings" panose="05000000000000000000" pitchFamily="2" charset="2"/>
              <a:buChar char="Ø"/>
            </a:pPr>
            <a:r>
              <a:rPr lang="en-US" sz="2800" dirty="0" smtClean="0">
                <a:solidFill>
                  <a:schemeClr val="dk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Replace HVAC and Radio Controls</a:t>
            </a:r>
          </a:p>
          <a:p>
            <a:pPr marL="457200" marR="0" lvl="0" indent="-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Wingdings" panose="05000000000000000000" pitchFamily="2" charset="2"/>
              <a:buChar char="Ø"/>
            </a:pPr>
            <a:r>
              <a:rPr lang="en-US" sz="2800" dirty="0" smtClean="0">
                <a:solidFill>
                  <a:schemeClr val="dk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Create a user-friendly GUI</a:t>
            </a:r>
          </a:p>
        </p:txBody>
      </p:sp>
    </p:spTree>
    <p:extLst>
      <p:ext uri="{BB962C8B-B14F-4D97-AF65-F5344CB8AC3E}">
        <p14:creationId xmlns:p14="http://schemas.microsoft.com/office/powerpoint/2010/main" val="15300791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66"/>
          <p:cNvSpPr txBox="1"/>
          <p:nvPr/>
        </p:nvSpPr>
        <p:spPr>
          <a:xfrm>
            <a:off x="961566" y="1366221"/>
            <a:ext cx="7340606" cy="3657600"/>
          </a:xfrm>
          <a:prstGeom prst="rect">
            <a:avLst/>
          </a:prstGeom>
          <a:noFill/>
          <a:ln w="9525" cap="flat">
            <a:noFill/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endParaRPr lang="en-US" sz="2800" dirty="0" smtClean="0">
              <a:solidFill>
                <a:schemeClr val="dk1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pic>
        <p:nvPicPr>
          <p:cNvPr id="3" name="Shape 85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297863" y="2128190"/>
            <a:ext cx="4182286" cy="3136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1869" y="2128190"/>
            <a:ext cx="4334006" cy="312517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12566" y="1488962"/>
            <a:ext cx="11528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+mj-lt"/>
              </a:rPr>
              <a:t>Before</a:t>
            </a:r>
            <a:endParaRPr lang="en-US" sz="2400" dirty="0"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22432" y="1488962"/>
            <a:ext cx="9060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+mj-lt"/>
              </a:rPr>
              <a:t>After</a:t>
            </a:r>
            <a:endParaRPr lang="en-US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583773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hape 185"/>
          <p:cNvSpPr txBox="1">
            <a:spLocks noGrp="1"/>
          </p:cNvSpPr>
          <p:nvPr>
            <p:ph type="title"/>
          </p:nvPr>
        </p:nvSpPr>
        <p:spPr>
          <a:xfrm>
            <a:off x="520772" y="1992085"/>
            <a:ext cx="8102455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endParaRPr lang="en-US" dirty="0"/>
          </a:p>
        </p:txBody>
      </p:sp>
      <p:sp>
        <p:nvSpPr>
          <p:cNvPr id="186" name="Shape 186"/>
          <p:cNvSpPr txBox="1">
            <a:spLocks noGrp="1"/>
          </p:cNvSpPr>
          <p:nvPr>
            <p:ph idx="1"/>
          </p:nvPr>
        </p:nvSpPr>
        <p:spPr>
          <a:xfrm>
            <a:off x="0" y="2630467"/>
            <a:ext cx="8961120" cy="258733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indent="0" algn="ctr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50000"/>
              <a:buNone/>
            </a:pPr>
            <a:r>
              <a:rPr lang="en-US" sz="7200" i="0" u="none" strike="noStrike" cap="none" baseline="0" dirty="0" smtClean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DEMO</a:t>
            </a:r>
            <a:endParaRPr lang="en-US" sz="7200" i="0" u="none" strike="noStrike" cap="none" baseline="0" dirty="0">
              <a:solidFill>
                <a:schemeClr val="dk1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nip Single Corner Rectangle 56"/>
          <p:cNvSpPr/>
          <p:nvPr/>
        </p:nvSpPr>
        <p:spPr>
          <a:xfrm flipV="1">
            <a:off x="1476293" y="2007435"/>
            <a:ext cx="7253530" cy="3719698"/>
          </a:xfrm>
          <a:prstGeom prst="snip1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 w="31750">
            <a:solidFill>
              <a:schemeClr val="tx1"/>
            </a:solidFill>
          </a:ln>
          <a:effectLst>
            <a:outerShdw blurRad="279400" dist="50800" dir="5400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 Architecture</a:t>
            </a:r>
            <a:endParaRPr lang="en-US" dirty="0"/>
          </a:p>
        </p:txBody>
      </p:sp>
      <p:sp>
        <p:nvSpPr>
          <p:cNvPr id="28" name="Snip Single Corner Rectangle 27"/>
          <p:cNvSpPr/>
          <p:nvPr/>
        </p:nvSpPr>
        <p:spPr>
          <a:xfrm flipV="1">
            <a:off x="1581151" y="2179414"/>
            <a:ext cx="6783304" cy="3176333"/>
          </a:xfrm>
          <a:prstGeom prst="snip1Rect">
            <a:avLst>
              <a:gd name="adj" fmla="val 35303"/>
            </a:avLst>
          </a:prstGeom>
          <a:solidFill>
            <a:schemeClr val="bg1">
              <a:lumMod val="85000"/>
            </a:schemeClr>
          </a:solidFill>
          <a:ln w="31750">
            <a:solidFill>
              <a:schemeClr val="tx1"/>
            </a:solidFill>
          </a:ln>
          <a:effectLst>
            <a:outerShdw blurRad="279400" dist="50800" dir="5400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Snip Single Corner Rectangle 28"/>
          <p:cNvSpPr/>
          <p:nvPr/>
        </p:nvSpPr>
        <p:spPr>
          <a:xfrm flipV="1">
            <a:off x="1668429" y="2353497"/>
            <a:ext cx="6586270" cy="2518596"/>
          </a:xfrm>
          <a:prstGeom prst="snip1Rect">
            <a:avLst>
              <a:gd name="adj" fmla="val 20977"/>
            </a:avLst>
          </a:prstGeom>
          <a:solidFill>
            <a:schemeClr val="bg1"/>
          </a:solidFill>
          <a:ln w="31750">
            <a:solidFill>
              <a:schemeClr val="tx1"/>
            </a:solidFill>
          </a:ln>
          <a:effectLst>
            <a:outerShdw blurRad="279400" dist="50800" dir="5400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30" name="Snip Single Corner Rectangle 29"/>
          <p:cNvSpPr/>
          <p:nvPr/>
        </p:nvSpPr>
        <p:spPr>
          <a:xfrm flipV="1">
            <a:off x="3966073" y="2738508"/>
            <a:ext cx="4157039" cy="988073"/>
          </a:xfrm>
          <a:prstGeom prst="snip1Rect">
            <a:avLst>
              <a:gd name="adj" fmla="val 45263"/>
            </a:avLst>
          </a:prstGeom>
          <a:solidFill>
            <a:srgbClr val="E1FFFA"/>
          </a:solidFill>
          <a:ln w="38100">
            <a:solidFill>
              <a:schemeClr val="tx1"/>
            </a:solidFill>
          </a:ln>
          <a:effectLst>
            <a:outerShdw blurRad="279400" dist="50800" dir="5400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32" name="TextBox 64"/>
          <p:cNvSpPr txBox="1"/>
          <p:nvPr/>
        </p:nvSpPr>
        <p:spPr>
          <a:xfrm>
            <a:off x="1705596" y="4939734"/>
            <a:ext cx="18772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 smtClean="0"/>
              <a:t>Linux Kernel</a:t>
            </a:r>
            <a:endParaRPr lang="en-US" sz="2000" dirty="0"/>
          </a:p>
        </p:txBody>
      </p:sp>
      <p:sp>
        <p:nvSpPr>
          <p:cNvPr id="33" name="TextBox 65"/>
          <p:cNvSpPr txBox="1"/>
          <p:nvPr/>
        </p:nvSpPr>
        <p:spPr>
          <a:xfrm>
            <a:off x="1649053" y="5333946"/>
            <a:ext cx="28917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 err="1" smtClean="0"/>
              <a:t>Freescale</a:t>
            </a:r>
            <a:r>
              <a:rPr lang="en-US" sz="2000" dirty="0" smtClean="0"/>
              <a:t> I.MX6 Board</a:t>
            </a:r>
            <a:endParaRPr lang="en-US" sz="2000" dirty="0"/>
          </a:p>
        </p:txBody>
      </p:sp>
      <p:sp>
        <p:nvSpPr>
          <p:cNvPr id="35" name="Rectangle 34"/>
          <p:cNvSpPr/>
          <p:nvPr/>
        </p:nvSpPr>
        <p:spPr>
          <a:xfrm>
            <a:off x="4132512" y="2963625"/>
            <a:ext cx="1739890" cy="537837"/>
          </a:xfrm>
          <a:prstGeom prst="rect">
            <a:avLst/>
          </a:prstGeom>
          <a:solidFill>
            <a:schemeClr val="accent1">
              <a:alpha val="0"/>
            </a:schemeClr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r>
              <a:rPr lang="en-US" sz="1800" dirty="0" smtClean="0">
                <a:solidFill>
                  <a:schemeClr val="tx1"/>
                </a:solidFill>
              </a:rPr>
              <a:t>CAN-</a:t>
            </a:r>
            <a:r>
              <a:rPr lang="en-US" sz="1800" dirty="0" err="1" smtClean="0">
                <a:solidFill>
                  <a:schemeClr val="tx1"/>
                </a:solidFill>
              </a:rPr>
              <a:t>Calls.h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3966073" y="4124607"/>
            <a:ext cx="2091583" cy="642708"/>
          </a:xfrm>
          <a:prstGeom prst="roundRect">
            <a:avLst/>
          </a:prstGeom>
          <a:solidFill>
            <a:srgbClr val="E1FFFA"/>
          </a:solidFill>
          <a:ln w="31750">
            <a:solidFill>
              <a:schemeClr val="tx1"/>
            </a:solidFill>
          </a:ln>
          <a:effectLst>
            <a:outerShdw blurRad="127000" dist="50800" dir="5400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CAN-</a:t>
            </a:r>
            <a:r>
              <a:rPr lang="en-US" sz="1600" dirty="0" err="1" smtClean="0">
                <a:solidFill>
                  <a:schemeClr val="tx1"/>
                </a:solidFill>
              </a:rPr>
              <a:t>SEND.h</a:t>
            </a:r>
            <a:endParaRPr lang="en-US" sz="1600" dirty="0" smtClean="0">
              <a:solidFill>
                <a:schemeClr val="tx1"/>
              </a:solidFill>
            </a:endParaRPr>
          </a:p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CAN-</a:t>
            </a:r>
            <a:r>
              <a:rPr lang="en-US" sz="1600" dirty="0" err="1" smtClean="0">
                <a:solidFill>
                  <a:schemeClr val="tx1"/>
                </a:solidFill>
              </a:rPr>
              <a:t>RECEIVE.h</a:t>
            </a:r>
            <a:endParaRPr lang="en-US" sz="1600" dirty="0">
              <a:solidFill>
                <a:schemeClr val="tx1"/>
              </a:solidFill>
            </a:endParaRPr>
          </a:p>
        </p:txBody>
      </p:sp>
      <p:cxnSp>
        <p:nvCxnSpPr>
          <p:cNvPr id="38" name="Straight Arrow Connector 37"/>
          <p:cNvCxnSpPr/>
          <p:nvPr/>
        </p:nvCxnSpPr>
        <p:spPr>
          <a:xfrm flipH="1">
            <a:off x="3582869" y="3340154"/>
            <a:ext cx="373798" cy="126992"/>
          </a:xfrm>
          <a:prstGeom prst="straightConnector1">
            <a:avLst/>
          </a:prstGeom>
          <a:ln w="44450">
            <a:solidFill>
              <a:schemeClr val="tx1"/>
            </a:solidFill>
            <a:headEnd type="triangle"/>
            <a:tailEnd type="triangle"/>
          </a:ln>
          <a:effectLst>
            <a:outerShdw blurRad="165100" dist="50800" dir="5400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ight Triangle 38"/>
          <p:cNvSpPr/>
          <p:nvPr/>
        </p:nvSpPr>
        <p:spPr>
          <a:xfrm flipH="1">
            <a:off x="6760445" y="4355643"/>
            <a:ext cx="2046293" cy="2025232"/>
          </a:xfrm>
          <a:prstGeom prst="rtTriangle">
            <a:avLst/>
          </a:prstGeom>
          <a:solidFill>
            <a:schemeClr val="bg1">
              <a:lumMod val="95000"/>
            </a:schemeClr>
          </a:solidFill>
          <a:ln w="31750" cap="flat" cmpd="sng">
            <a:solidFill>
              <a:schemeClr val="tx1"/>
            </a:solidFill>
            <a:prstDash val="solid"/>
            <a:miter lim="800000"/>
          </a:ln>
          <a:effectLst>
            <a:outerShdw blurRad="495300" dist="177800" dir="2160000" algn="t" rotWithShape="0">
              <a:prstClr val="black">
                <a:alpha val="92000"/>
              </a:prstClr>
            </a:outerShdw>
          </a:effectLst>
          <a:scene3d>
            <a:camera prst="orthographicFront"/>
            <a:lightRig rig="flood" dir="t"/>
          </a:scene3d>
          <a:sp3d prstMaterial="dkEdge">
            <a:bevelT w="0" h="0" prst="slope"/>
            <a:bevelB w="0" h="0"/>
          </a:sp3d>
        </p:spPr>
        <p:txBody>
          <a:bodyPr wrap="square" lIns="91440" tIns="274320" rIns="365760" bIns="0" rtlCol="0" anchor="t" anchorCtr="1">
            <a:sp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US" sz="2800" b="1" u="sng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0" name="TextBox 118"/>
          <p:cNvSpPr txBox="1"/>
          <p:nvPr/>
        </p:nvSpPr>
        <p:spPr>
          <a:xfrm>
            <a:off x="7162800" y="5713256"/>
            <a:ext cx="1981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800" dirty="0" smtClean="0"/>
              <a:t>Car</a:t>
            </a:r>
            <a:endParaRPr lang="en-US" sz="2800" dirty="0"/>
          </a:p>
        </p:txBody>
      </p:sp>
      <p:cxnSp>
        <p:nvCxnSpPr>
          <p:cNvPr id="41" name="Straight Arrow Connector 40"/>
          <p:cNvCxnSpPr>
            <a:stCxn id="39" idx="5"/>
          </p:cNvCxnSpPr>
          <p:nvPr/>
        </p:nvCxnSpPr>
        <p:spPr>
          <a:xfrm flipH="1" flipV="1">
            <a:off x="6050688" y="4452884"/>
            <a:ext cx="1732903" cy="915375"/>
          </a:xfrm>
          <a:prstGeom prst="straightConnector1">
            <a:avLst/>
          </a:prstGeom>
          <a:ln w="47625" cmpd="sng">
            <a:solidFill>
              <a:schemeClr val="tx1"/>
            </a:solidFill>
            <a:prstDash val="solid"/>
            <a:miter lim="800000"/>
            <a:headEnd type="arrow"/>
            <a:tailEnd type="arrow"/>
          </a:ln>
          <a:effectLst>
            <a:glow rad="63500">
              <a:srgbClr val="FFFFCC">
                <a:alpha val="0"/>
              </a:srgbClr>
            </a:glow>
            <a:outerShdw blurRad="215900" dist="50800" dir="5400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6043874" y="2825563"/>
            <a:ext cx="13628" cy="926026"/>
          </a:xfrm>
          <a:prstGeom prst="line">
            <a:avLst/>
          </a:prstGeom>
          <a:ln w="63500" cmpd="sng">
            <a:solidFill>
              <a:schemeClr val="tx1">
                <a:alpha val="3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 flipV="1">
            <a:off x="5061721" y="3735626"/>
            <a:ext cx="7896" cy="383081"/>
          </a:xfrm>
          <a:prstGeom prst="straightConnector1">
            <a:avLst/>
          </a:prstGeom>
          <a:ln w="44450">
            <a:solidFill>
              <a:schemeClr val="tx1"/>
            </a:solidFill>
            <a:headEnd type="triangle"/>
            <a:tailEnd type="triangle"/>
          </a:ln>
          <a:effectLst>
            <a:outerShdw blurRad="165100" dist="50800" dir="5400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 43"/>
          <p:cNvSpPr/>
          <p:nvPr/>
        </p:nvSpPr>
        <p:spPr>
          <a:xfrm>
            <a:off x="1832319" y="2739767"/>
            <a:ext cx="1747650" cy="1842458"/>
          </a:xfrm>
          <a:prstGeom prst="rect">
            <a:avLst/>
          </a:prstGeom>
          <a:solidFill>
            <a:srgbClr val="E1FFFA"/>
          </a:solidFill>
          <a:ln w="38100">
            <a:solidFill>
              <a:schemeClr val="tx1"/>
            </a:solidFill>
          </a:ln>
          <a:effectLst>
            <a:outerShdw blurRad="279400" dist="50800" dir="5400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en-US"/>
          </a:p>
        </p:txBody>
      </p:sp>
      <p:sp>
        <p:nvSpPr>
          <p:cNvPr id="45" name="Rectangle 44"/>
          <p:cNvSpPr/>
          <p:nvPr/>
        </p:nvSpPr>
        <p:spPr>
          <a:xfrm>
            <a:off x="1841974" y="2915115"/>
            <a:ext cx="1758730" cy="1718655"/>
          </a:xfrm>
          <a:prstGeom prst="rect">
            <a:avLst/>
          </a:prstGeom>
          <a:noFill/>
          <a:ln w="63500">
            <a:noFill/>
          </a:ln>
          <a:effectLst>
            <a:outerShdw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r>
              <a:rPr lang="en-US" sz="1600" dirty="0" err="1" smtClean="0">
                <a:solidFill>
                  <a:schemeClr val="tx1"/>
                </a:solidFill>
              </a:rPr>
              <a:t>Diagnostics.qml</a:t>
            </a:r>
            <a:endParaRPr lang="en-US" sz="1600" dirty="0" smtClean="0">
              <a:solidFill>
                <a:schemeClr val="tx1"/>
              </a:solidFill>
            </a:endParaRPr>
          </a:p>
          <a:p>
            <a:pPr algn="ctr"/>
            <a:r>
              <a:rPr lang="en-US" sz="1600" dirty="0" err="1" smtClean="0">
                <a:solidFill>
                  <a:schemeClr val="tx1"/>
                </a:solidFill>
              </a:rPr>
              <a:t>ACWindow.qml</a:t>
            </a:r>
            <a:endParaRPr lang="en-US" sz="1600" dirty="0" smtClean="0">
              <a:solidFill>
                <a:schemeClr val="tx1"/>
              </a:solidFill>
            </a:endParaRPr>
          </a:p>
          <a:p>
            <a:pPr algn="ctr"/>
            <a:r>
              <a:rPr lang="en-US" sz="1600" dirty="0" err="1" smtClean="0">
                <a:solidFill>
                  <a:schemeClr val="tx1"/>
                </a:solidFill>
              </a:rPr>
              <a:t>Radio.qml</a:t>
            </a:r>
            <a:endParaRPr lang="en-US" sz="1600" dirty="0" smtClean="0">
              <a:solidFill>
                <a:schemeClr val="tx1"/>
              </a:solidFill>
            </a:endParaRPr>
          </a:p>
          <a:p>
            <a:pPr algn="ctr"/>
            <a:r>
              <a:rPr lang="en-US" sz="1600" dirty="0" err="1" smtClean="0">
                <a:solidFill>
                  <a:schemeClr val="tx1"/>
                </a:solidFill>
              </a:rPr>
              <a:t>Home.qml</a:t>
            </a:r>
            <a:endParaRPr lang="en-US" sz="1600" dirty="0" smtClean="0">
              <a:solidFill>
                <a:schemeClr val="tx1"/>
              </a:solidFill>
            </a:endParaRPr>
          </a:p>
        </p:txBody>
      </p:sp>
      <p:sp>
        <p:nvSpPr>
          <p:cNvPr id="46" name="TextBox 9"/>
          <p:cNvSpPr txBox="1"/>
          <p:nvPr/>
        </p:nvSpPr>
        <p:spPr>
          <a:xfrm rot="18914412">
            <a:off x="7352496" y="5391091"/>
            <a:ext cx="10844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1600" dirty="0" smtClean="0"/>
              <a:t>CAN BUS</a:t>
            </a:r>
            <a:endParaRPr lang="en-US" sz="1600" dirty="0"/>
          </a:p>
        </p:txBody>
      </p:sp>
      <p:sp>
        <p:nvSpPr>
          <p:cNvPr id="47" name="Rectangle 46"/>
          <p:cNvSpPr/>
          <p:nvPr/>
        </p:nvSpPr>
        <p:spPr>
          <a:xfrm>
            <a:off x="6057502" y="2627972"/>
            <a:ext cx="2065610" cy="1239312"/>
          </a:xfrm>
          <a:prstGeom prst="rect">
            <a:avLst/>
          </a:prstGeom>
          <a:solidFill>
            <a:schemeClr val="accent1">
              <a:alpha val="0"/>
            </a:schemeClr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r>
              <a:rPr lang="en-US" sz="1800" dirty="0" smtClean="0">
                <a:solidFill>
                  <a:schemeClr val="tx1"/>
                </a:solidFill>
              </a:rPr>
              <a:t>Simulator.cpp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120454" y="2695902"/>
            <a:ext cx="1084764" cy="2348803"/>
          </a:xfrm>
          <a:prstGeom prst="rect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tx1"/>
            </a:solidFill>
          </a:ln>
          <a:effectLst>
            <a:outerShdw blurRad="279400" dist="50800" dir="5400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/>
          <p:cNvSpPr/>
          <p:nvPr/>
        </p:nvSpPr>
        <p:spPr>
          <a:xfrm>
            <a:off x="271509" y="3559077"/>
            <a:ext cx="806983" cy="694946"/>
          </a:xfrm>
          <a:prstGeom prst="rect">
            <a:avLst/>
          </a:prstGeom>
          <a:noFill/>
          <a:ln w="57150">
            <a:noFill/>
          </a:ln>
          <a:effectLst>
            <a:outerShdw blurRad="279400" dist="50800" dir="5400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Center Stack</a:t>
            </a:r>
          </a:p>
        </p:txBody>
      </p:sp>
      <p:cxnSp>
        <p:nvCxnSpPr>
          <p:cNvPr id="62" name="Straight Arrow Connector 61"/>
          <p:cNvCxnSpPr>
            <a:stCxn id="44" idx="1"/>
          </p:cNvCxnSpPr>
          <p:nvPr/>
        </p:nvCxnSpPr>
        <p:spPr>
          <a:xfrm flipH="1">
            <a:off x="1240599" y="3660996"/>
            <a:ext cx="591720" cy="256364"/>
          </a:xfrm>
          <a:prstGeom prst="straightConnector1">
            <a:avLst/>
          </a:prstGeom>
          <a:ln w="44450">
            <a:solidFill>
              <a:schemeClr val="tx1"/>
            </a:solidFill>
            <a:headEnd type="triangle"/>
            <a:tailEnd type="triangle"/>
          </a:ln>
          <a:effectLst>
            <a:outerShdw blurRad="165100" dist="50800" dir="5400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2"/>
          <p:cNvSpPr txBox="1"/>
          <p:nvPr/>
        </p:nvSpPr>
        <p:spPr>
          <a:xfrm>
            <a:off x="4098617" y="2315689"/>
            <a:ext cx="172589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400" dirty="0" smtClean="0"/>
              <a:t>Controller</a:t>
            </a:r>
            <a:endParaRPr lang="en-US" sz="2400" dirty="0"/>
          </a:p>
        </p:txBody>
      </p:sp>
      <p:sp>
        <p:nvSpPr>
          <p:cNvPr id="67" name="TextBox 2"/>
          <p:cNvSpPr txBox="1"/>
          <p:nvPr/>
        </p:nvSpPr>
        <p:spPr>
          <a:xfrm>
            <a:off x="6261291" y="2328739"/>
            <a:ext cx="172589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400" dirty="0"/>
              <a:t>Model</a:t>
            </a:r>
          </a:p>
        </p:txBody>
      </p:sp>
      <p:sp>
        <p:nvSpPr>
          <p:cNvPr id="68" name="TextBox 2"/>
          <p:cNvSpPr txBox="1"/>
          <p:nvPr/>
        </p:nvSpPr>
        <p:spPr>
          <a:xfrm>
            <a:off x="1819456" y="2328739"/>
            <a:ext cx="172589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400" dirty="0"/>
              <a:t>View</a:t>
            </a:r>
          </a:p>
        </p:txBody>
      </p:sp>
      <p:sp>
        <p:nvSpPr>
          <p:cNvPr id="69" name="Rectangle 68"/>
          <p:cNvSpPr/>
          <p:nvPr/>
        </p:nvSpPr>
        <p:spPr>
          <a:xfrm>
            <a:off x="7640851" y="917273"/>
            <a:ext cx="1165887" cy="76626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17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0" h="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</a:rPr>
              <a:t>Qt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85348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Shape 204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mtClean="0">
                <a:sym typeface="Calibri"/>
              </a:rPr>
              <a:t>CAN Bus</a:t>
            </a:r>
            <a:endParaRPr lang="en-US" dirty="0">
              <a:sym typeface="Calibri"/>
            </a:endParaRPr>
          </a:p>
        </p:txBody>
      </p:sp>
      <p:sp>
        <p:nvSpPr>
          <p:cNvPr id="205" name="Shape 205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>
                <a:sym typeface="Calibri"/>
              </a:rPr>
              <a:t>Controller Area Network</a:t>
            </a:r>
          </a:p>
          <a:p>
            <a:pPr lvl="0"/>
            <a:r>
              <a:rPr lang="en-US" dirty="0" smtClean="0">
                <a:sym typeface="Calibri"/>
              </a:rPr>
              <a:t>In-vehicle communication without the need for a host computer</a:t>
            </a:r>
          </a:p>
          <a:p>
            <a:pPr lvl="1"/>
            <a:r>
              <a:rPr lang="en-US" dirty="0" smtClean="0">
                <a:sym typeface="Calibri"/>
              </a:rPr>
              <a:t>Standard for connecting ECUs </a:t>
            </a:r>
          </a:p>
          <a:p>
            <a:pPr lvl="0"/>
            <a:r>
              <a:rPr lang="en-US" dirty="0" smtClean="0">
                <a:sym typeface="Calibri"/>
              </a:rPr>
              <a:t>Allows for electronic control of the vehicle</a:t>
            </a:r>
            <a:endParaRPr lang="en-US" dirty="0">
              <a:sym typeface="Calibri"/>
            </a:endParaRPr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594</TotalTime>
  <Words>221</Words>
  <Application>Microsoft Macintosh PowerPoint</Application>
  <PresentationFormat>On-screen Show (4:3)</PresentationFormat>
  <Paragraphs>72</Paragraphs>
  <Slides>12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PowerPoint Presentation</vt:lpstr>
      <vt:lpstr>PowerPoint Presentation</vt:lpstr>
      <vt:lpstr>Agenda</vt:lpstr>
      <vt:lpstr>PowerPoint Presentation</vt:lpstr>
      <vt:lpstr>PowerPoint Presentation</vt:lpstr>
      <vt:lpstr>PowerPoint Presentation</vt:lpstr>
      <vt:lpstr>PowerPoint Presentation</vt:lpstr>
      <vt:lpstr>System Architecture</vt:lpstr>
      <vt:lpstr>CAN Bus</vt:lpstr>
      <vt:lpstr>GMLAN CAN Bus</vt:lpstr>
      <vt:lpstr>Challenges/Conclusion</vt:lpstr>
      <vt:lpstr>Questions?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Timothy Myung</dc:creator>
  <cp:lastModifiedBy>Jessica Mita</cp:lastModifiedBy>
  <cp:revision>28</cp:revision>
  <dcterms:modified xsi:type="dcterms:W3CDTF">2014-06-11T01:11:09Z</dcterms:modified>
</cp:coreProperties>
</file>