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4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 snapToGrid="0" snapToObjects="1">
      <p:cViewPr varScale="1">
        <p:scale>
          <a:sx n="143" d="100"/>
          <a:sy n="14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241595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1646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6297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Add “animation” for the hazard map to appear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Increase border for highlighted boxes </a:t>
            </a:r>
          </a:p>
        </p:txBody>
      </p:sp>
    </p:spTree>
    <p:extLst>
      <p:ext uri="{BB962C8B-B14F-4D97-AF65-F5344CB8AC3E}">
        <p14:creationId xmlns:p14="http://schemas.microsoft.com/office/powerpoint/2010/main" val="1142623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Add “animation” for the hazard map to appear</a:t>
            </a:r>
          </a:p>
          <a:p>
            <a:pPr lvl="0" rtl="0">
              <a:spcBef>
                <a:spcPts val="0"/>
              </a:spcBef>
              <a:buNone/>
            </a:pPr>
            <a:r>
              <a:rPr lang="en"/>
              <a:t>Increase border for highlighted boxes </a:t>
            </a:r>
          </a:p>
        </p:txBody>
      </p:sp>
    </p:spTree>
    <p:extLst>
      <p:ext uri="{BB962C8B-B14F-4D97-AF65-F5344CB8AC3E}">
        <p14:creationId xmlns:p14="http://schemas.microsoft.com/office/powerpoint/2010/main" val="1270846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Add image of the ring toss pipeline highlighting the input module </a:t>
            </a:r>
          </a:p>
        </p:txBody>
      </p:sp>
    </p:spTree>
    <p:extLst>
      <p:ext uri="{BB962C8B-B14F-4D97-AF65-F5344CB8AC3E}">
        <p14:creationId xmlns:p14="http://schemas.microsoft.com/office/powerpoint/2010/main" val="248957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8558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508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964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514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939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Hightlight the craters that we pick up</a:t>
            </a:r>
          </a:p>
        </p:txBody>
      </p:sp>
    </p:spTree>
    <p:extLst>
      <p:ext uri="{BB962C8B-B14F-4D97-AF65-F5344CB8AC3E}">
        <p14:creationId xmlns:p14="http://schemas.microsoft.com/office/powerpoint/2010/main" val="951138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Hightlight the craters that we pick up</a:t>
            </a:r>
          </a:p>
        </p:txBody>
      </p:sp>
    </p:spTree>
    <p:extLst>
      <p:ext uri="{BB962C8B-B14F-4D97-AF65-F5344CB8AC3E}">
        <p14:creationId xmlns:p14="http://schemas.microsoft.com/office/powerpoint/2010/main" val="2071985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60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6339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0795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296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590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769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4402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Add pictures if any here or make a new slide</a:t>
            </a:r>
          </a:p>
        </p:txBody>
      </p:sp>
    </p:spTree>
    <p:extLst>
      <p:ext uri="{BB962C8B-B14F-4D97-AF65-F5344CB8AC3E}">
        <p14:creationId xmlns:p14="http://schemas.microsoft.com/office/powerpoint/2010/main" val="1820885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8975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6093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9031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533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8656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076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Need to included Initial results compared to final Results </a:t>
            </a:r>
          </a:p>
        </p:txBody>
      </p:sp>
    </p:spTree>
    <p:extLst>
      <p:ext uri="{BB962C8B-B14F-4D97-AF65-F5344CB8AC3E}">
        <p14:creationId xmlns:p14="http://schemas.microsoft.com/office/powerpoint/2010/main" val="515740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Add section for “possible future work”</a:t>
            </a:r>
          </a:p>
        </p:txBody>
      </p:sp>
    </p:spTree>
    <p:extLst>
      <p:ext uri="{BB962C8B-B14F-4D97-AF65-F5344CB8AC3E}">
        <p14:creationId xmlns:p14="http://schemas.microsoft.com/office/powerpoint/2010/main" val="8145507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328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buSzPct val="100000"/>
              <a:defRPr sz="1800">
                <a:solidFill>
                  <a:schemeClr val="lt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lt2"/>
                </a:solidFill>
              </a:rPr>
              <a:t>‹#›</a:t>
            </a:fld>
            <a:endParaRPr lang="en" sz="1000">
              <a:solidFill>
                <a:schemeClr val="lt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519547" y="3823896"/>
            <a:ext cx="8063400" cy="977100"/>
          </a:xfrm>
          <a:prstGeom prst="rect">
            <a:avLst/>
          </a:prstGeom>
          <a:solidFill>
            <a:srgbClr val="000000">
              <a:alpha val="58459"/>
            </a:srgbClr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lang="en">
                <a:solidFill>
                  <a:srgbClr val="FFFFFF"/>
                </a:solidFill>
              </a:rPr>
              <a:t>Adam Berman, </a:t>
            </a:r>
            <a:r>
              <a:rPr lang="en">
                <a:solidFill>
                  <a:schemeClr val="dk1"/>
                </a:solidFill>
              </a:rPr>
              <a:t>Kevin Casado, Benjamin Evans, </a:t>
            </a:r>
            <a:r>
              <a:rPr lang="en">
                <a:solidFill>
                  <a:srgbClr val="FFFFFF"/>
                </a:solidFill>
              </a:rPr>
              <a:t>Lineli Hairapetian, </a:t>
            </a:r>
            <a:r>
              <a:rPr lang="en">
                <a:solidFill>
                  <a:schemeClr val="dk1"/>
                </a:solidFill>
              </a:rPr>
              <a:t>Bruno Recillas, </a:t>
            </a:r>
            <a:r>
              <a:rPr lang="en">
                <a:solidFill>
                  <a:srgbClr val="FFFFFF"/>
                </a:solidFill>
              </a:rPr>
              <a:t>Andy Tong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lang="en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Sponsor: </a:t>
            </a:r>
            <a:r>
              <a:rPr lang="en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Jet Propulsion Laboratory (JPL)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lang="en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Advisors: </a:t>
            </a:r>
            <a:r>
              <a:rPr lang="en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E. Y. Elaine Kang, </a:t>
            </a:r>
            <a:r>
              <a:rPr lang="en">
                <a:solidFill>
                  <a:srgbClr val="FFFFFF"/>
                </a:solidFill>
              </a:rPr>
              <a:t>Natalie Gallegos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lang="en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JPL Liaisons: </a:t>
            </a:r>
            <a:r>
              <a:rPr lang="en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Emily S. Law, Shantanu Malhotra, George W. Chang</a:t>
            </a:r>
          </a:p>
        </p:txBody>
      </p:sp>
      <p:sp>
        <p:nvSpPr>
          <p:cNvPr id="55" name="Shape 55"/>
          <p:cNvSpPr txBox="1"/>
          <p:nvPr/>
        </p:nvSpPr>
        <p:spPr>
          <a:xfrm>
            <a:off x="55031" y="344778"/>
            <a:ext cx="8992200" cy="78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Impact"/>
              <a:buNone/>
            </a:pPr>
            <a:r>
              <a:rPr lang="en" sz="4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Salient Feature Extraction from Planetary Images</a:t>
            </a:r>
          </a:p>
        </p:txBody>
      </p:sp>
      <p:pic>
        <p:nvPicPr>
          <p:cNvPr id="56" name="Shape 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5315" y="2364606"/>
            <a:ext cx="1291500" cy="129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876" y="2697621"/>
            <a:ext cx="2152500" cy="63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Objective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To detect and recognize Mars craters by extending the functionalities of an existing System called Ringtoss 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8100" y="1941312"/>
            <a:ext cx="2847974" cy="286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Shape 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3537" y="1965125"/>
            <a:ext cx="3724275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/>
          <p:nvPr/>
        </p:nvSpPr>
        <p:spPr>
          <a:xfrm>
            <a:off x="2456575" y="4784525"/>
            <a:ext cx="598200" cy="29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Mars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67" name="Shape 67"/>
          <p:cNvSpPr txBox="1"/>
          <p:nvPr/>
        </p:nvSpPr>
        <p:spPr>
          <a:xfrm>
            <a:off x="6813300" y="4784525"/>
            <a:ext cx="696600" cy="29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Moon</a:t>
            </a:r>
          </a:p>
        </p:txBody>
      </p:sp>
      <p:sp>
        <p:nvSpPr>
          <p:cNvPr id="68" name="Shape 68"/>
          <p:cNvSpPr/>
          <p:nvPr/>
        </p:nvSpPr>
        <p:spPr>
          <a:xfrm>
            <a:off x="2456575" y="4029275"/>
            <a:ext cx="247500" cy="236400"/>
          </a:xfrm>
          <a:prstGeom prst="rect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Ringtoss: Crater Detection System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Previously only detected craters for Lunar Images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Image results: Hazard Map, Crater Recognition Results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75" name="Shape 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33741"/>
            <a:ext cx="9144003" cy="1990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Ringtoss: Crater Detection System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Previously only detected craters for Lunar Images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Image results: Hazard Map, Crater Recognition Results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82" name="Shape 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27150"/>
            <a:ext cx="9144002" cy="201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179211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Project Configuration (Setting up </a:t>
            </a:r>
            <a:r>
              <a:rPr lang="en" dirty="0" err="1"/>
              <a:t>Ringtoss</a:t>
            </a:r>
            <a:r>
              <a:rPr lang="en" dirty="0"/>
              <a:t>)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648049"/>
            <a:ext cx="8520600" cy="288196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400" dirty="0"/>
              <a:t>We were given </a:t>
            </a:r>
            <a:r>
              <a:rPr lang="en" sz="1400" dirty="0" err="1"/>
              <a:t>Ringtoss</a:t>
            </a:r>
            <a:r>
              <a:rPr lang="en" sz="1400" dirty="0"/>
              <a:t>’ source </a:t>
            </a:r>
            <a:r>
              <a:rPr lang="en" sz="1400" dirty="0" smtClean="0"/>
              <a:t>code</a:t>
            </a:r>
            <a:endParaRPr lang="en-US" sz="1400" dirty="0" smtClean="0"/>
          </a:p>
          <a:p>
            <a:pPr marL="514350" lvl="0" indent="-28575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400" dirty="0" smtClean="0"/>
              <a:t>In </a:t>
            </a:r>
            <a:r>
              <a:rPr lang="en" sz="1400" dirty="0"/>
              <a:t>order to get it  running we had to install:</a:t>
            </a:r>
          </a:p>
          <a:p>
            <a:pPr marL="971550" lvl="1" indent="-285750" rtl="0">
              <a:lnSpc>
                <a:spcPct val="100000"/>
              </a:lnSpc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Java 8, Python 2.7, GDAL, MySQL, </a:t>
            </a:r>
            <a:r>
              <a:rPr lang="en" dirty="0" err="1"/>
              <a:t>OpenCV</a:t>
            </a:r>
            <a:endParaRPr lang="en" dirty="0"/>
          </a:p>
          <a:p>
            <a:pPr marL="457200" lvl="0" indent="-228600" rtl="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" sz="1400" dirty="0"/>
              <a:t>In order to get </a:t>
            </a:r>
            <a:r>
              <a:rPr lang="en" sz="1400" dirty="0" err="1"/>
              <a:t>Ringtoss</a:t>
            </a:r>
            <a:r>
              <a:rPr lang="en" sz="1400" dirty="0"/>
              <a:t> running with mars images: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Install USGS ISIS to convert Mars .IMG files into a pixel readable format like .tiff </a:t>
            </a:r>
          </a:p>
          <a:p>
            <a:pPr marL="914400" lvl="1" indent="-228600" rtl="0">
              <a:lnSpc>
                <a:spcPct val="100000"/>
              </a:lnSpc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Update input module to be compatible with Mars image metadata </a:t>
            </a:r>
          </a:p>
        </p:txBody>
      </p:sp>
      <p:pic>
        <p:nvPicPr>
          <p:cNvPr id="89" name="Shape 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3" y="3114777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11700" y="2017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Initial Results 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114750" y="851275"/>
            <a:ext cx="3464700" cy="3786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We gathered several Mars images as our test dataset</a:t>
            </a:r>
          </a:p>
          <a:p>
            <a:pPr lvl="0" rtl="0">
              <a:spcBef>
                <a:spcPts val="0"/>
              </a:spcBef>
              <a:buNone/>
            </a:pPr>
            <a:r>
              <a:rPr lang="en" dirty="0"/>
              <a:t> 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We ran portions of the images through </a:t>
            </a:r>
            <a:r>
              <a:rPr lang="en" dirty="0" err="1"/>
              <a:t>Ringtoss</a:t>
            </a:r>
            <a:r>
              <a:rPr lang="en" dirty="0"/>
              <a:t>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Results could be better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Project Focus 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Improve detection results </a:t>
            </a: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Improve </a:t>
            </a:r>
            <a:r>
              <a:rPr lang="en" dirty="0"/>
              <a:t>recognition </a:t>
            </a:r>
            <a:r>
              <a:rPr lang="en" dirty="0" smtClean="0"/>
              <a:t>results</a:t>
            </a: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Produce </a:t>
            </a:r>
            <a:r>
              <a:rPr lang="en" dirty="0"/>
              <a:t>general hazard map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Detections are not perfect but pick up general hazards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This can be utilizes to create hazard map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To improve we had to get familiar with the system 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Ellipse Fitting Algorithm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29537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Ellipse Fitting Algorithm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850" y="1348625"/>
            <a:ext cx="2788561" cy="244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251" y="1348626"/>
            <a:ext cx="2788550" cy="2438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0325" y="1348637"/>
            <a:ext cx="2788549" cy="2446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918525" y="3921900"/>
            <a:ext cx="1351200" cy="300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Original image </a:t>
            </a:r>
          </a:p>
          <a:p>
            <a:pPr lvl="0">
              <a:spcBef>
                <a:spcPts val="0"/>
              </a:spcBef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8" name="Shape 118"/>
          <p:cNvSpPr txBox="1"/>
          <p:nvPr/>
        </p:nvSpPr>
        <p:spPr>
          <a:xfrm>
            <a:off x="3740575" y="3771450"/>
            <a:ext cx="1803900" cy="601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3F3F3"/>
                </a:solidFill>
              </a:rPr>
              <a:t>After Thresholding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3F3F3"/>
                </a:solidFill>
              </a:rPr>
              <a:t>Erosion and Dilation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6738450" y="3891750"/>
            <a:ext cx="1752300" cy="36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Centroid Detection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Ellipse Fitting Algorithm Improvements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Experimented with different amounts of erosion and dilation to determine which ones produced better results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Removed </a:t>
            </a:r>
            <a:r>
              <a:rPr lang="en" dirty="0"/>
              <a:t>unnecessary sun angle conversion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Refactor </a:t>
            </a:r>
            <a:r>
              <a:rPr lang="en" dirty="0"/>
              <a:t>algorithm implementation to improve the performance of the results and be able to display the results on a shorter amount of time on an image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pic>
        <p:nvPicPr>
          <p:cNvPr id="131" name="Shape 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425" y="1080400"/>
            <a:ext cx="3670075" cy="36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Shape 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1462" y="1080400"/>
            <a:ext cx="3670075" cy="367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2131812" y="4813150"/>
            <a:ext cx="741300" cy="32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Before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x="6275850" y="4813150"/>
            <a:ext cx="741300" cy="32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After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425" y="1080400"/>
            <a:ext cx="3670075" cy="367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Shape 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1462" y="1080400"/>
            <a:ext cx="3670075" cy="367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Shape 142"/>
          <p:cNvSpPr txBox="1"/>
          <p:nvPr/>
        </p:nvSpPr>
        <p:spPr>
          <a:xfrm>
            <a:off x="2131812" y="4813150"/>
            <a:ext cx="741300" cy="32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Before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6275850" y="4813150"/>
            <a:ext cx="741300" cy="32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After</a:t>
            </a:r>
          </a:p>
        </p:txBody>
      </p:sp>
      <p:sp>
        <p:nvSpPr>
          <p:cNvPr id="144" name="Shape 144"/>
          <p:cNvSpPr/>
          <p:nvPr/>
        </p:nvSpPr>
        <p:spPr>
          <a:xfrm>
            <a:off x="5526175" y="4008825"/>
            <a:ext cx="292500" cy="324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8229475" y="2824975"/>
            <a:ext cx="348900" cy="324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5346100" y="3387725"/>
            <a:ext cx="292500" cy="324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7248175" y="2824975"/>
            <a:ext cx="427800" cy="450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/>
          <p:nvPr/>
        </p:nvSpPr>
        <p:spPr>
          <a:xfrm>
            <a:off x="7732125" y="1102875"/>
            <a:ext cx="348900" cy="324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6647191" y="3649200"/>
            <a:ext cx="668100" cy="5727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0" name="Shape 150"/>
          <p:cNvSpPr/>
          <p:nvPr/>
        </p:nvSpPr>
        <p:spPr>
          <a:xfrm>
            <a:off x="5009348" y="1322950"/>
            <a:ext cx="1266600" cy="12720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7493925" y="1705850"/>
            <a:ext cx="427800" cy="324300"/>
          </a:xfrm>
          <a:prstGeom prst="rect">
            <a:avLst/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Circle Hough Algorithm</a:t>
            </a:r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20962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Circular Hough Algorithm </a:t>
            </a:r>
          </a:p>
        </p:txBody>
      </p:sp>
      <p:sp>
        <p:nvSpPr>
          <p:cNvPr id="163" name="Shape 163"/>
          <p:cNvSpPr/>
          <p:nvPr/>
        </p:nvSpPr>
        <p:spPr>
          <a:xfrm>
            <a:off x="1016650" y="810147"/>
            <a:ext cx="2962200" cy="1030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1279550" y="1082325"/>
            <a:ext cx="1044000" cy="490800"/>
          </a:xfrm>
          <a:prstGeom prst="roundRect">
            <a:avLst>
              <a:gd name="adj" fmla="val 16667"/>
            </a:avLst>
          </a:prstGeom>
          <a:solidFill>
            <a:srgbClr val="007A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Retinex</a:t>
            </a:r>
          </a:p>
        </p:txBody>
      </p:sp>
      <p:sp>
        <p:nvSpPr>
          <p:cNvPr id="165" name="Shape 165"/>
          <p:cNvSpPr/>
          <p:nvPr/>
        </p:nvSpPr>
        <p:spPr>
          <a:xfrm>
            <a:off x="2648162" y="903375"/>
            <a:ext cx="1044000" cy="848700"/>
          </a:xfrm>
          <a:prstGeom prst="roundRect">
            <a:avLst>
              <a:gd name="adj" fmla="val 16667"/>
            </a:avLst>
          </a:prstGeom>
          <a:solidFill>
            <a:srgbClr val="007A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Median and Gaussian Filters</a:t>
            </a:r>
          </a:p>
        </p:txBody>
      </p:sp>
      <p:sp>
        <p:nvSpPr>
          <p:cNvPr id="166" name="Shape 166"/>
          <p:cNvSpPr/>
          <p:nvPr/>
        </p:nvSpPr>
        <p:spPr>
          <a:xfrm>
            <a:off x="4438787" y="944025"/>
            <a:ext cx="1044000" cy="767400"/>
          </a:xfrm>
          <a:prstGeom prst="roundRect">
            <a:avLst>
              <a:gd name="adj" fmla="val 16667"/>
            </a:avLst>
          </a:prstGeom>
          <a:solidFill>
            <a:srgbClr val="007A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Canny Edge Detector</a:t>
            </a:r>
          </a:p>
        </p:txBody>
      </p:sp>
      <p:sp>
        <p:nvSpPr>
          <p:cNvPr id="167" name="Shape 167"/>
          <p:cNvSpPr/>
          <p:nvPr/>
        </p:nvSpPr>
        <p:spPr>
          <a:xfrm>
            <a:off x="6294050" y="955350"/>
            <a:ext cx="1103100" cy="767400"/>
          </a:xfrm>
          <a:prstGeom prst="roundRect">
            <a:avLst>
              <a:gd name="adj" fmla="val 16667"/>
            </a:avLst>
          </a:prstGeom>
          <a:solidFill>
            <a:srgbClr val="007A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Circular Hough Transform</a:t>
            </a:r>
          </a:p>
        </p:txBody>
      </p:sp>
      <p:sp>
        <p:nvSpPr>
          <p:cNvPr id="168" name="Shape 168"/>
          <p:cNvSpPr/>
          <p:nvPr/>
        </p:nvSpPr>
        <p:spPr>
          <a:xfrm>
            <a:off x="822600" y="1236700"/>
            <a:ext cx="456900" cy="18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3781837" y="1274575"/>
            <a:ext cx="5673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5604775" y="1274575"/>
            <a:ext cx="5673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38700" y="1118175"/>
            <a:ext cx="783900" cy="4191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Image</a:t>
            </a:r>
          </a:p>
        </p:txBody>
      </p:sp>
      <p:sp>
        <p:nvSpPr>
          <p:cNvPr id="172" name="Shape 172"/>
          <p:cNvSpPr/>
          <p:nvPr/>
        </p:nvSpPr>
        <p:spPr>
          <a:xfrm>
            <a:off x="7932300" y="555325"/>
            <a:ext cx="1175700" cy="1621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rgbClr val="000000"/>
              </a:buClr>
              <a:buFont typeface="Calibri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</a:t>
            </a:r>
          </a:p>
          <a:p>
            <a:pPr lvl="0" algn="ctr" rtl="0">
              <a:spcBef>
                <a:spcPts val="0"/>
              </a:spcBef>
              <a:buClr>
                <a:srgbClr val="000000"/>
              </a:buClr>
              <a:buFont typeface="Calibri"/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 Detected Craters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list of Crater information</a:t>
            </a:r>
          </a:p>
        </p:txBody>
      </p:sp>
      <p:sp>
        <p:nvSpPr>
          <p:cNvPr id="173" name="Shape 173"/>
          <p:cNvSpPr/>
          <p:nvPr/>
        </p:nvSpPr>
        <p:spPr>
          <a:xfrm>
            <a:off x="7427702" y="1274575"/>
            <a:ext cx="7164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00" y="2380674"/>
            <a:ext cx="2054909" cy="11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3549" y="2380674"/>
            <a:ext cx="2054909" cy="11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900" y="4028535"/>
            <a:ext cx="2054909" cy="11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13549" y="4028535"/>
            <a:ext cx="2054909" cy="11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9127" y="2380674"/>
            <a:ext cx="2054908" cy="111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49127" y="4002360"/>
            <a:ext cx="2054908" cy="111518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Shape 180"/>
          <p:cNvSpPr txBox="1"/>
          <p:nvPr/>
        </p:nvSpPr>
        <p:spPr>
          <a:xfrm>
            <a:off x="308229" y="3495864"/>
            <a:ext cx="2246700" cy="1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EEEEEE"/>
                </a:solidFill>
              </a:rPr>
              <a:t>Original Image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2278050" y="3467750"/>
            <a:ext cx="2962199" cy="1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>
                <a:solidFill>
                  <a:srgbClr val="EEEEEE"/>
                </a:solidFill>
              </a:rPr>
              <a:t>   Single Scale Retinex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4414099" y="3494150"/>
            <a:ext cx="3129600" cy="1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>
                <a:solidFill>
                  <a:srgbClr val="EEEEEE"/>
                </a:solidFill>
              </a:rPr>
              <a:t>Median and Gaussian Filter</a:t>
            </a:r>
          </a:p>
        </p:txBody>
      </p:sp>
      <p:pic>
        <p:nvPicPr>
          <p:cNvPr id="183" name="Shape 18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90525" y="2716000"/>
            <a:ext cx="2182025" cy="15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/>
          <p:nvPr/>
        </p:nvSpPr>
        <p:spPr>
          <a:xfrm>
            <a:off x="6888800" y="4298250"/>
            <a:ext cx="2055000" cy="41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Canny Edge Detection</a:t>
            </a: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Improve Detection Results 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Circle </a:t>
            </a:r>
            <a:r>
              <a:rPr lang="en" dirty="0" smtClean="0"/>
              <a:t>Hough</a:t>
            </a:r>
            <a:endParaRPr lang="en-US" dirty="0" smtClean="0"/>
          </a:p>
          <a:p>
            <a:pPr marL="514350" lvl="2" indent="-285750">
              <a:buFont typeface="Arial" charset="0"/>
              <a:buChar char="•"/>
            </a:pPr>
            <a:r>
              <a:rPr lang="en" dirty="0" smtClean="0"/>
              <a:t>Analyzing </a:t>
            </a:r>
            <a:r>
              <a:rPr lang="en" dirty="0"/>
              <a:t>result by:</a:t>
            </a:r>
          </a:p>
          <a:p>
            <a:pPr marL="1428750" lvl="2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Eliminating filters</a:t>
            </a:r>
          </a:p>
          <a:p>
            <a:pPr marL="1428750" lvl="2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Changing kernel size of filters</a:t>
            </a:r>
          </a:p>
          <a:p>
            <a:pPr marL="1428750" lvl="2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Tweaking other variables used in Circle Hough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621" y="1595882"/>
            <a:ext cx="3359275" cy="335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Template Matching Algorithm</a:t>
            </a:r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45062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title"/>
          </p:nvPr>
        </p:nvSpPr>
        <p:spPr>
          <a:xfrm>
            <a:off x="311700" y="1373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Template Matching Algorithm</a:t>
            </a:r>
          </a:p>
        </p:txBody>
      </p:sp>
      <p:pic>
        <p:nvPicPr>
          <p:cNvPr id="203" name="Shape 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25" y="1427102"/>
            <a:ext cx="5383924" cy="27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2225" y="2579625"/>
            <a:ext cx="3487825" cy="251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Shape 2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7225" y="1070750"/>
            <a:ext cx="1234974" cy="123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Shape 2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8525" y="1070750"/>
            <a:ext cx="1234974" cy="123497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Shape 207"/>
          <p:cNvSpPr txBox="1"/>
          <p:nvPr/>
        </p:nvSpPr>
        <p:spPr>
          <a:xfrm>
            <a:off x="5667162" y="729750"/>
            <a:ext cx="1235100" cy="32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CCCCCC"/>
                </a:solidFill>
              </a:rPr>
              <a:t>Highlight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x="7418462" y="729762"/>
            <a:ext cx="1235100" cy="32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B7B7B7"/>
                </a:solidFill>
              </a:rPr>
              <a:t>Shadow</a:t>
            </a: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Template Matching Algorithm Improvements 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We tried a number of tweaks to improve Template Matching, including adding new templates generated from </a:t>
            </a:r>
            <a:r>
              <a:rPr lang="en" dirty="0" smtClean="0"/>
              <a:t>Martian </a:t>
            </a:r>
            <a:r>
              <a:rPr lang="en" dirty="0"/>
              <a:t>imagery.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r>
              <a:rPr lang="en" sz="1400" dirty="0"/>
              <a:t>Numerical representations of these shapes, </a:t>
            </a:r>
            <a:r>
              <a:rPr lang="en" sz="1400" u="sng" dirty="0"/>
              <a:t>invariant of rotation, translation, or scaling</a:t>
            </a:r>
            <a:r>
              <a:rPr lang="en" sz="1400" dirty="0"/>
              <a:t> (the math behind this is pretty cool), are generated and compared to the shapes found in the source images.</a:t>
            </a:r>
          </a:p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The algorithm was complex and seemed to work well, and so we avoided making major changes to it.</a:t>
            </a:r>
          </a:p>
        </p:txBody>
      </p:sp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775" y="1907575"/>
            <a:ext cx="802000" cy="8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Shape 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2875" y="1909824"/>
            <a:ext cx="802000" cy="80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Shape 2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9975" y="1909812"/>
            <a:ext cx="802000" cy="8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Shape 2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05200" y="1909825"/>
            <a:ext cx="802000" cy="8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 txBox="1"/>
          <p:nvPr/>
        </p:nvSpPr>
        <p:spPr>
          <a:xfrm>
            <a:off x="678075" y="2710825"/>
            <a:ext cx="25695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lt2"/>
                </a:solidFill>
              </a:rPr>
              <a:t>Highlight Templates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x="5255025" y="2710825"/>
            <a:ext cx="25695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lt2"/>
                </a:solidFill>
              </a:rPr>
              <a:t>Shadow Templates</a:t>
            </a: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Duplicate Removal</a:t>
            </a:r>
          </a:p>
        </p:txBody>
      </p:sp>
      <p:pic>
        <p:nvPicPr>
          <p:cNvPr id="226" name="Shape 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82662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Duplicate Removal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dirty="0"/>
              <a:t>Redesigned duplicate </a:t>
            </a:r>
            <a:r>
              <a:rPr lang="en" dirty="0" smtClean="0"/>
              <a:t>removal</a:t>
            </a:r>
            <a:endParaRPr lang="en-US" dirty="0" smtClean="0"/>
          </a:p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Before</a:t>
            </a:r>
            <a:endParaRPr lang="en" dirty="0"/>
          </a:p>
          <a:p>
            <a:pPr lvl="0" rtl="0">
              <a:spcBef>
                <a:spcPts val="0"/>
              </a:spcBef>
              <a:buNone/>
            </a:pPr>
            <a:r>
              <a:rPr lang="en" dirty="0"/>
              <a:t>	</a:t>
            </a:r>
            <a:r>
              <a:rPr lang="en" dirty="0" smtClean="0"/>
              <a:t>50</a:t>
            </a:r>
            <a:r>
              <a:rPr lang="en" dirty="0"/>
              <a:t>% overlap</a:t>
            </a:r>
          </a:p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After</a:t>
            </a:r>
            <a:endParaRPr lang="en" dirty="0"/>
          </a:p>
          <a:p>
            <a:pPr marL="742950" lvl="0" indent="-28575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" dirty="0"/>
              <a:t>If center of two craters are near the same location</a:t>
            </a:r>
          </a:p>
          <a:p>
            <a:pPr marL="742950" lvl="0" indent="-28575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" dirty="0"/>
              <a:t>If they are similar in size</a:t>
            </a:r>
          </a:p>
          <a:p>
            <a:pPr marL="742950" lvl="0" indent="-28575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Courier New" charset="0"/>
              <a:buChar char="o"/>
            </a:pPr>
            <a:r>
              <a:rPr lang="en" dirty="0"/>
              <a:t>If they cover same general area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 l="3797" r="3797"/>
          <a:stretch/>
        </p:blipFill>
        <p:spPr>
          <a:xfrm>
            <a:off x="5961225" y="373500"/>
            <a:ext cx="2538924" cy="234552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5777037" y="2745900"/>
            <a:ext cx="2907300" cy="339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solidFill>
                  <a:srgbClr val="B7B7B7"/>
                </a:solidFill>
              </a:rPr>
              <a:t>Example of bad duplicate removal</a:t>
            </a:r>
          </a:p>
        </p:txBody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Convolutional Neural Network (CNN)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40" name="Shape 2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42137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title"/>
          </p:nvPr>
        </p:nvSpPr>
        <p:spPr>
          <a:xfrm>
            <a:off x="311700" y="2987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Training Data Classification Methods</a:t>
            </a:r>
          </a:p>
        </p:txBody>
      </p:sp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70700" y="814959"/>
            <a:ext cx="4791300" cy="314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400"/>
              <a:t>Classifying craters and non-craters from detection results:</a:t>
            </a:r>
          </a:p>
        </p:txBody>
      </p:sp>
      <p:pic>
        <p:nvPicPr>
          <p:cNvPr id="247" name="Shape 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6600" y="1152475"/>
            <a:ext cx="3863224" cy="386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00" y="1711106"/>
            <a:ext cx="307875" cy="30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8519" y="1157615"/>
            <a:ext cx="1611216" cy="1600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Shape 2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00" y="3633015"/>
            <a:ext cx="307875" cy="30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Shape 2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257" y="2971082"/>
            <a:ext cx="1631741" cy="163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2258" y="1152471"/>
            <a:ext cx="1611216" cy="1611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Shape 2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37403" y="2991607"/>
            <a:ext cx="1600954" cy="1590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Shape 25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77073" y="1864545"/>
            <a:ext cx="307875" cy="30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Shape 25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84776" y="3580922"/>
            <a:ext cx="307875" cy="307876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Shape 256"/>
          <p:cNvSpPr/>
          <p:nvPr/>
        </p:nvSpPr>
        <p:spPr>
          <a:xfrm>
            <a:off x="427505" y="1748695"/>
            <a:ext cx="242100" cy="23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427505" y="3697042"/>
            <a:ext cx="242100" cy="23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3043978" y="3618497"/>
            <a:ext cx="242100" cy="23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/>
          <p:nvPr/>
        </p:nvSpPr>
        <p:spPr>
          <a:xfrm>
            <a:off x="3037554" y="1902121"/>
            <a:ext cx="242100" cy="232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 txBox="1"/>
          <p:nvPr/>
        </p:nvSpPr>
        <p:spPr>
          <a:xfrm>
            <a:off x="5135600" y="836225"/>
            <a:ext cx="3863100" cy="28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solidFill>
                  <a:schemeClr val="lt2"/>
                </a:solidFill>
              </a:rPr>
              <a:t>Ground Truth Generated by hand:</a:t>
            </a:r>
          </a:p>
        </p:txBody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Convolutional Neural Network (CNN)</a:t>
            </a:r>
          </a:p>
        </p:txBody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08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Neural Network from last year worked well. Most of the effort was placed into training.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marL="2857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We implemented a 2-phase recognition process, as well as expanding it from 2 classes to 3.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sz="600"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67" name="Shape 267"/>
          <p:cNvSpPr txBox="1"/>
          <p:nvPr/>
        </p:nvSpPr>
        <p:spPr>
          <a:xfrm>
            <a:off x="3312925" y="3411875"/>
            <a:ext cx="7632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accepted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722450" y="4042375"/>
            <a:ext cx="6882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rejected</a:t>
            </a:r>
          </a:p>
        </p:txBody>
      </p:sp>
      <p:sp>
        <p:nvSpPr>
          <p:cNvPr id="269" name="Shape 269"/>
          <p:cNvSpPr/>
          <p:nvPr/>
        </p:nvSpPr>
        <p:spPr>
          <a:xfrm>
            <a:off x="1041250" y="4094800"/>
            <a:ext cx="1044000" cy="490800"/>
          </a:xfrm>
          <a:prstGeom prst="roundRect">
            <a:avLst>
              <a:gd name="adj" fmla="val 16667"/>
            </a:avLst>
          </a:prstGeom>
          <a:solidFill>
            <a:srgbClr val="007A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Input Images</a:t>
            </a:r>
          </a:p>
        </p:txBody>
      </p:sp>
      <p:sp>
        <p:nvSpPr>
          <p:cNvPr id="270" name="Shape 270"/>
          <p:cNvSpPr/>
          <p:nvPr/>
        </p:nvSpPr>
        <p:spPr>
          <a:xfrm>
            <a:off x="2072450" y="4264925"/>
            <a:ext cx="5673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1" name="Shape 271"/>
          <p:cNvSpPr/>
          <p:nvPr/>
        </p:nvSpPr>
        <p:spPr>
          <a:xfrm>
            <a:off x="2639750" y="3972875"/>
            <a:ext cx="1436400" cy="767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007AFF"/>
                </a:solidFill>
              </a:rPr>
              <a:t>NN trained from last year</a:t>
            </a:r>
          </a:p>
        </p:txBody>
      </p:sp>
      <p:sp>
        <p:nvSpPr>
          <p:cNvPr id="272" name="Shape 272"/>
          <p:cNvSpPr/>
          <p:nvPr/>
        </p:nvSpPr>
        <p:spPr>
          <a:xfrm>
            <a:off x="4076150" y="4264925"/>
            <a:ext cx="5673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3" name="Shape 273"/>
          <p:cNvSpPr/>
          <p:nvPr/>
        </p:nvSpPr>
        <p:spPr>
          <a:xfrm>
            <a:off x="4674400" y="4094800"/>
            <a:ext cx="1108500" cy="490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>
                <a:solidFill>
                  <a:srgbClr val="007AFF"/>
                </a:solidFill>
              </a:rPr>
              <a:t>New NN</a:t>
            </a:r>
          </a:p>
        </p:txBody>
      </p:sp>
      <p:sp>
        <p:nvSpPr>
          <p:cNvPr id="274" name="Shape 274"/>
          <p:cNvSpPr/>
          <p:nvPr/>
        </p:nvSpPr>
        <p:spPr>
          <a:xfrm>
            <a:off x="5782900" y="4248700"/>
            <a:ext cx="567300" cy="183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5" name="Shape 275"/>
          <p:cNvSpPr txBox="1"/>
          <p:nvPr/>
        </p:nvSpPr>
        <p:spPr>
          <a:xfrm>
            <a:off x="4015700" y="4042375"/>
            <a:ext cx="6882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rejected</a:t>
            </a:r>
          </a:p>
        </p:txBody>
      </p:sp>
      <p:sp>
        <p:nvSpPr>
          <p:cNvPr id="276" name="Shape 276"/>
          <p:cNvSpPr/>
          <p:nvPr/>
        </p:nvSpPr>
        <p:spPr>
          <a:xfrm>
            <a:off x="6381150" y="4053850"/>
            <a:ext cx="1257900" cy="572700"/>
          </a:xfrm>
          <a:prstGeom prst="roundRect">
            <a:avLst>
              <a:gd name="adj" fmla="val 16667"/>
            </a:avLst>
          </a:prstGeom>
          <a:solidFill>
            <a:srgbClr val="FF3A2D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Non-Craters</a:t>
            </a:r>
          </a:p>
        </p:txBody>
      </p:sp>
      <p:sp>
        <p:nvSpPr>
          <p:cNvPr id="277" name="Shape 277"/>
          <p:cNvSpPr/>
          <p:nvPr/>
        </p:nvSpPr>
        <p:spPr>
          <a:xfrm>
            <a:off x="4015700" y="3411875"/>
            <a:ext cx="915300" cy="490800"/>
          </a:xfrm>
          <a:prstGeom prst="roundRect">
            <a:avLst>
              <a:gd name="adj" fmla="val 16667"/>
            </a:avLst>
          </a:prstGeom>
          <a:solidFill>
            <a:srgbClr val="43C05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</a:rPr>
              <a:t>Craters</a:t>
            </a:r>
          </a:p>
        </p:txBody>
      </p:sp>
      <p:sp>
        <p:nvSpPr>
          <p:cNvPr id="278" name="Shape 278"/>
          <p:cNvSpPr/>
          <p:nvPr/>
        </p:nvSpPr>
        <p:spPr>
          <a:xfrm>
            <a:off x="3448400" y="3672825"/>
            <a:ext cx="567300" cy="299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9" name="Shape 279"/>
          <p:cNvSpPr/>
          <p:nvPr/>
        </p:nvSpPr>
        <p:spPr>
          <a:xfrm flipH="1">
            <a:off x="4929525" y="3795100"/>
            <a:ext cx="567300" cy="2997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1C23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0" name="Shape 280"/>
          <p:cNvSpPr txBox="1"/>
          <p:nvPr/>
        </p:nvSpPr>
        <p:spPr>
          <a:xfrm>
            <a:off x="4869075" y="3517325"/>
            <a:ext cx="810300" cy="29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00">
                <a:solidFill>
                  <a:srgbClr val="FFFFFF"/>
                </a:solidFill>
              </a:rPr>
              <a:t>accepted</a:t>
            </a: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Produce General Hazard Map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86" name="Shape 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04087"/>
            <a:ext cx="9144002" cy="2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Producing General Hazard Map</a:t>
            </a:r>
          </a:p>
        </p:txBody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-247840" y="1017725"/>
            <a:ext cx="8520600" cy="2001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The image is split into a per hectare grid (10,000 square meters </a:t>
            </a:r>
            <a:r>
              <a:rPr lang="en" dirty="0" smtClean="0"/>
              <a:t>)</a:t>
            </a: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For </a:t>
            </a:r>
            <a:r>
              <a:rPr lang="en" dirty="0"/>
              <a:t>each hectare feature density is </a:t>
            </a:r>
            <a:r>
              <a:rPr lang="en" dirty="0" smtClean="0"/>
              <a:t>calculated</a:t>
            </a:r>
            <a:endParaRPr lang="en-US" dirty="0" smtClean="0"/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 smtClean="0"/>
              <a:t>Hectare Coloring</a:t>
            </a:r>
            <a:br>
              <a:rPr lang="en" dirty="0" smtClean="0"/>
            </a:br>
            <a:r>
              <a:rPr lang="en-US" dirty="0" smtClean="0"/>
              <a:t>	</a:t>
            </a:r>
            <a:r>
              <a:rPr lang="en" dirty="0" smtClean="0"/>
              <a:t>Red </a:t>
            </a:r>
            <a:r>
              <a:rPr lang="en" dirty="0"/>
              <a:t>= &gt;80% covered</a:t>
            </a:r>
            <a:br>
              <a:rPr lang="en" dirty="0"/>
            </a:br>
            <a:r>
              <a:rPr lang="en-US" dirty="0" smtClean="0"/>
              <a:t>	</a:t>
            </a:r>
            <a:r>
              <a:rPr lang="en" dirty="0" smtClean="0"/>
              <a:t>Yellow </a:t>
            </a:r>
            <a:r>
              <a:rPr lang="en" dirty="0"/>
              <a:t>= 50%-79% covered</a:t>
            </a:r>
            <a:br>
              <a:rPr lang="en" dirty="0"/>
            </a:br>
            <a:r>
              <a:rPr lang="en-US" dirty="0" smtClean="0"/>
              <a:t>	</a:t>
            </a:r>
            <a:r>
              <a:rPr lang="en" dirty="0" smtClean="0"/>
              <a:t>Green </a:t>
            </a:r>
            <a:r>
              <a:rPr lang="en" dirty="0"/>
              <a:t>= &lt;50% covered</a:t>
            </a:r>
          </a:p>
        </p:txBody>
      </p:sp>
      <p:pic>
        <p:nvPicPr>
          <p:cNvPr id="293" name="Shape 2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3223" y="2596834"/>
            <a:ext cx="2647750" cy="250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6146" y="2596834"/>
            <a:ext cx="2647775" cy="250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title"/>
          </p:nvPr>
        </p:nvSpPr>
        <p:spPr>
          <a:xfrm>
            <a:off x="69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Producing General Hazard Map</a:t>
            </a:r>
          </a:p>
        </p:txBody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-145500" y="1152475"/>
            <a:ext cx="5312100" cy="3852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Recognition module assigns confidence values to craters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Based on confidence values detection is categorized as crater or non-crater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en"/>
              <a:t>Hazard map with recognition results superimposed</a:t>
            </a:r>
            <a:br>
              <a:rPr lang="en"/>
            </a:br>
            <a:r>
              <a:rPr lang="en"/>
              <a:t>	Blue = Recognized Crater</a:t>
            </a:r>
            <a:br>
              <a:rPr lang="en"/>
            </a:br>
            <a:r>
              <a:rPr lang="en"/>
              <a:t>	Green = Slightly below confidence value</a:t>
            </a:r>
            <a:br>
              <a:rPr lang="en"/>
            </a:br>
            <a:r>
              <a:rPr lang="en"/>
              <a:t>	Red = Well below confidence value</a:t>
            </a:r>
          </a:p>
        </p:txBody>
      </p:sp>
      <p:pic>
        <p:nvPicPr>
          <p:cNvPr id="301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8225" y="1015575"/>
            <a:ext cx="4125775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4721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pic>
        <p:nvPicPr>
          <p:cNvPr id="307" name="Shape 3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2605" y="1531088"/>
            <a:ext cx="3619206" cy="355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85" y="1531088"/>
            <a:ext cx="3760369" cy="355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Shape 3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1183" y="3415242"/>
            <a:ext cx="782900" cy="748698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Shape 310"/>
          <p:cNvSpPr txBox="1"/>
          <p:nvPr/>
        </p:nvSpPr>
        <p:spPr>
          <a:xfrm>
            <a:off x="1187619" y="1211588"/>
            <a:ext cx="1541100" cy="319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chemeClr val="lt2"/>
                </a:solidFill>
              </a:rPr>
              <a:t>Hazard Map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3705216" y="3061925"/>
            <a:ext cx="1847100" cy="41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>
                <a:solidFill>
                  <a:schemeClr val="lt2"/>
                </a:solidFill>
              </a:rPr>
              <a:t>Results metadata</a:t>
            </a:r>
          </a:p>
        </p:txBody>
      </p:sp>
      <p:sp>
        <p:nvSpPr>
          <p:cNvPr id="312" name="Shape 312"/>
          <p:cNvSpPr txBox="1"/>
          <p:nvPr/>
        </p:nvSpPr>
        <p:spPr>
          <a:xfrm>
            <a:off x="6497218" y="1217789"/>
            <a:ext cx="1472100" cy="281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dirty="0">
                <a:solidFill>
                  <a:schemeClr val="lt2"/>
                </a:solidFill>
              </a:rPr>
              <a:t>Final Results</a:t>
            </a:r>
          </a:p>
        </p:txBody>
      </p:sp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Summary</a:t>
            </a:r>
          </a:p>
        </p:txBody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4913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Our results were not a great leap forward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We found incremental gains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This is common with research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There’s often no single change which will offer an order of magnitude improvement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negative results are still valuable</a:t>
            </a:r>
          </a:p>
          <a:p>
            <a:pPr marL="514350" lvl="0" indent="-285750" rtl="0">
              <a:spcBef>
                <a:spcPts val="0"/>
              </a:spcBef>
              <a:buFont typeface="Arial" charset="0"/>
              <a:buChar char="•"/>
            </a:pPr>
            <a:r>
              <a:rPr lang="en" dirty="0"/>
              <a:t>We did still find some positive outcomes</a:t>
            </a:r>
          </a:p>
          <a:p>
            <a:pPr marL="971550" lvl="1" indent="-285750" rtl="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The hazard map is potentially useful</a:t>
            </a:r>
          </a:p>
          <a:p>
            <a:pPr marL="971550" lvl="1" indent="-285750">
              <a:spcBef>
                <a:spcPts val="0"/>
              </a:spcBef>
              <a:buFont typeface="Courier New" charset="0"/>
              <a:buChar char="o"/>
            </a:pPr>
            <a:r>
              <a:rPr lang="en" dirty="0"/>
              <a:t>The Neural Network does seem better trained now</a:t>
            </a:r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Migrate Neural Network to </a:t>
            </a:r>
            <a:r>
              <a:rPr lang="en-US" dirty="0" err="1" smtClean="0"/>
              <a:t>Caffe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Add a GUI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Speed up template matching (GPU? Distributed?)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208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Q&amp;A</a:t>
            </a:r>
          </a:p>
        </p:txBody>
      </p:sp>
      <p:pic>
        <p:nvPicPr>
          <p:cNvPr id="324" name="Shape 3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225" y="200874"/>
            <a:ext cx="3130649" cy="494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simple-dark-2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768</Words>
  <Application>Microsoft Office PowerPoint</Application>
  <PresentationFormat>On-screen Show (16:9)</PresentationFormat>
  <Paragraphs>159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Courier New</vt:lpstr>
      <vt:lpstr>Impact</vt:lpstr>
      <vt:lpstr>simple-dark-2</vt:lpstr>
      <vt:lpstr>PowerPoint Presentation</vt:lpstr>
      <vt:lpstr>Objective</vt:lpstr>
      <vt:lpstr>Ringtoss: Crater Detection System</vt:lpstr>
      <vt:lpstr>Ringtoss: Crater Detection System</vt:lpstr>
      <vt:lpstr>Project Configuration (Setting up Ringtoss)</vt:lpstr>
      <vt:lpstr>Initial Results </vt:lpstr>
      <vt:lpstr>Project Focus </vt:lpstr>
      <vt:lpstr>Ellipse Fitting Algorithm </vt:lpstr>
      <vt:lpstr>Ellipse Fitting Algorithm </vt:lpstr>
      <vt:lpstr>Ellipse Fitting Algorithm Improvements</vt:lpstr>
      <vt:lpstr>Results</vt:lpstr>
      <vt:lpstr>Results</vt:lpstr>
      <vt:lpstr>Circle Hough Algorithm</vt:lpstr>
      <vt:lpstr>Circular Hough Algorithm </vt:lpstr>
      <vt:lpstr>Improve Detection Results </vt:lpstr>
      <vt:lpstr>Template Matching Algorithm</vt:lpstr>
      <vt:lpstr>Template Matching Algorithm</vt:lpstr>
      <vt:lpstr>Template Matching Algorithm Improvements </vt:lpstr>
      <vt:lpstr>Duplicate Removal</vt:lpstr>
      <vt:lpstr>Duplicate Removal</vt:lpstr>
      <vt:lpstr>Convolutional Neural Network (CNN) </vt:lpstr>
      <vt:lpstr>Training Data Classification Methods</vt:lpstr>
      <vt:lpstr>Convolutional Neural Network (CNN)</vt:lpstr>
      <vt:lpstr>Produce General Hazard Map </vt:lpstr>
      <vt:lpstr>Producing General Hazard Map</vt:lpstr>
      <vt:lpstr>Producing General Hazard Map</vt:lpstr>
      <vt:lpstr>Results</vt:lpstr>
      <vt:lpstr>Summary</vt:lpstr>
      <vt:lpstr>Future Work?</vt:lpstr>
      <vt:lpstr>Q&amp;A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Adam</cp:lastModifiedBy>
  <cp:revision>7</cp:revision>
  <dcterms:modified xsi:type="dcterms:W3CDTF">2016-05-27T07:46:49Z</dcterms:modified>
</cp:coreProperties>
</file>