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5143500" type="screen16x9"/>
  <p:notesSz cx="6858000" cy="9144000"/>
  <p:embeddedFontLst>
    <p:embeddedFont>
      <p:font typeface="Economica" panose="02000506040000020004" pitchFamily="2" charset="77"/>
      <p:regular r:id="rId38"/>
      <p:bold r:id="rId39"/>
      <p:italic r:id="rId40"/>
      <p:boldItalic r:id="rId41"/>
    </p:embeddedFont>
    <p:embeddedFont>
      <p:font typeface="Open Sans" panose="020B0306030504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snapToGrid="0" snapToObjects="1">
      <p:cViewPr varScale="1">
        <p:scale>
          <a:sx n="143" d="100"/>
          <a:sy n="143" d="100"/>
        </p:scale>
        <p:origin x="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Add Screenshots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	Sponsor Logo</a:t>
            </a:r>
            <a:endParaRPr/>
          </a:p>
          <a:p>
            <a:pPr marL="0" marR="0" lvl="0" indent="0" algn="l" rtl="0">
              <a:lnSpc>
                <a:spcPct val="100000"/>
              </a:lnSpc>
              <a:spcBef>
                <a:spcPts val="0"/>
              </a:spcBef>
              <a:spcAft>
                <a:spcPts val="0"/>
              </a:spcAft>
              <a:buClr>
                <a:srgbClr val="000000"/>
              </a:buClr>
              <a:buSzPts val="1100"/>
              <a:buFont typeface="Arial"/>
              <a:buNone/>
            </a:pPr>
            <a:r>
              <a:rPr lang="en"/>
              <a:t>	Interactive Arts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Shape 6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Shape 8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Shape 9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What is the game?</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Shape 9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Screen Shot of Gamplay</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Talk about gameplay</a:t>
            </a:r>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317500" algn="l" rtl="0">
              <a:lnSpc>
                <a:spcPct val="200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Purpose</a:t>
            </a:r>
            <a:endParaRPr sz="1100" b="0" i="0" u="none" strike="noStrike" cap="none">
              <a:solidFill>
                <a:srgbClr val="000000"/>
              </a:solidFill>
              <a:latin typeface="Arial"/>
              <a:ea typeface="Arial"/>
              <a:cs typeface="Arial"/>
              <a:sym typeface="Arial"/>
            </a:endParaRPr>
          </a:p>
          <a:p>
            <a:pPr marL="914400" marR="0" lvl="1" indent="-317500" algn="l" rtl="0">
              <a:lnSpc>
                <a:spcPct val="200000"/>
              </a:lnSpc>
              <a:spcBef>
                <a:spcPts val="0"/>
              </a:spcBef>
              <a:spcAft>
                <a:spcPts val="0"/>
              </a:spcAft>
              <a:buClr>
                <a:schemeClr val="dk1"/>
              </a:buClr>
              <a:buSzPts val="1400"/>
              <a:buFont typeface="Arial"/>
              <a:buChar char="○"/>
            </a:pPr>
            <a:r>
              <a:rPr lang="en" sz="1100" b="0" i="0" u="none" strike="noStrike" cap="none">
                <a:solidFill>
                  <a:srgbClr val="000000"/>
                </a:solidFill>
                <a:latin typeface="Rockwell"/>
                <a:ea typeface="Rockwell"/>
                <a:cs typeface="Rockwell"/>
                <a:sym typeface="Rockwell"/>
              </a:rPr>
              <a:t>Initial First Generation Project</a:t>
            </a:r>
            <a:endParaRPr/>
          </a:p>
          <a:p>
            <a:pPr marL="914400" marR="0" lvl="1" indent="-317500" algn="l" rtl="0">
              <a:lnSpc>
                <a:spcPct val="200000"/>
              </a:lnSpc>
              <a:spcBef>
                <a:spcPts val="0"/>
              </a:spcBef>
              <a:spcAft>
                <a:spcPts val="0"/>
              </a:spcAft>
              <a:buClr>
                <a:schemeClr val="dk1"/>
              </a:buClr>
              <a:buSzPts val="1400"/>
              <a:buFont typeface="Arial"/>
              <a:buChar char="○"/>
            </a:pPr>
            <a:r>
              <a:rPr lang="en" sz="1100" b="0" i="0" u="none" strike="noStrike" cap="none">
                <a:solidFill>
                  <a:srgbClr val="000000"/>
                </a:solidFill>
                <a:latin typeface="Rockwell"/>
                <a:ea typeface="Rockwell"/>
                <a:cs typeface="Rockwell"/>
                <a:sym typeface="Rockwell"/>
              </a:rPr>
              <a:t>New Decision: Create a mobile game to simulate an interactive, explorable college campus.</a:t>
            </a:r>
            <a:endParaRPr sz="1100" b="0" i="0" u="none" strike="noStrike" cap="none">
              <a:solidFill>
                <a:srgbClr val="000000"/>
              </a:solidFill>
              <a:latin typeface="Arial"/>
              <a:ea typeface="Arial"/>
              <a:cs typeface="Arial"/>
              <a:sym typeface="Arial"/>
            </a:endParaRPr>
          </a:p>
          <a:p>
            <a:pPr marL="457200" marR="0" lvl="0" indent="-317500" algn="l" rtl="0">
              <a:lnSpc>
                <a:spcPct val="200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Gameplay Design Overview</a:t>
            </a:r>
            <a:endParaRPr/>
          </a:p>
          <a:p>
            <a:pPr marL="914400" marR="0" lvl="0" indent="-317500" algn="l" rtl="0">
              <a:lnSpc>
                <a:spcPct val="200000"/>
              </a:lnSpc>
              <a:spcBef>
                <a:spcPts val="0"/>
              </a:spcBef>
              <a:spcAft>
                <a:spcPts val="0"/>
              </a:spcAft>
              <a:buClr>
                <a:srgbClr val="000000"/>
              </a:buClr>
              <a:buSzPts val="1400"/>
              <a:buFont typeface="Arial"/>
              <a:buChar char="●"/>
            </a:pPr>
            <a:r>
              <a:rPr lang="en" sz="1400" b="0" i="0" u="none" strike="noStrike" cap="none">
                <a:solidFill>
                  <a:srgbClr val="000000"/>
                </a:solidFill>
                <a:latin typeface="Rockwell"/>
                <a:ea typeface="Rockwell"/>
                <a:cs typeface="Rockwell"/>
                <a:sym typeface="Rockwell"/>
              </a:rPr>
              <a:t>3D Environment &amp; Models / 2D Sprites </a:t>
            </a:r>
            <a:endParaRPr/>
          </a:p>
          <a:p>
            <a:pPr marL="914400" marR="0" lvl="0" indent="-317500" algn="l" rtl="0">
              <a:lnSpc>
                <a:spcPct val="200000"/>
              </a:lnSpc>
              <a:spcBef>
                <a:spcPts val="0"/>
              </a:spcBef>
              <a:spcAft>
                <a:spcPts val="0"/>
              </a:spcAft>
              <a:buClr>
                <a:srgbClr val="000000"/>
              </a:buClr>
              <a:buSzPts val="1400"/>
              <a:buFont typeface="Rockwell"/>
              <a:buChar char="●"/>
            </a:pPr>
            <a:r>
              <a:rPr lang="en" sz="1400" b="0" i="0" u="none" strike="noStrike" cap="none">
                <a:solidFill>
                  <a:srgbClr val="000000"/>
                </a:solidFill>
                <a:latin typeface="Rockwell"/>
                <a:ea typeface="Rockwell"/>
                <a:cs typeface="Rockwell"/>
                <a:sym typeface="Rockwell"/>
              </a:rPr>
              <a:t>NPCs / Dialogue System</a:t>
            </a:r>
            <a:endParaRPr/>
          </a:p>
          <a:p>
            <a:pPr marL="914400" marR="0" lvl="0" indent="-317500" algn="l" rtl="0">
              <a:lnSpc>
                <a:spcPct val="200000"/>
              </a:lnSpc>
              <a:spcBef>
                <a:spcPts val="0"/>
              </a:spcBef>
              <a:spcAft>
                <a:spcPts val="0"/>
              </a:spcAft>
              <a:buClr>
                <a:srgbClr val="000000"/>
              </a:buClr>
              <a:buSzPts val="1400"/>
              <a:buFont typeface="Arial"/>
              <a:buChar char="●"/>
            </a:pPr>
            <a:r>
              <a:rPr lang="en" sz="1400" b="0" i="0" u="none" strike="noStrike" cap="none">
                <a:solidFill>
                  <a:srgbClr val="000000"/>
                </a:solidFill>
                <a:latin typeface="Rockwell"/>
                <a:ea typeface="Rockwell"/>
                <a:cs typeface="Rockwell"/>
                <a:sym typeface="Rockwell"/>
              </a:rPr>
              <a:t>Game Progression: Timed Gameplay</a:t>
            </a:r>
            <a:endParaRPr sz="1400" b="0" i="0" u="none" strike="noStrike" cap="none">
              <a:solidFill>
                <a:srgbClr val="000000"/>
              </a:solidFill>
              <a:latin typeface="Arial"/>
              <a:ea typeface="Arial"/>
              <a:cs typeface="Arial"/>
              <a:sym typeface="Arial"/>
            </a:endParaRPr>
          </a:p>
          <a:p>
            <a:pPr marL="1371600" marR="0" lvl="1" indent="-317500" algn="l" rtl="0">
              <a:lnSpc>
                <a:spcPct val="200000"/>
              </a:lnSpc>
              <a:spcBef>
                <a:spcPts val="0"/>
              </a:spcBef>
              <a:spcAft>
                <a:spcPts val="0"/>
              </a:spcAft>
              <a:buClr>
                <a:srgbClr val="000000"/>
              </a:buClr>
              <a:buSzPts val="1400"/>
              <a:buFont typeface="Arial"/>
              <a:buChar char="○"/>
            </a:pPr>
            <a:r>
              <a:rPr lang="en" sz="1100" b="0" i="0" u="none" strike="noStrike" cap="none">
                <a:solidFill>
                  <a:srgbClr val="000000"/>
                </a:solidFill>
                <a:latin typeface="Rockwell"/>
                <a:ea typeface="Rockwell"/>
                <a:cs typeface="Rockwell"/>
                <a:sym typeface="Rockwell"/>
              </a:rPr>
              <a:t>Resource Management: Money, Energy (Stamina)</a:t>
            </a:r>
            <a:endParaRPr/>
          </a:p>
          <a:p>
            <a:pPr marL="1371600" marR="0" lvl="1" indent="-317500" algn="l" rtl="0">
              <a:lnSpc>
                <a:spcPct val="200000"/>
              </a:lnSpc>
              <a:spcBef>
                <a:spcPts val="0"/>
              </a:spcBef>
              <a:spcAft>
                <a:spcPts val="0"/>
              </a:spcAft>
              <a:buClr>
                <a:srgbClr val="000000"/>
              </a:buClr>
              <a:buSzPts val="1400"/>
              <a:buFont typeface="Rockwell"/>
              <a:buChar char="○"/>
            </a:pPr>
            <a:r>
              <a:rPr lang="en" sz="1100" b="0" i="0" u="none" strike="noStrike" cap="none">
                <a:solidFill>
                  <a:srgbClr val="000000"/>
                </a:solidFill>
                <a:latin typeface="Rockwell"/>
                <a:ea typeface="Rockwell"/>
                <a:cs typeface="Rockwell"/>
                <a:sym typeface="Rockwell"/>
              </a:rPr>
              <a:t>Complete Quests to Earn Credits</a:t>
            </a:r>
            <a:endParaRPr/>
          </a:p>
          <a:p>
            <a:pPr marL="457200" marR="0" lvl="0" indent="-317500" algn="l" rtl="0">
              <a:lnSpc>
                <a:spcPct val="200000"/>
              </a:lnSpc>
              <a:spcBef>
                <a:spcPts val="0"/>
              </a:spcBef>
              <a:spcAft>
                <a:spcPts val="0"/>
              </a:spcAft>
              <a:buClr>
                <a:schemeClr val="dk1"/>
              </a:buClr>
              <a:buSzPts val="1400"/>
              <a:buFont typeface="Arial"/>
              <a:buChar char="★"/>
            </a:pPr>
            <a:r>
              <a:rPr lang="en" sz="1400" b="1" i="0" u="none" strike="noStrike" cap="none">
                <a:solidFill>
                  <a:srgbClr val="000000"/>
                </a:solidFill>
                <a:latin typeface="Rockwell"/>
                <a:ea typeface="Rockwell"/>
                <a:cs typeface="Rockwell"/>
                <a:sym typeface="Rockwell"/>
              </a:rPr>
              <a:t>GOAL:</a:t>
            </a:r>
            <a:r>
              <a:rPr lang="en" sz="1400" b="0" i="0" u="none" strike="noStrike" cap="none">
                <a:solidFill>
                  <a:srgbClr val="000000"/>
                </a:solidFill>
                <a:latin typeface="Rockwell"/>
                <a:ea typeface="Rockwell"/>
                <a:cs typeface="Rockwell"/>
                <a:sym typeface="Rockwell"/>
              </a:rPr>
              <a:t> At end of time limit, calculate final score based on Money left and Credits earned</a:t>
            </a:r>
            <a:endParaRPr sz="1100" b="0" i="0" u="none" strike="noStrike" cap="none">
              <a:solidFill>
                <a:srgbClr val="000000"/>
              </a:solidFill>
              <a:latin typeface="Rockwell"/>
              <a:ea typeface="Rockwell"/>
              <a:cs typeface="Rockwell"/>
              <a:sym typeface="Rockwel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Shape 10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List All Art models / animations / images</a:t>
            </a:r>
            <a:endParaRPr/>
          </a:p>
          <a:p>
            <a:pPr marL="914400" marR="0" lvl="1"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Boast about what has been done in this game</a:t>
            </a:r>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3D Visual Asset Management</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 sz="1050" b="0" i="0" u="none" strike="noStrike" cap="none">
                <a:solidFill>
                  <a:srgbClr val="222222"/>
                </a:solidFill>
                <a:latin typeface="Arial"/>
                <a:ea typeface="Arial"/>
                <a:cs typeface="Arial"/>
                <a:sym typeface="Arial"/>
              </a:rPr>
              <a:t>Newly introduced features may cause old levels to become obsolete, so the levels developed early on may be repeatedly developed and discarded. Because of the dynamic environment of game development, the design of early levels may also change over time. It is not uncommon to spend upwards of twelve months on one level of a game developed over the course of three years. Later levels can be developed much more quickly as the feature set is more complete and the game vision is clearer and more stable.</a:t>
            </a: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Type of Art?</a:t>
            </a: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Separate titels</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Shape 11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Transition?</a:t>
            </a:r>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	Work close with art team</a:t>
            </a:r>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URL source link</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Shape 11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Game Design Mood / Art style</a:t>
            </a: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Why game designed this way artistically?</a:t>
            </a:r>
            <a:endParaRPr sz="1100" b="0" i="0" u="none" strike="noStrike" cap="none">
              <a:solidFill>
                <a:srgbClr val="000000"/>
              </a:solidFill>
              <a:latin typeface="Arial"/>
              <a:ea typeface="Arial"/>
              <a:cs typeface="Arial"/>
              <a:sym typeface="Arial"/>
            </a:endParaRPr>
          </a:p>
          <a:p>
            <a:pPr marL="914400" marR="0" lvl="1"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Game Design team decided to pursue this art style because we thought it would be more appealing to our target audience.</a:t>
            </a: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Add environment images</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1" name="Shape 13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Science Building, Music Building, Language Arts Building, History/Social Sciences, Math Building, Financial Aid Building, Library Building, Gym/Physical Education Building, Student Store, Administration Building, Student Health Building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Shape 14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Science Building, Music Building, Language Arts Building, History/Social Sciences, Math Building, Financial Aid Building, Library Building, Gym/Physical Education Building, Student Store, Administration Building, Student Health Building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Shape 15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Science Building, Music Building, Language Arts Building, History/Social Sciences, Math Building, Financial Aid Building, Library Building, Gym/Physical Education Building, Student Store, Administration Building, Student Health Building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Shape 16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Science Building, Music Building, Language Arts Building, History/Social Sciences, Math Building, Financial Aid Building, Library Building, Gym/Physical Education Building, Student Store, Administration Building, Student Health Building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Shape 16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Science Building, Music Building, Language Arts Building, History/Social Sciences, Math Building, Financial Aid Building, Library Building, Gym/Physical Education Building, Student Store, Administration Building, Student Health Building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Shape 19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Game View</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Shape 198"/>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Shape 20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Be more specific about bullet points</a:t>
            </a:r>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Single player game &amp; npc interacton</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5" name="Shape 21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Customized over 30 NPCs </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Shape 22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Consistent Models</a:t>
            </a:r>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Created from scratch</a:t>
            </a:r>
            <a:endParaRPr/>
          </a:p>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Attatcheed Animations</a:t>
            </a:r>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Shape 2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Shape 23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Shape 24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Player / College / NPC Stats</a:t>
            </a:r>
            <a:endParaRPr/>
          </a:p>
          <a:p>
            <a:pPr marL="457200" marR="0" lvl="0" indent="-22860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When does dialogue happen?</a:t>
            </a:r>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What does dialogue affect?</a:t>
            </a:r>
            <a:endParaRPr/>
          </a:p>
          <a:p>
            <a:pPr marL="457200" marR="0" lvl="0" indent="-228600" algn="l" rtl="0">
              <a:lnSpc>
                <a:spcPct val="100000"/>
              </a:lnSpc>
              <a:spcBef>
                <a:spcPts val="0"/>
              </a:spcBef>
              <a:spcAft>
                <a:spcPts val="0"/>
              </a:spcAft>
              <a:buClr>
                <a:schemeClr val="dk1"/>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Shape 24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Shape 25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Shape 2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Shape 26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Shape 27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Shape 28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Shape 2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Shape 291"/>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Shape 30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Composing Music</a:t>
            </a:r>
            <a:endParaRPr sz="1100" b="0" i="0" u="none" strike="noStrike" cap="none">
              <a:solidFill>
                <a:srgbClr val="000000"/>
              </a:solidFill>
              <a:latin typeface="Arial"/>
              <a:ea typeface="Arial"/>
              <a:cs typeface="Arial"/>
              <a:sym typeface="Arial"/>
            </a:endParaRPr>
          </a:p>
          <a:p>
            <a:pPr marL="914400" marR="0" lvl="1"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What software?</a:t>
            </a:r>
            <a:endParaRPr sz="1100" b="0" i="0" u="none" strike="noStrike" cap="none">
              <a:solidFill>
                <a:srgbClr val="000000"/>
              </a:solidFill>
              <a:latin typeface="Arial"/>
              <a:ea typeface="Arial"/>
              <a:cs typeface="Arial"/>
              <a:sym typeface="Arial"/>
            </a:endParaRPr>
          </a:p>
          <a:p>
            <a:pPr marL="914400" marR="0" lvl="1"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Style?</a:t>
            </a: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chemeClr val="dk1"/>
              </a:buClr>
              <a:buSzPts val="1100"/>
              <a:buFont typeface="Arial"/>
              <a:buChar char="●"/>
            </a:pPr>
            <a:r>
              <a:rPr lang="en" sz="1100" b="0" i="0" u="none" strike="noStrike" cap="none">
                <a:solidFill>
                  <a:schemeClr val="dk1"/>
                </a:solidFill>
                <a:latin typeface="Arial"/>
                <a:ea typeface="Arial"/>
                <a:cs typeface="Arial"/>
                <a:sym typeface="Arial"/>
              </a:rPr>
              <a:t>Move mini-map section to Map section</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Shape 31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0" name="Shape 32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Shape 3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Shape 32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Shape 34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n" sz="1100" b="0" i="0" u="none" strike="noStrike" cap="none">
                <a:solidFill>
                  <a:srgbClr val="000000"/>
                </a:solidFill>
                <a:latin typeface="Arial"/>
                <a:ea typeface="Arial"/>
                <a:cs typeface="Arial"/>
                <a:sym typeface="Arial"/>
              </a:rPr>
              <a:t>Intended for mobile devices but for demonstration purposes Unity allows the game to be downloaded onto different platforms</a:t>
            </a:r>
            <a:endParaRPr sz="1100" b="0" i="0" u="none" strike="noStrike" cap="none">
              <a:solidFill>
                <a:srgbClr val="000000"/>
              </a:solidFill>
              <a:latin typeface="Arial"/>
              <a:ea typeface="Arial"/>
              <a:cs typeface="Arial"/>
              <a:sym typeface="Arial"/>
            </a:endParaRPr>
          </a:p>
          <a:p>
            <a:pPr marL="457200" marR="0" lvl="0" indent="-298450" algn="l" rtl="0">
              <a:lnSpc>
                <a:spcPct val="100000"/>
              </a:lnSpc>
              <a:spcBef>
                <a:spcPts val="0"/>
              </a:spcBef>
              <a:spcAft>
                <a:spcPts val="0"/>
              </a:spcAft>
              <a:buClr>
                <a:srgbClr val="000000"/>
              </a:buClr>
              <a:buSzPts val="1100"/>
              <a:buFont typeface="Arial"/>
              <a:buChar char="●"/>
            </a:pPr>
            <a:r>
              <a:rPr lang="en" sz="1100" b="0" i="0" u="none" strike="noStrike" cap="none">
                <a:solidFill>
                  <a:srgbClr val="000000"/>
                </a:solidFill>
                <a:latin typeface="Arial"/>
                <a:ea typeface="Arial"/>
                <a:cs typeface="Arial"/>
                <a:sym typeface="Arial"/>
              </a:rPr>
              <a:t>Tapping works the same way as clicking</a:t>
            </a: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a:off x="2744013"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Shape 12"/>
          <p:cNvSpPr txBox="1">
            <a:spLocks noGrp="1"/>
          </p:cNvSpPr>
          <p:nvPr>
            <p:ph type="ctrTitle"/>
          </p:nvPr>
        </p:nvSpPr>
        <p:spPr>
          <a:xfrm>
            <a:off x="3044700" y="1444255"/>
            <a:ext cx="3054600" cy="15372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13" name="Shape 13"/>
          <p:cNvSpPr txBox="1">
            <a:spLocks noGrp="1"/>
          </p:cNvSpPr>
          <p:nvPr>
            <p:ph type="subTitle" idx="1"/>
          </p:nvPr>
        </p:nvSpPr>
        <p:spPr>
          <a:xfrm>
            <a:off x="3044700" y="3116580"/>
            <a:ext cx="3054600" cy="701400"/>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1pPr>
            <a:lvl2pPr marR="0" lvl="1"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2pPr>
            <a:lvl3pPr marR="0" lvl="2"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3pPr>
            <a:lvl4pPr marR="0" lvl="3"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4pPr>
            <a:lvl5pPr marR="0" lvl="4"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5pPr>
            <a:lvl6pPr marR="0" lvl="5"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6pPr>
            <a:lvl7pPr marR="0" lvl="6"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7pPr>
            <a:lvl8pPr marR="0" lvl="7"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8pPr>
            <a:lvl9pPr marR="0" lvl="8" algn="ctr" rtl="0">
              <a:lnSpc>
                <a:spcPct val="100000"/>
              </a:lnSpc>
              <a:spcBef>
                <a:spcPts val="0"/>
              </a:spcBef>
              <a:spcAft>
                <a:spcPts val="0"/>
              </a:spcAft>
              <a:buClr>
                <a:schemeClr val="dk1"/>
              </a:buClr>
              <a:buSzPts val="2100"/>
              <a:buFont typeface="Economica"/>
              <a:buNone/>
              <a:defRPr sz="2100" b="0" i="0" u="none" strike="noStrike" cap="none">
                <a:solidFill>
                  <a:schemeClr val="dk1"/>
                </a:solidFill>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Shape 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Shape 18"/>
          <p:cNvSpPr/>
          <p:nvPr/>
        </p:nvSpPr>
        <p:spPr>
          <a:xfrm flipH="1">
            <a:off x="7595938" y="4602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9" name="Shape 19"/>
          <p:cNvSpPr/>
          <p:nvPr/>
        </p:nvSpPr>
        <p:spPr>
          <a:xfrm rot="10800000" flipH="1">
            <a:off x="466425" y="35583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20" name="Shape 20"/>
          <p:cNvSpPr txBox="1">
            <a:spLocks noGrp="1"/>
          </p:cNvSpPr>
          <p:nvPr>
            <p:ph type="title"/>
          </p:nvPr>
        </p:nvSpPr>
        <p:spPr>
          <a:xfrm>
            <a:off x="773700" y="1806450"/>
            <a:ext cx="7596600" cy="15306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ctr"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21" name="Shape 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24" name="Shape 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Shape 26"/>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Shape 2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28" name="Shape 28"/>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a:p>
        </p:txBody>
      </p:sp>
      <p:sp>
        <p:nvSpPr>
          <p:cNvPr id="29" name="Shape 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32" name="Shape 32"/>
          <p:cNvSpPr txBox="1">
            <a:spLocks noGrp="1"/>
          </p:cNvSpPr>
          <p:nvPr>
            <p:ph type="body" idx="1"/>
          </p:nvPr>
        </p:nvSpPr>
        <p:spPr>
          <a:xfrm>
            <a:off x="311700" y="1225225"/>
            <a:ext cx="3999900" cy="33540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endParaRPr/>
          </a:p>
        </p:txBody>
      </p:sp>
      <p:sp>
        <p:nvSpPr>
          <p:cNvPr id="33" name="Shape 33"/>
          <p:cNvSpPr txBox="1">
            <a:spLocks noGrp="1"/>
          </p:cNvSpPr>
          <p:nvPr>
            <p:ph type="body" idx="2"/>
          </p:nvPr>
        </p:nvSpPr>
        <p:spPr>
          <a:xfrm>
            <a:off x="4832400" y="1225225"/>
            <a:ext cx="3999900" cy="3354000"/>
          </a:xfrm>
          <a:prstGeom prst="rect">
            <a:avLst/>
          </a:prstGeom>
          <a:noFill/>
          <a:ln>
            <a:noFill/>
          </a:ln>
        </p:spPr>
        <p:txBody>
          <a:bodyPr spcFirstLastPara="1" wrap="square" lIns="91425" tIns="91425" rIns="91425" bIns="91425" anchor="t" anchorCtr="0"/>
          <a:lstStyle>
            <a:lvl1pPr marL="457200" marR="0" lvl="0"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endParaRPr/>
          </a:p>
        </p:txBody>
      </p:sp>
      <p:sp>
        <p:nvSpPr>
          <p:cNvPr id="34" name="Shape 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3000"/>
              <a:buFont typeface="Economica"/>
              <a:buNone/>
              <a:defRPr sz="3000" b="0" i="0" u="none" strike="noStrike" cap="none">
                <a:solidFill>
                  <a:schemeClr val="dk1"/>
                </a:solidFill>
                <a:latin typeface="Economica"/>
                <a:ea typeface="Economica"/>
                <a:cs typeface="Economica"/>
                <a:sym typeface="Economica"/>
              </a:defRPr>
            </a:lvl9pPr>
          </a:lstStyle>
          <a:p>
            <a:endParaRPr/>
          </a:p>
        </p:txBody>
      </p:sp>
      <p:sp>
        <p:nvSpPr>
          <p:cNvPr id="37" name="Shape 37"/>
          <p:cNvSpPr txBox="1">
            <a:spLocks noGrp="1"/>
          </p:cNvSpPr>
          <p:nvPr>
            <p:ph type="body" idx="1"/>
          </p:nvPr>
        </p:nvSpPr>
        <p:spPr>
          <a:xfrm>
            <a:off x="311700" y="1399400"/>
            <a:ext cx="2808000" cy="2784900"/>
          </a:xfrm>
          <a:prstGeom prst="rect">
            <a:avLst/>
          </a:prstGeom>
          <a:noFill/>
          <a:ln>
            <a:noFill/>
          </a:ln>
        </p:spPr>
        <p:txBody>
          <a:bodyPr spcFirstLastPara="1" wrap="square" lIns="91425" tIns="91425" rIns="91425" bIns="91425" anchor="t" anchorCtr="0"/>
          <a:lstStyle>
            <a:lvl1pPr marL="457200" marR="0" lvl="0" indent="-304800" algn="l" rtl="0">
              <a:lnSpc>
                <a:spcPct val="115000"/>
              </a:lnSpc>
              <a:spcBef>
                <a:spcPts val="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1pPr>
            <a:lvl2pPr marL="914400" marR="0" lvl="1"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2pPr>
            <a:lvl3pPr marL="1371600" marR="0" lvl="2"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15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15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endParaRPr/>
          </a:p>
        </p:txBody>
      </p:sp>
      <p:sp>
        <p:nvSpPr>
          <p:cNvPr id="38" name="Shape 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9"/>
        <p:cNvGrpSpPr/>
        <p:nvPr/>
      </p:nvGrpSpPr>
      <p:grpSpPr>
        <a:xfrm>
          <a:off x="0" y="0"/>
          <a:ext cx="0" cy="0"/>
          <a:chOff x="0" y="0"/>
          <a:chExt cx="0" cy="0"/>
        </a:xfrm>
      </p:grpSpPr>
      <p:sp>
        <p:nvSpPr>
          <p:cNvPr id="40" name="Shape 40"/>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Shape 41"/>
          <p:cNvSpPr txBox="1">
            <a:spLocks noGrp="1"/>
          </p:cNvSpPr>
          <p:nvPr>
            <p:ph type="title"/>
          </p:nvPr>
        </p:nvSpPr>
        <p:spPr>
          <a:xfrm>
            <a:off x="490250" y="450150"/>
            <a:ext cx="5878800" cy="40908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4800"/>
              <a:buFont typeface="Economica"/>
              <a:buNone/>
              <a:defRPr sz="4800" b="0" i="0" u="none" strike="noStrike" cap="none">
                <a:solidFill>
                  <a:schemeClr val="dk1"/>
                </a:solidFill>
                <a:latin typeface="Economica"/>
                <a:ea typeface="Economica"/>
                <a:cs typeface="Economica"/>
                <a:sym typeface="Economica"/>
              </a:defRPr>
            </a:lvl9pPr>
          </a:lstStyle>
          <a:p>
            <a:endParaRPr/>
          </a:p>
        </p:txBody>
      </p:sp>
      <p:sp>
        <p:nvSpPr>
          <p:cNvPr id="42" name="Shape 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
        <p:cNvGrpSpPr/>
        <p:nvPr/>
      </p:nvGrpSpPr>
      <p:grpSpPr>
        <a:xfrm>
          <a:off x="0" y="0"/>
          <a:ext cx="0" cy="0"/>
          <a:chOff x="0" y="0"/>
          <a:chExt cx="0" cy="0"/>
        </a:xfrm>
      </p:grpSpPr>
      <p:sp>
        <p:nvSpPr>
          <p:cNvPr id="44" name="Shape 44"/>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5" name="Shape 45"/>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6" name="Shape 46"/>
          <p:cNvSpPr txBox="1">
            <a:spLocks noGrp="1"/>
          </p:cNvSpPr>
          <p:nvPr>
            <p:ph type="title"/>
          </p:nvPr>
        </p:nvSpPr>
        <p:spPr>
          <a:xfrm>
            <a:off x="265500" y="929275"/>
            <a:ext cx="4045200" cy="1786200"/>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1pPr>
            <a:lvl2pPr marR="0" lvl="1"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2pPr>
            <a:lvl3pPr marR="0" lvl="2"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3pPr>
            <a:lvl4pPr marR="0" lvl="3"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4pPr>
            <a:lvl5pPr marR="0" lvl="4"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5pPr>
            <a:lvl6pPr marR="0" lvl="5"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6pPr>
            <a:lvl7pPr marR="0" lvl="6"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7pPr>
            <a:lvl8pPr marR="0" lvl="7"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8pPr>
            <a:lvl9pPr marR="0" lvl="8" algn="ctr" rtl="0">
              <a:lnSpc>
                <a:spcPct val="100000"/>
              </a:lnSpc>
              <a:spcBef>
                <a:spcPts val="0"/>
              </a:spcBef>
              <a:spcAft>
                <a:spcPts val="0"/>
              </a:spcAft>
              <a:buClr>
                <a:schemeClr val="lt2"/>
              </a:buClr>
              <a:buSzPts val="4200"/>
              <a:buFont typeface="Economica"/>
              <a:buNone/>
              <a:defRPr sz="4200" b="0" i="0" u="none" strike="noStrike" cap="none">
                <a:solidFill>
                  <a:schemeClr val="lt2"/>
                </a:solidFill>
                <a:latin typeface="Economica"/>
                <a:ea typeface="Economica"/>
                <a:cs typeface="Economica"/>
                <a:sym typeface="Economica"/>
              </a:defRPr>
            </a:lvl9pPr>
          </a:lstStyle>
          <a:p>
            <a:endParaRPr/>
          </a:p>
        </p:txBody>
      </p:sp>
      <p:sp>
        <p:nvSpPr>
          <p:cNvPr id="47" name="Shape 47"/>
          <p:cNvSpPr txBox="1">
            <a:spLocks noGrp="1"/>
          </p:cNvSpPr>
          <p:nvPr>
            <p:ph type="subTitle" idx="1"/>
          </p:nvPr>
        </p:nvSpPr>
        <p:spPr>
          <a:xfrm>
            <a:off x="265500" y="2769001"/>
            <a:ext cx="4045200" cy="1574100"/>
          </a:xfrm>
          <a:prstGeom prst="rect">
            <a:avLst/>
          </a:prstGeom>
          <a:noFill/>
          <a:ln>
            <a:noFill/>
          </a:ln>
        </p:spPr>
        <p:txBody>
          <a:bodyPr spcFirstLastPara="1" wrap="square" lIns="91425" tIns="91425" rIns="91425" bIns="91425" anchor="t" anchorCtr="0"/>
          <a:lstStyle>
            <a:lvl1pPr marR="0" lvl="0"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1pPr>
            <a:lvl2pPr marR="0" lvl="1"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2pPr>
            <a:lvl3pPr marR="0" lvl="2"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3pPr>
            <a:lvl4pPr marR="0" lvl="3"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4pPr>
            <a:lvl5pPr marR="0" lvl="4"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5pPr>
            <a:lvl6pPr marR="0" lvl="5"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6pPr>
            <a:lvl7pPr marR="0" lvl="6"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7pPr>
            <a:lvl8pPr marR="0" lvl="7"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8pPr>
            <a:lvl9pPr marR="0" lvl="8" algn="ctr"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9pPr>
          </a:lstStyle>
          <a:p>
            <a:endParaRPr/>
          </a:p>
        </p:txBody>
      </p:sp>
      <p:sp>
        <p:nvSpPr>
          <p:cNvPr id="48" name="Shape 48"/>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lstStyle>
            <a:lvl1pPr marL="457200" marR="0" lvl="0" indent="-342900" algn="l" rtl="0">
              <a:lnSpc>
                <a:spcPct val="115000"/>
              </a:lnSpc>
              <a:spcBef>
                <a:spcPts val="0"/>
              </a:spcBef>
              <a:spcAft>
                <a:spcPts val="0"/>
              </a:spcAft>
              <a:buClr>
                <a:schemeClr val="lt1"/>
              </a:buClr>
              <a:buSzPts val="1800"/>
              <a:buFont typeface="Open Sans"/>
              <a:buChar char="●"/>
              <a:defRPr sz="1800" b="0" i="0" u="none" strike="noStrike" cap="none">
                <a:solidFill>
                  <a:schemeClr val="lt1"/>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lt1"/>
              </a:buClr>
              <a:buSzPts val="1400"/>
              <a:buFont typeface="Open Sans"/>
              <a:buChar char="■"/>
              <a:defRPr sz="1400" b="0" i="0" u="none" strike="noStrike" cap="none">
                <a:solidFill>
                  <a:schemeClr val="lt1"/>
                </a:solidFill>
                <a:latin typeface="Open Sans"/>
                <a:ea typeface="Open Sans"/>
                <a:cs typeface="Open Sans"/>
                <a:sym typeface="Open Sans"/>
              </a:defRPr>
            </a:lvl9pPr>
          </a:lstStyle>
          <a:p>
            <a:endParaRPr/>
          </a:p>
        </p:txBody>
      </p:sp>
      <p:sp>
        <p:nvSpPr>
          <p:cNvPr id="49" name="Shape 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Shape 51"/>
          <p:cNvSpPr txBox="1">
            <a:spLocks noGrp="1"/>
          </p:cNvSpPr>
          <p:nvPr>
            <p:ph type="body" idx="1"/>
          </p:nvPr>
        </p:nvSpPr>
        <p:spPr>
          <a:xfrm>
            <a:off x="319500" y="4218925"/>
            <a:ext cx="5998800" cy="598800"/>
          </a:xfrm>
          <a:prstGeom prst="rect">
            <a:avLst/>
          </a:prstGeom>
          <a:noFill/>
          <a:ln>
            <a:noFill/>
          </a:ln>
        </p:spPr>
        <p:txBody>
          <a:bodyPr spcFirstLastPara="1" wrap="square" lIns="91425" tIns="91425" rIns="91425" bIns="91425" anchor="ctr" anchorCtr="0"/>
          <a:lstStyle>
            <a:lvl1pPr marL="457200" marR="0" lvl="0" indent="-228600" algn="l" rtl="0">
              <a:lnSpc>
                <a:spcPct val="100000"/>
              </a:lnSpc>
              <a:spcBef>
                <a:spcPts val="0"/>
              </a:spcBef>
              <a:spcAft>
                <a:spcPts val="0"/>
              </a:spcAft>
              <a:buClr>
                <a:schemeClr val="dk1"/>
              </a:buClr>
              <a:buSzPts val="2400"/>
              <a:buFont typeface="Economica"/>
              <a:buNone/>
              <a:defRPr sz="2400" b="0" i="0" u="none" strike="noStrike" cap="none">
                <a:solidFill>
                  <a:schemeClr val="dk1"/>
                </a:solidFill>
                <a:latin typeface="Economica"/>
                <a:ea typeface="Economica"/>
                <a:cs typeface="Economica"/>
                <a:sym typeface="Economica"/>
              </a:defRPr>
            </a:lvl1pPr>
            <a:lvl2pPr marL="914400" marR="0" lvl="1" indent="-317500" algn="l" rtl="0">
              <a:lnSpc>
                <a:spcPct val="115000"/>
              </a:lnSpc>
              <a:spcBef>
                <a:spcPts val="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a:p>
        </p:txBody>
      </p:sp>
      <p:sp>
        <p:nvSpPr>
          <p:cNvPr id="52" name="Shape 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3"/>
        <p:cNvGrpSpPr/>
        <p:nvPr/>
      </p:nvGrpSpPr>
      <p:grpSpPr>
        <a:xfrm>
          <a:off x="0" y="0"/>
          <a:ext cx="0" cy="0"/>
          <a:chOff x="0" y="0"/>
          <a:chExt cx="0" cy="0"/>
        </a:xfrm>
      </p:grpSpPr>
      <p:sp>
        <p:nvSpPr>
          <p:cNvPr id="54" name="Shape 5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Shape 55"/>
          <p:cNvSpPr txBox="1">
            <a:spLocks noGrp="1"/>
          </p:cNvSpPr>
          <p:nvPr>
            <p:ph type="title"/>
          </p:nvPr>
        </p:nvSpPr>
        <p:spPr>
          <a:xfrm>
            <a:off x="311700" y="957125"/>
            <a:ext cx="8520600" cy="21288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1pPr>
            <a:lvl2pPr marR="0" lvl="1"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2pPr>
            <a:lvl3pPr marR="0" lvl="2"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3pPr>
            <a:lvl4pPr marR="0" lvl="3"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4pPr>
            <a:lvl5pPr marR="0" lvl="4"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5pPr>
            <a:lvl6pPr marR="0" lvl="5"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6pPr>
            <a:lvl7pPr marR="0" lvl="6"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7pPr>
            <a:lvl8pPr marR="0" lvl="7"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8pPr>
            <a:lvl9pPr marR="0" lvl="8" algn="ctr" rtl="0">
              <a:lnSpc>
                <a:spcPct val="100000"/>
              </a:lnSpc>
              <a:spcBef>
                <a:spcPts val="0"/>
              </a:spcBef>
              <a:spcAft>
                <a:spcPts val="0"/>
              </a:spcAft>
              <a:buClr>
                <a:schemeClr val="lt2"/>
              </a:buClr>
              <a:buSzPts val="16000"/>
              <a:buFont typeface="Economica"/>
              <a:buNone/>
              <a:defRPr sz="16000" b="0" i="0" u="none" strike="noStrike" cap="none">
                <a:solidFill>
                  <a:schemeClr val="lt2"/>
                </a:solidFill>
                <a:latin typeface="Economica"/>
                <a:ea typeface="Economica"/>
                <a:cs typeface="Economica"/>
                <a:sym typeface="Economica"/>
              </a:defRPr>
            </a:lvl9pPr>
          </a:lstStyle>
          <a:p>
            <a:endParaRPr/>
          </a:p>
        </p:txBody>
      </p:sp>
      <p:sp>
        <p:nvSpPr>
          <p:cNvPr id="56" name="Shape 56"/>
          <p:cNvSpPr txBox="1">
            <a:spLocks noGrp="1"/>
          </p:cNvSpPr>
          <p:nvPr>
            <p:ph type="body" idx="1"/>
          </p:nvPr>
        </p:nvSpPr>
        <p:spPr>
          <a:xfrm>
            <a:off x="311700" y="3162000"/>
            <a:ext cx="8520600" cy="1071600"/>
          </a:xfrm>
          <a:prstGeom prst="rect">
            <a:avLst/>
          </a:prstGeom>
          <a:noFill/>
          <a:ln>
            <a:noFill/>
          </a:ln>
        </p:spPr>
        <p:txBody>
          <a:bodyPr spcFirstLastPara="1" wrap="square" lIns="91425" tIns="91425" rIns="91425" bIns="91425" anchor="t" anchorCtr="0"/>
          <a:lstStyle>
            <a:lvl1pPr marL="457200" marR="0" lvl="0" indent="-342900" algn="ctr" rtl="0">
              <a:lnSpc>
                <a:spcPct val="115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ctr"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ctr" rtl="0">
              <a:lnSpc>
                <a:spcPct val="115000"/>
              </a:lnSpc>
              <a:spcBef>
                <a:spcPts val="1600"/>
              </a:spcBef>
              <a:spcAft>
                <a:spcPts val="160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a:p>
        </p:txBody>
      </p:sp>
      <p:sp>
        <p:nvSpPr>
          <p:cNvPr id="57" name="Shape 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1pPr>
            <a:lvl2pPr marR="0" lvl="1"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2pPr>
            <a:lvl3pPr marR="0" lvl="2"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3pPr>
            <a:lvl4pPr marR="0" lvl="3"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4pPr>
            <a:lvl5pPr marR="0" lvl="4"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5pPr>
            <a:lvl6pPr marR="0" lvl="5"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6pPr>
            <a:lvl7pPr marR="0" lvl="6"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7pPr>
            <a:lvl8pPr marR="0" lvl="7"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8pPr>
            <a:lvl9pPr marR="0" lvl="8" algn="l" rtl="0">
              <a:lnSpc>
                <a:spcPct val="100000"/>
              </a:lnSpc>
              <a:spcBef>
                <a:spcPts val="0"/>
              </a:spcBef>
              <a:spcAft>
                <a:spcPts val="0"/>
              </a:spcAft>
              <a:buClr>
                <a:schemeClr val="dk1"/>
              </a:buClr>
              <a:buSzPts val="4200"/>
              <a:buFont typeface="Economica"/>
              <a:buNone/>
              <a:defRPr sz="4200" b="0" i="0" u="none" strike="noStrike" cap="none">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lvl1pPr marL="457200" marR="0" lvl="0" indent="-342900" algn="l" rtl="0">
              <a:lnSpc>
                <a:spcPct val="115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115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115000"/>
              </a:lnSpc>
              <a:spcBef>
                <a:spcPts val="1600"/>
              </a:spcBef>
              <a:spcAft>
                <a:spcPts val="160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1pPr>
            <a:lvl2pPr marL="0" marR="0" lvl="1"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2pPr>
            <a:lvl3pPr marL="0" marR="0" lvl="2"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3pPr>
            <a:lvl4pPr marL="0" marR="0" lvl="3"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4pPr>
            <a:lvl5pPr marL="0" marR="0" lvl="4"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5pPr>
            <a:lvl6pPr marL="0" marR="0" lvl="5"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6pPr>
            <a:lvl7pPr marL="0" marR="0" lvl="6"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7pPr>
            <a:lvl8pPr marL="0" marR="0" lvl="7"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8pPr>
            <a:lvl9pPr marL="0" marR="0" lvl="8" indent="0" algn="r" rtl="0">
              <a:lnSpc>
                <a:spcPct val="100000"/>
              </a:lnSpc>
              <a:spcBef>
                <a:spcPts val="0"/>
              </a:spcBef>
              <a:spcAft>
                <a:spcPts val="0"/>
              </a:spcAft>
              <a:buClr>
                <a:schemeClr val="dk1"/>
              </a:buClr>
              <a:buSzPts val="1000"/>
              <a:buFont typeface="Economica"/>
              <a:buNone/>
              <a:defRPr sz="1000" b="0" i="0" u="none" strike="noStrike" cap="none">
                <a:solidFill>
                  <a:schemeClr val="dk1"/>
                </a:solidFill>
                <a:latin typeface="Economica"/>
                <a:ea typeface="Economica"/>
                <a:cs typeface="Economica"/>
                <a:sym typeface="Economica"/>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image" Target="../media/image44.png"/><Relationship Id="rId7" Type="http://schemas.openxmlformats.org/officeDocument/2006/relationships/image" Target="../media/image41.png"/><Relationship Id="rId12"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10.png"/><Relationship Id="rId5" Type="http://schemas.openxmlformats.org/officeDocument/2006/relationships/image" Target="../media/image29.png"/><Relationship Id="rId10" Type="http://schemas.openxmlformats.org/officeDocument/2006/relationships/image" Target="../media/image9.png"/><Relationship Id="rId4" Type="http://schemas.openxmlformats.org/officeDocument/2006/relationships/image" Target="../media/image45.png"/><Relationship Id="rId9"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2932500" y="1270200"/>
            <a:ext cx="3279000" cy="6375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First Generation</a:t>
            </a:r>
            <a:endParaRPr sz="4200" b="0" i="0" u="none" strike="noStrike" cap="none">
              <a:solidFill>
                <a:schemeClr val="dk1"/>
              </a:solidFill>
              <a:latin typeface="Economica"/>
              <a:ea typeface="Economica"/>
              <a:cs typeface="Economica"/>
              <a:sym typeface="Economica"/>
            </a:endParaRPr>
          </a:p>
        </p:txBody>
      </p:sp>
      <p:sp>
        <p:nvSpPr>
          <p:cNvPr id="63" name="Shape 63"/>
          <p:cNvSpPr txBox="1">
            <a:spLocks noGrp="1"/>
          </p:cNvSpPr>
          <p:nvPr>
            <p:ph type="subTitle" idx="1"/>
          </p:nvPr>
        </p:nvSpPr>
        <p:spPr>
          <a:xfrm>
            <a:off x="3006000" y="1974938"/>
            <a:ext cx="3132000" cy="1328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2100"/>
              <a:buFont typeface="Economica"/>
              <a:buNone/>
            </a:pPr>
            <a:r>
              <a:rPr lang="en" sz="1400" b="0" i="0" u="none" strike="noStrike" cap="none">
                <a:solidFill>
                  <a:schemeClr val="dk1"/>
                </a:solidFill>
                <a:latin typeface="Rockwell"/>
                <a:ea typeface="Rockwell"/>
                <a:cs typeface="Rockwell"/>
                <a:sym typeface="Rockwell"/>
              </a:rPr>
              <a:t>Joseph Crisolo</a:t>
            </a:r>
            <a:endParaRPr sz="14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2100"/>
              <a:buFont typeface="Economica"/>
              <a:buNone/>
            </a:pPr>
            <a:r>
              <a:rPr lang="en" sz="1400" b="0" i="0" u="none" strike="noStrike" cap="none">
                <a:solidFill>
                  <a:schemeClr val="dk1"/>
                </a:solidFill>
                <a:latin typeface="Rockwell"/>
                <a:ea typeface="Rockwell"/>
                <a:cs typeface="Rockwell"/>
                <a:sym typeface="Rockwell"/>
              </a:rPr>
              <a:t>Maximiliano Barragan</a:t>
            </a:r>
            <a:endParaRPr sz="14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2100"/>
              <a:buFont typeface="Economica"/>
              <a:buNone/>
            </a:pPr>
            <a:r>
              <a:rPr lang="en" sz="1400" b="0" i="0" u="none" strike="noStrike" cap="none">
                <a:solidFill>
                  <a:schemeClr val="dk1"/>
                </a:solidFill>
                <a:latin typeface="Rockwell"/>
                <a:ea typeface="Rockwell"/>
                <a:cs typeface="Rockwell"/>
                <a:sym typeface="Rockwell"/>
              </a:rPr>
              <a:t>Junghwan Park</a:t>
            </a:r>
            <a:endParaRPr sz="14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2100"/>
              <a:buFont typeface="Economica"/>
              <a:buNone/>
            </a:pPr>
            <a:r>
              <a:rPr lang="en" sz="1400" b="0" i="0" u="none" strike="noStrike" cap="none">
                <a:solidFill>
                  <a:schemeClr val="dk1"/>
                </a:solidFill>
                <a:latin typeface="Rockwell"/>
                <a:ea typeface="Rockwell"/>
                <a:cs typeface="Rockwell"/>
                <a:sym typeface="Rockwell"/>
              </a:rPr>
              <a:t>Alisha Shahbazian</a:t>
            </a:r>
            <a:endParaRPr sz="14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2100"/>
              <a:buFont typeface="Economica"/>
              <a:buNone/>
            </a:pPr>
            <a:r>
              <a:rPr lang="en" sz="1400" b="0" i="0" u="none" strike="noStrike" cap="none">
                <a:solidFill>
                  <a:schemeClr val="dk1"/>
                </a:solidFill>
                <a:latin typeface="Rockwell"/>
                <a:ea typeface="Rockwell"/>
                <a:cs typeface="Rockwell"/>
                <a:sym typeface="Rockwell"/>
              </a:rPr>
              <a:t>Daniel Arroyo</a:t>
            </a:r>
            <a:endParaRPr sz="1400" b="0" i="0" u="none" strike="noStrike" cap="none">
              <a:solidFill>
                <a:schemeClr val="dk1"/>
              </a:solidFill>
              <a:latin typeface="Economica"/>
              <a:ea typeface="Economica"/>
              <a:cs typeface="Economica"/>
              <a:sym typeface="Economica"/>
            </a:endParaRPr>
          </a:p>
          <a:p>
            <a:pPr marL="0" marR="0" lvl="0" indent="0" algn="ctr" rtl="0">
              <a:lnSpc>
                <a:spcPct val="100000"/>
              </a:lnSpc>
              <a:spcBef>
                <a:spcPts val="0"/>
              </a:spcBef>
              <a:spcAft>
                <a:spcPts val="0"/>
              </a:spcAft>
              <a:buClr>
                <a:schemeClr val="dk1"/>
              </a:buClr>
              <a:buSzPts val="2100"/>
              <a:buFont typeface="Economica"/>
              <a:buNone/>
            </a:pPr>
            <a:endParaRPr sz="12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2100"/>
              <a:buFont typeface="Economica"/>
              <a:buNone/>
            </a:pPr>
            <a:endParaRPr sz="1200" b="0" i="0" u="none" strike="noStrike" cap="none">
              <a:solidFill>
                <a:schemeClr val="dk1"/>
              </a:solidFill>
              <a:latin typeface="Rockwell"/>
              <a:ea typeface="Rockwell"/>
              <a:cs typeface="Rockwell"/>
              <a:sym typeface="Rockwell"/>
            </a:endParaRPr>
          </a:p>
        </p:txBody>
      </p:sp>
      <p:sp>
        <p:nvSpPr>
          <p:cNvPr id="64" name="Shape 64"/>
          <p:cNvSpPr txBox="1">
            <a:spLocks noGrp="1"/>
          </p:cNvSpPr>
          <p:nvPr>
            <p:ph type="subTitle" idx="1"/>
          </p:nvPr>
        </p:nvSpPr>
        <p:spPr>
          <a:xfrm>
            <a:off x="2691800" y="3365338"/>
            <a:ext cx="4219987" cy="738600"/>
          </a:xfrm>
          <a:prstGeom prst="rect">
            <a:avLst/>
          </a:prstGeom>
          <a:noFill/>
          <a:ln>
            <a:noFill/>
          </a:ln>
        </p:spPr>
        <p:txBody>
          <a:bodyPr spcFirstLastPara="1" wrap="square" lIns="91425" tIns="91425" rIns="91425" bIns="91425" anchor="t" anchorCtr="0">
            <a:noAutofit/>
          </a:bodyPr>
          <a:lstStyle/>
          <a:p>
            <a:pPr marL="0" marR="0" lvl="0" indent="457200" algn="l" rtl="0">
              <a:lnSpc>
                <a:spcPct val="100000"/>
              </a:lnSpc>
              <a:spcBef>
                <a:spcPts val="0"/>
              </a:spcBef>
              <a:spcAft>
                <a:spcPts val="0"/>
              </a:spcAft>
              <a:buClr>
                <a:schemeClr val="dk1"/>
              </a:buClr>
              <a:buSzPts val="2100"/>
              <a:buFont typeface="Economica"/>
              <a:buNone/>
            </a:pPr>
            <a:r>
              <a:rPr lang="en" sz="1200" b="0" i="0" u="none" strike="noStrike" cap="none" dirty="0">
                <a:solidFill>
                  <a:schemeClr val="dk1"/>
                </a:solidFill>
                <a:latin typeface="Rockwell"/>
                <a:ea typeface="Rockwell"/>
                <a:cs typeface="Rockwell"/>
                <a:sym typeface="Rockwell"/>
              </a:rPr>
              <a:t>Faculty Advisor: Dr. Elaine Kang</a:t>
            </a:r>
            <a:endParaRPr sz="2000" dirty="0"/>
          </a:p>
          <a:p>
            <a:pPr marL="0" marR="0" lvl="0" indent="457200" algn="l" rtl="0">
              <a:lnSpc>
                <a:spcPct val="100000"/>
              </a:lnSpc>
              <a:spcBef>
                <a:spcPts val="0"/>
              </a:spcBef>
              <a:spcAft>
                <a:spcPts val="0"/>
              </a:spcAft>
              <a:buClr>
                <a:schemeClr val="dk1"/>
              </a:buClr>
              <a:buSzPts val="2100"/>
              <a:buFont typeface="Economica"/>
              <a:buNone/>
            </a:pPr>
            <a:r>
              <a:rPr lang="en" sz="1200" b="0" i="0" u="none" strike="noStrike" cap="none" dirty="0">
                <a:solidFill>
                  <a:schemeClr val="dk1"/>
                </a:solidFill>
                <a:latin typeface="Rockwell"/>
                <a:ea typeface="Rockwell"/>
                <a:cs typeface="Rockwell"/>
                <a:sym typeface="Rockwell"/>
              </a:rPr>
              <a:t>Project Liaison: Prof. </a:t>
            </a:r>
            <a:r>
              <a:rPr lang="en" sz="1200" b="0" i="0" u="none" strike="noStrike" cap="none" dirty="0" err="1">
                <a:solidFill>
                  <a:schemeClr val="dk1"/>
                </a:solidFill>
                <a:latin typeface="Rockwell"/>
                <a:ea typeface="Rockwell"/>
                <a:cs typeface="Rockwell"/>
                <a:sym typeface="Rockwell"/>
              </a:rPr>
              <a:t>Sylke</a:t>
            </a:r>
            <a:r>
              <a:rPr lang="en" sz="1200" b="0" i="0" u="none" strike="noStrike" cap="none" dirty="0">
                <a:solidFill>
                  <a:schemeClr val="dk1"/>
                </a:solidFill>
                <a:latin typeface="Rockwell"/>
                <a:ea typeface="Rockwell"/>
                <a:cs typeface="Rockwell"/>
                <a:sym typeface="Rockwell"/>
              </a:rPr>
              <a:t> Rene Meyer</a:t>
            </a:r>
            <a:endParaRPr sz="1200" b="0" i="0" u="none" strike="noStrike" cap="none" dirty="0">
              <a:solidFill>
                <a:schemeClr val="dk1"/>
              </a:solidFill>
              <a:latin typeface="Rockwell"/>
              <a:ea typeface="Rockwell"/>
              <a:cs typeface="Rockwell"/>
              <a:sym typeface="Rockwell"/>
            </a:endParaRPr>
          </a:p>
        </p:txBody>
      </p:sp>
      <p:pic>
        <p:nvPicPr>
          <p:cNvPr id="65" name="Shape 65"/>
          <p:cNvPicPr preferRelativeResize="0"/>
          <p:nvPr/>
        </p:nvPicPr>
        <p:blipFill>
          <a:blip r:embed="rId3">
            <a:alphaModFix/>
          </a:blip>
          <a:stretch>
            <a:fillRect/>
          </a:stretch>
        </p:blipFill>
        <p:spPr>
          <a:xfrm>
            <a:off x="926050" y="713972"/>
            <a:ext cx="959436" cy="1260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Shape 70"/>
          <p:cNvSpPr/>
          <p:nvPr/>
        </p:nvSpPr>
        <p:spPr>
          <a:xfrm>
            <a:off x="209500" y="857250"/>
            <a:ext cx="6299400" cy="40872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ckwell"/>
              <a:ea typeface="Rockwell"/>
              <a:cs typeface="Rockwell"/>
              <a:sym typeface="Rockwell"/>
            </a:endParaRPr>
          </a:p>
        </p:txBody>
      </p:sp>
      <p:sp>
        <p:nvSpPr>
          <p:cNvPr id="71" name="Shape 71"/>
          <p:cNvSpPr/>
          <p:nvPr/>
        </p:nvSpPr>
        <p:spPr>
          <a:xfrm>
            <a:off x="2583850" y="857250"/>
            <a:ext cx="6437100" cy="4087200"/>
          </a:xfrm>
          <a:prstGeom prst="ellipse">
            <a:avLst/>
          </a:prstGeom>
          <a:noFill/>
          <a:ln w="381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ckwell"/>
              <a:ea typeface="Rockwell"/>
              <a:cs typeface="Rockwell"/>
              <a:sym typeface="Rockwell"/>
            </a:endParaRPr>
          </a:p>
        </p:txBody>
      </p:sp>
      <p:sp>
        <p:nvSpPr>
          <p:cNvPr id="72" name="Shape 72"/>
          <p:cNvSpPr txBox="1"/>
          <p:nvPr/>
        </p:nvSpPr>
        <p:spPr>
          <a:xfrm>
            <a:off x="2011599" y="17650"/>
            <a:ext cx="2775085" cy="8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Computer Science</a:t>
            </a:r>
            <a:endParaRPr sz="2200" b="0" i="0" u="sng" strike="noStrike" cap="none">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Team</a:t>
            </a:r>
            <a:endParaRPr sz="2200" b="0" i="0" u="sng" strike="noStrike" cap="none">
              <a:solidFill>
                <a:srgbClr val="000000"/>
              </a:solidFill>
              <a:latin typeface="Rockwell"/>
              <a:ea typeface="Rockwell"/>
              <a:cs typeface="Rockwell"/>
              <a:sym typeface="Rockwell"/>
            </a:endParaRPr>
          </a:p>
        </p:txBody>
      </p:sp>
      <p:sp>
        <p:nvSpPr>
          <p:cNvPr id="73" name="Shape 73"/>
          <p:cNvSpPr txBox="1"/>
          <p:nvPr/>
        </p:nvSpPr>
        <p:spPr>
          <a:xfrm>
            <a:off x="5250550" y="254275"/>
            <a:ext cx="862500" cy="65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Rockwell"/>
              <a:buNone/>
            </a:pPr>
            <a:endParaRPr sz="1400" b="0" i="0" u="none" strike="noStrike" cap="none">
              <a:solidFill>
                <a:srgbClr val="000000"/>
              </a:solidFill>
              <a:latin typeface="Arial"/>
              <a:ea typeface="Arial"/>
              <a:cs typeface="Arial"/>
              <a:sym typeface="Arial"/>
            </a:endParaRPr>
          </a:p>
        </p:txBody>
      </p:sp>
      <p:sp>
        <p:nvSpPr>
          <p:cNvPr id="74" name="Shape 74"/>
          <p:cNvSpPr txBox="1"/>
          <p:nvPr/>
        </p:nvSpPr>
        <p:spPr>
          <a:xfrm>
            <a:off x="5794073" y="1232900"/>
            <a:ext cx="2526300" cy="651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400" b="1" i="0" u="none" strike="noStrike" cap="none">
                <a:solidFill>
                  <a:srgbClr val="000000"/>
                </a:solidFill>
                <a:latin typeface="Rockwell"/>
                <a:ea typeface="Rockwell"/>
                <a:cs typeface="Rockwell"/>
                <a:sym typeface="Rockwell"/>
              </a:rPr>
              <a:t>Project Liaison: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Rockwell"/>
              <a:buNone/>
            </a:pPr>
            <a:r>
              <a:rPr lang="en" sz="1400" b="0" i="0" u="none" strike="noStrike" cap="none">
                <a:solidFill>
                  <a:srgbClr val="000000"/>
                </a:solidFill>
                <a:latin typeface="Rockwell"/>
                <a:ea typeface="Rockwell"/>
                <a:cs typeface="Rockwell"/>
                <a:sym typeface="Rockwell"/>
              </a:rPr>
              <a:t>Prof. Sylke Rene Meyer</a:t>
            </a:r>
            <a:endParaRPr sz="1400" b="0" i="0" u="none" strike="noStrike" cap="none">
              <a:solidFill>
                <a:srgbClr val="000000"/>
              </a:solidFill>
              <a:latin typeface="Arial"/>
              <a:ea typeface="Arial"/>
              <a:cs typeface="Arial"/>
              <a:sym typeface="Arial"/>
            </a:endParaRPr>
          </a:p>
        </p:txBody>
      </p:sp>
      <p:sp>
        <p:nvSpPr>
          <p:cNvPr id="75" name="Shape 75"/>
          <p:cNvSpPr txBox="1"/>
          <p:nvPr/>
        </p:nvSpPr>
        <p:spPr>
          <a:xfrm>
            <a:off x="3309400" y="1285275"/>
            <a:ext cx="2460600" cy="855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Game Design</a:t>
            </a:r>
            <a:endParaRPr sz="2200" b="0" i="0" u="sng" strike="noStrike" cap="none">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Team</a:t>
            </a:r>
            <a:endParaRPr sz="2200" b="0" i="0" u="sng" strike="noStrike" cap="none">
              <a:solidFill>
                <a:srgbClr val="000000"/>
              </a:solidFill>
              <a:latin typeface="Rockwell"/>
              <a:ea typeface="Rockwell"/>
              <a:cs typeface="Rockwell"/>
              <a:sym typeface="Rockwell"/>
            </a:endParaRPr>
          </a:p>
        </p:txBody>
      </p:sp>
      <p:sp>
        <p:nvSpPr>
          <p:cNvPr id="76" name="Shape 76"/>
          <p:cNvSpPr txBox="1"/>
          <p:nvPr/>
        </p:nvSpPr>
        <p:spPr>
          <a:xfrm>
            <a:off x="6207325" y="1923250"/>
            <a:ext cx="2835300" cy="109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050"/>
              <a:buFont typeface="Rockwell"/>
              <a:buNone/>
            </a:pPr>
            <a:r>
              <a:rPr lang="en" sz="1600" b="1" i="0" u="none" strike="noStrike" cap="none">
                <a:solidFill>
                  <a:srgbClr val="000000"/>
                </a:solidFill>
                <a:latin typeface="Rockwell"/>
                <a:ea typeface="Rockwell"/>
                <a:cs typeface="Rockwell"/>
                <a:sym typeface="Rockwell"/>
              </a:rPr>
              <a:t>Art / Animation </a:t>
            </a:r>
            <a:endParaRPr sz="1600" b="1" i="0" u="none" strike="noStrike" cap="none">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1050"/>
              <a:buFont typeface="Rockwell"/>
              <a:buNone/>
            </a:pPr>
            <a:r>
              <a:rPr lang="en" sz="1600" b="1" i="0" u="none" strike="noStrike" cap="none">
                <a:solidFill>
                  <a:srgbClr val="000000"/>
                </a:solidFill>
                <a:latin typeface="Rockwell"/>
                <a:ea typeface="Rockwell"/>
                <a:cs typeface="Rockwell"/>
                <a:sym typeface="Rockwell"/>
              </a:rPr>
              <a:t>Faculty Advisors:</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Rockwell"/>
              <a:buNone/>
            </a:pPr>
            <a:r>
              <a:rPr lang="en" sz="1600" b="0" i="0" u="none" strike="noStrike" cap="none">
                <a:solidFill>
                  <a:srgbClr val="000000"/>
                </a:solidFill>
                <a:latin typeface="Rockwell"/>
                <a:ea typeface="Rockwell"/>
                <a:cs typeface="Rockwell"/>
                <a:sym typeface="Rockwell"/>
              </a:rPr>
              <a:t>Prof. Sarah Beeby</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Rockwell"/>
              <a:buNone/>
            </a:pPr>
            <a:r>
              <a:rPr lang="en" sz="1600" b="0" i="0" u="none" strike="noStrike" cap="none">
                <a:solidFill>
                  <a:srgbClr val="000000"/>
                </a:solidFill>
                <a:latin typeface="Rockwell"/>
                <a:ea typeface="Rockwell"/>
                <a:cs typeface="Rockwell"/>
                <a:sym typeface="Rockwell"/>
              </a:rPr>
              <a:t>Prof. Jim Ovelman</a:t>
            </a:r>
            <a:endParaRPr sz="1600" b="0" i="0" u="none" strike="noStrike" cap="none">
              <a:solidFill>
                <a:srgbClr val="000000"/>
              </a:solidFill>
              <a:latin typeface="Arial"/>
              <a:ea typeface="Arial"/>
              <a:cs typeface="Arial"/>
              <a:sym typeface="Arial"/>
            </a:endParaRPr>
          </a:p>
        </p:txBody>
      </p:sp>
      <p:sp>
        <p:nvSpPr>
          <p:cNvPr id="77" name="Shape 77"/>
          <p:cNvSpPr txBox="1"/>
          <p:nvPr/>
        </p:nvSpPr>
        <p:spPr>
          <a:xfrm>
            <a:off x="3267775" y="2097100"/>
            <a:ext cx="2526300" cy="749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600" b="1" i="0" u="none" strike="noStrike" cap="none">
                <a:solidFill>
                  <a:srgbClr val="000000"/>
                </a:solidFill>
                <a:latin typeface="Rockwell"/>
                <a:ea typeface="Rockwell"/>
                <a:cs typeface="Rockwell"/>
                <a:sym typeface="Rockwell"/>
              </a:rPr>
              <a:t>Lead Game Design:</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600" b="0" i="0" u="none" strike="noStrike" cap="none">
                <a:solidFill>
                  <a:srgbClr val="000000"/>
                </a:solidFill>
                <a:latin typeface="Rockwell"/>
                <a:ea typeface="Rockwell"/>
                <a:cs typeface="Rockwell"/>
                <a:sym typeface="Rockwell"/>
              </a:rPr>
              <a:t>Megan Reynolds</a:t>
            </a:r>
            <a:endParaRPr sz="1600" b="0" i="0" u="none" strike="noStrike" cap="none">
              <a:solidFill>
                <a:srgbClr val="000000"/>
              </a:solidFill>
              <a:latin typeface="Arial"/>
              <a:ea typeface="Arial"/>
              <a:cs typeface="Arial"/>
              <a:sym typeface="Arial"/>
            </a:endParaRPr>
          </a:p>
        </p:txBody>
      </p:sp>
      <p:sp>
        <p:nvSpPr>
          <p:cNvPr id="78" name="Shape 78"/>
          <p:cNvSpPr txBox="1"/>
          <p:nvPr/>
        </p:nvSpPr>
        <p:spPr>
          <a:xfrm>
            <a:off x="3074575" y="2764925"/>
            <a:ext cx="2912700" cy="651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600" b="1" i="0" u="none" strike="noStrike" cap="none">
                <a:solidFill>
                  <a:srgbClr val="000000"/>
                </a:solidFill>
                <a:latin typeface="Rockwell"/>
                <a:ea typeface="Rockwell"/>
                <a:cs typeface="Rockwell"/>
                <a:sym typeface="Rockwell"/>
              </a:rPr>
              <a:t>Lead Programmer:</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600" b="0" i="0" u="none" strike="noStrike" cap="none">
                <a:solidFill>
                  <a:srgbClr val="000000"/>
                </a:solidFill>
                <a:latin typeface="Rockwell"/>
                <a:ea typeface="Rockwell"/>
                <a:cs typeface="Rockwell"/>
                <a:sym typeface="Rockwell"/>
              </a:rPr>
              <a:t>Joseph Crisolo</a:t>
            </a:r>
            <a:endParaRPr sz="1600" b="0" i="0" u="none" strike="noStrike" cap="none">
              <a:solidFill>
                <a:srgbClr val="000000"/>
              </a:solidFill>
              <a:latin typeface="Arial"/>
              <a:ea typeface="Arial"/>
              <a:cs typeface="Arial"/>
              <a:sym typeface="Arial"/>
            </a:endParaRPr>
          </a:p>
        </p:txBody>
      </p:sp>
      <p:sp>
        <p:nvSpPr>
          <p:cNvPr id="79" name="Shape 79"/>
          <p:cNvSpPr txBox="1"/>
          <p:nvPr/>
        </p:nvSpPr>
        <p:spPr>
          <a:xfrm>
            <a:off x="3300625" y="3467975"/>
            <a:ext cx="2460600" cy="915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600" b="1" i="0" u="none" strike="noStrike" cap="none">
                <a:solidFill>
                  <a:srgbClr val="000000"/>
                </a:solidFill>
                <a:latin typeface="Rockwell"/>
                <a:ea typeface="Rockwell"/>
                <a:cs typeface="Rockwell"/>
                <a:sym typeface="Rockwell"/>
              </a:rPr>
              <a:t>Lead Artists:</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600" b="0" i="0" u="none" strike="noStrike" cap="none">
                <a:solidFill>
                  <a:srgbClr val="000000"/>
                </a:solidFill>
                <a:latin typeface="Rockwell"/>
                <a:ea typeface="Rockwell"/>
                <a:cs typeface="Rockwell"/>
                <a:sym typeface="Rockwell"/>
              </a:rPr>
              <a:t>Ilan Conrado</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600" b="0" i="0" u="none" strike="noStrike" cap="none">
                <a:solidFill>
                  <a:srgbClr val="000000"/>
                </a:solidFill>
                <a:latin typeface="Rockwell"/>
                <a:ea typeface="Rockwell"/>
                <a:cs typeface="Rockwell"/>
                <a:sym typeface="Rockwell"/>
              </a:rPr>
              <a:t>Angelica Conde</a:t>
            </a:r>
            <a:endParaRPr sz="1600" b="0" i="0" u="none" strike="noStrike" cap="none">
              <a:solidFill>
                <a:srgbClr val="000000"/>
              </a:solidFill>
              <a:latin typeface="Arial"/>
              <a:ea typeface="Arial"/>
              <a:cs typeface="Arial"/>
              <a:sym typeface="Arial"/>
            </a:endParaRPr>
          </a:p>
        </p:txBody>
      </p:sp>
      <p:sp>
        <p:nvSpPr>
          <p:cNvPr id="80" name="Shape 80"/>
          <p:cNvSpPr txBox="1"/>
          <p:nvPr/>
        </p:nvSpPr>
        <p:spPr>
          <a:xfrm>
            <a:off x="815800" y="1285275"/>
            <a:ext cx="2577000" cy="6516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Clr>
                <a:srgbClr val="000000"/>
              </a:buClr>
              <a:buSzPts val="1200"/>
              <a:buFont typeface="Rockwell"/>
              <a:buNone/>
            </a:pPr>
            <a:r>
              <a:rPr lang="en" sz="1600" b="1" i="0" u="none" strike="noStrike" cap="none">
                <a:solidFill>
                  <a:srgbClr val="000000"/>
                </a:solidFill>
                <a:latin typeface="Rockwell"/>
                <a:ea typeface="Rockwell"/>
                <a:cs typeface="Rockwell"/>
                <a:sym typeface="Rockwell"/>
              </a:rPr>
              <a:t>Faculty Advisor:</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600" b="0" i="0" u="none" strike="noStrike" cap="none">
                <a:solidFill>
                  <a:srgbClr val="000000"/>
                </a:solidFill>
                <a:latin typeface="Rockwell"/>
                <a:ea typeface="Rockwell"/>
                <a:cs typeface="Rockwell"/>
                <a:sym typeface="Rockwell"/>
              </a:rPr>
              <a:t>Dr. Elaine Kang</a:t>
            </a:r>
            <a:endParaRPr sz="1600" b="0" i="0" u="none" strike="noStrike" cap="none">
              <a:solidFill>
                <a:srgbClr val="000000"/>
              </a:solidFill>
              <a:latin typeface="Arial"/>
              <a:ea typeface="Arial"/>
              <a:cs typeface="Arial"/>
              <a:sym typeface="Arial"/>
            </a:endParaRPr>
          </a:p>
        </p:txBody>
      </p:sp>
      <p:sp>
        <p:nvSpPr>
          <p:cNvPr id="81" name="Shape 81"/>
          <p:cNvSpPr txBox="1"/>
          <p:nvPr/>
        </p:nvSpPr>
        <p:spPr>
          <a:xfrm>
            <a:off x="561575" y="2114250"/>
            <a:ext cx="1848900" cy="915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800" b="1" i="0" u="none" strike="noStrike" cap="none">
                <a:solidFill>
                  <a:srgbClr val="000000"/>
                </a:solidFill>
                <a:latin typeface="Rockwell"/>
                <a:ea typeface="Rockwell"/>
                <a:cs typeface="Rockwell"/>
                <a:sym typeface="Rockwell"/>
              </a:rPr>
              <a:t>Senior Design</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Rockwell"/>
              <a:buNone/>
            </a:pPr>
            <a:r>
              <a:rPr lang="en" sz="1800" b="1" i="0" u="none" strike="noStrike" cap="none">
                <a:solidFill>
                  <a:srgbClr val="000000"/>
                </a:solidFill>
                <a:latin typeface="Rockwell"/>
                <a:ea typeface="Rockwell"/>
                <a:cs typeface="Rockwell"/>
                <a:sym typeface="Rockwell"/>
              </a:rPr>
              <a:t>Programming Team</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Rockwell"/>
              <a:ea typeface="Rockwell"/>
              <a:cs typeface="Rockwell"/>
              <a:sym typeface="Rockwell"/>
            </a:endParaRPr>
          </a:p>
        </p:txBody>
      </p:sp>
      <p:sp>
        <p:nvSpPr>
          <p:cNvPr id="82" name="Shape 82"/>
          <p:cNvSpPr txBox="1"/>
          <p:nvPr/>
        </p:nvSpPr>
        <p:spPr>
          <a:xfrm>
            <a:off x="1013025" y="3353675"/>
            <a:ext cx="2015700" cy="10293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00000"/>
              </a:lnSpc>
              <a:spcBef>
                <a:spcPts val="0"/>
              </a:spcBef>
              <a:spcAft>
                <a:spcPts val="0"/>
              </a:spcAft>
              <a:buClr>
                <a:srgbClr val="000000"/>
              </a:buClr>
              <a:buSzPts val="1600"/>
              <a:buFont typeface="Rockwell"/>
              <a:buChar char="●"/>
            </a:pPr>
            <a:r>
              <a:rPr lang="en" sz="1600" b="0" i="0" u="none" strike="noStrike" cap="none">
                <a:solidFill>
                  <a:srgbClr val="000000"/>
                </a:solidFill>
                <a:latin typeface="Rockwell"/>
                <a:ea typeface="Rockwell"/>
                <a:cs typeface="Rockwell"/>
                <a:sym typeface="Rockwell"/>
              </a:rPr>
              <a:t>Implement and Code</a:t>
            </a:r>
            <a:endParaRPr sz="1600" b="0" i="0" u="none" strike="noStrike" cap="none">
              <a:solidFill>
                <a:srgbClr val="000000"/>
              </a:solidFill>
              <a:latin typeface="Rockwell"/>
              <a:ea typeface="Rockwell"/>
              <a:cs typeface="Rockwell"/>
              <a:sym typeface="Rockwell"/>
            </a:endParaRPr>
          </a:p>
          <a:p>
            <a:pPr marL="457200" marR="0" lvl="0" indent="-330200" algn="l" rtl="0">
              <a:lnSpc>
                <a:spcPct val="100000"/>
              </a:lnSpc>
              <a:spcBef>
                <a:spcPts val="0"/>
              </a:spcBef>
              <a:spcAft>
                <a:spcPts val="0"/>
              </a:spcAft>
              <a:buClr>
                <a:srgbClr val="000000"/>
              </a:buClr>
              <a:buSzPts val="1600"/>
              <a:buFont typeface="Rockwell"/>
              <a:buChar char="●"/>
            </a:pPr>
            <a:r>
              <a:rPr lang="en" sz="1600" b="0" i="0" u="none" strike="noStrike" cap="none">
                <a:solidFill>
                  <a:srgbClr val="000000"/>
                </a:solidFill>
                <a:latin typeface="Rockwell"/>
                <a:ea typeface="Rockwell"/>
                <a:cs typeface="Rockwell"/>
                <a:sym typeface="Rockwell"/>
              </a:rPr>
              <a:t>Integrate Art Assets</a:t>
            </a:r>
            <a:endParaRPr sz="1600" b="0" i="0" u="none" strike="noStrike" cap="none">
              <a:solidFill>
                <a:srgbClr val="000000"/>
              </a:solidFill>
              <a:latin typeface="Arial"/>
              <a:ea typeface="Arial"/>
              <a:cs typeface="Arial"/>
              <a:sym typeface="Arial"/>
            </a:endParaRPr>
          </a:p>
        </p:txBody>
      </p:sp>
      <p:sp>
        <p:nvSpPr>
          <p:cNvPr id="83" name="Shape 83"/>
          <p:cNvSpPr txBox="1"/>
          <p:nvPr/>
        </p:nvSpPr>
        <p:spPr>
          <a:xfrm>
            <a:off x="6256375" y="3256500"/>
            <a:ext cx="2737200" cy="335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Rockwell"/>
              <a:buNone/>
            </a:pPr>
            <a:r>
              <a:rPr lang="en" sz="1300" b="1" i="0" u="none" strike="noStrike" cap="none">
                <a:solidFill>
                  <a:srgbClr val="000000"/>
                </a:solidFill>
                <a:latin typeface="Rockwell"/>
                <a:ea typeface="Rockwell"/>
                <a:cs typeface="Rockwell"/>
                <a:sym typeface="Rockwell"/>
              </a:rPr>
              <a:t>Student Artists / Animators</a:t>
            </a:r>
            <a:endParaRPr sz="1300" b="0" i="0" u="none" strike="noStrike" cap="none">
              <a:solidFill>
                <a:srgbClr val="000000"/>
              </a:solidFill>
              <a:latin typeface="Arial"/>
              <a:ea typeface="Arial"/>
              <a:cs typeface="Arial"/>
              <a:sym typeface="Arial"/>
            </a:endParaRPr>
          </a:p>
        </p:txBody>
      </p:sp>
      <p:sp>
        <p:nvSpPr>
          <p:cNvPr id="84" name="Shape 84"/>
          <p:cNvSpPr txBox="1"/>
          <p:nvPr/>
        </p:nvSpPr>
        <p:spPr>
          <a:xfrm>
            <a:off x="6207325" y="3541325"/>
            <a:ext cx="2071200" cy="10293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Rockwell"/>
              <a:buChar char="●"/>
            </a:pPr>
            <a:r>
              <a:rPr lang="en" sz="1200" b="0" i="0" u="none" strike="noStrike" cap="none">
                <a:solidFill>
                  <a:srgbClr val="000000"/>
                </a:solidFill>
                <a:latin typeface="Rockwell"/>
                <a:ea typeface="Rockwell"/>
                <a:cs typeface="Rockwell"/>
                <a:sym typeface="Rockwell"/>
              </a:rPr>
              <a:t>Create art assets:  </a:t>
            </a:r>
            <a:endParaRPr sz="12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200"/>
              <a:buFont typeface="Rockwell"/>
              <a:buNone/>
            </a:pPr>
            <a:r>
              <a:rPr lang="en" sz="1200" b="0" i="0" u="none" strike="noStrike" cap="none">
                <a:solidFill>
                  <a:srgbClr val="000000"/>
                </a:solidFill>
                <a:latin typeface="Rockwell"/>
                <a:ea typeface="Rockwell"/>
                <a:cs typeface="Rockwell"/>
                <a:sym typeface="Rockwell"/>
              </a:rPr>
              <a:t>2D Sprites</a:t>
            </a:r>
            <a:endParaRPr sz="12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200"/>
              <a:buFont typeface="Rockwell"/>
              <a:buNone/>
            </a:pPr>
            <a:r>
              <a:rPr lang="en" sz="1200" b="0" i="0" u="none" strike="noStrike" cap="none">
                <a:solidFill>
                  <a:srgbClr val="000000"/>
                </a:solidFill>
                <a:latin typeface="Rockwell"/>
                <a:ea typeface="Rockwell"/>
                <a:cs typeface="Rockwell"/>
                <a:sym typeface="Rockwell"/>
              </a:rPr>
              <a:t>3D Models</a:t>
            </a:r>
            <a:endParaRPr sz="12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200"/>
              <a:buFont typeface="Rockwell"/>
              <a:buNone/>
            </a:pPr>
            <a:r>
              <a:rPr lang="en" sz="1200" b="0" i="0" u="none" strike="noStrike" cap="none">
                <a:solidFill>
                  <a:srgbClr val="000000"/>
                </a:solidFill>
                <a:latin typeface="Rockwell"/>
                <a:ea typeface="Rockwell"/>
                <a:cs typeface="Rockwell"/>
                <a:sym typeface="Rockwell"/>
              </a:rPr>
              <a:t>Animations</a:t>
            </a:r>
            <a:endParaRPr sz="1200" b="0" i="0" u="none" strike="noStrike" cap="none">
              <a:solidFill>
                <a:srgbClr val="000000"/>
              </a:solidFill>
              <a:latin typeface="Arial"/>
              <a:ea typeface="Arial"/>
              <a:cs typeface="Arial"/>
              <a:sym typeface="Arial"/>
            </a:endParaRPr>
          </a:p>
        </p:txBody>
      </p:sp>
      <p:sp>
        <p:nvSpPr>
          <p:cNvPr id="85" name="Shape 85"/>
          <p:cNvSpPr txBox="1"/>
          <p:nvPr/>
        </p:nvSpPr>
        <p:spPr>
          <a:xfrm>
            <a:off x="5542600" y="0"/>
            <a:ext cx="966300" cy="749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Art</a:t>
            </a:r>
            <a:endParaRPr sz="2200" b="0" i="0" u="sng" strike="noStrike" cap="none">
              <a:solidFill>
                <a:srgbClr val="000000"/>
              </a:solidFill>
              <a:latin typeface="Rockwell"/>
              <a:ea typeface="Rockwell"/>
              <a:cs typeface="Rockwell"/>
              <a:sym typeface="Rockwell"/>
            </a:endParaRPr>
          </a:p>
          <a:p>
            <a:pPr marL="0" marR="0" lvl="0" indent="0" algn="ctr" rtl="0">
              <a:lnSpc>
                <a:spcPct val="100000"/>
              </a:lnSpc>
              <a:spcBef>
                <a:spcPts val="0"/>
              </a:spcBef>
              <a:spcAft>
                <a:spcPts val="0"/>
              </a:spcAft>
              <a:buClr>
                <a:srgbClr val="000000"/>
              </a:buClr>
              <a:buSzPts val="2400"/>
              <a:buFont typeface="Rockwell"/>
              <a:buNone/>
            </a:pPr>
            <a:r>
              <a:rPr lang="en" sz="2200" b="0" i="0" u="sng" strike="noStrike" cap="none">
                <a:solidFill>
                  <a:srgbClr val="000000"/>
                </a:solidFill>
                <a:latin typeface="Rockwell"/>
                <a:ea typeface="Rockwell"/>
                <a:cs typeface="Rockwell"/>
                <a:sym typeface="Rockwell"/>
              </a:rPr>
              <a:t>Team</a:t>
            </a:r>
            <a:endParaRPr sz="2200" b="0" i="0" u="sng" strike="noStrike" cap="none">
              <a:solidFill>
                <a:srgbClr val="000000"/>
              </a:solidFill>
              <a:latin typeface="Rockwell"/>
              <a:ea typeface="Rockwell"/>
              <a:cs typeface="Rockwell"/>
              <a:sym typeface="Rockwe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Rockwell"/>
                <a:ea typeface="Rockwell"/>
                <a:cs typeface="Rockwell"/>
                <a:sym typeface="Rockwell"/>
              </a:rPr>
              <a:t>Outline</a:t>
            </a:r>
            <a:endParaRPr sz="4200" b="0" i="0" u="none" strike="noStrike" cap="none">
              <a:solidFill>
                <a:srgbClr val="000000"/>
              </a:solidFill>
              <a:latin typeface="Economica"/>
              <a:ea typeface="Economica"/>
              <a:cs typeface="Economica"/>
              <a:sym typeface="Economica"/>
            </a:endParaRPr>
          </a:p>
        </p:txBody>
      </p:sp>
      <p:sp>
        <p:nvSpPr>
          <p:cNvPr id="91" name="Shape 91"/>
          <p:cNvSpPr txBox="1"/>
          <p:nvPr/>
        </p:nvSpPr>
        <p:spPr>
          <a:xfrm>
            <a:off x="856900" y="1017250"/>
            <a:ext cx="7347900" cy="30267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15000"/>
              </a:lnSpc>
              <a:spcBef>
                <a:spcPts val="0"/>
              </a:spcBef>
              <a:spcAft>
                <a:spcPts val="0"/>
              </a:spcAft>
              <a:buSzPts val="2000"/>
              <a:buFont typeface="Rockwell"/>
              <a:buChar char="❖"/>
            </a:pPr>
            <a:r>
              <a:rPr lang="en" sz="2000">
                <a:latin typeface="Rockwell"/>
                <a:ea typeface="Rockwell"/>
                <a:cs typeface="Rockwell"/>
                <a:sym typeface="Rockwell"/>
              </a:rPr>
              <a:t>Project Overview</a:t>
            </a:r>
            <a:endParaRPr sz="2000">
              <a:latin typeface="Rockwell"/>
              <a:ea typeface="Rockwell"/>
              <a:cs typeface="Rockwell"/>
              <a:sym typeface="Rockwell"/>
            </a:endParaRPr>
          </a:p>
          <a:p>
            <a:pPr marL="457200" marR="0" lvl="0" indent="-355600" algn="l" rtl="0">
              <a:lnSpc>
                <a:spcPct val="115000"/>
              </a:lnSpc>
              <a:spcBef>
                <a:spcPts val="0"/>
              </a:spcBef>
              <a:spcAft>
                <a:spcPts val="0"/>
              </a:spcAft>
              <a:buSzPts val="2000"/>
              <a:buFont typeface="Rockwell"/>
              <a:buChar char="❖"/>
            </a:pPr>
            <a:r>
              <a:rPr lang="en" sz="2000">
                <a:latin typeface="Rockwell"/>
                <a:ea typeface="Rockwell"/>
                <a:cs typeface="Rockwell"/>
                <a:sym typeface="Rockwell"/>
              </a:rPr>
              <a:t>Game Design and Development</a:t>
            </a:r>
            <a:endParaRPr sz="2000">
              <a:latin typeface="Rockwell"/>
              <a:ea typeface="Rockwell"/>
              <a:cs typeface="Rockwell"/>
              <a:sym typeface="Rockwell"/>
            </a:endParaRPr>
          </a:p>
          <a:p>
            <a:pPr marL="914400" marR="0" lvl="1" indent="-342900" algn="l" rtl="0">
              <a:lnSpc>
                <a:spcPct val="115000"/>
              </a:lnSpc>
              <a:spcBef>
                <a:spcPts val="0"/>
              </a:spcBef>
              <a:spcAft>
                <a:spcPts val="0"/>
              </a:spcAft>
              <a:buSzPts val="1800"/>
              <a:buFont typeface="Rockwell"/>
              <a:buChar char="➢"/>
            </a:pPr>
            <a:r>
              <a:rPr lang="en" sz="1800">
                <a:latin typeface="Rockwell"/>
                <a:ea typeface="Rockwell"/>
                <a:cs typeface="Rockwell"/>
                <a:sym typeface="Rockwell"/>
              </a:rPr>
              <a:t>Level Design &amp; 3D Visual Asset Management</a:t>
            </a:r>
            <a:endParaRPr sz="1800">
              <a:latin typeface="Rockwell"/>
              <a:ea typeface="Rockwell"/>
              <a:cs typeface="Rockwell"/>
              <a:sym typeface="Rockwell"/>
            </a:endParaRPr>
          </a:p>
          <a:p>
            <a:pPr marL="914400" marR="0" lvl="1" indent="-342900" algn="l" rtl="0">
              <a:lnSpc>
                <a:spcPct val="115000"/>
              </a:lnSpc>
              <a:spcBef>
                <a:spcPts val="0"/>
              </a:spcBef>
              <a:spcAft>
                <a:spcPts val="0"/>
              </a:spcAft>
              <a:buSzPts val="1800"/>
              <a:buFont typeface="Rockwell"/>
              <a:buChar char="➢"/>
            </a:pPr>
            <a:r>
              <a:rPr lang="en" sz="1800">
                <a:latin typeface="Rockwell"/>
                <a:ea typeface="Rockwell"/>
                <a:cs typeface="Rockwell"/>
                <a:sym typeface="Rockwell"/>
              </a:rPr>
              <a:t>Non-Player Character (NPC) Management</a:t>
            </a:r>
            <a:endParaRPr sz="1800">
              <a:latin typeface="Rockwell"/>
              <a:ea typeface="Rockwell"/>
              <a:cs typeface="Rockwell"/>
              <a:sym typeface="Rockwell"/>
            </a:endParaRPr>
          </a:p>
          <a:p>
            <a:pPr marL="914400" marR="0" lvl="1" indent="-342900" algn="l" rtl="0">
              <a:lnSpc>
                <a:spcPct val="115000"/>
              </a:lnSpc>
              <a:spcBef>
                <a:spcPts val="0"/>
              </a:spcBef>
              <a:spcAft>
                <a:spcPts val="0"/>
              </a:spcAft>
              <a:buSzPts val="1800"/>
              <a:buFont typeface="Rockwell"/>
              <a:buChar char="➢"/>
            </a:pPr>
            <a:r>
              <a:rPr lang="en" sz="1800">
                <a:latin typeface="Rockwell"/>
                <a:ea typeface="Rockwell"/>
                <a:cs typeface="Rockwell"/>
                <a:sym typeface="Rockwell"/>
              </a:rPr>
              <a:t>Dialogue &amp; NPC Interactions</a:t>
            </a:r>
            <a:endParaRPr sz="1800">
              <a:latin typeface="Rockwell"/>
              <a:ea typeface="Rockwell"/>
              <a:cs typeface="Rockwell"/>
              <a:sym typeface="Rockwell"/>
            </a:endParaRPr>
          </a:p>
          <a:p>
            <a:pPr marL="914400" marR="0" lvl="1" indent="-342900" algn="l" rtl="0">
              <a:lnSpc>
                <a:spcPct val="115000"/>
              </a:lnSpc>
              <a:spcBef>
                <a:spcPts val="0"/>
              </a:spcBef>
              <a:spcAft>
                <a:spcPts val="0"/>
              </a:spcAft>
              <a:buSzPts val="1800"/>
              <a:buFont typeface="Rockwell"/>
              <a:buChar char="➢"/>
            </a:pPr>
            <a:r>
              <a:rPr lang="en" sz="1800">
                <a:latin typeface="Rockwell"/>
                <a:ea typeface="Rockwell"/>
                <a:cs typeface="Rockwell"/>
                <a:sym typeface="Rockwell"/>
              </a:rPr>
              <a:t>User Interface (UI), Heads Up Display (HUD), &amp; Mini-Map</a:t>
            </a:r>
            <a:endParaRPr sz="1800">
              <a:latin typeface="Rockwell"/>
              <a:ea typeface="Rockwell"/>
              <a:cs typeface="Rockwell"/>
              <a:sym typeface="Rockwell"/>
            </a:endParaRPr>
          </a:p>
          <a:p>
            <a:pPr marL="914400" marR="0" lvl="1" indent="-342900" algn="l" rtl="0">
              <a:lnSpc>
                <a:spcPct val="115000"/>
              </a:lnSpc>
              <a:spcBef>
                <a:spcPts val="0"/>
              </a:spcBef>
              <a:spcAft>
                <a:spcPts val="0"/>
              </a:spcAft>
              <a:buSzPts val="1800"/>
              <a:buFont typeface="Rockwell"/>
              <a:buChar char="➢"/>
            </a:pPr>
            <a:r>
              <a:rPr lang="en" sz="1800">
                <a:latin typeface="Rockwell"/>
                <a:ea typeface="Rockwell"/>
                <a:cs typeface="Rockwell"/>
                <a:sym typeface="Rockwell"/>
              </a:rPr>
              <a:t>Audio Management Controller</a:t>
            </a:r>
            <a:endParaRPr sz="1800">
              <a:latin typeface="Rockwell"/>
              <a:ea typeface="Rockwell"/>
              <a:cs typeface="Rockwell"/>
              <a:sym typeface="Rockwell"/>
            </a:endParaRPr>
          </a:p>
          <a:p>
            <a:pPr marL="457200" marR="0" lvl="0" indent="-355600" algn="l" rtl="0">
              <a:lnSpc>
                <a:spcPct val="115000"/>
              </a:lnSpc>
              <a:spcBef>
                <a:spcPts val="0"/>
              </a:spcBef>
              <a:spcAft>
                <a:spcPts val="0"/>
              </a:spcAft>
              <a:buSzPts val="2000"/>
              <a:buFont typeface="Rockwell"/>
              <a:buChar char="❖"/>
            </a:pPr>
            <a:r>
              <a:rPr lang="en" sz="2000">
                <a:latin typeface="Rockwell"/>
                <a:ea typeface="Rockwell"/>
                <a:cs typeface="Rockwell"/>
                <a:sym typeface="Rockwell"/>
              </a:rPr>
              <a:t>Software Tools</a:t>
            </a:r>
            <a:endParaRPr sz="2000">
              <a:latin typeface="Rockwell"/>
              <a:ea typeface="Rockwell"/>
              <a:cs typeface="Rockwell"/>
              <a:sym typeface="Rockwell"/>
            </a:endParaRPr>
          </a:p>
          <a:p>
            <a:pPr marL="457200" marR="0" lvl="0" indent="-355600" algn="l" rtl="0">
              <a:lnSpc>
                <a:spcPct val="115000"/>
              </a:lnSpc>
              <a:spcBef>
                <a:spcPts val="0"/>
              </a:spcBef>
              <a:spcAft>
                <a:spcPts val="0"/>
              </a:spcAft>
              <a:buSzPts val="2000"/>
              <a:buFont typeface="Rockwell"/>
              <a:buChar char="❖"/>
            </a:pPr>
            <a:r>
              <a:rPr lang="en" sz="2000">
                <a:latin typeface="Rockwell"/>
                <a:ea typeface="Rockwell"/>
                <a:cs typeface="Rockwell"/>
                <a:sym typeface="Rockwell"/>
              </a:rPr>
              <a:t>Game Demo</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773700" y="1806450"/>
            <a:ext cx="7596600" cy="1530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4800" b="0" i="0" u="none" strike="noStrike" cap="none">
                <a:solidFill>
                  <a:schemeClr val="dk1"/>
                </a:solidFill>
                <a:latin typeface="Rockwell"/>
                <a:ea typeface="Rockwell"/>
                <a:cs typeface="Rockwell"/>
                <a:sym typeface="Rockwell"/>
              </a:rPr>
              <a:t>Project Overview</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0"/>
        <p:cNvGrpSpPr/>
        <p:nvPr/>
      </p:nvGrpSpPr>
      <p:grpSpPr>
        <a:xfrm>
          <a:off x="0" y="0"/>
          <a:ext cx="0" cy="0"/>
          <a:chOff x="0" y="0"/>
          <a:chExt cx="0" cy="0"/>
        </a:xfrm>
      </p:grpSpPr>
      <p:pic>
        <p:nvPicPr>
          <p:cNvPr id="101" name="Shape 101"/>
          <p:cNvPicPr preferRelativeResize="0"/>
          <p:nvPr/>
        </p:nvPicPr>
        <p:blipFill>
          <a:blip r:embed="rId3">
            <a:alphaModFix/>
          </a:blip>
          <a:stretch>
            <a:fillRect/>
          </a:stretch>
        </p:blipFill>
        <p:spPr>
          <a:xfrm>
            <a:off x="0" y="0"/>
            <a:ext cx="9143998"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642950" y="1038475"/>
            <a:ext cx="7974300" cy="3457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Level Design </a:t>
            </a:r>
            <a:endParaRPr sz="36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&amp;</a:t>
            </a:r>
            <a:br>
              <a:rPr lang="en" sz="3600" b="0" i="0" u="none" strike="noStrike" cap="none">
                <a:solidFill>
                  <a:schemeClr val="dk1"/>
                </a:solidFill>
                <a:latin typeface="Rockwell"/>
                <a:ea typeface="Rockwell"/>
                <a:cs typeface="Rockwell"/>
                <a:sym typeface="Rockwell"/>
              </a:rPr>
            </a:br>
            <a:r>
              <a:rPr lang="en" sz="3600" b="0" i="0" u="none" strike="noStrike" cap="none">
                <a:solidFill>
                  <a:schemeClr val="dk1"/>
                </a:solidFill>
                <a:latin typeface="Rockwell"/>
                <a:ea typeface="Rockwell"/>
                <a:cs typeface="Rockwell"/>
                <a:sym typeface="Rockwell"/>
              </a:rPr>
              <a:t>3D Visual Asset </a:t>
            </a:r>
            <a:r>
              <a:rPr lang="en" sz="3600">
                <a:latin typeface="Rockwell"/>
                <a:ea typeface="Rockwell"/>
                <a:cs typeface="Rockwell"/>
                <a:sym typeface="Rockwell"/>
              </a:rPr>
              <a:t>Management</a:t>
            </a:r>
            <a:endParaRPr sz="3600" b="0" i="0" u="none" strike="noStrike" cap="none">
              <a:solidFill>
                <a:schemeClr val="dk1"/>
              </a:solidFill>
              <a:latin typeface="Rockwell"/>
              <a:ea typeface="Rockwell"/>
              <a:cs typeface="Rockwell"/>
              <a:sym typeface="Rockwell"/>
            </a:endParaRPr>
          </a:p>
        </p:txBody>
      </p:sp>
      <p:sp>
        <p:nvSpPr>
          <p:cNvPr id="107" name="Shape 10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Game Design &amp; </a:t>
            </a:r>
            <a:r>
              <a:rPr lang="en" sz="3200" b="0" i="0" u="none" strike="noStrike" cap="none">
                <a:solidFill>
                  <a:srgbClr val="000000"/>
                </a:solidFill>
                <a:latin typeface="Rockwell"/>
                <a:ea typeface="Rockwell"/>
                <a:cs typeface="Rockwell"/>
                <a:sym typeface="Rockwell"/>
              </a:rPr>
              <a:t>Development</a:t>
            </a:r>
            <a:r>
              <a:rPr lang="en" sz="3000" b="0" i="0" u="none" strike="noStrike" cap="none">
                <a:solidFill>
                  <a:schemeClr val="dk1"/>
                </a:solidFill>
                <a:latin typeface="Rockwell"/>
                <a:ea typeface="Rockwell"/>
                <a:cs typeface="Rockwell"/>
                <a:sym typeface="Rockwell"/>
              </a:rPr>
              <a:t>:</a:t>
            </a:r>
            <a:endParaRPr sz="4200" b="0" i="0" u="none" strike="noStrike" cap="none">
              <a:solidFill>
                <a:schemeClr val="dk1"/>
              </a:solidFill>
              <a:latin typeface="Economica"/>
              <a:ea typeface="Economica"/>
              <a:cs typeface="Economica"/>
              <a:sym typeface="Economica"/>
            </a:endParaRPr>
          </a:p>
        </p:txBody>
      </p:sp>
      <p:sp>
        <p:nvSpPr>
          <p:cNvPr id="108" name="Shape 108"/>
          <p:cNvSpPr txBox="1"/>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Shape 113"/>
          <p:cNvPicPr preferRelativeResize="0"/>
          <p:nvPr/>
        </p:nvPicPr>
        <p:blipFill rotWithShape="1">
          <a:blip r:embed="rId3">
            <a:alphaModFix/>
          </a:blip>
          <a:srcRect/>
          <a:stretch/>
        </p:blipFill>
        <p:spPr>
          <a:xfrm>
            <a:off x="1883775" y="0"/>
            <a:ext cx="5376453" cy="5143499"/>
          </a:xfrm>
          <a:prstGeom prst="rect">
            <a:avLst/>
          </a:prstGeom>
          <a:noFill/>
          <a:ln>
            <a:noFill/>
          </a:ln>
        </p:spPr>
      </p:pic>
      <p:pic>
        <p:nvPicPr>
          <p:cNvPr id="114" name="Shape 114"/>
          <p:cNvPicPr preferRelativeResize="0"/>
          <p:nvPr/>
        </p:nvPicPr>
        <p:blipFill>
          <a:blip r:embed="rId4">
            <a:alphaModFix/>
          </a:blip>
          <a:stretch>
            <a:fillRect/>
          </a:stretch>
        </p:blipFill>
        <p:spPr>
          <a:xfrm>
            <a:off x="5974775" y="4390125"/>
            <a:ext cx="480600" cy="480600"/>
          </a:xfrm>
          <a:prstGeom prst="rect">
            <a:avLst/>
          </a:prstGeom>
          <a:noFill/>
          <a:ln>
            <a:noFill/>
          </a:ln>
        </p:spPr>
      </p:pic>
      <p:sp>
        <p:nvSpPr>
          <p:cNvPr id="115" name="Shape 115"/>
          <p:cNvSpPr txBox="1"/>
          <p:nvPr/>
        </p:nvSpPr>
        <p:spPr>
          <a:xfrm>
            <a:off x="6468350" y="4507050"/>
            <a:ext cx="974100" cy="2859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t>@darftey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9"/>
        <p:cNvGrpSpPr/>
        <p:nvPr/>
      </p:nvGrpSpPr>
      <p:grpSpPr>
        <a:xfrm>
          <a:off x="0" y="0"/>
          <a:ext cx="0" cy="0"/>
          <a:chOff x="0" y="0"/>
          <a:chExt cx="0" cy="0"/>
        </a:xfrm>
      </p:grpSpPr>
      <p:sp>
        <p:nvSpPr>
          <p:cNvPr id="120" name="Shape 120"/>
          <p:cNvSpPr txBox="1"/>
          <p:nvPr/>
        </p:nvSpPr>
        <p:spPr>
          <a:xfrm>
            <a:off x="522300" y="509400"/>
            <a:ext cx="8099400" cy="4124700"/>
          </a:xfrm>
          <a:prstGeom prst="rect">
            <a:avLst/>
          </a:prstGeom>
          <a:noFill/>
          <a:ln>
            <a:noFill/>
          </a:ln>
        </p:spPr>
        <p:txBody>
          <a:bodyPr spcFirstLastPara="1" wrap="square" lIns="91425" tIns="91425" rIns="91425" bIns="91425" anchor="t" anchorCtr="0">
            <a:noAutofit/>
          </a:bodyPr>
          <a:lstStyle/>
          <a:p>
            <a:pPr marL="0" marR="0" lvl="0" indent="0" algn="l" rtl="0">
              <a:lnSpc>
                <a:spcPct val="200000"/>
              </a:lnSpc>
              <a:spcBef>
                <a:spcPts val="0"/>
              </a:spcBef>
              <a:spcAft>
                <a:spcPts val="0"/>
              </a:spcAft>
              <a:buClr>
                <a:srgbClr val="000000"/>
              </a:buClr>
              <a:buSzPts val="2400"/>
              <a:buFont typeface="Arial"/>
              <a:buNone/>
            </a:pPr>
            <a:endParaRPr sz="2400" b="0" i="0" u="none" strike="noStrike" cap="none">
              <a:solidFill>
                <a:schemeClr val="dk1"/>
              </a:solidFill>
              <a:latin typeface="Open Sans"/>
              <a:ea typeface="Open Sans"/>
              <a:cs typeface="Open Sans"/>
              <a:sym typeface="Open Sans"/>
            </a:endParaRPr>
          </a:p>
        </p:txBody>
      </p:sp>
      <p:pic>
        <p:nvPicPr>
          <p:cNvPr id="121" name="Shape 121"/>
          <p:cNvPicPr preferRelativeResize="0"/>
          <p:nvPr/>
        </p:nvPicPr>
        <p:blipFill rotWithShape="1">
          <a:blip r:embed="rId3">
            <a:alphaModFix/>
          </a:blip>
          <a:srcRect/>
          <a:stretch/>
        </p:blipFill>
        <p:spPr>
          <a:xfrm>
            <a:off x="802825" y="2467450"/>
            <a:ext cx="3923200" cy="2383750"/>
          </a:xfrm>
          <a:prstGeom prst="rect">
            <a:avLst/>
          </a:prstGeom>
          <a:noFill/>
          <a:ln>
            <a:noFill/>
          </a:ln>
        </p:spPr>
      </p:pic>
      <p:sp>
        <p:nvSpPr>
          <p:cNvPr id="122" name="Shape 12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Art</a:t>
            </a:r>
            <a:endParaRPr sz="4200" b="0" i="0" u="none" strike="noStrike" cap="none">
              <a:solidFill>
                <a:schemeClr val="dk1"/>
              </a:solidFill>
              <a:latin typeface="Economica"/>
              <a:ea typeface="Economica"/>
              <a:cs typeface="Economica"/>
              <a:sym typeface="Economica"/>
            </a:endParaRPr>
          </a:p>
        </p:txBody>
      </p:sp>
      <p:sp>
        <p:nvSpPr>
          <p:cNvPr id="123" name="Shape 123"/>
          <p:cNvSpPr txBox="1"/>
          <p:nvPr/>
        </p:nvSpPr>
        <p:spPr>
          <a:xfrm>
            <a:off x="450900" y="1219350"/>
            <a:ext cx="7347900" cy="8574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rgbClr val="000000"/>
              </a:buClr>
              <a:buSzPts val="1800"/>
              <a:buFont typeface="Rockwell"/>
              <a:buChar char="★"/>
            </a:pPr>
            <a:r>
              <a:rPr lang="en" sz="1800" b="0" i="0" u="none" strike="noStrike" cap="none">
                <a:solidFill>
                  <a:srgbClr val="000000"/>
                </a:solidFill>
                <a:latin typeface="Rockwell"/>
                <a:ea typeface="Rockwell"/>
                <a:cs typeface="Rockwell"/>
                <a:sym typeface="Rockwell"/>
              </a:rPr>
              <a:t>Cartoon-style</a:t>
            </a:r>
            <a:endParaRPr sz="1400" b="0" i="0" u="none" strike="noStrike" cap="none">
              <a:solidFill>
                <a:srgbClr val="000000"/>
              </a:solidFill>
              <a:latin typeface="Arial"/>
              <a:ea typeface="Arial"/>
              <a:cs typeface="Arial"/>
              <a:sym typeface="Arial"/>
            </a:endParaRPr>
          </a:p>
          <a:p>
            <a:pPr marL="457200" marR="0" lvl="0" indent="-342900" algn="l" rtl="0">
              <a:lnSpc>
                <a:spcPct val="100000"/>
              </a:lnSpc>
              <a:spcBef>
                <a:spcPts val="0"/>
              </a:spcBef>
              <a:spcAft>
                <a:spcPts val="0"/>
              </a:spcAft>
              <a:buClr>
                <a:srgbClr val="000000"/>
              </a:buClr>
              <a:buSzPts val="1800"/>
              <a:buFont typeface="Rockwell"/>
              <a:buChar char="★"/>
            </a:pPr>
            <a:r>
              <a:rPr lang="en" sz="1800" b="0" i="0" u="none" strike="noStrike" cap="none">
                <a:solidFill>
                  <a:srgbClr val="000000"/>
                </a:solidFill>
                <a:latin typeface="Rockwell"/>
                <a:ea typeface="Rockwell"/>
                <a:cs typeface="Rockwell"/>
                <a:sym typeface="Rockwell"/>
              </a:rPr>
              <a:t>Simple and colorful</a:t>
            </a:r>
            <a:endParaRPr sz="1400" b="0" i="0" u="none" strike="noStrike" cap="none">
              <a:solidFill>
                <a:srgbClr val="000000"/>
              </a:solidFill>
              <a:latin typeface="Arial"/>
              <a:ea typeface="Arial"/>
              <a:cs typeface="Arial"/>
              <a:sym typeface="Arial"/>
            </a:endParaRPr>
          </a:p>
        </p:txBody>
      </p:sp>
      <p:pic>
        <p:nvPicPr>
          <p:cNvPr id="124" name="Shape 124"/>
          <p:cNvPicPr preferRelativeResize="0"/>
          <p:nvPr/>
        </p:nvPicPr>
        <p:blipFill rotWithShape="1">
          <a:blip r:embed="rId4">
            <a:alphaModFix/>
          </a:blip>
          <a:srcRect/>
          <a:stretch/>
        </p:blipFill>
        <p:spPr>
          <a:xfrm>
            <a:off x="4887516" y="588137"/>
            <a:ext cx="1065277" cy="1018675"/>
          </a:xfrm>
          <a:prstGeom prst="rect">
            <a:avLst/>
          </a:prstGeom>
          <a:noFill/>
          <a:ln>
            <a:noFill/>
          </a:ln>
        </p:spPr>
      </p:pic>
      <p:pic>
        <p:nvPicPr>
          <p:cNvPr id="125" name="Shape 125"/>
          <p:cNvPicPr preferRelativeResize="0"/>
          <p:nvPr/>
        </p:nvPicPr>
        <p:blipFill rotWithShape="1">
          <a:blip r:embed="rId5">
            <a:alphaModFix/>
          </a:blip>
          <a:srcRect/>
          <a:stretch/>
        </p:blipFill>
        <p:spPr>
          <a:xfrm>
            <a:off x="6327886" y="588113"/>
            <a:ext cx="1055159" cy="1018675"/>
          </a:xfrm>
          <a:prstGeom prst="rect">
            <a:avLst/>
          </a:prstGeom>
          <a:noFill/>
          <a:ln>
            <a:noFill/>
          </a:ln>
        </p:spPr>
      </p:pic>
      <p:pic>
        <p:nvPicPr>
          <p:cNvPr id="126" name="Shape 126"/>
          <p:cNvPicPr preferRelativeResize="0"/>
          <p:nvPr/>
        </p:nvPicPr>
        <p:blipFill rotWithShape="1">
          <a:blip r:embed="rId6">
            <a:alphaModFix/>
          </a:blip>
          <a:srcRect/>
          <a:stretch/>
        </p:blipFill>
        <p:spPr>
          <a:xfrm>
            <a:off x="7758116" y="588150"/>
            <a:ext cx="1074176" cy="1018676"/>
          </a:xfrm>
          <a:prstGeom prst="rect">
            <a:avLst/>
          </a:prstGeom>
          <a:noFill/>
          <a:ln>
            <a:noFill/>
          </a:ln>
        </p:spPr>
      </p:pic>
      <p:pic>
        <p:nvPicPr>
          <p:cNvPr id="127" name="Shape 127"/>
          <p:cNvPicPr preferRelativeResize="0"/>
          <p:nvPr/>
        </p:nvPicPr>
        <p:blipFill rotWithShape="1">
          <a:blip r:embed="rId7">
            <a:alphaModFix/>
          </a:blip>
          <a:srcRect/>
          <a:stretch/>
        </p:blipFill>
        <p:spPr>
          <a:xfrm>
            <a:off x="5089911" y="1641550"/>
            <a:ext cx="1803290" cy="3254300"/>
          </a:xfrm>
          <a:prstGeom prst="rect">
            <a:avLst/>
          </a:prstGeom>
          <a:noFill/>
          <a:ln>
            <a:noFill/>
          </a:ln>
        </p:spPr>
      </p:pic>
      <p:pic>
        <p:nvPicPr>
          <p:cNvPr id="128" name="Shape 128"/>
          <p:cNvPicPr preferRelativeResize="0"/>
          <p:nvPr/>
        </p:nvPicPr>
        <p:blipFill rotWithShape="1">
          <a:blip r:embed="rId8">
            <a:alphaModFix/>
          </a:blip>
          <a:srcRect/>
          <a:stretch/>
        </p:blipFill>
        <p:spPr>
          <a:xfrm>
            <a:off x="6719324" y="1641550"/>
            <a:ext cx="2112976" cy="3254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Shape 133"/>
          <p:cNvPicPr preferRelativeResize="0"/>
          <p:nvPr/>
        </p:nvPicPr>
        <p:blipFill>
          <a:blip r:embed="rId3">
            <a:alphaModFix/>
          </a:blip>
          <a:stretch>
            <a:fillRect/>
          </a:stretch>
        </p:blipFill>
        <p:spPr>
          <a:xfrm>
            <a:off x="0" y="0"/>
            <a:ext cx="9144001" cy="5657441"/>
          </a:xfrm>
          <a:prstGeom prst="rect">
            <a:avLst/>
          </a:prstGeom>
          <a:noFill/>
          <a:ln>
            <a:noFill/>
          </a:ln>
        </p:spPr>
      </p:pic>
      <p:sp>
        <p:nvSpPr>
          <p:cNvPr id="134" name="Shape 134"/>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a:solidFill>
                  <a:srgbClr val="FFFFFF"/>
                </a:solidFill>
                <a:latin typeface="Rockwell"/>
                <a:ea typeface="Rockwell"/>
                <a:cs typeface="Rockwell"/>
                <a:sym typeface="Rockwell"/>
              </a:rPr>
              <a:t>Asset Production</a:t>
            </a:r>
            <a:endParaRPr>
              <a:solidFill>
                <a:srgbClr val="FFFFFF"/>
              </a:solidFill>
              <a:latin typeface="Rockwell"/>
              <a:ea typeface="Rockwell"/>
              <a:cs typeface="Rockwell"/>
              <a:sym typeface="Rockwell"/>
            </a:endParaRPr>
          </a:p>
        </p:txBody>
      </p:sp>
      <p:sp>
        <p:nvSpPr>
          <p:cNvPr id="135" name="Shape 135"/>
          <p:cNvSpPr txBox="1"/>
          <p:nvPr/>
        </p:nvSpPr>
        <p:spPr>
          <a:xfrm>
            <a:off x="1534575" y="1182050"/>
            <a:ext cx="2425500" cy="29691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b="1" u="sng">
                <a:solidFill>
                  <a:srgbClr val="FFFFFF"/>
                </a:solidFill>
                <a:latin typeface="Rockwell"/>
                <a:ea typeface="Rockwell"/>
                <a:cs typeface="Rockwell"/>
                <a:sym typeface="Rockwell"/>
              </a:rPr>
              <a:t>3D</a:t>
            </a:r>
            <a:endParaRPr b="1" u="sng">
              <a:solidFill>
                <a:srgbClr val="FFFFFF"/>
              </a:solidFill>
              <a:latin typeface="Rockwell"/>
              <a:ea typeface="Rockwell"/>
              <a:cs typeface="Rockwell"/>
              <a:sym typeface="Rockwell"/>
            </a:endParaRPr>
          </a:p>
          <a:p>
            <a:pPr marL="0" lvl="0" indent="0">
              <a:spcBef>
                <a:spcPts val="0"/>
              </a:spcBef>
              <a:spcAft>
                <a:spcPts val="0"/>
              </a:spcAft>
              <a:buNone/>
            </a:pP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2 -- Character Models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Textures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Rigs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3 Animations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11 -- Campus Buildings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1 -- Art Hallway</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1 -- Art Room</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Tables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Chairs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Props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Texture</a:t>
            </a:r>
            <a:endParaRPr>
              <a:solidFill>
                <a:srgbClr val="FFFFFF"/>
              </a:solidFill>
              <a:latin typeface="Rockwell"/>
              <a:ea typeface="Rockwell"/>
              <a:cs typeface="Rockwell"/>
              <a:sym typeface="Rockwell"/>
            </a:endParaRPr>
          </a:p>
        </p:txBody>
      </p:sp>
      <p:sp>
        <p:nvSpPr>
          <p:cNvPr id="136" name="Shape 136"/>
          <p:cNvSpPr txBox="1"/>
          <p:nvPr/>
        </p:nvSpPr>
        <p:spPr>
          <a:xfrm>
            <a:off x="3960075" y="1182050"/>
            <a:ext cx="2352900" cy="29691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b="1" u="sng">
                <a:solidFill>
                  <a:srgbClr val="FFFFFF"/>
                </a:solidFill>
                <a:latin typeface="Rockwell"/>
                <a:ea typeface="Rockwell"/>
                <a:cs typeface="Rockwell"/>
                <a:sym typeface="Rockwell"/>
              </a:rPr>
              <a:t>2D</a:t>
            </a:r>
            <a:endParaRPr b="1" u="sng">
              <a:solidFill>
                <a:srgbClr val="FFFFFF"/>
              </a:solidFill>
              <a:latin typeface="Rockwell"/>
              <a:ea typeface="Rockwell"/>
              <a:cs typeface="Rockwell"/>
              <a:sym typeface="Rockwell"/>
            </a:endParaRPr>
          </a:p>
          <a:p>
            <a:pPr marL="0" lvl="0" indent="0">
              <a:spcBef>
                <a:spcPts val="0"/>
              </a:spcBef>
              <a:spcAft>
                <a:spcPts val="0"/>
              </a:spcAft>
              <a:buNone/>
            </a:pPr>
            <a:endParaRPr b="1">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Main Menu Sprites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Buttons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Phone Menu sprites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App icons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Dialogue</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Character Sprites</a:t>
            </a:r>
            <a:endParaRPr>
              <a:solidFill>
                <a:srgbClr val="FFFFFF"/>
              </a:solidFill>
              <a:latin typeface="Rockwell"/>
              <a:ea typeface="Rockwell"/>
              <a:cs typeface="Rockwell"/>
              <a:sym typeface="Rockwell"/>
            </a:endParaRPr>
          </a:p>
          <a:p>
            <a:pPr marL="0" lvl="0" indent="0">
              <a:spcBef>
                <a:spcPts val="0"/>
              </a:spcBef>
              <a:spcAft>
                <a:spcPts val="0"/>
              </a:spcAft>
              <a:buNone/>
            </a:pPr>
            <a:r>
              <a:rPr lang="en">
                <a:solidFill>
                  <a:srgbClr val="FFFFFF"/>
                </a:solidFill>
                <a:latin typeface="Rockwell"/>
                <a:ea typeface="Rockwell"/>
                <a:cs typeface="Rockwell"/>
                <a:sym typeface="Rockwell"/>
              </a:rPr>
              <a:t>	Speech Bubbles</a:t>
            </a:r>
            <a:endParaRPr>
              <a:solidFill>
                <a:srgbClr val="FFFFFF"/>
              </a:solidFill>
              <a:latin typeface="Rockwell"/>
              <a:ea typeface="Rockwell"/>
              <a:cs typeface="Rockwell"/>
              <a:sym typeface="Rockwe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3D Environment</a:t>
            </a:r>
            <a:endParaRPr sz="4200" b="0" i="0" u="none" strike="noStrike" cap="none">
              <a:solidFill>
                <a:schemeClr val="dk1"/>
              </a:solidFill>
              <a:latin typeface="Economica"/>
              <a:ea typeface="Economica"/>
              <a:cs typeface="Economica"/>
              <a:sym typeface="Economica"/>
            </a:endParaRPr>
          </a:p>
        </p:txBody>
      </p:sp>
      <p:sp>
        <p:nvSpPr>
          <p:cNvPr id="142" name="Shape 142"/>
          <p:cNvSpPr txBox="1"/>
          <p:nvPr/>
        </p:nvSpPr>
        <p:spPr>
          <a:xfrm>
            <a:off x="634600" y="1026550"/>
            <a:ext cx="7347900" cy="8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rgbClr val="000000"/>
              </a:buClr>
              <a:buSzPts val="2400"/>
              <a:buFont typeface="Rockwell"/>
              <a:buChar char="★"/>
            </a:pPr>
            <a:r>
              <a:rPr lang="en" sz="2400" b="0" i="0" u="none" strike="noStrike" cap="none">
                <a:solidFill>
                  <a:srgbClr val="000000"/>
                </a:solidFill>
                <a:latin typeface="Rockwell"/>
                <a:ea typeface="Rockwell"/>
                <a:cs typeface="Rockwell"/>
                <a:sym typeface="Rockwell"/>
              </a:rPr>
              <a:t>Art Building</a:t>
            </a:r>
            <a:endParaRPr sz="1400" b="0" i="0" u="none" strike="noStrike" cap="none">
              <a:solidFill>
                <a:srgbClr val="000000"/>
              </a:solidFill>
              <a:latin typeface="Arial"/>
              <a:ea typeface="Arial"/>
              <a:cs typeface="Arial"/>
              <a:sym typeface="Arial"/>
            </a:endParaRPr>
          </a:p>
        </p:txBody>
      </p:sp>
      <p:pic>
        <p:nvPicPr>
          <p:cNvPr id="143" name="Shape 143" descr="https://lh3.googleusercontent.com/BreKr3gPJT1zRtEQ3rEDC42NAtOrmST_Yx71av-ECIcJ2sYFBhXUTT6FN0xvx4nQjTpwRhnw8tEk_9qtPtiaOjDB2RMHLCAD9X5U0nscXqcaNVbo4L8FXkUpXGEuYCIF8GzLjUlEaZc"/>
          <p:cNvPicPr preferRelativeResize="0"/>
          <p:nvPr/>
        </p:nvPicPr>
        <p:blipFill rotWithShape="1">
          <a:blip r:embed="rId3">
            <a:alphaModFix/>
          </a:blip>
          <a:srcRect/>
          <a:stretch/>
        </p:blipFill>
        <p:spPr>
          <a:xfrm>
            <a:off x="0" y="2258650"/>
            <a:ext cx="3872749" cy="2417900"/>
          </a:xfrm>
          <a:prstGeom prst="rect">
            <a:avLst/>
          </a:prstGeom>
          <a:noFill/>
          <a:ln>
            <a:noFill/>
          </a:ln>
        </p:spPr>
      </p:pic>
      <p:pic>
        <p:nvPicPr>
          <p:cNvPr id="144" name="Shape 144"/>
          <p:cNvPicPr preferRelativeResize="0"/>
          <p:nvPr/>
        </p:nvPicPr>
        <p:blipFill rotWithShape="1">
          <a:blip r:embed="rId4">
            <a:alphaModFix/>
          </a:blip>
          <a:srcRect/>
          <a:stretch/>
        </p:blipFill>
        <p:spPr>
          <a:xfrm>
            <a:off x="3725975" y="1570075"/>
            <a:ext cx="5418025" cy="31064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8"/>
        <p:cNvGrpSpPr/>
        <p:nvPr/>
      </p:nvGrpSpPr>
      <p:grpSpPr>
        <a:xfrm>
          <a:off x="0" y="0"/>
          <a:ext cx="0" cy="0"/>
          <a:chOff x="0" y="0"/>
          <a:chExt cx="0" cy="0"/>
        </a:xfrm>
      </p:grpSpPr>
      <p:pic>
        <p:nvPicPr>
          <p:cNvPr id="149" name="Shape 149"/>
          <p:cNvPicPr preferRelativeResize="0"/>
          <p:nvPr/>
        </p:nvPicPr>
        <p:blipFill rotWithShape="1">
          <a:blip r:embed="rId3">
            <a:alphaModFix/>
          </a:blip>
          <a:srcRect/>
          <a:stretch/>
        </p:blipFill>
        <p:spPr>
          <a:xfrm>
            <a:off x="0" y="0"/>
            <a:ext cx="9144001" cy="5143501"/>
          </a:xfrm>
          <a:prstGeom prst="rect">
            <a:avLst/>
          </a:prstGeom>
          <a:noFill/>
          <a:ln>
            <a:noFill/>
          </a:ln>
        </p:spPr>
      </p:pic>
      <p:sp>
        <p:nvSpPr>
          <p:cNvPr id="150" name="Shape 150"/>
          <p:cNvSpPr txBox="1"/>
          <p:nvPr/>
        </p:nvSpPr>
        <p:spPr>
          <a:xfrm>
            <a:off x="601275" y="857675"/>
            <a:ext cx="7347900" cy="8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rgbClr val="F3F3F3"/>
              </a:buClr>
              <a:buSzPts val="2400"/>
              <a:buFont typeface="Rockwell"/>
              <a:buChar char="★"/>
            </a:pPr>
            <a:r>
              <a:rPr lang="en" sz="2400">
                <a:solidFill>
                  <a:srgbClr val="F3F3F3"/>
                </a:solidFill>
                <a:latin typeface="Rockwell"/>
                <a:ea typeface="Rockwell"/>
                <a:cs typeface="Rockwell"/>
                <a:sym typeface="Rockwell"/>
              </a:rPr>
              <a:t>Art Hallway</a:t>
            </a:r>
            <a:endParaRPr sz="1400" b="0" i="0" u="none" strike="noStrike" cap="none">
              <a:solidFill>
                <a:srgbClr val="F3F3F3"/>
              </a:solidFill>
              <a:latin typeface="Arial"/>
              <a:ea typeface="Arial"/>
              <a:cs typeface="Arial"/>
              <a:sym typeface="Arial"/>
            </a:endParaRPr>
          </a:p>
        </p:txBody>
      </p:sp>
      <p:sp>
        <p:nvSpPr>
          <p:cNvPr id="151" name="Shape 151"/>
          <p:cNvSpPr txBox="1">
            <a:spLocks noGrp="1"/>
          </p:cNvSpPr>
          <p:nvPr>
            <p:ph type="title"/>
          </p:nvPr>
        </p:nvSpPr>
        <p:spPr>
          <a:xfrm>
            <a:off x="311700" y="195250"/>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a:solidFill>
                  <a:srgbClr val="F3F3F3"/>
                </a:solidFill>
                <a:latin typeface="Rockwell"/>
                <a:ea typeface="Rockwell"/>
                <a:cs typeface="Rockwell"/>
                <a:sym typeface="Rockwell"/>
              </a:rPr>
              <a:t>3D Environment</a:t>
            </a:r>
            <a:endParaRPr sz="4200" b="0" i="0" u="none" strike="noStrike" cap="none">
              <a:solidFill>
                <a:srgbClr val="F3F3F3"/>
              </a:solidFill>
              <a:latin typeface="Economica"/>
              <a:ea typeface="Economica"/>
              <a:cs typeface="Economica"/>
              <a:sym typeface="Economic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5"/>
        <p:cNvGrpSpPr/>
        <p:nvPr/>
      </p:nvGrpSpPr>
      <p:grpSpPr>
        <a:xfrm>
          <a:off x="0" y="0"/>
          <a:ext cx="0" cy="0"/>
          <a:chOff x="0" y="0"/>
          <a:chExt cx="0" cy="0"/>
        </a:xfrm>
      </p:grpSpPr>
      <p:sp>
        <p:nvSpPr>
          <p:cNvPr id="156" name="Shape 156"/>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4200"/>
              <a:buFont typeface="Economica"/>
              <a:buNone/>
            </a:pPr>
            <a:r>
              <a:rPr lang="en" sz="3000">
                <a:latin typeface="Rockwell"/>
                <a:ea typeface="Rockwell"/>
                <a:cs typeface="Rockwell"/>
                <a:sym typeface="Rockwell"/>
              </a:rPr>
              <a:t>3D Environment</a:t>
            </a:r>
            <a:endParaRPr sz="3000">
              <a:latin typeface="Rockwell"/>
              <a:ea typeface="Rockwell"/>
              <a:cs typeface="Rockwell"/>
              <a:sym typeface="Rockwell"/>
            </a:endParaRPr>
          </a:p>
        </p:txBody>
      </p:sp>
      <p:sp>
        <p:nvSpPr>
          <p:cNvPr id="157" name="Shape 157"/>
          <p:cNvSpPr txBox="1"/>
          <p:nvPr/>
        </p:nvSpPr>
        <p:spPr>
          <a:xfrm>
            <a:off x="634600" y="1026550"/>
            <a:ext cx="7347900" cy="8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rgbClr val="000000"/>
              </a:buClr>
              <a:buSzPts val="2400"/>
              <a:buFont typeface="Rockwell"/>
              <a:buChar char="★"/>
            </a:pPr>
            <a:r>
              <a:rPr lang="en" sz="2400">
                <a:latin typeface="Rockwell"/>
                <a:ea typeface="Rockwell"/>
                <a:cs typeface="Rockwell"/>
                <a:sym typeface="Rockwell"/>
              </a:rPr>
              <a:t>Art Room</a:t>
            </a:r>
            <a:endParaRPr sz="1400" b="0" i="0" u="none" strike="noStrike" cap="none">
              <a:solidFill>
                <a:srgbClr val="000000"/>
              </a:solidFill>
              <a:latin typeface="Arial"/>
              <a:ea typeface="Arial"/>
              <a:cs typeface="Arial"/>
              <a:sym typeface="Arial"/>
            </a:endParaRPr>
          </a:p>
        </p:txBody>
      </p:sp>
      <p:pic>
        <p:nvPicPr>
          <p:cNvPr id="158" name="Shape 158"/>
          <p:cNvPicPr preferRelativeResize="0"/>
          <p:nvPr/>
        </p:nvPicPr>
        <p:blipFill rotWithShape="1">
          <a:blip r:embed="rId3">
            <a:alphaModFix/>
          </a:blip>
          <a:srcRect/>
          <a:stretch/>
        </p:blipFill>
        <p:spPr>
          <a:xfrm>
            <a:off x="4013525" y="1798125"/>
            <a:ext cx="5130475" cy="2690250"/>
          </a:xfrm>
          <a:prstGeom prst="rect">
            <a:avLst/>
          </a:prstGeom>
          <a:noFill/>
          <a:ln>
            <a:noFill/>
          </a:ln>
        </p:spPr>
      </p:pic>
      <p:pic>
        <p:nvPicPr>
          <p:cNvPr id="159" name="Shape 159"/>
          <p:cNvPicPr preferRelativeResize="0"/>
          <p:nvPr/>
        </p:nvPicPr>
        <p:blipFill rotWithShape="1">
          <a:blip r:embed="rId4">
            <a:alphaModFix/>
          </a:blip>
          <a:srcRect/>
          <a:stretch/>
        </p:blipFill>
        <p:spPr>
          <a:xfrm>
            <a:off x="0" y="1798125"/>
            <a:ext cx="4415150" cy="2690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3"/>
        <p:cNvGrpSpPr/>
        <p:nvPr/>
      </p:nvGrpSpPr>
      <p:grpSpPr>
        <a:xfrm>
          <a:off x="0" y="0"/>
          <a:ext cx="0" cy="0"/>
          <a:chOff x="0" y="0"/>
          <a:chExt cx="0" cy="0"/>
        </a:xfrm>
      </p:grpSpPr>
      <p:pic>
        <p:nvPicPr>
          <p:cNvPr id="164" name="Shape 164"/>
          <p:cNvPicPr preferRelativeResize="0"/>
          <p:nvPr/>
        </p:nvPicPr>
        <p:blipFill rotWithShape="1">
          <a:blip r:embed="rId3">
            <a:alphaModFix/>
          </a:blip>
          <a:srcRect/>
          <a:stretch/>
        </p:blipFill>
        <p:spPr>
          <a:xfrm>
            <a:off x="-117630" y="0"/>
            <a:ext cx="9261630" cy="5143500"/>
          </a:xfrm>
          <a:prstGeom prst="rect">
            <a:avLst/>
          </a:prstGeom>
          <a:noFill/>
          <a:ln>
            <a:noFill/>
          </a:ln>
        </p:spPr>
      </p:pic>
      <p:sp>
        <p:nvSpPr>
          <p:cNvPr id="165" name="Shape 165"/>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4200"/>
              <a:buFont typeface="Economica"/>
              <a:buNone/>
            </a:pPr>
            <a:r>
              <a:rPr lang="en" sz="3000">
                <a:solidFill>
                  <a:srgbClr val="FFFFFF"/>
                </a:solidFill>
                <a:latin typeface="Rockwell"/>
                <a:ea typeface="Rockwell"/>
                <a:cs typeface="Rockwell"/>
                <a:sym typeface="Rockwell"/>
              </a:rPr>
              <a:t>3D Environment</a:t>
            </a:r>
            <a:endParaRPr sz="3000">
              <a:solidFill>
                <a:srgbClr val="FFFFFF"/>
              </a:solidFill>
              <a:latin typeface="Rockwell"/>
              <a:ea typeface="Rockwell"/>
              <a:cs typeface="Rockwell"/>
              <a:sym typeface="Rockwell"/>
            </a:endParaRPr>
          </a:p>
        </p:txBody>
      </p:sp>
      <p:sp>
        <p:nvSpPr>
          <p:cNvPr id="166" name="Shape 166"/>
          <p:cNvSpPr txBox="1"/>
          <p:nvPr/>
        </p:nvSpPr>
        <p:spPr>
          <a:xfrm>
            <a:off x="634600" y="1026550"/>
            <a:ext cx="7347900" cy="8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rgbClr val="FFFFFF"/>
              </a:buClr>
              <a:buSzPts val="2400"/>
              <a:buFont typeface="Rockwell"/>
              <a:buChar char="★"/>
            </a:pPr>
            <a:r>
              <a:rPr lang="en" sz="2400">
                <a:solidFill>
                  <a:srgbClr val="FFFFFF"/>
                </a:solidFill>
                <a:latin typeface="Rockwell"/>
                <a:ea typeface="Rockwell"/>
                <a:cs typeface="Rockwell"/>
                <a:sym typeface="Rockwell"/>
              </a:rPr>
              <a:t>Art Room</a:t>
            </a: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0"/>
        <p:cNvGrpSpPr/>
        <p:nvPr/>
      </p:nvGrpSpPr>
      <p:grpSpPr>
        <a:xfrm>
          <a:off x="0" y="0"/>
          <a:ext cx="0" cy="0"/>
          <a:chOff x="0" y="0"/>
          <a:chExt cx="0" cy="0"/>
        </a:xfrm>
      </p:grpSpPr>
      <p:pic>
        <p:nvPicPr>
          <p:cNvPr id="171" name="Shape 171"/>
          <p:cNvPicPr preferRelativeResize="0"/>
          <p:nvPr/>
        </p:nvPicPr>
        <p:blipFill rotWithShape="1">
          <a:blip r:embed="rId3">
            <a:alphaModFix/>
          </a:blip>
          <a:srcRect/>
          <a:stretch/>
        </p:blipFill>
        <p:spPr>
          <a:xfrm>
            <a:off x="0" y="0"/>
            <a:ext cx="9144001" cy="5143500"/>
          </a:xfrm>
          <a:prstGeom prst="rect">
            <a:avLst/>
          </a:prstGeom>
          <a:noFill/>
          <a:ln>
            <a:noFill/>
          </a:ln>
        </p:spPr>
      </p:pic>
      <p:sp>
        <p:nvSpPr>
          <p:cNvPr id="172" name="Shape 172"/>
          <p:cNvSpPr txBox="1">
            <a:spLocks noGrp="1"/>
          </p:cNvSpPr>
          <p:nvPr>
            <p:ph type="title"/>
          </p:nvPr>
        </p:nvSpPr>
        <p:spPr>
          <a:xfrm>
            <a:off x="311700" y="-65225"/>
            <a:ext cx="8520600" cy="831300"/>
          </a:xfrm>
          <a:prstGeom prst="rect">
            <a:avLst/>
          </a:prstGeom>
          <a:noFill/>
          <a:ln>
            <a:noFill/>
          </a:ln>
        </p:spPr>
        <p:txBody>
          <a:bodyPr spcFirstLastPara="1" wrap="square" lIns="91425" tIns="91425" rIns="91425" bIns="91425" anchor="b" anchorCtr="0">
            <a:noAutofit/>
          </a:bodyPr>
          <a:lstStyle/>
          <a:p>
            <a:pPr marL="0" lvl="0" indent="0" rtl="0">
              <a:spcBef>
                <a:spcPts val="0"/>
              </a:spcBef>
              <a:spcAft>
                <a:spcPts val="0"/>
              </a:spcAft>
              <a:buClr>
                <a:schemeClr val="dk1"/>
              </a:buClr>
              <a:buSzPts val="4200"/>
              <a:buFont typeface="Economica"/>
              <a:buNone/>
            </a:pPr>
            <a:r>
              <a:rPr lang="en" sz="3000">
                <a:solidFill>
                  <a:srgbClr val="000000"/>
                </a:solidFill>
                <a:latin typeface="Rockwell"/>
                <a:ea typeface="Rockwell"/>
                <a:cs typeface="Rockwell"/>
                <a:sym typeface="Rockwell"/>
              </a:rPr>
              <a:t>3D Environment</a:t>
            </a:r>
            <a:endParaRPr sz="3000">
              <a:solidFill>
                <a:srgbClr val="000000"/>
              </a:solidFill>
              <a:latin typeface="Rockwell"/>
              <a:ea typeface="Rockwell"/>
              <a:cs typeface="Rockwell"/>
              <a:sym typeface="Rockwell"/>
            </a:endParaRPr>
          </a:p>
        </p:txBody>
      </p:sp>
      <p:sp>
        <p:nvSpPr>
          <p:cNvPr id="173" name="Shape 173"/>
          <p:cNvSpPr txBox="1"/>
          <p:nvPr/>
        </p:nvSpPr>
        <p:spPr>
          <a:xfrm>
            <a:off x="898050" y="675375"/>
            <a:ext cx="7347900" cy="857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rgbClr val="FFFFFF"/>
              </a:buClr>
              <a:buSzPts val="2400"/>
              <a:buFont typeface="Rockwell"/>
              <a:buChar char="★"/>
            </a:pPr>
            <a:r>
              <a:rPr lang="en" sz="2400">
                <a:solidFill>
                  <a:srgbClr val="FFFFFF"/>
                </a:solidFill>
                <a:latin typeface="Rockwell"/>
                <a:ea typeface="Rockwell"/>
                <a:cs typeface="Rockwell"/>
                <a:sym typeface="Rockwell"/>
              </a:rPr>
              <a:t>Dorm</a:t>
            </a: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Shape 178"/>
          <p:cNvPicPr preferRelativeResize="0"/>
          <p:nvPr/>
        </p:nvPicPr>
        <p:blipFill>
          <a:blip r:embed="rId3">
            <a:alphaModFix/>
          </a:blip>
          <a:stretch>
            <a:fillRect/>
          </a:stretch>
        </p:blipFill>
        <p:spPr>
          <a:xfrm>
            <a:off x="4662925" y="1"/>
            <a:ext cx="4481076" cy="2411506"/>
          </a:xfrm>
          <a:prstGeom prst="rect">
            <a:avLst/>
          </a:prstGeom>
          <a:noFill/>
          <a:ln>
            <a:noFill/>
          </a:ln>
        </p:spPr>
      </p:pic>
      <p:pic>
        <p:nvPicPr>
          <p:cNvPr id="179" name="Shape 179"/>
          <p:cNvPicPr preferRelativeResize="0"/>
          <p:nvPr/>
        </p:nvPicPr>
        <p:blipFill>
          <a:blip r:embed="rId4">
            <a:alphaModFix/>
          </a:blip>
          <a:stretch>
            <a:fillRect/>
          </a:stretch>
        </p:blipFill>
        <p:spPr>
          <a:xfrm>
            <a:off x="-13700" y="1210235"/>
            <a:ext cx="4513981" cy="3933264"/>
          </a:xfrm>
          <a:prstGeom prst="rect">
            <a:avLst/>
          </a:prstGeom>
          <a:noFill/>
          <a:ln>
            <a:noFill/>
          </a:ln>
        </p:spPr>
      </p:pic>
      <p:pic>
        <p:nvPicPr>
          <p:cNvPr id="180" name="Shape 180"/>
          <p:cNvPicPr preferRelativeResize="0"/>
          <p:nvPr/>
        </p:nvPicPr>
        <p:blipFill>
          <a:blip r:embed="rId5">
            <a:alphaModFix/>
          </a:blip>
          <a:stretch>
            <a:fillRect/>
          </a:stretch>
        </p:blipFill>
        <p:spPr>
          <a:xfrm>
            <a:off x="4662925" y="2585163"/>
            <a:ext cx="4481076" cy="2558338"/>
          </a:xfrm>
          <a:prstGeom prst="rect">
            <a:avLst/>
          </a:prstGeom>
          <a:noFill/>
          <a:ln>
            <a:noFill/>
          </a:ln>
        </p:spPr>
      </p:pic>
      <p:sp>
        <p:nvSpPr>
          <p:cNvPr id="181" name="Shape 181"/>
          <p:cNvSpPr txBox="1"/>
          <p:nvPr/>
        </p:nvSpPr>
        <p:spPr>
          <a:xfrm>
            <a:off x="239088" y="232250"/>
            <a:ext cx="4332912" cy="884100"/>
          </a:xfrm>
          <a:prstGeom prst="rect">
            <a:avLst/>
          </a:prstGeom>
          <a:noFill/>
          <a:ln>
            <a:noFill/>
          </a:ln>
        </p:spPr>
        <p:txBody>
          <a:bodyPr spcFirstLastPara="1" wrap="square" lIns="91425" tIns="91425" rIns="91425" bIns="91425" anchor="ctr" anchorCtr="0">
            <a:noAutofit/>
          </a:bodyPr>
          <a:lstStyle/>
          <a:p>
            <a:pPr marL="0" lvl="0" indent="0" rtl="0">
              <a:lnSpc>
                <a:spcPct val="120000"/>
              </a:lnSpc>
              <a:spcBef>
                <a:spcPts val="0"/>
              </a:spcBef>
              <a:spcAft>
                <a:spcPts val="0"/>
              </a:spcAft>
              <a:buNone/>
            </a:pPr>
            <a:r>
              <a:rPr lang="en" sz="3000" dirty="0">
                <a:latin typeface="Rockwell"/>
                <a:ea typeface="Rockwell"/>
                <a:cs typeface="Rockwell"/>
                <a:sym typeface="Rockwell"/>
              </a:rPr>
              <a:t>Campus Buildings</a:t>
            </a:r>
            <a:endParaRPr sz="3000" dirty="0">
              <a:latin typeface="Rockwell"/>
              <a:ea typeface="Rockwell"/>
              <a:cs typeface="Rockwell"/>
              <a:sym typeface="Rockwe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Shape 186"/>
          <p:cNvPicPr preferRelativeResize="0"/>
          <p:nvPr/>
        </p:nvPicPr>
        <p:blipFill>
          <a:blip r:embed="rId3">
            <a:alphaModFix/>
          </a:blip>
          <a:stretch>
            <a:fillRect/>
          </a:stretch>
        </p:blipFill>
        <p:spPr>
          <a:xfrm>
            <a:off x="0" y="0"/>
            <a:ext cx="4449876" cy="2712725"/>
          </a:xfrm>
          <a:prstGeom prst="rect">
            <a:avLst/>
          </a:prstGeom>
          <a:noFill/>
          <a:ln>
            <a:noFill/>
          </a:ln>
        </p:spPr>
      </p:pic>
      <p:pic>
        <p:nvPicPr>
          <p:cNvPr id="187" name="Shape 187"/>
          <p:cNvPicPr preferRelativeResize="0"/>
          <p:nvPr/>
        </p:nvPicPr>
        <p:blipFill>
          <a:blip r:embed="rId4">
            <a:alphaModFix/>
          </a:blip>
          <a:stretch>
            <a:fillRect/>
          </a:stretch>
        </p:blipFill>
        <p:spPr>
          <a:xfrm>
            <a:off x="4622799" y="0"/>
            <a:ext cx="4521201" cy="2712725"/>
          </a:xfrm>
          <a:prstGeom prst="rect">
            <a:avLst/>
          </a:prstGeom>
          <a:noFill/>
          <a:ln>
            <a:noFill/>
          </a:ln>
        </p:spPr>
      </p:pic>
      <p:pic>
        <p:nvPicPr>
          <p:cNvPr id="188" name="Shape 188"/>
          <p:cNvPicPr preferRelativeResize="0"/>
          <p:nvPr/>
        </p:nvPicPr>
        <p:blipFill>
          <a:blip r:embed="rId5">
            <a:alphaModFix/>
          </a:blip>
          <a:stretch>
            <a:fillRect/>
          </a:stretch>
        </p:blipFill>
        <p:spPr>
          <a:xfrm>
            <a:off x="5338262" y="2712725"/>
            <a:ext cx="3090288" cy="2430775"/>
          </a:xfrm>
          <a:prstGeom prst="rect">
            <a:avLst/>
          </a:prstGeom>
          <a:noFill/>
          <a:ln>
            <a:noFill/>
          </a:ln>
        </p:spPr>
      </p:pic>
      <p:sp>
        <p:nvSpPr>
          <p:cNvPr id="189" name="Shape 189"/>
          <p:cNvSpPr txBox="1"/>
          <p:nvPr/>
        </p:nvSpPr>
        <p:spPr>
          <a:xfrm>
            <a:off x="609700" y="3434163"/>
            <a:ext cx="4013100" cy="9879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a:p>
            <a:pPr marL="0" lvl="0" indent="0" rtl="0">
              <a:lnSpc>
                <a:spcPct val="120000"/>
              </a:lnSpc>
              <a:spcBef>
                <a:spcPts val="0"/>
              </a:spcBef>
              <a:spcAft>
                <a:spcPts val="0"/>
              </a:spcAft>
              <a:buNone/>
            </a:pPr>
            <a:r>
              <a:rPr lang="en" sz="3000">
                <a:latin typeface="Rockwell"/>
                <a:ea typeface="Rockwell"/>
                <a:cs typeface="Rockwell"/>
                <a:sym typeface="Rockwell"/>
              </a:rPr>
              <a:t>Campus Buildings</a:t>
            </a:r>
            <a:endParaRPr sz="3000">
              <a:latin typeface="Rockwell"/>
              <a:ea typeface="Rockwell"/>
              <a:cs typeface="Rockwell"/>
              <a:sym typeface="Rockwe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773700" y="1147225"/>
            <a:ext cx="7596600" cy="3425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Non-Player Character (NPC) Management</a:t>
            </a:r>
            <a:endParaRPr sz="4200" b="0" i="0" u="none" strike="noStrike" cap="none">
              <a:solidFill>
                <a:schemeClr val="dk1"/>
              </a:solidFill>
              <a:latin typeface="Economica"/>
              <a:ea typeface="Economica"/>
              <a:cs typeface="Economica"/>
              <a:sym typeface="Economica"/>
            </a:endParaRPr>
          </a:p>
        </p:txBody>
      </p:sp>
      <p:sp>
        <p:nvSpPr>
          <p:cNvPr id="195" name="Shape 195"/>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Game Design &amp; Development:</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Rockwell"/>
                <a:ea typeface="Rockwell"/>
                <a:cs typeface="Rockwell"/>
                <a:sym typeface="Rockwell"/>
              </a:rPr>
              <a:t>What is NPC? </a:t>
            </a:r>
            <a:endParaRPr sz="4200" b="0" i="0" u="none" strike="noStrike" cap="none">
              <a:solidFill>
                <a:schemeClr val="dk1"/>
              </a:solidFill>
              <a:latin typeface="Rockwell"/>
              <a:ea typeface="Rockwell"/>
              <a:cs typeface="Rockwell"/>
              <a:sym typeface="Rockwell"/>
            </a:endParaRPr>
          </a:p>
        </p:txBody>
      </p:sp>
      <p:sp>
        <p:nvSpPr>
          <p:cNvPr id="201" name="Shape 20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Rockwell"/>
              <a:buChar char="-"/>
            </a:pPr>
            <a:r>
              <a:rPr lang="en" sz="1800" b="0" i="0" u="none" strike="noStrike" cap="none">
                <a:solidFill>
                  <a:schemeClr val="dk1"/>
                </a:solidFill>
                <a:latin typeface="Rockwell"/>
                <a:ea typeface="Rockwell"/>
                <a:cs typeface="Rockwell"/>
                <a:sym typeface="Rockwell"/>
              </a:rPr>
              <a:t>What is NPC and how is it controlled?</a:t>
            </a:r>
            <a:endParaRPr sz="1800" b="0" i="0" u="none" strike="noStrike" cap="none">
              <a:solidFill>
                <a:schemeClr val="dk1"/>
              </a:solidFill>
              <a:latin typeface="Rockwell"/>
              <a:ea typeface="Rockwell"/>
              <a:cs typeface="Rockwell"/>
              <a:sym typeface="Rockwell"/>
            </a:endParaRPr>
          </a:p>
          <a:p>
            <a:pPr marL="0" marR="0" lvl="0" indent="0" algn="l" rtl="0">
              <a:lnSpc>
                <a:spcPct val="115000"/>
              </a:lnSpc>
              <a:spcBef>
                <a:spcPts val="1600"/>
              </a:spcBef>
              <a:spcAft>
                <a:spcPts val="0"/>
              </a:spcAft>
              <a:buClr>
                <a:schemeClr val="dk1"/>
              </a:buClr>
              <a:buSzPts val="1800"/>
              <a:buFont typeface="Open Sans"/>
              <a:buNone/>
            </a:pPr>
            <a:endParaRPr sz="1800" b="0" i="0" u="none" strike="noStrike" cap="none">
              <a:solidFill>
                <a:schemeClr val="dk1"/>
              </a:solidFill>
              <a:latin typeface="Rockwell"/>
              <a:ea typeface="Rockwell"/>
              <a:cs typeface="Rockwell"/>
              <a:sym typeface="Rockwell"/>
            </a:endParaRPr>
          </a:p>
          <a:p>
            <a:pPr marL="0" marR="0" lvl="0" indent="0" algn="l" rtl="0">
              <a:lnSpc>
                <a:spcPct val="115000"/>
              </a:lnSpc>
              <a:spcBef>
                <a:spcPts val="1600"/>
              </a:spcBef>
              <a:spcAft>
                <a:spcPts val="1600"/>
              </a:spcAft>
              <a:buClr>
                <a:schemeClr val="dk1"/>
              </a:buClr>
              <a:buSzPts val="1800"/>
              <a:buFont typeface="Open Sans"/>
              <a:buNone/>
            </a:pPr>
            <a:endParaRPr sz="1800" b="0" i="0" u="none" strike="noStrike" cap="none">
              <a:solidFill>
                <a:schemeClr val="dk1"/>
              </a:solidFill>
              <a:latin typeface="Rockwell"/>
              <a:ea typeface="Rockwell"/>
              <a:cs typeface="Rockwell"/>
              <a:sym typeface="Rockwell"/>
            </a:endParaRPr>
          </a:p>
        </p:txBody>
      </p:sp>
      <p:pic>
        <p:nvPicPr>
          <p:cNvPr id="202" name="Shape 202"/>
          <p:cNvPicPr preferRelativeResize="0"/>
          <p:nvPr/>
        </p:nvPicPr>
        <p:blipFill rotWithShape="1">
          <a:blip r:embed="rId3">
            <a:alphaModFix/>
          </a:blip>
          <a:srcRect/>
          <a:stretch/>
        </p:blipFill>
        <p:spPr>
          <a:xfrm>
            <a:off x="1719275" y="1860425"/>
            <a:ext cx="5705475" cy="31763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Rockwell"/>
                <a:ea typeface="Rockwell"/>
                <a:cs typeface="Rockwell"/>
                <a:sym typeface="Rockwell"/>
              </a:rPr>
              <a:t>Why use of NPC?</a:t>
            </a:r>
            <a:r>
              <a:rPr lang="en" sz="4200" b="0" i="0" u="none" strike="noStrike" cap="none">
                <a:solidFill>
                  <a:schemeClr val="dk1"/>
                </a:solidFill>
                <a:latin typeface="Economica"/>
                <a:ea typeface="Economica"/>
                <a:cs typeface="Economica"/>
                <a:sym typeface="Economica"/>
              </a:rPr>
              <a:t> </a:t>
            </a:r>
            <a:endParaRPr sz="4200" b="0" i="0" u="none" strike="noStrike" cap="none">
              <a:solidFill>
                <a:schemeClr val="dk1"/>
              </a:solidFill>
              <a:latin typeface="Economica"/>
              <a:ea typeface="Economica"/>
              <a:cs typeface="Economica"/>
              <a:sym typeface="Economica"/>
            </a:endParaRPr>
          </a:p>
        </p:txBody>
      </p:sp>
      <p:pic>
        <p:nvPicPr>
          <p:cNvPr id="208" name="Shape 208"/>
          <p:cNvPicPr preferRelativeResize="0"/>
          <p:nvPr/>
        </p:nvPicPr>
        <p:blipFill rotWithShape="1">
          <a:blip r:embed="rId3">
            <a:alphaModFix/>
          </a:blip>
          <a:srcRect/>
          <a:stretch/>
        </p:blipFill>
        <p:spPr>
          <a:xfrm>
            <a:off x="152400" y="2352875"/>
            <a:ext cx="4211375" cy="2638225"/>
          </a:xfrm>
          <a:prstGeom prst="rect">
            <a:avLst/>
          </a:prstGeom>
          <a:noFill/>
          <a:ln>
            <a:noFill/>
          </a:ln>
        </p:spPr>
      </p:pic>
      <p:pic>
        <p:nvPicPr>
          <p:cNvPr id="209" name="Shape 209"/>
          <p:cNvPicPr preferRelativeResize="0"/>
          <p:nvPr/>
        </p:nvPicPr>
        <p:blipFill rotWithShape="1">
          <a:blip r:embed="rId4">
            <a:alphaModFix/>
          </a:blip>
          <a:srcRect/>
          <a:stretch/>
        </p:blipFill>
        <p:spPr>
          <a:xfrm>
            <a:off x="4516175" y="2352875"/>
            <a:ext cx="4475426" cy="2638225"/>
          </a:xfrm>
          <a:prstGeom prst="rect">
            <a:avLst/>
          </a:prstGeom>
          <a:noFill/>
          <a:ln>
            <a:noFill/>
          </a:ln>
        </p:spPr>
      </p:pic>
      <p:sp>
        <p:nvSpPr>
          <p:cNvPr id="210" name="Shape 210"/>
          <p:cNvSpPr txBox="1"/>
          <p:nvPr/>
        </p:nvSpPr>
        <p:spPr>
          <a:xfrm>
            <a:off x="1550813" y="2027225"/>
            <a:ext cx="1912200" cy="54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ckwell"/>
                <a:ea typeface="Rockwell"/>
                <a:cs typeface="Rockwell"/>
                <a:sym typeface="Rockwell"/>
              </a:rPr>
              <a:t>Restoring Energy</a:t>
            </a:r>
            <a:endParaRPr sz="1400" b="0" i="0" u="none" strike="noStrike" cap="none">
              <a:solidFill>
                <a:srgbClr val="000000"/>
              </a:solidFill>
              <a:latin typeface="Rockwell"/>
              <a:ea typeface="Rockwell"/>
              <a:cs typeface="Rockwell"/>
              <a:sym typeface="Rockwell"/>
            </a:endParaRPr>
          </a:p>
        </p:txBody>
      </p:sp>
      <p:sp>
        <p:nvSpPr>
          <p:cNvPr id="211" name="Shape 211"/>
          <p:cNvSpPr txBox="1"/>
          <p:nvPr/>
        </p:nvSpPr>
        <p:spPr>
          <a:xfrm>
            <a:off x="5954542" y="2027225"/>
            <a:ext cx="2052033" cy="54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ckwell"/>
                <a:ea typeface="Rockwell"/>
                <a:cs typeface="Rockwell"/>
                <a:sym typeface="Rockwell"/>
              </a:rPr>
              <a:t>Campus like Feel</a:t>
            </a:r>
            <a:endParaRPr sz="1400" b="0" i="0" u="none" strike="noStrike" cap="none">
              <a:solidFill>
                <a:srgbClr val="000000"/>
              </a:solidFill>
              <a:latin typeface="Rockwell"/>
              <a:ea typeface="Rockwell"/>
              <a:cs typeface="Rockwell"/>
              <a:sym typeface="Rockwell"/>
            </a:endParaRPr>
          </a:p>
        </p:txBody>
      </p:sp>
      <p:sp>
        <p:nvSpPr>
          <p:cNvPr id="212" name="Shape 212"/>
          <p:cNvSpPr txBox="1"/>
          <p:nvPr/>
        </p:nvSpPr>
        <p:spPr>
          <a:xfrm>
            <a:off x="223875" y="1147225"/>
            <a:ext cx="7125000" cy="855300"/>
          </a:xfrm>
          <a:prstGeom prst="rect">
            <a:avLst/>
          </a:prstGeom>
          <a:noFill/>
          <a:ln>
            <a:noFill/>
          </a:ln>
        </p:spPr>
        <p:txBody>
          <a:bodyPr spcFirstLastPara="1" wrap="square" lIns="91425" tIns="91425" rIns="91425" bIns="91425" anchor="t" anchorCtr="0">
            <a:noAutofit/>
          </a:bodyPr>
          <a:lstStyle/>
          <a:p>
            <a:pPr marL="457200" lvl="0" indent="-317500" rtl="0">
              <a:spcBef>
                <a:spcPts val="0"/>
              </a:spcBef>
              <a:spcAft>
                <a:spcPts val="0"/>
              </a:spcAft>
              <a:buClr>
                <a:schemeClr val="dk1"/>
              </a:buClr>
              <a:buSzPts val="1400"/>
              <a:buFont typeface="Rockwell"/>
              <a:buChar char="-"/>
            </a:pPr>
            <a:r>
              <a:rPr lang="en">
                <a:solidFill>
                  <a:schemeClr val="dk1"/>
                </a:solidFill>
                <a:latin typeface="Rockwell"/>
                <a:ea typeface="Rockwell"/>
                <a:cs typeface="Rockwell"/>
                <a:sym typeface="Rockwell"/>
              </a:rPr>
              <a:t>Having NPCs makes the single player game more entertaining throughout the game.</a:t>
            </a:r>
            <a:endParaRPr>
              <a:solidFill>
                <a:schemeClr val="dk1"/>
              </a:solidFill>
              <a:latin typeface="Rockwell"/>
              <a:ea typeface="Rockwell"/>
              <a:cs typeface="Rockwell"/>
              <a:sym typeface="Rockwell"/>
            </a:endParaRPr>
          </a:p>
          <a:p>
            <a:pPr marL="457200" marR="0" lvl="0" indent="-317500" algn="l" rtl="0">
              <a:lnSpc>
                <a:spcPct val="100000"/>
              </a:lnSpc>
              <a:spcBef>
                <a:spcPts val="0"/>
              </a:spcBef>
              <a:spcAft>
                <a:spcPts val="0"/>
              </a:spcAft>
              <a:buClr>
                <a:srgbClr val="000000"/>
              </a:buClr>
              <a:buSzPts val="1400"/>
              <a:buFont typeface="Rockwell"/>
              <a:buChar char="-"/>
            </a:pPr>
            <a:r>
              <a:rPr lang="en" sz="1400" b="0" i="0" u="none" strike="noStrike" cap="none">
                <a:solidFill>
                  <a:srgbClr val="000000"/>
                </a:solidFill>
                <a:latin typeface="Rockwell"/>
                <a:ea typeface="Rockwell"/>
                <a:cs typeface="Rockwell"/>
                <a:sym typeface="Rockwell"/>
              </a:rPr>
              <a:t>Gui</a:t>
            </a:r>
            <a:r>
              <a:rPr lang="en">
                <a:latin typeface="Rockwell"/>
                <a:ea typeface="Rockwell"/>
                <a:cs typeface="Rockwell"/>
                <a:sym typeface="Rockwell"/>
              </a:rPr>
              <a:t>des the player by giving them hint to progress the game.</a:t>
            </a:r>
            <a:endParaRPr sz="1400" b="0" i="0" u="none" strike="noStrike" cap="none">
              <a:solidFill>
                <a:srgbClr val="000000"/>
              </a:solidFill>
              <a:latin typeface="Rockwell"/>
              <a:ea typeface="Rockwell"/>
              <a:cs typeface="Rockwell"/>
              <a:sym typeface="Rockwel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Rockwell"/>
                <a:ea typeface="Rockwell"/>
                <a:cs typeface="Rockwell"/>
                <a:sym typeface="Rockwell"/>
              </a:rPr>
              <a:t>NPC A</a:t>
            </a:r>
            <a:r>
              <a:rPr lang="en">
                <a:latin typeface="Rockwell"/>
                <a:ea typeface="Rockwell"/>
                <a:cs typeface="Rockwell"/>
                <a:sym typeface="Rockwell"/>
              </a:rPr>
              <a:t>rt</a:t>
            </a:r>
            <a:r>
              <a:rPr lang="en" sz="4200" b="0" i="0" u="none" strike="noStrike" cap="none">
                <a:solidFill>
                  <a:schemeClr val="dk1"/>
                </a:solidFill>
                <a:latin typeface="Rockwell"/>
                <a:ea typeface="Rockwell"/>
                <a:cs typeface="Rockwell"/>
                <a:sym typeface="Rockwell"/>
              </a:rPr>
              <a:t> </a:t>
            </a:r>
            <a:endParaRPr sz="4200" b="0" i="0" u="none" strike="noStrike" cap="none">
              <a:solidFill>
                <a:schemeClr val="dk1"/>
              </a:solidFill>
              <a:latin typeface="Rockwell"/>
              <a:ea typeface="Rockwell"/>
              <a:cs typeface="Rockwell"/>
              <a:sym typeface="Rockwell"/>
            </a:endParaRPr>
          </a:p>
        </p:txBody>
      </p:sp>
      <p:sp>
        <p:nvSpPr>
          <p:cNvPr id="218" name="Shape 218"/>
          <p:cNvSpPr txBox="1">
            <a:spLocks noGrp="1"/>
          </p:cNvSpPr>
          <p:nvPr>
            <p:ph type="body" idx="1"/>
          </p:nvPr>
        </p:nvSpPr>
        <p:spPr>
          <a:xfrm>
            <a:off x="366425" y="1047400"/>
            <a:ext cx="5871300" cy="8313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Rockwell"/>
              <a:buChar char="-"/>
            </a:pPr>
            <a:r>
              <a:rPr lang="en" sz="1800" b="0" i="0" u="none" strike="noStrike" cap="none">
                <a:solidFill>
                  <a:schemeClr val="dk1"/>
                </a:solidFill>
                <a:latin typeface="Rockwell"/>
                <a:ea typeface="Rockwell"/>
                <a:cs typeface="Rockwell"/>
                <a:sym typeface="Rockwell"/>
              </a:rPr>
              <a:t>Cartoon </a:t>
            </a:r>
            <a:endParaRPr sz="1800" b="0" i="0" u="none" strike="noStrike" cap="none">
              <a:solidFill>
                <a:schemeClr val="dk1"/>
              </a:solidFill>
              <a:latin typeface="Rockwell"/>
              <a:ea typeface="Rockwell"/>
              <a:cs typeface="Rockwell"/>
              <a:sym typeface="Rockwell"/>
            </a:endParaRPr>
          </a:p>
          <a:p>
            <a:pPr marL="457200" marR="0" lvl="0" indent="-342900" algn="l" rtl="0">
              <a:lnSpc>
                <a:spcPct val="115000"/>
              </a:lnSpc>
              <a:spcBef>
                <a:spcPts val="0"/>
              </a:spcBef>
              <a:spcAft>
                <a:spcPts val="0"/>
              </a:spcAft>
              <a:buClr>
                <a:schemeClr val="dk1"/>
              </a:buClr>
              <a:buSzPts val="1800"/>
              <a:buFont typeface="Rockwell"/>
              <a:buChar char="-"/>
            </a:pPr>
            <a:r>
              <a:rPr lang="en" sz="1800" b="0" i="0" u="none" strike="noStrike" cap="none">
                <a:solidFill>
                  <a:schemeClr val="dk1"/>
                </a:solidFill>
                <a:latin typeface="Rockwell"/>
                <a:ea typeface="Rockwell"/>
                <a:cs typeface="Rockwell"/>
                <a:sym typeface="Rockwell"/>
              </a:rPr>
              <a:t>3D model</a:t>
            </a:r>
            <a:endParaRPr sz="1800" b="0" i="0" u="none" strike="noStrike" cap="none">
              <a:solidFill>
                <a:schemeClr val="dk1"/>
              </a:solidFill>
              <a:latin typeface="Rockwell"/>
              <a:ea typeface="Rockwell"/>
              <a:cs typeface="Rockwell"/>
              <a:sym typeface="Rockwell"/>
            </a:endParaRPr>
          </a:p>
          <a:p>
            <a:pPr marL="457200" marR="0" lvl="0" indent="-342900" algn="l" rtl="0">
              <a:lnSpc>
                <a:spcPct val="115000"/>
              </a:lnSpc>
              <a:spcBef>
                <a:spcPts val="0"/>
              </a:spcBef>
              <a:spcAft>
                <a:spcPts val="0"/>
              </a:spcAft>
              <a:buClr>
                <a:schemeClr val="dk1"/>
              </a:buClr>
              <a:buSzPts val="1800"/>
              <a:buFont typeface="Rockwell"/>
              <a:buChar char="-"/>
            </a:pPr>
            <a:r>
              <a:rPr lang="en">
                <a:latin typeface="Rockwell"/>
                <a:ea typeface="Rockwell"/>
                <a:cs typeface="Rockwell"/>
                <a:sym typeface="Rockwell"/>
              </a:rPr>
              <a:t>Created over 30 different Customized NPCS</a:t>
            </a:r>
            <a:endParaRPr>
              <a:latin typeface="Rockwell"/>
              <a:ea typeface="Rockwell"/>
              <a:cs typeface="Rockwell"/>
              <a:sym typeface="Rockwell"/>
            </a:endParaRPr>
          </a:p>
          <a:p>
            <a:pPr marL="0" marR="0" lvl="0" indent="0" algn="l" rtl="0">
              <a:lnSpc>
                <a:spcPct val="115000"/>
              </a:lnSpc>
              <a:spcBef>
                <a:spcPts val="1600"/>
              </a:spcBef>
              <a:spcAft>
                <a:spcPts val="1600"/>
              </a:spcAft>
              <a:buClr>
                <a:schemeClr val="dk1"/>
              </a:buClr>
              <a:buSzPts val="1800"/>
              <a:buFont typeface="Open Sans"/>
              <a:buNone/>
            </a:pPr>
            <a:endParaRPr sz="1800" b="0" i="0" u="none" strike="noStrike" cap="none">
              <a:solidFill>
                <a:schemeClr val="dk1"/>
              </a:solidFill>
              <a:latin typeface="Rockwell"/>
              <a:ea typeface="Rockwell"/>
              <a:cs typeface="Rockwell"/>
              <a:sym typeface="Rockwell"/>
            </a:endParaRPr>
          </a:p>
        </p:txBody>
      </p:sp>
      <p:pic>
        <p:nvPicPr>
          <p:cNvPr id="219" name="Shape 219"/>
          <p:cNvPicPr preferRelativeResize="0"/>
          <p:nvPr/>
        </p:nvPicPr>
        <p:blipFill rotWithShape="1">
          <a:blip r:embed="rId3">
            <a:alphaModFix/>
          </a:blip>
          <a:srcRect/>
          <a:stretch/>
        </p:blipFill>
        <p:spPr>
          <a:xfrm>
            <a:off x="5500975" y="1400597"/>
            <a:ext cx="3139825" cy="3288075"/>
          </a:xfrm>
          <a:prstGeom prst="rect">
            <a:avLst/>
          </a:prstGeom>
          <a:noFill/>
          <a:ln>
            <a:noFill/>
          </a:ln>
        </p:spPr>
      </p:pic>
      <p:pic>
        <p:nvPicPr>
          <p:cNvPr id="220" name="Shape 220"/>
          <p:cNvPicPr preferRelativeResize="0"/>
          <p:nvPr/>
        </p:nvPicPr>
        <p:blipFill rotWithShape="1">
          <a:blip r:embed="rId4">
            <a:alphaModFix/>
          </a:blip>
          <a:srcRect/>
          <a:stretch/>
        </p:blipFill>
        <p:spPr>
          <a:xfrm>
            <a:off x="698975" y="2228325"/>
            <a:ext cx="4451600" cy="2599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a:latin typeface="Rockwell"/>
                <a:ea typeface="Rockwell"/>
                <a:cs typeface="Rockwell"/>
                <a:sym typeface="Rockwell"/>
              </a:rPr>
              <a:t>From</a:t>
            </a:r>
            <a:r>
              <a:rPr lang="en" sz="4200" b="0" i="0" u="none" strike="noStrike" cap="none">
                <a:solidFill>
                  <a:schemeClr val="dk1"/>
                </a:solidFill>
                <a:latin typeface="Rockwell"/>
                <a:ea typeface="Rockwell"/>
                <a:cs typeface="Rockwell"/>
                <a:sym typeface="Rockwell"/>
              </a:rPr>
              <a:t> </a:t>
            </a:r>
            <a:r>
              <a:rPr lang="en">
                <a:latin typeface="Rockwell"/>
                <a:ea typeface="Rockwell"/>
                <a:cs typeface="Rockwell"/>
                <a:sym typeface="Rockwell"/>
              </a:rPr>
              <a:t>Old</a:t>
            </a:r>
            <a:r>
              <a:rPr lang="en" sz="4200" b="0" i="0" u="none" strike="noStrike" cap="none">
                <a:solidFill>
                  <a:schemeClr val="dk1"/>
                </a:solidFill>
                <a:latin typeface="Rockwell"/>
                <a:ea typeface="Rockwell"/>
                <a:cs typeface="Rockwell"/>
                <a:sym typeface="Rockwell"/>
              </a:rPr>
              <a:t> NPCs </a:t>
            </a:r>
            <a:r>
              <a:rPr lang="en">
                <a:latin typeface="Rockwell"/>
                <a:ea typeface="Rockwell"/>
                <a:cs typeface="Rockwell"/>
                <a:sym typeface="Rockwell"/>
              </a:rPr>
              <a:t>to</a:t>
            </a:r>
            <a:r>
              <a:rPr lang="en" sz="4200" b="0" i="0" u="none" strike="noStrike" cap="none">
                <a:solidFill>
                  <a:schemeClr val="dk1"/>
                </a:solidFill>
                <a:latin typeface="Rockwell"/>
                <a:ea typeface="Rockwell"/>
                <a:cs typeface="Rockwell"/>
                <a:sym typeface="Rockwell"/>
              </a:rPr>
              <a:t> N</a:t>
            </a:r>
            <a:r>
              <a:rPr lang="en">
                <a:latin typeface="Rockwell"/>
                <a:ea typeface="Rockwell"/>
                <a:cs typeface="Rockwell"/>
                <a:sym typeface="Rockwell"/>
              </a:rPr>
              <a:t>ew</a:t>
            </a:r>
            <a:r>
              <a:rPr lang="en" sz="4200" b="0" i="0" u="none" strike="noStrike" cap="none">
                <a:solidFill>
                  <a:schemeClr val="dk1"/>
                </a:solidFill>
                <a:latin typeface="Rockwell"/>
                <a:ea typeface="Rockwell"/>
                <a:cs typeface="Rockwell"/>
                <a:sym typeface="Rockwell"/>
              </a:rPr>
              <a:t> NPCs</a:t>
            </a:r>
            <a:endParaRPr sz="4200" b="0" i="0" u="none" strike="noStrike" cap="none">
              <a:solidFill>
                <a:schemeClr val="dk1"/>
              </a:solidFill>
              <a:latin typeface="Rockwell"/>
              <a:ea typeface="Rockwell"/>
              <a:cs typeface="Rockwell"/>
              <a:sym typeface="Rockwell"/>
            </a:endParaRPr>
          </a:p>
        </p:txBody>
      </p:sp>
      <p:pic>
        <p:nvPicPr>
          <p:cNvPr id="226" name="Shape 226"/>
          <p:cNvPicPr preferRelativeResize="0"/>
          <p:nvPr/>
        </p:nvPicPr>
        <p:blipFill rotWithShape="1">
          <a:blip r:embed="rId3">
            <a:alphaModFix/>
          </a:blip>
          <a:srcRect/>
          <a:stretch/>
        </p:blipFill>
        <p:spPr>
          <a:xfrm>
            <a:off x="4444900" y="1504875"/>
            <a:ext cx="4703050" cy="3403850"/>
          </a:xfrm>
          <a:prstGeom prst="rect">
            <a:avLst/>
          </a:prstGeom>
          <a:noFill/>
          <a:ln>
            <a:noFill/>
          </a:ln>
        </p:spPr>
      </p:pic>
      <p:pic>
        <p:nvPicPr>
          <p:cNvPr id="227" name="Shape 227"/>
          <p:cNvPicPr preferRelativeResize="0"/>
          <p:nvPr/>
        </p:nvPicPr>
        <p:blipFill rotWithShape="1">
          <a:blip r:embed="rId4">
            <a:alphaModFix/>
          </a:blip>
          <a:srcRect/>
          <a:stretch/>
        </p:blipFill>
        <p:spPr>
          <a:xfrm>
            <a:off x="0" y="1504875"/>
            <a:ext cx="4440925" cy="3403850"/>
          </a:xfrm>
          <a:prstGeom prst="rect">
            <a:avLst/>
          </a:prstGeom>
          <a:noFill/>
          <a:ln>
            <a:noFill/>
          </a:ln>
        </p:spPr>
      </p:pic>
      <p:sp>
        <p:nvSpPr>
          <p:cNvPr id="228" name="Shape 228"/>
          <p:cNvSpPr txBox="1"/>
          <p:nvPr/>
        </p:nvSpPr>
        <p:spPr>
          <a:xfrm>
            <a:off x="207075" y="1012275"/>
            <a:ext cx="4172400" cy="49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ckwell"/>
                <a:ea typeface="Rockwell"/>
                <a:cs typeface="Rockwell"/>
                <a:sym typeface="Rockwell"/>
              </a:rPr>
              <a:t>NPC PROTOTYPE</a:t>
            </a:r>
            <a:endParaRPr sz="1400" b="0" i="0" u="none" strike="noStrike" cap="none">
              <a:solidFill>
                <a:srgbClr val="000000"/>
              </a:solidFill>
              <a:latin typeface="Rockwell"/>
              <a:ea typeface="Rockwell"/>
              <a:cs typeface="Rockwell"/>
              <a:sym typeface="Rockwell"/>
            </a:endParaRPr>
          </a:p>
        </p:txBody>
      </p:sp>
      <p:sp>
        <p:nvSpPr>
          <p:cNvPr id="229" name="Shape 229"/>
          <p:cNvSpPr txBox="1"/>
          <p:nvPr/>
        </p:nvSpPr>
        <p:spPr>
          <a:xfrm>
            <a:off x="4760475" y="1012275"/>
            <a:ext cx="4071900" cy="56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ckwell"/>
                <a:ea typeface="Rockwell"/>
                <a:cs typeface="Rockwell"/>
                <a:sym typeface="Rockwell"/>
              </a:rPr>
              <a:t>NEW NPC </a:t>
            </a:r>
            <a:endParaRPr sz="1400" b="0" i="0" u="none" strike="noStrike" cap="none">
              <a:solidFill>
                <a:srgbClr val="000000"/>
              </a:solidFill>
              <a:latin typeface="Rockwell"/>
              <a:ea typeface="Rockwell"/>
              <a:cs typeface="Rockwell"/>
              <a:sym typeface="Rockwe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311700" y="216097"/>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What we did to make NPC SMART </a:t>
            </a:r>
            <a:endParaRPr sz="3600" b="0" i="0" u="none" strike="noStrike" cap="none">
              <a:solidFill>
                <a:schemeClr val="dk1"/>
              </a:solidFill>
              <a:latin typeface="Rockwell"/>
              <a:ea typeface="Rockwell"/>
              <a:cs typeface="Rockwell"/>
              <a:sym typeface="Rockwell"/>
            </a:endParaRPr>
          </a:p>
        </p:txBody>
      </p:sp>
      <p:sp>
        <p:nvSpPr>
          <p:cNvPr id="235" name="Shape 235"/>
          <p:cNvSpPr txBox="1">
            <a:spLocks noGrp="1"/>
          </p:cNvSpPr>
          <p:nvPr>
            <p:ph type="body" idx="1"/>
          </p:nvPr>
        </p:nvSpPr>
        <p:spPr>
          <a:xfrm>
            <a:off x="311700" y="1225225"/>
            <a:ext cx="4311900" cy="2112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Random Spawn</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Walking NPC (random/paths)</a:t>
            </a:r>
            <a:endParaRPr sz="18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Dancing NPC</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Following NPC</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Reaction to player </a:t>
            </a:r>
            <a:r>
              <a:rPr lang="en" sz="1400">
                <a:latin typeface="Rockwell"/>
                <a:ea typeface="Rockwell"/>
                <a:cs typeface="Rockwell"/>
                <a:sym typeface="Rockwell"/>
              </a:rPr>
              <a:t>character</a:t>
            </a:r>
            <a:r>
              <a:rPr lang="en" sz="1400" b="0" i="0" u="none" strike="noStrike" cap="none">
                <a:solidFill>
                  <a:schemeClr val="dk1"/>
                </a:solidFill>
                <a:latin typeface="Rockwell"/>
                <a:ea typeface="Rockwell"/>
                <a:cs typeface="Rockwell"/>
                <a:sym typeface="Rockwell"/>
              </a:rPr>
              <a:t> </a:t>
            </a:r>
            <a:endParaRPr sz="1400" b="0" i="0" u="none" strike="noStrike" cap="none">
              <a:solidFill>
                <a:schemeClr val="dk1"/>
              </a:solidFill>
              <a:latin typeface="Rockwell"/>
              <a:ea typeface="Rockwell"/>
              <a:cs typeface="Rockwell"/>
              <a:sym typeface="Rockwell"/>
            </a:endParaRPr>
          </a:p>
        </p:txBody>
      </p:sp>
      <p:pic>
        <p:nvPicPr>
          <p:cNvPr id="236" name="Shape 236"/>
          <p:cNvPicPr preferRelativeResize="0"/>
          <p:nvPr/>
        </p:nvPicPr>
        <p:blipFill rotWithShape="1">
          <a:blip r:embed="rId3">
            <a:alphaModFix/>
          </a:blip>
          <a:srcRect/>
          <a:stretch/>
        </p:blipFill>
        <p:spPr>
          <a:xfrm>
            <a:off x="4695850" y="1047398"/>
            <a:ext cx="4215601" cy="1800875"/>
          </a:xfrm>
          <a:prstGeom prst="rect">
            <a:avLst/>
          </a:prstGeom>
          <a:noFill/>
          <a:ln>
            <a:noFill/>
          </a:ln>
        </p:spPr>
      </p:pic>
      <p:pic>
        <p:nvPicPr>
          <p:cNvPr id="237" name="Shape 237"/>
          <p:cNvPicPr preferRelativeResize="0"/>
          <p:nvPr/>
        </p:nvPicPr>
        <p:blipFill rotWithShape="1">
          <a:blip r:embed="rId4">
            <a:alphaModFix/>
          </a:blip>
          <a:srcRect/>
          <a:stretch/>
        </p:blipFill>
        <p:spPr>
          <a:xfrm>
            <a:off x="450750" y="2848275"/>
            <a:ext cx="4215600" cy="2017500"/>
          </a:xfrm>
          <a:prstGeom prst="rect">
            <a:avLst/>
          </a:prstGeom>
          <a:noFill/>
          <a:ln>
            <a:noFill/>
          </a:ln>
        </p:spPr>
      </p:pic>
      <p:pic>
        <p:nvPicPr>
          <p:cNvPr id="238" name="Shape 238"/>
          <p:cNvPicPr preferRelativeResize="0"/>
          <p:nvPr/>
        </p:nvPicPr>
        <p:blipFill rotWithShape="1">
          <a:blip r:embed="rId5">
            <a:alphaModFix/>
          </a:blip>
          <a:srcRect/>
          <a:stretch/>
        </p:blipFill>
        <p:spPr>
          <a:xfrm>
            <a:off x="4695850" y="2848275"/>
            <a:ext cx="4215599" cy="2017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773700" y="1147225"/>
            <a:ext cx="7596600" cy="333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Dialogue</a:t>
            </a:r>
            <a:endParaRPr sz="4200" b="0" i="0" u="none" strike="noStrike" cap="none">
              <a:solidFill>
                <a:schemeClr val="dk1"/>
              </a:solidFill>
              <a:latin typeface="Economica"/>
              <a:ea typeface="Economica"/>
              <a:cs typeface="Economica"/>
              <a:sym typeface="Economica"/>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&amp;</a:t>
            </a:r>
            <a:endParaRPr sz="4200" b="0" i="0" u="none" strike="noStrike" cap="none">
              <a:solidFill>
                <a:schemeClr val="dk1"/>
              </a:solidFill>
              <a:latin typeface="Economica"/>
              <a:ea typeface="Economica"/>
              <a:cs typeface="Economica"/>
              <a:sym typeface="Economica"/>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NPC Interactions</a:t>
            </a:r>
            <a:endParaRPr sz="4200" b="0" i="0" u="none" strike="noStrike" cap="none">
              <a:solidFill>
                <a:schemeClr val="dk1"/>
              </a:solidFill>
              <a:latin typeface="Economica"/>
              <a:ea typeface="Economica"/>
              <a:cs typeface="Economica"/>
              <a:sym typeface="Economica"/>
            </a:endParaRPr>
          </a:p>
        </p:txBody>
      </p:sp>
      <p:sp>
        <p:nvSpPr>
          <p:cNvPr id="244" name="Shape 244"/>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Game Design &amp; </a:t>
            </a:r>
            <a:r>
              <a:rPr lang="en" sz="3000">
                <a:latin typeface="Rockwell"/>
                <a:ea typeface="Rockwell"/>
                <a:cs typeface="Rockwell"/>
                <a:sym typeface="Rockwell"/>
              </a:rPr>
              <a:t>Development</a:t>
            </a:r>
            <a:r>
              <a:rPr lang="en" sz="3000" b="0" i="0" u="none" strike="noStrike" cap="none">
                <a:solidFill>
                  <a:schemeClr val="dk1"/>
                </a:solidFill>
                <a:latin typeface="Rockwell"/>
                <a:ea typeface="Rockwell"/>
                <a:cs typeface="Rockwell"/>
                <a:sym typeface="Rockwell"/>
              </a:rPr>
              <a:t>:</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Shape 249"/>
          <p:cNvPicPr preferRelativeResize="0"/>
          <p:nvPr/>
        </p:nvPicPr>
        <p:blipFill rotWithShape="1">
          <a:blip r:embed="rId3">
            <a:alphaModFix/>
          </a:blip>
          <a:srcRect/>
          <a:stretch/>
        </p:blipFill>
        <p:spPr>
          <a:xfrm>
            <a:off x="518775" y="673575"/>
            <a:ext cx="7950326" cy="4469924"/>
          </a:xfrm>
          <a:prstGeom prst="rect">
            <a:avLst/>
          </a:prstGeom>
          <a:noFill/>
          <a:ln>
            <a:noFill/>
          </a:ln>
        </p:spPr>
      </p:pic>
      <p:sp>
        <p:nvSpPr>
          <p:cNvPr id="250" name="Shape 250"/>
          <p:cNvSpPr txBox="1"/>
          <p:nvPr/>
        </p:nvSpPr>
        <p:spPr>
          <a:xfrm>
            <a:off x="974650" y="94575"/>
            <a:ext cx="7324500" cy="656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3000">
                <a:latin typeface="Rockwell"/>
                <a:ea typeface="Rockwell"/>
                <a:cs typeface="Rockwell"/>
                <a:sym typeface="Rockwell"/>
              </a:rPr>
              <a:t>Quest Dialogue </a:t>
            </a:r>
            <a:endParaRPr sz="3000">
              <a:latin typeface="Rockwell"/>
              <a:ea typeface="Rockwell"/>
              <a:cs typeface="Rockwell"/>
              <a:sym typeface="Rockwe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4"/>
        <p:cNvGrpSpPr/>
        <p:nvPr/>
      </p:nvGrpSpPr>
      <p:grpSpPr>
        <a:xfrm>
          <a:off x="0" y="0"/>
          <a:ext cx="0" cy="0"/>
          <a:chOff x="0" y="0"/>
          <a:chExt cx="0" cy="0"/>
        </a:xfrm>
      </p:grpSpPr>
      <p:sp>
        <p:nvSpPr>
          <p:cNvPr id="255" name="Shape 255"/>
          <p:cNvSpPr txBox="1"/>
          <p:nvPr/>
        </p:nvSpPr>
        <p:spPr>
          <a:xfrm>
            <a:off x="2695575" y="560075"/>
            <a:ext cx="5486400" cy="640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56" name="Shape 256"/>
          <p:cNvPicPr preferRelativeResize="0"/>
          <p:nvPr/>
        </p:nvPicPr>
        <p:blipFill rotWithShape="1">
          <a:blip r:embed="rId3">
            <a:alphaModFix/>
          </a:blip>
          <a:srcRect/>
          <a:stretch/>
        </p:blipFill>
        <p:spPr>
          <a:xfrm>
            <a:off x="607950" y="654845"/>
            <a:ext cx="7961025" cy="4488655"/>
          </a:xfrm>
          <a:prstGeom prst="rect">
            <a:avLst/>
          </a:prstGeom>
          <a:noFill/>
          <a:ln>
            <a:noFill/>
          </a:ln>
        </p:spPr>
      </p:pic>
      <p:sp>
        <p:nvSpPr>
          <p:cNvPr id="257" name="Shape 257"/>
          <p:cNvSpPr txBox="1"/>
          <p:nvPr/>
        </p:nvSpPr>
        <p:spPr>
          <a:xfrm>
            <a:off x="607950" y="55975"/>
            <a:ext cx="7893600" cy="6402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3000">
                <a:latin typeface="Rockwell"/>
                <a:ea typeface="Rockwell"/>
                <a:cs typeface="Rockwell"/>
                <a:sym typeface="Rockwell"/>
              </a:rPr>
              <a:t>Random Dialogue</a:t>
            </a:r>
            <a:endParaRPr sz="3000">
              <a:latin typeface="Rockwell"/>
              <a:ea typeface="Rockwell"/>
              <a:cs typeface="Rockwell"/>
              <a:sym typeface="Rockwe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1"/>
        <p:cNvGrpSpPr/>
        <p:nvPr/>
      </p:nvGrpSpPr>
      <p:grpSpPr>
        <a:xfrm>
          <a:off x="0" y="0"/>
          <a:ext cx="0" cy="0"/>
          <a:chOff x="0" y="0"/>
          <a:chExt cx="0" cy="0"/>
        </a:xfrm>
      </p:grpSpPr>
      <p:pic>
        <p:nvPicPr>
          <p:cNvPr id="262" name="Shape 262"/>
          <p:cNvPicPr preferRelativeResize="0"/>
          <p:nvPr/>
        </p:nvPicPr>
        <p:blipFill rotWithShape="1">
          <a:blip r:embed="rId3">
            <a:alphaModFix/>
          </a:blip>
          <a:srcRect t="1530" b="-1528"/>
          <a:stretch/>
        </p:blipFill>
        <p:spPr>
          <a:xfrm>
            <a:off x="656200" y="698950"/>
            <a:ext cx="7966000" cy="4444551"/>
          </a:xfrm>
          <a:prstGeom prst="rect">
            <a:avLst/>
          </a:prstGeom>
          <a:noFill/>
          <a:ln>
            <a:noFill/>
          </a:ln>
        </p:spPr>
      </p:pic>
      <p:sp>
        <p:nvSpPr>
          <p:cNvPr id="263" name="Shape 263"/>
          <p:cNvSpPr txBox="1"/>
          <p:nvPr/>
        </p:nvSpPr>
        <p:spPr>
          <a:xfrm>
            <a:off x="617600" y="17375"/>
            <a:ext cx="7971000" cy="6561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3000">
                <a:latin typeface="Rockwell"/>
                <a:ea typeface="Rockwell"/>
                <a:cs typeface="Rockwell"/>
                <a:sym typeface="Rockwell"/>
              </a:rPr>
              <a:t>Choice Dialogue</a:t>
            </a:r>
            <a:endParaRPr sz="3000">
              <a:latin typeface="Rockwell"/>
              <a:ea typeface="Rockwell"/>
              <a:cs typeface="Rockwell"/>
              <a:sym typeface="Rockwe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773700" y="1147225"/>
            <a:ext cx="7596600" cy="3372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600" i="0" u="none" strike="noStrike" cap="none">
                <a:solidFill>
                  <a:schemeClr val="dk1"/>
                </a:solidFill>
                <a:latin typeface="Rockwell"/>
                <a:ea typeface="Rockwell"/>
                <a:cs typeface="Rockwell"/>
                <a:sym typeface="Rockwell"/>
              </a:rPr>
              <a:t>User Interface (UI)</a:t>
            </a:r>
            <a:r>
              <a:rPr lang="en" sz="4200" i="0" u="none" strike="noStrike" cap="none">
                <a:solidFill>
                  <a:schemeClr val="dk1"/>
                </a:solidFill>
                <a:latin typeface="Rockwell"/>
                <a:ea typeface="Rockwell"/>
                <a:cs typeface="Rockwell"/>
                <a:sym typeface="Rockwell"/>
              </a:rPr>
              <a:t>,</a:t>
            </a:r>
            <a:endParaRPr sz="420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Heads Up Display (HUD),</a:t>
            </a:r>
            <a:endParaRPr sz="36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&amp;</a:t>
            </a:r>
            <a:endParaRPr sz="36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Mini-Map</a:t>
            </a:r>
            <a:endParaRPr sz="3600" b="0" i="0" u="none" strike="noStrike" cap="none">
              <a:solidFill>
                <a:schemeClr val="dk1"/>
              </a:solidFill>
              <a:latin typeface="Rockwell"/>
              <a:ea typeface="Rockwell"/>
              <a:cs typeface="Rockwell"/>
              <a:sym typeface="Rockwell"/>
            </a:endParaRPr>
          </a:p>
        </p:txBody>
      </p:sp>
      <p:sp>
        <p:nvSpPr>
          <p:cNvPr id="269" name="Shape 269"/>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Game Design &amp; </a:t>
            </a:r>
            <a:r>
              <a:rPr lang="en" sz="3000">
                <a:latin typeface="Rockwell"/>
                <a:ea typeface="Rockwell"/>
                <a:cs typeface="Rockwell"/>
                <a:sym typeface="Rockwell"/>
              </a:rPr>
              <a:t>Development</a:t>
            </a:r>
            <a:r>
              <a:rPr lang="en" sz="3000" b="0" i="0" u="none" strike="noStrike" cap="none">
                <a:solidFill>
                  <a:schemeClr val="dk1"/>
                </a:solidFill>
                <a:latin typeface="Rockwell"/>
                <a:ea typeface="Rockwell"/>
                <a:cs typeface="Rockwell"/>
                <a:sym typeface="Rockwell"/>
              </a:rPr>
              <a:t>:</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HUD</a:t>
            </a:r>
            <a:endParaRPr sz="4200" b="0" i="0" u="none" strike="noStrike" cap="none">
              <a:solidFill>
                <a:schemeClr val="dk1"/>
              </a:solidFill>
              <a:latin typeface="Economica"/>
              <a:ea typeface="Economica"/>
              <a:cs typeface="Economica"/>
              <a:sym typeface="Economica"/>
            </a:endParaRPr>
          </a:p>
        </p:txBody>
      </p:sp>
      <p:sp>
        <p:nvSpPr>
          <p:cNvPr id="275" name="Shape 275"/>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Arial"/>
              <a:buChar char="★"/>
            </a:pPr>
            <a:r>
              <a:rPr lang="en" sz="1800" b="0" i="0" u="none" strike="noStrike" cap="none">
                <a:solidFill>
                  <a:schemeClr val="dk1"/>
                </a:solidFill>
                <a:latin typeface="Rockwell"/>
                <a:ea typeface="Rockwell"/>
                <a:cs typeface="Rockwell"/>
                <a:sym typeface="Rockwell"/>
              </a:rPr>
              <a:t>Provide basic information</a:t>
            </a:r>
            <a:endParaRPr sz="1800" b="0" i="0" u="none" strike="noStrike" cap="none">
              <a:solidFill>
                <a:schemeClr val="dk1"/>
              </a:solidFill>
              <a:latin typeface="Open Sans"/>
              <a:ea typeface="Open Sans"/>
              <a:cs typeface="Open Sans"/>
              <a:sym typeface="Open Sans"/>
            </a:endParaRPr>
          </a:p>
          <a:p>
            <a:pPr marL="457200" marR="0" lvl="0" indent="-342900" algn="l" rtl="0">
              <a:lnSpc>
                <a:spcPct val="115000"/>
              </a:lnSpc>
              <a:spcBef>
                <a:spcPts val="0"/>
              </a:spcBef>
              <a:spcAft>
                <a:spcPts val="0"/>
              </a:spcAft>
              <a:buClr>
                <a:schemeClr val="dk1"/>
              </a:buClr>
              <a:buSzPts val="1800"/>
              <a:buFont typeface="Arial"/>
              <a:buChar char="★"/>
            </a:pPr>
            <a:r>
              <a:rPr lang="en" sz="1800" b="0" i="0" u="none" strike="noStrike" cap="none">
                <a:solidFill>
                  <a:schemeClr val="dk1"/>
                </a:solidFill>
                <a:latin typeface="Rockwell"/>
                <a:ea typeface="Rockwell"/>
                <a:cs typeface="Rockwell"/>
                <a:sym typeface="Rockwell"/>
              </a:rPr>
              <a:t>Cannot clutter the screen too much</a:t>
            </a:r>
            <a:endParaRPr sz="1800" b="0" i="0" u="none" strike="noStrike" cap="none">
              <a:solidFill>
                <a:schemeClr val="dk1"/>
              </a:solidFill>
              <a:latin typeface="Open Sans"/>
              <a:ea typeface="Open Sans"/>
              <a:cs typeface="Open Sans"/>
              <a:sym typeface="Open Sans"/>
            </a:endParaRPr>
          </a:p>
        </p:txBody>
      </p:sp>
      <p:pic>
        <p:nvPicPr>
          <p:cNvPr id="276" name="Shape 276"/>
          <p:cNvPicPr preferRelativeResize="0"/>
          <p:nvPr/>
        </p:nvPicPr>
        <p:blipFill rotWithShape="1">
          <a:blip r:embed="rId3">
            <a:alphaModFix/>
          </a:blip>
          <a:srcRect t="768" b="768"/>
          <a:stretch/>
        </p:blipFill>
        <p:spPr>
          <a:xfrm>
            <a:off x="4582900" y="2089925"/>
            <a:ext cx="4561100" cy="2727501"/>
          </a:xfrm>
          <a:prstGeom prst="rect">
            <a:avLst/>
          </a:prstGeom>
          <a:noFill/>
          <a:ln>
            <a:noFill/>
          </a:ln>
        </p:spPr>
      </p:pic>
      <p:pic>
        <p:nvPicPr>
          <p:cNvPr id="277" name="Shape 277"/>
          <p:cNvPicPr preferRelativeResize="0"/>
          <p:nvPr/>
        </p:nvPicPr>
        <p:blipFill rotWithShape="1">
          <a:blip r:embed="rId4">
            <a:alphaModFix/>
          </a:blip>
          <a:srcRect/>
          <a:stretch/>
        </p:blipFill>
        <p:spPr>
          <a:xfrm>
            <a:off x="-53375" y="2089925"/>
            <a:ext cx="4636277" cy="2727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1"/>
        <p:cNvGrpSpPr/>
        <p:nvPr/>
      </p:nvGrpSpPr>
      <p:grpSpPr>
        <a:xfrm>
          <a:off x="0" y="0"/>
          <a:ext cx="0" cy="0"/>
          <a:chOff x="0" y="0"/>
          <a:chExt cx="0" cy="0"/>
        </a:xfrm>
      </p:grpSpPr>
      <p:sp>
        <p:nvSpPr>
          <p:cNvPr id="282" name="Shape 282"/>
          <p:cNvSpPr txBox="1">
            <a:spLocks noGrp="1"/>
          </p:cNvSpPr>
          <p:nvPr>
            <p:ph type="title"/>
          </p:nvPr>
        </p:nvSpPr>
        <p:spPr>
          <a:xfrm>
            <a:off x="311700" y="2825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Phone Menu</a:t>
            </a:r>
            <a:endParaRPr sz="4200" b="0" i="0" u="none" strike="noStrike" cap="none">
              <a:solidFill>
                <a:schemeClr val="dk1"/>
              </a:solidFill>
              <a:latin typeface="Economica"/>
              <a:ea typeface="Economica"/>
              <a:cs typeface="Economica"/>
              <a:sym typeface="Economica"/>
            </a:endParaRPr>
          </a:p>
        </p:txBody>
      </p:sp>
      <p:sp>
        <p:nvSpPr>
          <p:cNvPr id="283" name="Shape 283"/>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1"/>
              </a:buClr>
              <a:buSzPts val="1800"/>
              <a:buFont typeface="Open Sans"/>
              <a:buChar char="★"/>
            </a:pPr>
            <a:r>
              <a:rPr lang="en" sz="1800" b="0" i="0" u="none" strike="noStrike" cap="none">
                <a:solidFill>
                  <a:schemeClr val="dk1"/>
                </a:solidFill>
                <a:latin typeface="Rockwell"/>
                <a:ea typeface="Rockwell"/>
                <a:cs typeface="Rockwell"/>
                <a:sym typeface="Rockwell"/>
              </a:rPr>
              <a:t>Simple, Bold, Clear</a:t>
            </a:r>
            <a:endParaRPr sz="1800" b="0" i="0" u="none" strike="noStrike" cap="none">
              <a:solidFill>
                <a:schemeClr val="dk1"/>
              </a:solidFill>
              <a:latin typeface="Open Sans"/>
              <a:ea typeface="Open Sans"/>
              <a:cs typeface="Open Sans"/>
              <a:sym typeface="Open Sans"/>
            </a:endParaRPr>
          </a:p>
          <a:p>
            <a:pPr marL="0" marR="0" lvl="0" indent="0" algn="l" rtl="0">
              <a:lnSpc>
                <a:spcPct val="115000"/>
              </a:lnSpc>
              <a:spcBef>
                <a:spcPts val="1600"/>
              </a:spcBef>
              <a:spcAft>
                <a:spcPts val="0"/>
              </a:spcAft>
              <a:buClr>
                <a:schemeClr val="dk1"/>
              </a:buClr>
              <a:buSzPts val="1800"/>
              <a:buFont typeface="Open Sans"/>
              <a:buNone/>
            </a:pPr>
            <a:endParaRPr sz="1800" b="0" i="0" u="none" strike="noStrike" cap="none">
              <a:solidFill>
                <a:schemeClr val="dk1"/>
              </a:solidFill>
              <a:latin typeface="Rockwell"/>
              <a:ea typeface="Rockwell"/>
              <a:cs typeface="Rockwell"/>
              <a:sym typeface="Rockwell"/>
            </a:endParaRPr>
          </a:p>
        </p:txBody>
      </p:sp>
      <p:pic>
        <p:nvPicPr>
          <p:cNvPr id="284" name="Shape 284"/>
          <p:cNvPicPr preferRelativeResize="0"/>
          <p:nvPr/>
        </p:nvPicPr>
        <p:blipFill rotWithShape="1">
          <a:blip r:embed="rId3">
            <a:alphaModFix/>
          </a:blip>
          <a:srcRect t="268" b="267"/>
          <a:stretch/>
        </p:blipFill>
        <p:spPr>
          <a:xfrm>
            <a:off x="4653112" y="1856175"/>
            <a:ext cx="4392024" cy="2723050"/>
          </a:xfrm>
          <a:prstGeom prst="rect">
            <a:avLst/>
          </a:prstGeom>
          <a:noFill/>
          <a:ln>
            <a:noFill/>
          </a:ln>
        </p:spPr>
      </p:pic>
      <p:pic>
        <p:nvPicPr>
          <p:cNvPr id="285" name="Shape 285"/>
          <p:cNvPicPr preferRelativeResize="0"/>
          <p:nvPr/>
        </p:nvPicPr>
        <p:blipFill rotWithShape="1">
          <a:blip r:embed="rId4">
            <a:alphaModFix/>
          </a:blip>
          <a:srcRect l="2271" r="2271"/>
          <a:stretch/>
        </p:blipFill>
        <p:spPr>
          <a:xfrm>
            <a:off x="142425" y="1810000"/>
            <a:ext cx="4321825" cy="2815400"/>
          </a:xfrm>
          <a:prstGeom prst="rect">
            <a:avLst/>
          </a:prstGeom>
          <a:noFill/>
          <a:ln>
            <a:noFill/>
          </a:ln>
        </p:spPr>
      </p:pic>
      <p:sp>
        <p:nvSpPr>
          <p:cNvPr id="286" name="Shape 286"/>
          <p:cNvSpPr txBox="1"/>
          <p:nvPr/>
        </p:nvSpPr>
        <p:spPr>
          <a:xfrm>
            <a:off x="3135625" y="920325"/>
            <a:ext cx="2274000" cy="43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Rockwell"/>
              <a:buNone/>
            </a:pPr>
            <a:r>
              <a:rPr lang="en" sz="1400" b="0" i="0" u="none" strike="noStrike" cap="none">
                <a:solidFill>
                  <a:srgbClr val="000000"/>
                </a:solidFill>
                <a:latin typeface="Rockwell"/>
                <a:ea typeface="Rockwell"/>
                <a:cs typeface="Rockwell"/>
                <a:sym typeface="Rockwell"/>
              </a:rPr>
              <a:t>Button for </a:t>
            </a:r>
            <a:r>
              <a:rPr lang="en">
                <a:latin typeface="Rockwell"/>
                <a:ea typeface="Rockwell"/>
                <a:cs typeface="Rockwell"/>
                <a:sym typeface="Rockwell"/>
              </a:rPr>
              <a:t>Phone Menu</a:t>
            </a:r>
            <a:endParaRPr sz="1400" b="0" i="0" u="none" strike="noStrike" cap="none">
              <a:solidFill>
                <a:srgbClr val="000000"/>
              </a:solidFill>
              <a:latin typeface="Arial"/>
              <a:ea typeface="Arial"/>
              <a:cs typeface="Arial"/>
              <a:sym typeface="Arial"/>
            </a:endParaRPr>
          </a:p>
        </p:txBody>
      </p:sp>
      <p:cxnSp>
        <p:nvCxnSpPr>
          <p:cNvPr id="287" name="Shape 287"/>
          <p:cNvCxnSpPr/>
          <p:nvPr/>
        </p:nvCxnSpPr>
        <p:spPr>
          <a:xfrm>
            <a:off x="4031950" y="1341950"/>
            <a:ext cx="151500" cy="2799000"/>
          </a:xfrm>
          <a:prstGeom prst="straightConnector1">
            <a:avLst/>
          </a:prstGeom>
          <a:noFill/>
          <a:ln w="38100" cap="flat" cmpd="sng">
            <a:solidFill>
              <a:srgbClr val="FF0000"/>
            </a:solidFill>
            <a:prstDash val="solid"/>
            <a:round/>
            <a:headEnd type="none" w="sm" len="sm"/>
            <a:tailEnd type="triangle" w="lg" len="lg"/>
          </a:ln>
        </p:spPr>
      </p:cxnSp>
      <p:sp>
        <p:nvSpPr>
          <p:cNvPr id="288" name="Shape 288"/>
          <p:cNvSpPr/>
          <p:nvPr/>
        </p:nvSpPr>
        <p:spPr>
          <a:xfrm>
            <a:off x="4082475" y="4080450"/>
            <a:ext cx="505200" cy="4989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2"/>
        <p:cNvGrpSpPr/>
        <p:nvPr/>
      </p:nvGrpSpPr>
      <p:grpSpPr>
        <a:xfrm>
          <a:off x="0" y="0"/>
          <a:ext cx="0" cy="0"/>
          <a:chOff x="0" y="0"/>
          <a:chExt cx="0" cy="0"/>
        </a:xfrm>
      </p:grpSpPr>
      <p:sp>
        <p:nvSpPr>
          <p:cNvPr id="293" name="Shape 293"/>
          <p:cNvSpPr txBox="1">
            <a:spLocks noGrp="1"/>
          </p:cNvSpPr>
          <p:nvPr>
            <p:ph type="title"/>
          </p:nvPr>
        </p:nvSpPr>
        <p:spPr>
          <a:xfrm>
            <a:off x="3411925" y="-134850"/>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Mini-Map</a:t>
            </a:r>
            <a:endParaRPr sz="4200" b="0" i="0" u="none" strike="noStrike" cap="none">
              <a:solidFill>
                <a:schemeClr val="dk1"/>
              </a:solidFill>
              <a:latin typeface="Economica"/>
              <a:ea typeface="Economica"/>
              <a:cs typeface="Economica"/>
              <a:sym typeface="Economica"/>
            </a:endParaRPr>
          </a:p>
        </p:txBody>
      </p:sp>
      <p:pic>
        <p:nvPicPr>
          <p:cNvPr id="294" name="Shape 294"/>
          <p:cNvPicPr preferRelativeResize="0"/>
          <p:nvPr/>
        </p:nvPicPr>
        <p:blipFill rotWithShape="1">
          <a:blip r:embed="rId3">
            <a:alphaModFix/>
          </a:blip>
          <a:srcRect l="2271" r="2271"/>
          <a:stretch/>
        </p:blipFill>
        <p:spPr>
          <a:xfrm>
            <a:off x="152400" y="1164050"/>
            <a:ext cx="4321825" cy="2815400"/>
          </a:xfrm>
          <a:prstGeom prst="rect">
            <a:avLst/>
          </a:prstGeom>
          <a:noFill/>
          <a:ln>
            <a:noFill/>
          </a:ln>
        </p:spPr>
      </p:pic>
      <p:sp>
        <p:nvSpPr>
          <p:cNvPr id="295" name="Shape 295"/>
          <p:cNvSpPr txBox="1"/>
          <p:nvPr/>
        </p:nvSpPr>
        <p:spPr>
          <a:xfrm>
            <a:off x="5260525" y="696450"/>
            <a:ext cx="1524000" cy="514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Rockwell"/>
              <a:buNone/>
            </a:pPr>
            <a:r>
              <a:rPr lang="en" sz="1400" b="0" i="0" u="none" strike="noStrike" cap="none">
                <a:solidFill>
                  <a:srgbClr val="000000"/>
                </a:solidFill>
                <a:latin typeface="Rockwell"/>
                <a:ea typeface="Rockwell"/>
                <a:cs typeface="Rockwell"/>
                <a:sym typeface="Rockwell"/>
              </a:rPr>
              <a:t>GamePlay View</a:t>
            </a:r>
            <a:endParaRPr sz="1400" b="0" i="0" u="none" strike="noStrike" cap="none">
              <a:solidFill>
                <a:srgbClr val="000000"/>
              </a:solidFill>
              <a:latin typeface="Arial"/>
              <a:ea typeface="Arial"/>
              <a:cs typeface="Arial"/>
              <a:sym typeface="Arial"/>
            </a:endParaRPr>
          </a:p>
        </p:txBody>
      </p:sp>
      <p:sp>
        <p:nvSpPr>
          <p:cNvPr id="296" name="Shape 296"/>
          <p:cNvSpPr txBox="1"/>
          <p:nvPr/>
        </p:nvSpPr>
        <p:spPr>
          <a:xfrm>
            <a:off x="7262275" y="947450"/>
            <a:ext cx="1367100" cy="43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Rockwell"/>
              <a:buNone/>
            </a:pPr>
            <a:r>
              <a:rPr lang="en" sz="1400" b="0" i="0" u="none" strike="noStrike" cap="none">
                <a:solidFill>
                  <a:srgbClr val="000000"/>
                </a:solidFill>
                <a:latin typeface="Rockwell"/>
                <a:ea typeface="Rockwell"/>
                <a:cs typeface="Rockwell"/>
                <a:sym typeface="Rockwell"/>
              </a:rPr>
              <a:t>Mini Map View</a:t>
            </a:r>
            <a:endParaRPr sz="1400" b="0" i="0" u="none" strike="noStrike" cap="none">
              <a:solidFill>
                <a:srgbClr val="000000"/>
              </a:solidFill>
              <a:latin typeface="Arial"/>
              <a:ea typeface="Arial"/>
              <a:cs typeface="Arial"/>
              <a:sym typeface="Arial"/>
            </a:endParaRPr>
          </a:p>
        </p:txBody>
      </p:sp>
      <p:sp>
        <p:nvSpPr>
          <p:cNvPr id="297" name="Shape 297"/>
          <p:cNvSpPr txBox="1"/>
          <p:nvPr/>
        </p:nvSpPr>
        <p:spPr>
          <a:xfrm>
            <a:off x="276163" y="4074175"/>
            <a:ext cx="4074300" cy="8565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 sz="1400" b="0" i="0" u="none" strike="noStrike" cap="none">
                <a:solidFill>
                  <a:schemeClr val="dk1"/>
                </a:solidFill>
                <a:latin typeface="Rockwell"/>
                <a:ea typeface="Rockwell"/>
                <a:cs typeface="Rockwell"/>
                <a:sym typeface="Rockwell"/>
              </a:rPr>
              <a:t>What is Mini-Map?</a:t>
            </a:r>
            <a:endParaRPr sz="1400" b="0" i="0" u="none" strike="noStrike" cap="none">
              <a:solidFill>
                <a:srgbClr val="000000"/>
              </a:solidFill>
              <a:latin typeface="Arial"/>
              <a:ea typeface="Arial"/>
              <a:cs typeface="Arial"/>
              <a:sym typeface="Arial"/>
            </a:endParaRPr>
          </a:p>
          <a:p>
            <a:pPr marL="0" marR="0" lvl="0" indent="0" algn="ctr" rtl="0">
              <a:lnSpc>
                <a:spcPct val="115000"/>
              </a:lnSpc>
              <a:spcBef>
                <a:spcPts val="1600"/>
              </a:spcBef>
              <a:spcAft>
                <a:spcPts val="0"/>
              </a:spcAft>
              <a:buClr>
                <a:schemeClr val="dk1"/>
              </a:buClr>
              <a:buSzPts val="1100"/>
              <a:buFont typeface="Arial"/>
              <a:buNone/>
            </a:pPr>
            <a:r>
              <a:rPr lang="en" sz="1400" b="0" i="0" u="none" strike="noStrike" cap="none">
                <a:solidFill>
                  <a:schemeClr val="dk1"/>
                </a:solidFill>
                <a:latin typeface="Rockwell"/>
                <a:ea typeface="Rockwell"/>
                <a:cs typeface="Rockwell"/>
                <a:sym typeface="Rockwell"/>
              </a:rPr>
              <a:t>Why we implemented the Mini-Map?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600"/>
              </a:spcBef>
              <a:spcAft>
                <a:spcPts val="0"/>
              </a:spcAft>
              <a:buClr>
                <a:srgbClr val="000000"/>
              </a:buClr>
              <a:buSzPts val="1400"/>
              <a:buFont typeface="Arial"/>
              <a:buNone/>
            </a:pPr>
            <a:endParaRPr sz="1400" b="0" i="0" u="none" strike="noStrike" cap="none">
              <a:solidFill>
                <a:srgbClr val="000000"/>
              </a:solidFill>
              <a:latin typeface="Rockwell"/>
              <a:ea typeface="Rockwell"/>
              <a:cs typeface="Rockwell"/>
              <a:sym typeface="Rockwell"/>
            </a:endParaRPr>
          </a:p>
        </p:txBody>
      </p:sp>
      <p:cxnSp>
        <p:nvCxnSpPr>
          <p:cNvPr id="298" name="Shape 298"/>
          <p:cNvCxnSpPr/>
          <p:nvPr/>
        </p:nvCxnSpPr>
        <p:spPr>
          <a:xfrm flipH="1">
            <a:off x="4365325" y="1210650"/>
            <a:ext cx="919500" cy="636600"/>
          </a:xfrm>
          <a:prstGeom prst="straightConnector1">
            <a:avLst/>
          </a:prstGeom>
          <a:noFill/>
          <a:ln w="76200" cap="flat" cmpd="sng">
            <a:solidFill>
              <a:schemeClr val="dk2"/>
            </a:solidFill>
            <a:prstDash val="solid"/>
            <a:round/>
            <a:headEnd type="none" w="sm" len="sm"/>
            <a:tailEnd type="triangle" w="lg" len="lg"/>
          </a:ln>
        </p:spPr>
      </p:cxnSp>
      <p:cxnSp>
        <p:nvCxnSpPr>
          <p:cNvPr id="299" name="Shape 299"/>
          <p:cNvCxnSpPr>
            <a:stCxn id="296" idx="2"/>
          </p:cNvCxnSpPr>
          <p:nvPr/>
        </p:nvCxnSpPr>
        <p:spPr>
          <a:xfrm flipH="1">
            <a:off x="7398625" y="1380650"/>
            <a:ext cx="547200" cy="900000"/>
          </a:xfrm>
          <a:prstGeom prst="straightConnector1">
            <a:avLst/>
          </a:prstGeom>
          <a:noFill/>
          <a:ln w="76200" cap="flat" cmpd="sng">
            <a:solidFill>
              <a:schemeClr val="dk2"/>
            </a:solidFill>
            <a:prstDash val="solid"/>
            <a:round/>
            <a:headEnd type="none" w="sm" len="sm"/>
            <a:tailEnd type="triangle" w="lg" len="lg"/>
          </a:ln>
        </p:spPr>
      </p:cxnSp>
      <p:pic>
        <p:nvPicPr>
          <p:cNvPr id="300" name="Shape 300"/>
          <p:cNvPicPr preferRelativeResize="0"/>
          <p:nvPr/>
        </p:nvPicPr>
        <p:blipFill rotWithShape="1">
          <a:blip r:embed="rId4">
            <a:alphaModFix/>
          </a:blip>
          <a:srcRect t="3514" b="3504"/>
          <a:stretch/>
        </p:blipFill>
        <p:spPr>
          <a:xfrm>
            <a:off x="4694300" y="2409328"/>
            <a:ext cx="4364974" cy="2521350"/>
          </a:xfrm>
          <a:prstGeom prst="rect">
            <a:avLst/>
          </a:prstGeom>
          <a:noFill/>
          <a:ln>
            <a:noFill/>
          </a:ln>
        </p:spPr>
      </p:pic>
      <p:sp>
        <p:nvSpPr>
          <p:cNvPr id="301" name="Shape 301"/>
          <p:cNvSpPr txBox="1"/>
          <p:nvPr/>
        </p:nvSpPr>
        <p:spPr>
          <a:xfrm>
            <a:off x="419050" y="590200"/>
            <a:ext cx="2274000" cy="43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Rockwell"/>
              <a:buNone/>
            </a:pPr>
            <a:r>
              <a:rPr lang="en" sz="1400" b="0" i="0" u="none" strike="noStrike" cap="none">
                <a:solidFill>
                  <a:srgbClr val="000000"/>
                </a:solidFill>
                <a:latin typeface="Rockwell"/>
                <a:ea typeface="Rockwell"/>
                <a:cs typeface="Rockwell"/>
                <a:sym typeface="Rockwell"/>
              </a:rPr>
              <a:t>Button for Mini-Map</a:t>
            </a:r>
            <a:endParaRPr sz="1400" b="0" i="0" u="none" strike="noStrike" cap="none">
              <a:solidFill>
                <a:srgbClr val="000000"/>
              </a:solidFill>
              <a:latin typeface="Arial"/>
              <a:ea typeface="Arial"/>
              <a:cs typeface="Arial"/>
              <a:sym typeface="Arial"/>
            </a:endParaRPr>
          </a:p>
        </p:txBody>
      </p:sp>
      <p:cxnSp>
        <p:nvCxnSpPr>
          <p:cNvPr id="302" name="Shape 302"/>
          <p:cNvCxnSpPr>
            <a:stCxn id="301" idx="2"/>
          </p:cNvCxnSpPr>
          <p:nvPr/>
        </p:nvCxnSpPr>
        <p:spPr>
          <a:xfrm flipH="1">
            <a:off x="646750" y="1023400"/>
            <a:ext cx="909300" cy="2379900"/>
          </a:xfrm>
          <a:prstGeom prst="straightConnector1">
            <a:avLst/>
          </a:prstGeom>
          <a:noFill/>
          <a:ln w="38100" cap="flat" cmpd="sng">
            <a:solidFill>
              <a:srgbClr val="FF0000"/>
            </a:solidFill>
            <a:prstDash val="solid"/>
            <a:round/>
            <a:headEnd type="none" w="sm" len="sm"/>
            <a:tailEnd type="triangle" w="lg" len="lg"/>
          </a:ln>
        </p:spPr>
      </p:cxnSp>
      <p:sp>
        <p:nvSpPr>
          <p:cNvPr id="303" name="Shape 303"/>
          <p:cNvSpPr/>
          <p:nvPr/>
        </p:nvSpPr>
        <p:spPr>
          <a:xfrm>
            <a:off x="141475" y="3484250"/>
            <a:ext cx="444600" cy="4332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773700" y="1147225"/>
            <a:ext cx="7596600" cy="333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Audio Management</a:t>
            </a:r>
            <a:endParaRPr sz="4200" b="0" i="0" u="none" strike="noStrike" cap="none">
              <a:solidFill>
                <a:schemeClr val="dk1"/>
              </a:solidFill>
              <a:latin typeface="Economica"/>
              <a:ea typeface="Economica"/>
              <a:cs typeface="Economica"/>
              <a:sym typeface="Economica"/>
            </a:endParaRPr>
          </a:p>
          <a:p>
            <a:pPr marL="0" marR="0" lvl="0" indent="0" algn="ctr"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Controller</a:t>
            </a:r>
            <a:endParaRPr sz="4200" b="0" i="0" u="none" strike="noStrike" cap="none">
              <a:solidFill>
                <a:schemeClr val="dk1"/>
              </a:solidFill>
              <a:latin typeface="Economica"/>
              <a:ea typeface="Economica"/>
              <a:cs typeface="Economica"/>
              <a:sym typeface="Economica"/>
            </a:endParaRPr>
          </a:p>
        </p:txBody>
      </p:sp>
      <p:sp>
        <p:nvSpPr>
          <p:cNvPr id="309" name="Shape 309"/>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Game Design &amp; </a:t>
            </a:r>
            <a:r>
              <a:rPr lang="en" sz="3000">
                <a:latin typeface="Rockwell"/>
                <a:ea typeface="Rockwell"/>
                <a:cs typeface="Rockwell"/>
                <a:sym typeface="Rockwell"/>
              </a:rPr>
              <a:t>Development</a:t>
            </a:r>
            <a:r>
              <a:rPr lang="en" sz="3000" b="0" i="0" u="none" strike="noStrike" cap="none">
                <a:solidFill>
                  <a:schemeClr val="dk1"/>
                </a:solidFill>
                <a:latin typeface="Rockwell"/>
                <a:ea typeface="Rockwell"/>
                <a:cs typeface="Rockwell"/>
                <a:sym typeface="Rockwell"/>
              </a:rPr>
              <a:t>:</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3"/>
        <p:cNvGrpSpPr/>
        <p:nvPr/>
      </p:nvGrpSpPr>
      <p:grpSpPr>
        <a:xfrm>
          <a:off x="0" y="0"/>
          <a:ext cx="0" cy="0"/>
          <a:chOff x="0" y="0"/>
          <a:chExt cx="0" cy="0"/>
        </a:xfrm>
      </p:grpSpPr>
      <p:pic>
        <p:nvPicPr>
          <p:cNvPr id="314" name="Shape 314"/>
          <p:cNvPicPr preferRelativeResize="0"/>
          <p:nvPr/>
        </p:nvPicPr>
        <p:blipFill rotWithShape="1">
          <a:blip r:embed="rId3">
            <a:alphaModFix/>
          </a:blip>
          <a:srcRect/>
          <a:stretch/>
        </p:blipFill>
        <p:spPr>
          <a:xfrm>
            <a:off x="0" y="2272950"/>
            <a:ext cx="4629376" cy="2870550"/>
          </a:xfrm>
          <a:prstGeom prst="rect">
            <a:avLst/>
          </a:prstGeom>
          <a:noFill/>
          <a:ln>
            <a:noFill/>
          </a:ln>
        </p:spPr>
      </p:pic>
      <p:pic>
        <p:nvPicPr>
          <p:cNvPr id="315" name="Shape 315"/>
          <p:cNvPicPr preferRelativeResize="0"/>
          <p:nvPr/>
        </p:nvPicPr>
        <p:blipFill rotWithShape="1">
          <a:blip r:embed="rId4">
            <a:alphaModFix/>
          </a:blip>
          <a:srcRect/>
          <a:stretch/>
        </p:blipFill>
        <p:spPr>
          <a:xfrm>
            <a:off x="4583475" y="0"/>
            <a:ext cx="4560525" cy="2479268"/>
          </a:xfrm>
          <a:prstGeom prst="rect">
            <a:avLst/>
          </a:prstGeom>
          <a:noFill/>
          <a:ln>
            <a:noFill/>
          </a:ln>
        </p:spPr>
      </p:pic>
      <p:sp>
        <p:nvSpPr>
          <p:cNvPr id="316" name="Shape 316"/>
          <p:cNvSpPr txBox="1">
            <a:spLocks noGrp="1"/>
          </p:cNvSpPr>
          <p:nvPr>
            <p:ph type="title"/>
          </p:nvPr>
        </p:nvSpPr>
        <p:spPr>
          <a:xfrm>
            <a:off x="-1349275" y="399150"/>
            <a:ext cx="7596600" cy="1530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Video Games NEED </a:t>
            </a:r>
            <a:endParaRPr sz="30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000">
                <a:latin typeface="Rockwell"/>
                <a:ea typeface="Rockwell"/>
                <a:cs typeface="Rockwell"/>
                <a:sym typeface="Rockwell"/>
              </a:rPr>
              <a:t>Background </a:t>
            </a:r>
            <a:r>
              <a:rPr lang="en" sz="3000" b="0" i="0" u="none" strike="noStrike" cap="none">
                <a:solidFill>
                  <a:schemeClr val="dk1"/>
                </a:solidFill>
                <a:latin typeface="Rockwell"/>
                <a:ea typeface="Rockwell"/>
                <a:cs typeface="Rockwell"/>
                <a:sym typeface="Rockwell"/>
              </a:rPr>
              <a:t>Music </a:t>
            </a:r>
            <a:endParaRPr sz="4200" b="0" i="0" u="none" strike="noStrike" cap="none">
              <a:solidFill>
                <a:schemeClr val="dk1"/>
              </a:solidFill>
              <a:latin typeface="Economica"/>
              <a:ea typeface="Economica"/>
              <a:cs typeface="Economica"/>
              <a:sym typeface="Economica"/>
            </a:endParaRPr>
          </a:p>
        </p:txBody>
      </p:sp>
      <p:sp>
        <p:nvSpPr>
          <p:cNvPr id="317" name="Shape 317"/>
          <p:cNvSpPr txBox="1"/>
          <p:nvPr/>
        </p:nvSpPr>
        <p:spPr>
          <a:xfrm>
            <a:off x="5057475" y="3193200"/>
            <a:ext cx="3476100" cy="1950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3000" b="0" i="0" u="none" strike="noStrike" cap="none">
                <a:solidFill>
                  <a:schemeClr val="dk1"/>
                </a:solidFill>
                <a:latin typeface="Rockwell"/>
                <a:ea typeface="Rockwell"/>
                <a:cs typeface="Rockwell"/>
                <a:sym typeface="Rockwell"/>
              </a:rPr>
              <a:t>and Sound</a:t>
            </a:r>
            <a:endParaRPr sz="3000" b="0" i="0" u="none" strike="noStrike" cap="none">
              <a:solidFill>
                <a:schemeClr val="dk1"/>
              </a:solidFill>
              <a:latin typeface="Rockwell"/>
              <a:ea typeface="Rockwell"/>
              <a:cs typeface="Rockwell"/>
              <a:sym typeface="Rockwell"/>
            </a:endParaRPr>
          </a:p>
          <a:p>
            <a:pPr marL="0" marR="0" lvl="0" indent="0" algn="ctr" rtl="0">
              <a:lnSpc>
                <a:spcPct val="100000"/>
              </a:lnSpc>
              <a:spcBef>
                <a:spcPts val="0"/>
              </a:spcBef>
              <a:spcAft>
                <a:spcPts val="0"/>
              </a:spcAft>
              <a:buClr>
                <a:schemeClr val="dk1"/>
              </a:buClr>
              <a:buSzPts val="4200"/>
              <a:buFont typeface="Economica"/>
              <a:buNone/>
            </a:pPr>
            <a:r>
              <a:rPr lang="en" sz="3000">
                <a:solidFill>
                  <a:schemeClr val="dk1"/>
                </a:solidFill>
                <a:latin typeface="Rockwell"/>
                <a:ea typeface="Rockwell"/>
                <a:cs typeface="Rockwell"/>
                <a:sym typeface="Rockwell"/>
              </a:rPr>
              <a:t>Effects</a:t>
            </a:r>
            <a:endParaRPr sz="3000">
              <a:solidFill>
                <a:schemeClr val="dk1"/>
              </a:solidFill>
              <a:latin typeface="Rockwell"/>
              <a:ea typeface="Rockwell"/>
              <a:cs typeface="Rockwell"/>
              <a:sym typeface="Rockwe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1"/>
        <p:cNvGrpSpPr/>
        <p:nvPr/>
      </p:nvGrpSpPr>
      <p:grpSpPr>
        <a:xfrm>
          <a:off x="0" y="0"/>
          <a:ext cx="0" cy="0"/>
          <a:chOff x="0" y="0"/>
          <a:chExt cx="0" cy="0"/>
        </a:xfrm>
      </p:grpSpPr>
      <p:sp>
        <p:nvSpPr>
          <p:cNvPr id="322" name="Shape 32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3600" b="0" i="0" u="none" strike="noStrike" cap="none">
                <a:solidFill>
                  <a:schemeClr val="dk1"/>
                </a:solidFill>
                <a:latin typeface="Rockwell"/>
                <a:ea typeface="Rockwell"/>
                <a:cs typeface="Rockwell"/>
                <a:sym typeface="Rockwell"/>
              </a:rPr>
              <a:t>Software Tools</a:t>
            </a:r>
            <a:endParaRPr sz="4200" b="0" i="0" u="none" strike="noStrike" cap="none">
              <a:solidFill>
                <a:schemeClr val="dk1"/>
              </a:solidFill>
              <a:latin typeface="Economica"/>
              <a:ea typeface="Economica"/>
              <a:cs typeface="Economica"/>
              <a:sym typeface="Economica"/>
            </a:endParaRPr>
          </a:p>
        </p:txBody>
      </p:sp>
      <p:sp>
        <p:nvSpPr>
          <p:cNvPr id="323" name="Shape 323"/>
          <p:cNvSpPr txBox="1">
            <a:spLocks noGrp="1"/>
          </p:cNvSpPr>
          <p:nvPr>
            <p:ph type="body" idx="1"/>
          </p:nvPr>
        </p:nvSpPr>
        <p:spPr>
          <a:xfrm>
            <a:off x="261175" y="995025"/>
            <a:ext cx="8520600" cy="37338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Unity3D</a:t>
            </a:r>
            <a:endParaRPr sz="18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C#</a:t>
            </a:r>
            <a:endParaRPr sz="14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Collaborate</a:t>
            </a:r>
            <a:endParaRPr sz="1400" b="0" i="0" u="none" strike="noStrike" cap="none">
              <a:solidFill>
                <a:schemeClr val="dk1"/>
              </a:solidFill>
              <a:latin typeface="Open Sans"/>
              <a:ea typeface="Open Sans"/>
              <a:cs typeface="Open Sans"/>
              <a:sym typeface="Open Sans"/>
            </a:endParaRPr>
          </a:p>
          <a:p>
            <a:pPr marL="457200" marR="0" lvl="0"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Maya</a:t>
            </a:r>
            <a:endParaRPr sz="18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Animation</a:t>
            </a:r>
            <a:endParaRPr sz="14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Modeling</a:t>
            </a:r>
            <a:endParaRPr sz="1400" b="0" i="0" u="none" strike="noStrike" cap="none">
              <a:solidFill>
                <a:schemeClr val="dk1"/>
              </a:solidFill>
              <a:latin typeface="Open Sans"/>
              <a:ea typeface="Open Sans"/>
              <a:cs typeface="Open Sans"/>
              <a:sym typeface="Open Sans"/>
            </a:endParaRPr>
          </a:p>
          <a:p>
            <a:pPr marL="457200" marR="0" lvl="0"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Adobe Photoshop</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Rockwell"/>
              <a:buChar char="●"/>
            </a:pPr>
            <a:r>
              <a:rPr lang="en" sz="1400" b="0" i="0" u="none" strike="noStrike" cap="none">
                <a:solidFill>
                  <a:schemeClr val="dk1"/>
                </a:solidFill>
                <a:latin typeface="Rockwell"/>
                <a:ea typeface="Rockwell"/>
                <a:cs typeface="Rockwell"/>
                <a:sym typeface="Rockwell"/>
              </a:rPr>
              <a:t>Microsoft Paint</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Music and Sound</a:t>
            </a:r>
            <a:endParaRPr sz="1400" b="0" i="0" u="none" strike="noStrike" cap="none">
              <a:solidFill>
                <a:schemeClr val="dk1"/>
              </a:solidFill>
              <a:latin typeface="Rockwell"/>
              <a:ea typeface="Rockwell"/>
              <a:cs typeface="Rockwell"/>
              <a:sym typeface="Rockwell"/>
            </a:endParaRPr>
          </a:p>
          <a:p>
            <a:pPr marL="914400" marR="0" lvl="1" indent="-317500" algn="l" rtl="0">
              <a:lnSpc>
                <a:spcPct val="115000"/>
              </a:lnSpc>
              <a:spcBef>
                <a:spcPts val="0"/>
              </a:spcBef>
              <a:spcAft>
                <a:spcPts val="0"/>
              </a:spcAft>
              <a:buClr>
                <a:schemeClr val="dk1"/>
              </a:buClr>
              <a:buSzPts val="1400"/>
              <a:buFont typeface="Rockwell"/>
              <a:buChar char="○"/>
            </a:pPr>
            <a:r>
              <a:rPr lang="en">
                <a:latin typeface="Rockwell"/>
                <a:ea typeface="Rockwell"/>
                <a:cs typeface="Rockwell"/>
                <a:sym typeface="Rockwell"/>
              </a:rPr>
              <a:t>Sibelius</a:t>
            </a:r>
            <a:endParaRPr sz="1400">
              <a:latin typeface="Rockwell"/>
              <a:ea typeface="Rockwell"/>
              <a:cs typeface="Rockwell"/>
              <a:sym typeface="Rockwell"/>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Freesound.org</a:t>
            </a:r>
            <a:endParaRPr sz="1400" b="0" i="0" u="none" strike="noStrike" cap="none">
              <a:solidFill>
                <a:schemeClr val="dk1"/>
              </a:solidFill>
              <a:latin typeface="Rockwell"/>
              <a:ea typeface="Rockwell"/>
              <a:cs typeface="Rockwell"/>
              <a:sym typeface="Rockwell"/>
            </a:endParaRPr>
          </a:p>
          <a:p>
            <a:pPr marL="457200" marR="0" lvl="0"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Team Communication</a:t>
            </a:r>
            <a:endParaRPr sz="18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Slack</a:t>
            </a:r>
            <a:endParaRPr sz="14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Discord</a:t>
            </a:r>
            <a:endParaRPr sz="1400" b="0" i="0" u="none" strike="noStrike" cap="none">
              <a:solidFill>
                <a:schemeClr val="dk1"/>
              </a:solidFill>
              <a:latin typeface="Open Sans"/>
              <a:ea typeface="Open Sans"/>
              <a:cs typeface="Open Sans"/>
              <a:sym typeface="Open Sans"/>
            </a:endParaRPr>
          </a:p>
          <a:p>
            <a:pPr marL="914400" marR="0" lvl="1" indent="-317500" algn="l" rtl="0">
              <a:lnSpc>
                <a:spcPct val="115000"/>
              </a:lnSpc>
              <a:spcBef>
                <a:spcPts val="0"/>
              </a:spcBef>
              <a:spcAft>
                <a:spcPts val="0"/>
              </a:spcAft>
              <a:buClr>
                <a:schemeClr val="dk1"/>
              </a:buClr>
              <a:buSzPts val="1400"/>
              <a:buFont typeface="Arial"/>
              <a:buChar char="○"/>
            </a:pPr>
            <a:r>
              <a:rPr lang="en" sz="1400" b="0" i="0" u="none" strike="noStrike" cap="none">
                <a:solidFill>
                  <a:schemeClr val="dk1"/>
                </a:solidFill>
                <a:latin typeface="Rockwell"/>
                <a:ea typeface="Rockwell"/>
                <a:cs typeface="Rockwell"/>
                <a:sym typeface="Rockwell"/>
              </a:rPr>
              <a:t>Google Docs</a:t>
            </a:r>
            <a:endParaRPr sz="14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7"/>
        <p:cNvGrpSpPr/>
        <p:nvPr/>
      </p:nvGrpSpPr>
      <p:grpSpPr>
        <a:xfrm>
          <a:off x="0" y="0"/>
          <a:ext cx="0" cy="0"/>
          <a:chOff x="0" y="0"/>
          <a:chExt cx="0" cy="0"/>
        </a:xfrm>
      </p:grpSpPr>
      <p:pic>
        <p:nvPicPr>
          <p:cNvPr id="328" name="Shape 328"/>
          <p:cNvPicPr preferRelativeResize="0"/>
          <p:nvPr/>
        </p:nvPicPr>
        <p:blipFill rotWithShape="1">
          <a:blip r:embed="rId3">
            <a:alphaModFix/>
          </a:blip>
          <a:srcRect/>
          <a:stretch/>
        </p:blipFill>
        <p:spPr>
          <a:xfrm>
            <a:off x="2680050" y="1512550"/>
            <a:ext cx="3584651" cy="2158051"/>
          </a:xfrm>
          <a:prstGeom prst="rect">
            <a:avLst/>
          </a:prstGeom>
          <a:noFill/>
          <a:ln>
            <a:noFill/>
          </a:ln>
        </p:spPr>
      </p:pic>
      <p:pic>
        <p:nvPicPr>
          <p:cNvPr id="329" name="Shape 329"/>
          <p:cNvPicPr preferRelativeResize="0"/>
          <p:nvPr/>
        </p:nvPicPr>
        <p:blipFill rotWithShape="1">
          <a:blip r:embed="rId4">
            <a:alphaModFix/>
          </a:blip>
          <a:srcRect/>
          <a:stretch/>
        </p:blipFill>
        <p:spPr>
          <a:xfrm>
            <a:off x="6400050" y="0"/>
            <a:ext cx="2743951" cy="1754475"/>
          </a:xfrm>
          <a:prstGeom prst="rect">
            <a:avLst/>
          </a:prstGeom>
          <a:noFill/>
          <a:ln>
            <a:noFill/>
          </a:ln>
        </p:spPr>
      </p:pic>
      <p:pic>
        <p:nvPicPr>
          <p:cNvPr id="330" name="Shape 330"/>
          <p:cNvPicPr preferRelativeResize="0"/>
          <p:nvPr/>
        </p:nvPicPr>
        <p:blipFill rotWithShape="1">
          <a:blip r:embed="rId5">
            <a:alphaModFix/>
          </a:blip>
          <a:srcRect/>
          <a:stretch/>
        </p:blipFill>
        <p:spPr>
          <a:xfrm>
            <a:off x="0" y="0"/>
            <a:ext cx="2898850" cy="1754475"/>
          </a:xfrm>
          <a:prstGeom prst="rect">
            <a:avLst/>
          </a:prstGeom>
          <a:noFill/>
          <a:ln>
            <a:noFill/>
          </a:ln>
        </p:spPr>
      </p:pic>
      <p:pic>
        <p:nvPicPr>
          <p:cNvPr id="331" name="Shape 331"/>
          <p:cNvPicPr preferRelativeResize="0"/>
          <p:nvPr/>
        </p:nvPicPr>
        <p:blipFill rotWithShape="1">
          <a:blip r:embed="rId6">
            <a:alphaModFix/>
          </a:blip>
          <a:srcRect/>
          <a:stretch/>
        </p:blipFill>
        <p:spPr>
          <a:xfrm>
            <a:off x="5797700" y="3170878"/>
            <a:ext cx="3346300" cy="1972622"/>
          </a:xfrm>
          <a:prstGeom prst="rect">
            <a:avLst/>
          </a:prstGeom>
          <a:noFill/>
          <a:ln>
            <a:noFill/>
          </a:ln>
        </p:spPr>
      </p:pic>
      <p:pic>
        <p:nvPicPr>
          <p:cNvPr id="332" name="Shape 332"/>
          <p:cNvPicPr preferRelativeResize="0"/>
          <p:nvPr/>
        </p:nvPicPr>
        <p:blipFill rotWithShape="1">
          <a:blip r:embed="rId7">
            <a:alphaModFix/>
          </a:blip>
          <a:srcRect t="3514" b="3504"/>
          <a:stretch/>
        </p:blipFill>
        <p:spPr>
          <a:xfrm>
            <a:off x="6264692" y="1596050"/>
            <a:ext cx="2898357" cy="1674200"/>
          </a:xfrm>
          <a:prstGeom prst="rect">
            <a:avLst/>
          </a:prstGeom>
          <a:noFill/>
          <a:ln>
            <a:noFill/>
          </a:ln>
        </p:spPr>
      </p:pic>
      <p:pic>
        <p:nvPicPr>
          <p:cNvPr id="333" name="Shape 333"/>
          <p:cNvPicPr preferRelativeResize="0"/>
          <p:nvPr/>
        </p:nvPicPr>
        <p:blipFill rotWithShape="1">
          <a:blip r:embed="rId8">
            <a:alphaModFix/>
          </a:blip>
          <a:srcRect/>
          <a:stretch/>
        </p:blipFill>
        <p:spPr>
          <a:xfrm>
            <a:off x="2898850" y="3473317"/>
            <a:ext cx="2898350" cy="1629559"/>
          </a:xfrm>
          <a:prstGeom prst="rect">
            <a:avLst/>
          </a:prstGeom>
          <a:noFill/>
          <a:ln>
            <a:noFill/>
          </a:ln>
        </p:spPr>
      </p:pic>
      <p:pic>
        <p:nvPicPr>
          <p:cNvPr id="334" name="Shape 334"/>
          <p:cNvPicPr preferRelativeResize="0"/>
          <p:nvPr/>
        </p:nvPicPr>
        <p:blipFill rotWithShape="1">
          <a:blip r:embed="rId9">
            <a:alphaModFix/>
          </a:blip>
          <a:srcRect/>
          <a:stretch/>
        </p:blipFill>
        <p:spPr>
          <a:xfrm>
            <a:off x="0" y="3369376"/>
            <a:ext cx="2898351" cy="1754474"/>
          </a:xfrm>
          <a:prstGeom prst="rect">
            <a:avLst/>
          </a:prstGeom>
          <a:noFill/>
          <a:ln>
            <a:noFill/>
          </a:ln>
        </p:spPr>
      </p:pic>
      <p:pic>
        <p:nvPicPr>
          <p:cNvPr id="335" name="Shape 335"/>
          <p:cNvPicPr preferRelativeResize="0"/>
          <p:nvPr/>
        </p:nvPicPr>
        <p:blipFill rotWithShape="1">
          <a:blip r:embed="rId10">
            <a:alphaModFix/>
          </a:blip>
          <a:srcRect/>
          <a:stretch/>
        </p:blipFill>
        <p:spPr>
          <a:xfrm>
            <a:off x="422700" y="1747162"/>
            <a:ext cx="902984" cy="1629550"/>
          </a:xfrm>
          <a:prstGeom prst="rect">
            <a:avLst/>
          </a:prstGeom>
          <a:noFill/>
          <a:ln>
            <a:noFill/>
          </a:ln>
        </p:spPr>
      </p:pic>
      <p:pic>
        <p:nvPicPr>
          <p:cNvPr id="336" name="Shape 336"/>
          <p:cNvPicPr preferRelativeResize="0"/>
          <p:nvPr/>
        </p:nvPicPr>
        <p:blipFill rotWithShape="1">
          <a:blip r:embed="rId11">
            <a:alphaModFix/>
          </a:blip>
          <a:srcRect/>
          <a:stretch/>
        </p:blipFill>
        <p:spPr>
          <a:xfrm>
            <a:off x="1372865" y="1807250"/>
            <a:ext cx="979985" cy="1509325"/>
          </a:xfrm>
          <a:prstGeom prst="rect">
            <a:avLst/>
          </a:prstGeom>
          <a:noFill/>
          <a:ln>
            <a:noFill/>
          </a:ln>
        </p:spPr>
      </p:pic>
      <p:pic>
        <p:nvPicPr>
          <p:cNvPr id="337" name="Shape 337"/>
          <p:cNvPicPr preferRelativeResize="0"/>
          <p:nvPr/>
        </p:nvPicPr>
        <p:blipFill rotWithShape="1">
          <a:blip r:embed="rId12">
            <a:alphaModFix/>
          </a:blip>
          <a:srcRect/>
          <a:stretch/>
        </p:blipFill>
        <p:spPr>
          <a:xfrm>
            <a:off x="2898850" y="-3"/>
            <a:ext cx="3501199" cy="183591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title"/>
          </p:nvPr>
        </p:nvSpPr>
        <p:spPr>
          <a:xfrm>
            <a:off x="773700" y="1806450"/>
            <a:ext cx="7596600" cy="1530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200"/>
              <a:buFont typeface="Economica"/>
              <a:buNone/>
            </a:pPr>
            <a:r>
              <a:rPr lang="en" sz="4800" b="0" i="0" u="none" strike="noStrike" cap="none">
                <a:solidFill>
                  <a:schemeClr val="dk1"/>
                </a:solidFill>
                <a:latin typeface="Rockwell"/>
                <a:ea typeface="Rockwell"/>
                <a:cs typeface="Rockwell"/>
                <a:sym typeface="Rockwell"/>
              </a:rPr>
              <a:t>Game Demo Here</a:t>
            </a:r>
            <a:endParaRPr sz="4200" b="0" i="0" u="none" strike="noStrike" cap="none">
              <a:solidFill>
                <a:schemeClr val="dk1"/>
              </a:solidFill>
              <a:latin typeface="Economica"/>
              <a:ea typeface="Economica"/>
              <a:cs typeface="Economica"/>
              <a:sym typeface="Economica"/>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948</Words>
  <Application>Microsoft Macintosh PowerPoint</Application>
  <PresentationFormat>On-screen Show (16:9)</PresentationFormat>
  <Paragraphs>223</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Times New Roman</vt:lpstr>
      <vt:lpstr>Economica</vt:lpstr>
      <vt:lpstr>Open Sans</vt:lpstr>
      <vt:lpstr>Rockwell</vt:lpstr>
      <vt:lpstr>Arial</vt:lpstr>
      <vt:lpstr>Luxe</vt:lpstr>
      <vt:lpstr>First Generation</vt:lpstr>
      <vt:lpstr>PowerPoint Presentation</vt:lpstr>
      <vt:lpstr>PowerPoint Presentation</vt:lpstr>
      <vt:lpstr>Project Overview</vt:lpstr>
      <vt:lpstr>PowerPoint Presentation</vt:lpstr>
      <vt:lpstr>Level Design  &amp; 3D Visual Asset Management</vt:lpstr>
      <vt:lpstr>PowerPoint Presentation</vt:lpstr>
      <vt:lpstr>Art</vt:lpstr>
      <vt:lpstr>Asset Production</vt:lpstr>
      <vt:lpstr>3D Environment</vt:lpstr>
      <vt:lpstr>3D Environment</vt:lpstr>
      <vt:lpstr>3D Environment</vt:lpstr>
      <vt:lpstr>3D Environment</vt:lpstr>
      <vt:lpstr>3D Environment</vt:lpstr>
      <vt:lpstr>PowerPoint Presentation</vt:lpstr>
      <vt:lpstr>PowerPoint Presentation</vt:lpstr>
      <vt:lpstr>Non-Player Character (NPC) Management</vt:lpstr>
      <vt:lpstr>What is NPC? </vt:lpstr>
      <vt:lpstr>Why use of NPC? </vt:lpstr>
      <vt:lpstr>NPC Art </vt:lpstr>
      <vt:lpstr>From Old NPCs to New NPCs</vt:lpstr>
      <vt:lpstr>What we did to make NPC SMART </vt:lpstr>
      <vt:lpstr>Dialogue &amp; NPC Interactions</vt:lpstr>
      <vt:lpstr>PowerPoint Presentation</vt:lpstr>
      <vt:lpstr>PowerPoint Presentation</vt:lpstr>
      <vt:lpstr>PowerPoint Presentation</vt:lpstr>
      <vt:lpstr>User Interface (UI), Heads Up Display (HUD), &amp; Mini-Map</vt:lpstr>
      <vt:lpstr>HUD</vt:lpstr>
      <vt:lpstr>Phone Menu</vt:lpstr>
      <vt:lpstr>Mini-Map</vt:lpstr>
      <vt:lpstr>Audio Management Controller</vt:lpstr>
      <vt:lpstr>Video Games NEED  Background Music </vt:lpstr>
      <vt:lpstr>Software Tools</vt:lpstr>
      <vt:lpstr>PowerPoint Presentation</vt:lpstr>
      <vt:lpstr>Game Demo Here</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Generation</dc:title>
  <cp:lastModifiedBy>Microsoft Office User</cp:lastModifiedBy>
  <cp:revision>3</cp:revision>
  <dcterms:modified xsi:type="dcterms:W3CDTF">2018-05-04T04:34:23Z</dcterms:modified>
</cp:coreProperties>
</file>