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Leslie Segov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2-02T05:19:55.721">
    <p:pos x="6000" y="0"/>
    <p:text>Explain pin loading and geolocation more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12-02T05:48:56.477">
    <p:pos x="6000" y="0"/>
    <p:text>What is Expo and how it relates to ReactNative (summerize)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with Erica 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1fc3b878e_1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1fc3b878e_1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now we’ll go over some incremental changes made to the arqive. We’ve been able to improve email validation, pin load time for a smoother experience for users to see stories on the map, use of geolocation when a user loads in (i.e. </a:t>
            </a:r>
            <a:r>
              <a:rPr lang="en" sz="1050">
                <a:solidFill>
                  <a:srgbClr val="202124"/>
                </a:solidFill>
                <a:highlight>
                  <a:srgbClr val="FFFFFF"/>
                </a:highlight>
                <a:latin typeface="Roboto"/>
                <a:ea typeface="Roboto"/>
                <a:cs typeface="Roboto"/>
                <a:sym typeface="Roboto"/>
              </a:rPr>
              <a:t>the process or technique of identifying the geographical location of a person or device by means of digital information processed via the internet and using that to load a pin in response to that location)</a:t>
            </a:r>
            <a:r>
              <a:rPr lang="en"/>
              <a:t>, and finally being able to share the arqive </a:t>
            </a:r>
            <a:r>
              <a:rPr lang="en"/>
              <a:t>website</a:t>
            </a:r>
            <a:r>
              <a:rPr lang="en"/>
              <a:t> and app across social media for all to see.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Among these </a:t>
            </a:r>
            <a:r>
              <a:rPr lang="en"/>
              <a:t>improvements</a:t>
            </a:r>
            <a:r>
              <a:rPr lang="en"/>
              <a:t>, we were able to </a:t>
            </a:r>
            <a:r>
              <a:rPr lang="en"/>
              <a:t>perform</a:t>
            </a:r>
            <a:r>
              <a:rPr lang="en"/>
              <a:t> bug fixes such as allowing access to features through the use of API Keys and multiple UI fixes for the menu and pages that may have </a:t>
            </a:r>
            <a:r>
              <a:rPr lang="en"/>
              <a:t>affected</a:t>
            </a:r>
            <a:r>
              <a:rPr lang="en"/>
              <a:t> the overall user </a:t>
            </a:r>
            <a:r>
              <a:rPr lang="en"/>
              <a:t>experience.</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1fc3b878e_7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1fc3b878e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now Matthew will</a:t>
            </a:r>
            <a:r>
              <a:rPr lang="en">
                <a:solidFill>
                  <a:schemeClr val="dk1"/>
                </a:solidFill>
              </a:rPr>
              <a:t> discuss Content Moderation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1fc3b878e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1fc3b878e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Matthew</a:t>
            </a:r>
            <a:endParaRPr/>
          </a:p>
          <a:p>
            <a:pPr indent="0" lvl="0" marL="45720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1fc3b878e_7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1fc3b878e_7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Kevin</a:t>
            </a:r>
            <a:endParaRPr/>
          </a:p>
          <a:p>
            <a:pPr indent="0" lvl="0" marL="0" rtl="0" algn="l">
              <a:spcBef>
                <a:spcPts val="0"/>
              </a:spcBef>
              <a:spcAft>
                <a:spcPts val="0"/>
              </a:spcAft>
              <a:buNone/>
            </a:pPr>
            <a:r>
              <a:rPr lang="en"/>
              <a:t>Clarify that the issues we face will be different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1fc3b878e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1fc3b878e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Kevin</a:t>
            </a:r>
            <a:endParaRPr/>
          </a:p>
          <a:p>
            <a:pPr indent="0" lvl="0" marL="0" rtl="0" algn="l">
              <a:spcBef>
                <a:spcPts val="0"/>
              </a:spcBef>
              <a:spcAft>
                <a:spcPts val="0"/>
              </a:spcAft>
              <a:buNone/>
            </a:pPr>
            <a:r>
              <a:rPr lang="en"/>
              <a:t>-Explain second bullet point in depth for those who have not taken data science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1fc3b878e_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1fc3b878e_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Kevin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1fc3b878e_7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1fc3b878e_7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Matthew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1fc3b878e_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1fc3b878e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1fc3b878e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1fc3b878e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Elio </a:t>
            </a:r>
            <a:endParaRPr/>
          </a:p>
          <a:p>
            <a:pPr indent="-298450" lvl="0" marL="457200" rtl="0" algn="l">
              <a:spcBef>
                <a:spcPts val="0"/>
              </a:spcBef>
              <a:spcAft>
                <a:spcPts val="0"/>
              </a:spcAft>
              <a:buSzPts val="1100"/>
              <a:buChar char="-"/>
            </a:pPr>
            <a:r>
              <a:rPr lang="en"/>
              <a:t>What are log files</a:t>
            </a:r>
            <a:endParaRPr/>
          </a:p>
          <a:p>
            <a:pPr indent="-298450" lvl="0" marL="457200" rtl="0" algn="l">
              <a:spcBef>
                <a:spcPts val="0"/>
              </a:spcBef>
              <a:spcAft>
                <a:spcPts val="0"/>
              </a:spcAft>
              <a:buSzPts val="1100"/>
              <a:buChar char="-"/>
            </a:pPr>
            <a:r>
              <a:rPr lang="en"/>
              <a:t>What info do they contain</a:t>
            </a:r>
            <a:endParaRPr/>
          </a:p>
          <a:p>
            <a:pPr indent="-298450" lvl="0" marL="457200" rtl="0" algn="l">
              <a:spcBef>
                <a:spcPts val="0"/>
              </a:spcBef>
              <a:spcAft>
                <a:spcPts val="0"/>
              </a:spcAft>
              <a:buSzPts val="1100"/>
              <a:buChar char="-"/>
            </a:pPr>
            <a:r>
              <a:rPr lang="en"/>
              <a:t>How log files can be used </a:t>
            </a:r>
            <a:r>
              <a:rPr lang="en"/>
              <a:t>against</a:t>
            </a:r>
            <a:r>
              <a:rPr lang="en"/>
              <a:t> us and use them for our benefit</a:t>
            </a:r>
            <a:endParaRPr/>
          </a:p>
          <a:p>
            <a:pPr indent="-298450" lvl="0" marL="457200" rtl="0" algn="l">
              <a:spcBef>
                <a:spcPts val="0"/>
              </a:spcBef>
              <a:spcAft>
                <a:spcPts val="0"/>
              </a:spcAft>
              <a:buSzPts val="1100"/>
              <a:buChar char="-"/>
            </a:pPr>
            <a:r>
              <a:rPr lang="en"/>
              <a:t>Solution/</a:t>
            </a:r>
            <a:r>
              <a:rPr lang="en"/>
              <a:t>Security</a:t>
            </a:r>
            <a:r>
              <a:rPr lang="en"/>
              <a:t> Measure to help minimize the problem</a:t>
            </a:r>
            <a:endParaRPr/>
          </a:p>
          <a:p>
            <a:pPr indent="-298450" lvl="0" marL="457200" rtl="0" algn="l">
              <a:spcBef>
                <a:spcPts val="0"/>
              </a:spcBef>
              <a:spcAft>
                <a:spcPts val="0"/>
              </a:spcAft>
              <a:buSzPts val="1100"/>
              <a:buChar char="-"/>
            </a:pPr>
            <a:r>
              <a:rPr lang="en"/>
              <a:t>Though not full prove, the window of </a:t>
            </a:r>
            <a:r>
              <a:rPr lang="en"/>
              <a:t>opportunity</a:t>
            </a:r>
            <a:r>
              <a:rPr lang="en"/>
              <a:t> is smaller</a:t>
            </a:r>
            <a:endParaRPr/>
          </a:p>
          <a:p>
            <a:pPr indent="0" lvl="0" marL="0" rtl="0" algn="l">
              <a:spcBef>
                <a:spcPts val="0"/>
              </a:spcBef>
              <a:spcAft>
                <a:spcPts val="0"/>
              </a:spcAft>
              <a:buNone/>
            </a:pPr>
            <a:r>
              <a:t/>
            </a:r>
            <a:endParaRPr sz="105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1fc3b878e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1fc3b878e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Elio </a:t>
            </a:r>
            <a:endParaRPr/>
          </a:p>
          <a:p>
            <a:pPr indent="-298450" lvl="0" marL="457200" rtl="0" algn="l">
              <a:spcBef>
                <a:spcPts val="0"/>
              </a:spcBef>
              <a:spcAft>
                <a:spcPts val="0"/>
              </a:spcAft>
              <a:buSzPts val="1100"/>
              <a:buChar char="-"/>
            </a:pPr>
            <a:r>
              <a:rPr lang="en"/>
              <a:t>what is tor browser - encrypted 3 times before </a:t>
            </a:r>
            <a:r>
              <a:rPr lang="en"/>
              <a:t>connecting</a:t>
            </a:r>
            <a:r>
              <a:rPr lang="en"/>
              <a:t> to server (traffic goes through tor network and exit to the normal network)</a:t>
            </a:r>
            <a:endParaRPr/>
          </a:p>
          <a:p>
            <a:pPr indent="-298450" lvl="0" marL="457200" rtl="0" algn="l">
              <a:spcBef>
                <a:spcPts val="0"/>
              </a:spcBef>
              <a:spcAft>
                <a:spcPts val="0"/>
              </a:spcAft>
              <a:buSzPts val="1100"/>
              <a:buChar char="-"/>
            </a:pPr>
            <a:r>
              <a:rPr lang="en"/>
              <a:t>What is onion service ( service that </a:t>
            </a:r>
            <a:r>
              <a:rPr lang="en"/>
              <a:t>never</a:t>
            </a:r>
            <a:r>
              <a:rPr lang="en"/>
              <a:t> leaves </a:t>
            </a:r>
            <a:r>
              <a:rPr lang="en"/>
              <a:t>the</a:t>
            </a:r>
            <a:r>
              <a:rPr lang="en"/>
              <a:t> tor Network)</a:t>
            </a:r>
            <a:endParaRPr/>
          </a:p>
          <a:p>
            <a:pPr indent="-298450" lvl="0" marL="457200" rtl="0" algn="l">
              <a:spcBef>
                <a:spcPts val="0"/>
              </a:spcBef>
              <a:spcAft>
                <a:spcPts val="0"/>
              </a:spcAft>
              <a:buSzPts val="1100"/>
              <a:buChar char="-"/>
            </a:pPr>
            <a:r>
              <a:rPr lang="en"/>
              <a:t>improvement to use tor over other web browsers like google chrome etc…  .onion only in tor aka extra </a:t>
            </a:r>
            <a:r>
              <a:rPr lang="en"/>
              <a:t>anonymity</a:t>
            </a:r>
            <a:endParaRPr/>
          </a:p>
          <a:p>
            <a:pPr indent="-298450" lvl="0" marL="457200" rtl="0" algn="l">
              <a:spcBef>
                <a:spcPts val="0"/>
              </a:spcBef>
              <a:spcAft>
                <a:spcPts val="0"/>
              </a:spcAft>
              <a:buSzPts val="1100"/>
              <a:buChar char="-"/>
            </a:pPr>
            <a:r>
              <a:rPr lang="en"/>
              <a:t>Can only access .onion services with Tor browser</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b9c27c4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b9c27c4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1fc3b878e_8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1fc3b878e_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Been tested, find a way to make site display the </a:t>
            </a:r>
            <a:r>
              <a:rPr lang="en"/>
              <a:t>actual</a:t>
            </a:r>
            <a:r>
              <a:rPr lang="en"/>
              <a:t> site even if the server is in the tor network</a:t>
            </a:r>
            <a:endParaRPr/>
          </a:p>
          <a:p>
            <a:pPr indent="0" lvl="0" marL="0" rtl="0" algn="l">
              <a:spcBef>
                <a:spcPts val="0"/>
              </a:spcBef>
              <a:spcAft>
                <a:spcPts val="0"/>
              </a:spcAft>
              <a:buNone/>
            </a:pPr>
            <a:r>
              <a:rPr lang="en"/>
              <a:t>Solution: essentially map django urls with onion and remove bad error 404</a:t>
            </a:r>
            <a:endParaRPr/>
          </a:p>
          <a:p>
            <a:pPr indent="0" lvl="0" marL="0" rtl="0" algn="l">
              <a:spcBef>
                <a:spcPts val="0"/>
              </a:spcBef>
              <a:spcAft>
                <a:spcPts val="0"/>
              </a:spcAft>
              <a:buNone/>
            </a:pPr>
            <a:r>
              <a:rPr lang="en"/>
              <a:t>More characters, more time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1fc3b878e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1fc3b878e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1fc3b878e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1fc3b878e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1fc3b878e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1fc3b878e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1fc3b878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1fc3b878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(I should have made this future plans or more </a:t>
            </a:r>
            <a:r>
              <a:rPr lang="en"/>
              <a:t>around</a:t>
            </a:r>
            <a:r>
              <a:rPr lang="en"/>
              <a:t> gamification itself; discuss this </a:t>
            </a:r>
            <a:r>
              <a:rPr lang="en"/>
              <a:t>with</a:t>
            </a:r>
            <a:r>
              <a:rPr lang="en"/>
              <a:t> me once you guys can.)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1fc3b878e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1fc3b878e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500">
                <a:solidFill>
                  <a:srgbClr val="595959"/>
                </a:solidFill>
              </a:rPr>
              <a:t>Stewart</a:t>
            </a:r>
            <a:endParaRPr sz="500">
              <a:solidFill>
                <a:srgbClr val="595959"/>
              </a:solidFill>
            </a:endParaRPr>
          </a:p>
          <a:p>
            <a:pPr indent="0" lvl="0" marL="0" rtl="0" algn="l">
              <a:lnSpc>
                <a:spcPct val="115000"/>
              </a:lnSpc>
              <a:spcBef>
                <a:spcPts val="1200"/>
              </a:spcBef>
              <a:spcAft>
                <a:spcPts val="0"/>
              </a:spcAft>
              <a:buNone/>
            </a:pPr>
            <a:r>
              <a:rPr lang="en" sz="1000">
                <a:solidFill>
                  <a:schemeClr val="dk1"/>
                </a:solidFill>
                <a:latin typeface="Courier New"/>
                <a:ea typeface="Courier New"/>
                <a:cs typeface="Courier New"/>
                <a:sym typeface="Courier New"/>
              </a:rPr>
              <a:t>Here are a few of our goals!</a:t>
            </a:r>
            <a:endParaRPr sz="8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rPr lang="en" sz="1000">
                <a:solidFill>
                  <a:schemeClr val="dk1"/>
                </a:solidFill>
                <a:latin typeface="Courier New"/>
                <a:ea typeface="Courier New"/>
                <a:cs typeface="Courier New"/>
                <a:sym typeface="Courier New"/>
              </a:rPr>
              <a:t>We are aiming to have persistent, 3d text messages that can only be revealed if you are physically looking around the area of a pin. This would give a bit of a scavenger hunt feel to the experience and can promote real world engagement or even communities around pins</a:t>
            </a:r>
            <a:endParaRPr sz="10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rPr lang="en" sz="1000">
                <a:solidFill>
                  <a:schemeClr val="dk1"/>
                </a:solidFill>
                <a:latin typeface="Courier New"/>
                <a:ea typeface="Courier New"/>
                <a:cs typeface="Courier New"/>
                <a:sym typeface="Courier New"/>
              </a:rPr>
              <a:t>We also wanted to have text placement be true to where the user placed it from their perspective. Meaning if you were to take out your phone and add a ‘hello’ at the entrance to your favorite coffee shop. Other users would be able to see that same text through their phone in the same place</a:t>
            </a:r>
            <a:endParaRPr sz="10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rPr lang="en" sz="1000">
                <a:solidFill>
                  <a:schemeClr val="dk1"/>
                </a:solidFill>
                <a:latin typeface="Courier New"/>
                <a:ea typeface="Courier New"/>
                <a:cs typeface="Courier New"/>
                <a:sym typeface="Courier New"/>
              </a:rPr>
              <a:t>We are also aiming to allow 3d messages to be public or anonymous and must be content moderated like anything else on our app</a:t>
            </a:r>
            <a:endParaRPr sz="10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t/>
            </a:r>
            <a:endParaRPr sz="1000">
              <a:solidFill>
                <a:schemeClr val="dk1"/>
              </a:solidFill>
              <a:latin typeface="Courier New"/>
              <a:ea typeface="Courier New"/>
              <a:cs typeface="Courier New"/>
              <a:sym typeface="Courier New"/>
            </a:endParaRPr>
          </a:p>
          <a:p>
            <a:pPr indent="0" lvl="0" marL="0" rtl="0" algn="l">
              <a:spcBef>
                <a:spcPts val="1200"/>
              </a:spcBef>
              <a:spcAft>
                <a:spcPts val="0"/>
              </a:spcAft>
              <a:buClr>
                <a:schemeClr val="dk1"/>
              </a:buClr>
              <a:buSzPts val="1100"/>
              <a:buFont typeface="Arial"/>
              <a:buNone/>
            </a:pPr>
            <a:r>
              <a:rPr lang="en">
                <a:solidFill>
                  <a:schemeClr val="dk1"/>
                </a:solidFill>
              </a:rPr>
              <a:t>And now onto the bryan with the Challenges our team faced across different areas of the project.</a:t>
            </a:r>
            <a:endParaRPr sz="100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000">
              <a:solidFill>
                <a:schemeClr val="dk1"/>
              </a:solidFill>
              <a:latin typeface="Courier New"/>
              <a:ea typeface="Courier New"/>
              <a:cs typeface="Courier New"/>
              <a:sym typeface="Courier New"/>
            </a:endParaRPr>
          </a:p>
          <a:p>
            <a:pPr indent="0" lvl="0" marL="0" rtl="0" algn="l">
              <a:lnSpc>
                <a:spcPct val="115000"/>
              </a:lnSpc>
              <a:spcBef>
                <a:spcPts val="1200"/>
              </a:spcBef>
              <a:spcAft>
                <a:spcPts val="1200"/>
              </a:spcAft>
              <a:buNone/>
            </a:pPr>
            <a:r>
              <a:t/>
            </a:r>
            <a:endParaRPr sz="1000">
              <a:solidFill>
                <a:schemeClr val="dk1"/>
              </a:solidFill>
              <a:latin typeface="Courier New"/>
              <a:ea typeface="Courier New"/>
              <a:cs typeface="Courier New"/>
              <a:sym typeface="Courier New"/>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01fc3b878e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01fc3b878e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onto the Project Challenges our team faced across different areas of the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Bryan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1fc3b878e_9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01fc3b878e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a:t>
            </a:r>
            <a:endParaRPr/>
          </a:p>
          <a:p>
            <a:pPr indent="0" lvl="0" marL="0" rtl="0" algn="l">
              <a:spcBef>
                <a:spcPts val="0"/>
              </a:spcBef>
              <a:spcAft>
                <a:spcPts val="0"/>
              </a:spcAft>
              <a:buNone/>
            </a:pPr>
            <a:r>
              <a:rPr lang="en"/>
              <a:t>Getting this setup on </a:t>
            </a:r>
            <a:r>
              <a:rPr lang="en"/>
              <a:t>our end</a:t>
            </a:r>
            <a:r>
              <a:rPr lang="en"/>
              <a:t> and learning the ins and outs</a:t>
            </a:r>
            <a:endParaRPr/>
          </a:p>
          <a:p>
            <a:pPr indent="0" lvl="0" marL="0" rtl="0" algn="l">
              <a:spcBef>
                <a:spcPts val="0"/>
              </a:spcBef>
              <a:spcAft>
                <a:spcPts val="0"/>
              </a:spcAft>
              <a:buNone/>
            </a:pPr>
            <a:r>
              <a:rPr lang="en"/>
              <a:t>When working on it we created our own bugs on top of bugs already existing</a:t>
            </a:r>
            <a:endParaRPr/>
          </a:p>
          <a:p>
            <a:pPr indent="0" lvl="0" marL="0" rtl="0" algn="l">
              <a:spcBef>
                <a:spcPts val="0"/>
              </a:spcBef>
              <a:spcAft>
                <a:spcPts val="0"/>
              </a:spcAft>
              <a:buNone/>
            </a:pPr>
            <a:r>
              <a:rPr lang="en"/>
              <a:t>Software that needed to be brought up to current updates so we have an easier time developing and getting things out to our users</a:t>
            </a:r>
            <a:endParaRPr/>
          </a:p>
          <a:p>
            <a:pPr indent="0" lvl="0" marL="0" rtl="0" algn="l">
              <a:spcBef>
                <a:spcPts val="0"/>
              </a:spcBef>
              <a:spcAft>
                <a:spcPts val="0"/>
              </a:spcAft>
              <a:buNone/>
            </a:pPr>
            <a:r>
              <a:rPr lang="en"/>
              <a:t>Github being complex many repos and trying to combine them for a nicer project</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1fc3b878e_1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01fc3b878e_1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852"/>
              <a:buFont typeface="Arial"/>
              <a:buNone/>
            </a:pPr>
            <a:r>
              <a:rPr lang="en">
                <a:solidFill>
                  <a:schemeClr val="dk1"/>
                </a:solidFill>
                <a:latin typeface="Courier New"/>
                <a:ea typeface="Courier New"/>
                <a:cs typeface="Courier New"/>
                <a:sym typeface="Courier New"/>
              </a:rPr>
              <a:t>Overall goal is to streamline deployment to get our users updates and improvements to their experience for both mobile apps and website.</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rPr lang="en">
                <a:solidFill>
                  <a:schemeClr val="dk1"/>
                </a:solidFill>
                <a:latin typeface="Courier New"/>
                <a:ea typeface="Courier New"/>
                <a:cs typeface="Courier New"/>
                <a:sym typeface="Courier New"/>
              </a:rPr>
              <a:t>A few bugs that came up when moving folders and updating permissions on the server</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rPr lang="en">
                <a:solidFill>
                  <a:schemeClr val="dk1"/>
                </a:solidFill>
                <a:latin typeface="Courier New"/>
                <a:ea typeface="Courier New"/>
                <a:cs typeface="Courier New"/>
                <a:sym typeface="Courier New"/>
              </a:rPr>
              <a:t>Some missing information such as logins or keys for deployment</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rPr lang="en">
                <a:solidFill>
                  <a:schemeClr val="dk1"/>
                </a:solidFill>
                <a:latin typeface="Courier New"/>
                <a:ea typeface="Courier New"/>
                <a:cs typeface="Courier New"/>
                <a:sym typeface="Courier New"/>
              </a:rPr>
              <a:t>Coordinating with last years team for that information</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rPr lang="en">
                <a:solidFill>
                  <a:schemeClr val="dk1"/>
                </a:solidFill>
                <a:latin typeface="Courier New"/>
                <a:ea typeface="Courier New"/>
                <a:cs typeface="Courier New"/>
                <a:sym typeface="Courier New"/>
              </a:rPr>
              <a:t>Lack of apple product for ios deployment</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rPr lang="en">
                <a:solidFill>
                  <a:schemeClr val="dk1"/>
                </a:solidFill>
                <a:latin typeface="Courier New"/>
                <a:ea typeface="Courier New"/>
                <a:cs typeface="Courier New"/>
                <a:sym typeface="Courier New"/>
              </a:rPr>
              <a:t>The server being a bit outdated that caused a few issues to deploy features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852"/>
              <a:buFont typeface="Arial"/>
              <a:buNone/>
            </a:pPr>
            <a:r>
              <a:t/>
            </a:r>
            <a:endParaRPr>
              <a:solidFill>
                <a:schemeClr val="dk1"/>
              </a:solidFill>
              <a:latin typeface="Courier New"/>
              <a:ea typeface="Courier New"/>
              <a:cs typeface="Courier New"/>
              <a:sym typeface="Courier New"/>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01fc3b878e_1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01fc3b878e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S.</a:t>
            </a:r>
            <a:endParaRPr/>
          </a:p>
          <a:p>
            <a:pPr indent="0" lvl="0" marL="0" rtl="0" algn="l">
              <a:spcBef>
                <a:spcPts val="0"/>
              </a:spcBef>
              <a:spcAft>
                <a:spcPts val="0"/>
              </a:spcAft>
              <a:buNone/>
            </a:pPr>
            <a:r>
              <a:rPr lang="en"/>
              <a:t>With the mobile application, some challenges we have faced are:</a:t>
            </a:r>
            <a:endParaRPr/>
          </a:p>
          <a:p>
            <a:pPr indent="-298450" lvl="0" marL="457200" rtl="0" algn="l">
              <a:spcBef>
                <a:spcPts val="0"/>
              </a:spcBef>
              <a:spcAft>
                <a:spcPts val="0"/>
              </a:spcAft>
              <a:buSzPts val="1100"/>
              <a:buChar char="●"/>
            </a:pPr>
            <a:r>
              <a:rPr lang="en"/>
              <a:t>Getting </a:t>
            </a:r>
            <a:r>
              <a:rPr lang="en"/>
              <a:t>familiar</a:t>
            </a:r>
            <a:r>
              <a:rPr lang="en"/>
              <a:t> with the Apple App Store and Google Play Store procedures for deploying apps for review and update</a:t>
            </a:r>
            <a:endParaRPr/>
          </a:p>
          <a:p>
            <a:pPr indent="-298450" lvl="0" marL="457200" rtl="0" algn="l">
              <a:spcBef>
                <a:spcPts val="0"/>
              </a:spcBef>
              <a:spcAft>
                <a:spcPts val="0"/>
              </a:spcAft>
              <a:buSzPts val="1100"/>
              <a:buChar char="●"/>
            </a:pPr>
            <a:r>
              <a:rPr lang="en"/>
              <a:t>Making sure the backend is connected with the mobile apps</a:t>
            </a:r>
            <a:endParaRPr/>
          </a:p>
          <a:p>
            <a:pPr indent="-298450" lvl="1" marL="914400" rtl="0" algn="l">
              <a:spcBef>
                <a:spcPts val="0"/>
              </a:spcBef>
              <a:spcAft>
                <a:spcPts val="0"/>
              </a:spcAft>
              <a:buSzPts val="1100"/>
              <a:buChar char="○"/>
            </a:pPr>
            <a:r>
              <a:rPr lang="en"/>
              <a:t>Which is important for user experience, for example without this fix, a user couldn’t stay logged in</a:t>
            </a:r>
            <a:endParaRPr/>
          </a:p>
          <a:p>
            <a:pPr indent="-298450" lvl="0" marL="457200" rtl="0" algn="l">
              <a:spcBef>
                <a:spcPts val="0"/>
              </a:spcBef>
              <a:spcAft>
                <a:spcPts val="0"/>
              </a:spcAft>
              <a:buSzPts val="1100"/>
              <a:buChar char="●"/>
            </a:pPr>
            <a:r>
              <a:rPr lang="en"/>
              <a:t>Getting the code updated for future software updates such as keeping the SDK updated and fixing other bugs</a:t>
            </a:r>
            <a:endParaRPr/>
          </a:p>
          <a:p>
            <a:pPr indent="0" lvl="0" marL="0" rtl="0" algn="l">
              <a:spcBef>
                <a:spcPts val="0"/>
              </a:spcBef>
              <a:spcAft>
                <a:spcPts val="0"/>
              </a:spcAft>
              <a:buNone/>
            </a:pPr>
            <a:r>
              <a:rPr lang="en"/>
              <a:t>If we go to the next slide, we also have challenges for the frontend...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1b769379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1b769379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P.</a:t>
            </a:r>
            <a:endParaRPr/>
          </a:p>
          <a:p>
            <a:pPr indent="0" lvl="0" marL="0" rtl="0" algn="l">
              <a:spcBef>
                <a:spcPts val="0"/>
              </a:spcBef>
              <a:spcAft>
                <a:spcPts val="0"/>
              </a:spcAft>
              <a:buNone/>
            </a:pPr>
            <a:r>
              <a:rPr lang="en"/>
              <a:t>Change it up to not read off of</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01fc3b878e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01fc3b878e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S.</a:t>
            </a:r>
            <a:endParaRPr/>
          </a:p>
          <a:p>
            <a:pPr indent="0" lvl="0" marL="0" rtl="0" algn="l">
              <a:spcBef>
                <a:spcPts val="0"/>
              </a:spcBef>
              <a:spcAft>
                <a:spcPts val="0"/>
              </a:spcAft>
              <a:buNone/>
            </a:pPr>
            <a:r>
              <a:rPr lang="en"/>
              <a:t>In reaching our goal to have fully functional applications with a user-friendly design, we were challenged in that..</a:t>
            </a:r>
            <a:endParaRPr/>
          </a:p>
          <a:p>
            <a:pPr indent="0" lvl="0" marL="0" rtl="0" algn="l">
              <a:spcBef>
                <a:spcPts val="0"/>
              </a:spcBef>
              <a:spcAft>
                <a:spcPts val="0"/>
              </a:spcAft>
              <a:buNone/>
            </a:pPr>
            <a:r>
              <a:rPr lang="en"/>
              <a:t>Example of select parts: user profile</a:t>
            </a:r>
            <a:endParaRPr/>
          </a:p>
          <a:p>
            <a:pPr indent="0" lvl="0" marL="0" rtl="0" algn="l">
              <a:spcBef>
                <a:spcPts val="0"/>
              </a:spcBef>
              <a:spcAft>
                <a:spcPts val="0"/>
              </a:spcAft>
              <a:buNone/>
            </a:pPr>
            <a:r>
              <a:rPr lang="en"/>
              <a:t>Explain what expo is: Expo is react native, just with a layer of tools and systems built on top of it.It allows us to create,  debug, and share app builds easily </a:t>
            </a:r>
            <a:r>
              <a:rPr lang="en"/>
              <a:t>without</a:t>
            </a:r>
            <a:r>
              <a:rPr lang="en"/>
              <a:t> ever having to touch swift or </a:t>
            </a:r>
            <a:r>
              <a:rPr lang="en">
                <a:solidFill>
                  <a:schemeClr val="dk1"/>
                </a:solidFill>
              </a:rPr>
              <a:t>java. </a:t>
            </a:r>
            <a:r>
              <a:rPr lang="en"/>
              <a:t> This is great in general, but the </a:t>
            </a:r>
            <a:r>
              <a:rPr lang="en"/>
              <a:t>drawback</a:t>
            </a:r>
            <a:r>
              <a:rPr lang="en"/>
              <a:t> is you cannot not </a:t>
            </a:r>
            <a:r>
              <a:rPr lang="en"/>
              <a:t>access that</a:t>
            </a:r>
            <a:r>
              <a:rPr lang="en"/>
              <a:t> swift or java code if you need to add something 100% natively.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264a01b08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0264a01b08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Stewart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for our solutions starting with the parts of the mobile app that weren’t completely fleshed out. We basically have a skeleton for the missing aspects, we just need to actually implement it. We are using that skeleton and </a:t>
            </a:r>
            <a:r>
              <a:rPr lang="en"/>
              <a:t>referring</a:t>
            </a:r>
            <a:r>
              <a:rPr lang="en"/>
              <a:t> to last </a:t>
            </a:r>
            <a:r>
              <a:rPr lang="en"/>
              <a:t>year's</a:t>
            </a:r>
            <a:r>
              <a:rPr lang="en"/>
              <a:t> </a:t>
            </a:r>
            <a:r>
              <a:rPr lang="en"/>
              <a:t>requirements</a:t>
            </a:r>
            <a:r>
              <a:rPr lang="en"/>
              <a:t> for guidance as we complete 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 few f</a:t>
            </a:r>
            <a:r>
              <a:rPr lang="en"/>
              <a:t>eatures we are trying to implement require access to native code so we have started to ejected expo. You can think of this as </a:t>
            </a:r>
            <a:r>
              <a:rPr lang="en"/>
              <a:t>just</a:t>
            </a:r>
            <a:r>
              <a:rPr lang="en"/>
              <a:t> peeling back the layer of tools and systems that allow us to build specifically with react native javascript only. This will allow us to continue to build our app in react native ,but also gain access to the </a:t>
            </a:r>
            <a:r>
              <a:rPr lang="en"/>
              <a:t>underlying</a:t>
            </a:r>
            <a:r>
              <a:rPr lang="en"/>
              <a:t> native code. The process </a:t>
            </a:r>
            <a:r>
              <a:rPr lang="en"/>
              <a:t>itself</a:t>
            </a:r>
            <a:r>
              <a:rPr lang="en"/>
              <a:t> is simple in theory ,but is extremely error prone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Also m</a:t>
            </a:r>
            <a:r>
              <a:rPr lang="en"/>
              <a:t>ost of the packages, cdns, and the sdks for both apps are either outdated or have expired.So we have slowly been working through the most importants ones and upgrading them </a:t>
            </a:r>
            <a:r>
              <a:rPr lang="en"/>
              <a:t>without</a:t>
            </a:r>
            <a:r>
              <a:rPr lang="en"/>
              <a:t> causing breaking changes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have added breakpoint based css to the web app so that it is responsive on smaller screens and we are also in the process of adding new </a:t>
            </a:r>
            <a:r>
              <a:rPr lang="en"/>
              <a:t>elements</a:t>
            </a:r>
            <a:r>
              <a:rPr lang="en"/>
              <a:t> to the ui so that it is more interactive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Speaking of interactivity here is Daniel with some of our gamification challenges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0469c778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0469c778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a:p>
            <a:pPr indent="-342900" lvl="0" marL="457200" rtl="0" algn="l">
              <a:spcBef>
                <a:spcPts val="0"/>
              </a:spcBef>
              <a:spcAft>
                <a:spcPts val="0"/>
              </a:spcAft>
              <a:buClr>
                <a:srgbClr val="595959"/>
              </a:buClr>
              <a:buSzPts val="1800"/>
              <a:buFont typeface="Courier New"/>
              <a:buChar char="-"/>
            </a:pPr>
            <a:r>
              <a:rPr lang="en"/>
              <a:t>What is a </a:t>
            </a:r>
            <a:r>
              <a:rPr lang="en"/>
              <a:t>possible</a:t>
            </a:r>
            <a:r>
              <a:rPr lang="en"/>
              <a:t> feature to add onto this application to have users engaged more into the application?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01fc3b878e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01fc3b878e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1fc3b878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1fc3b87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Live demo preferred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1b769379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1b769379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1b76937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1b76937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b9c27c41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b9c27c41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1b769379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1b769379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Leslie</a:t>
            </a:r>
            <a:endParaRPr/>
          </a:p>
          <a:p>
            <a:pPr indent="0" lvl="0" marL="0" rtl="0" algn="l">
              <a:spcBef>
                <a:spcPts val="0"/>
              </a:spcBef>
              <a:spcAft>
                <a:spcPts val="0"/>
              </a:spcAft>
              <a:buNone/>
            </a:pPr>
            <a:r>
              <a:rPr lang="en"/>
              <a:t>And now we’ll go over technologies we are currently using for this project.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Django Rest Framework which is a </a:t>
            </a:r>
            <a:r>
              <a:rPr lang="en">
                <a:solidFill>
                  <a:schemeClr val="dk1"/>
                </a:solidFill>
              </a:rPr>
              <a:t>powerful and customizable toolkit for building Web APIs in Python mainly used for The arqive’s web application</a:t>
            </a:r>
            <a:endParaRPr>
              <a:solidFill>
                <a:schemeClr val="dk1"/>
              </a:solidFill>
            </a:endParaRPr>
          </a:p>
          <a:p>
            <a:pPr indent="-298450" lvl="0" marL="457200" rtl="0" algn="l">
              <a:spcBef>
                <a:spcPts val="0"/>
              </a:spcBef>
              <a:spcAft>
                <a:spcPts val="0"/>
              </a:spcAft>
              <a:buSzPts val="1100"/>
              <a:buChar char="-"/>
            </a:pPr>
            <a:r>
              <a:rPr lang="en"/>
              <a:t> Web API’s via OpenStreetMap which is an </a:t>
            </a:r>
            <a:r>
              <a:rPr lang="en" sz="1200">
                <a:solidFill>
                  <a:srgbClr val="202124"/>
                </a:solidFill>
                <a:highlight>
                  <a:srgbClr val="FFFFFF"/>
                </a:highlight>
                <a:latin typeface="Roboto"/>
                <a:ea typeface="Roboto"/>
                <a:cs typeface="Roboto"/>
                <a:sym typeface="Roboto"/>
              </a:rPr>
              <a:t>editable geographic database of the world.  </a:t>
            </a:r>
            <a:endParaRPr/>
          </a:p>
          <a:p>
            <a:pPr indent="-298450" lvl="0" marL="457200" rtl="0" algn="l">
              <a:spcBef>
                <a:spcPts val="0"/>
              </a:spcBef>
              <a:spcAft>
                <a:spcPts val="0"/>
              </a:spcAft>
              <a:buSzPts val="1100"/>
              <a:buChar char="-"/>
            </a:pPr>
            <a:r>
              <a:rPr lang="en"/>
              <a:t>React Native, an</a:t>
            </a:r>
            <a:r>
              <a:rPr lang="en">
                <a:solidFill>
                  <a:schemeClr val="dk1"/>
                </a:solidFill>
              </a:rPr>
              <a:t> Open source mobile application framework</a:t>
            </a:r>
            <a:endParaRPr/>
          </a:p>
          <a:p>
            <a:pPr indent="-298450" lvl="1" marL="914400" rtl="0" algn="l">
              <a:spcBef>
                <a:spcPts val="0"/>
              </a:spcBef>
              <a:spcAft>
                <a:spcPts val="0"/>
              </a:spcAft>
              <a:buSzPts val="1100"/>
              <a:buChar char="-"/>
            </a:pPr>
            <a:r>
              <a:rPr lang="en"/>
              <a:t>And this goes in hand with using Expo, </a:t>
            </a:r>
            <a:r>
              <a:rPr lang="en">
                <a:solidFill>
                  <a:schemeClr val="dk1"/>
                </a:solidFill>
              </a:rPr>
              <a:t>An open-source platform for making universal native apps for Android, iOS, and the web with JavaScript and React</a:t>
            </a:r>
            <a:endParaRPr sz="1200">
              <a:solidFill>
                <a:srgbClr val="202124"/>
              </a:solidFill>
              <a:highlight>
                <a:srgbClr val="FFFFFF"/>
              </a:highlight>
              <a:latin typeface="Roboto"/>
              <a:ea typeface="Roboto"/>
              <a:cs typeface="Roboto"/>
              <a:sym typeface="Roboto"/>
            </a:endParaRPr>
          </a:p>
          <a:p>
            <a:pPr indent="-304800" lvl="0" marL="457200" rtl="0" algn="l">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We also use React JS, an </a:t>
            </a:r>
            <a:r>
              <a:rPr lang="en">
                <a:solidFill>
                  <a:schemeClr val="dk1"/>
                </a:solidFill>
              </a:rPr>
              <a:t>Open source front end framework for developing websites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are also currently hosting the applications on Digital Ocean using Ubuntu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we have </a:t>
            </a:r>
            <a:endParaRPr>
              <a:solidFill>
                <a:schemeClr val="dk1"/>
              </a:solidFill>
            </a:endParaRPr>
          </a:p>
          <a:p>
            <a:pPr indent="-298450" lvl="0" marL="457200" rtl="0" algn="l">
              <a:spcBef>
                <a:spcPts val="0"/>
              </a:spcBef>
              <a:spcAft>
                <a:spcPts val="0"/>
              </a:spcAft>
              <a:buSzPts val="1100"/>
              <a:buChar char="●"/>
            </a:pPr>
            <a:r>
              <a:rPr lang="en"/>
              <a:t>PostgreSQL: A popular open source database</a:t>
            </a:r>
            <a:endParaRPr/>
          </a:p>
          <a:p>
            <a:pPr indent="-298450" lvl="0" marL="457200" rtl="0" algn="l">
              <a:spcBef>
                <a:spcPts val="0"/>
              </a:spcBef>
              <a:spcAft>
                <a:spcPts val="0"/>
              </a:spcAft>
              <a:buSzPts val="1100"/>
              <a:buChar char="●"/>
            </a:pPr>
            <a:r>
              <a:rPr lang="en"/>
              <a:t>And finally </a:t>
            </a:r>
            <a:endParaRPr/>
          </a:p>
          <a:p>
            <a:pPr indent="-298450" lvl="0" marL="457200" rtl="0" algn="l">
              <a:spcBef>
                <a:spcPts val="0"/>
              </a:spcBef>
              <a:spcAft>
                <a:spcPts val="0"/>
              </a:spcAft>
              <a:buSzPts val="1100"/>
              <a:buChar char="●"/>
            </a:pPr>
            <a:r>
              <a:rPr lang="en"/>
              <a:t>SciKit-learn: a Machine learning framework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5c2ab3d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5c2ab3d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Leslie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tie everything in together, here is a brief overview of the </a:t>
            </a:r>
            <a:r>
              <a:rPr lang="en"/>
              <a:t>archive</a:t>
            </a:r>
            <a:r>
              <a:rPr lang="en"/>
              <a:t> and the functions a user and admin should be able to do.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includes basic functionality of the app as implemented by the previous teams such as Adding/Editing/ and Deleting, </a:t>
            </a:r>
            <a:r>
              <a:rPr lang="en">
                <a:solidFill>
                  <a:schemeClr val="dk1"/>
                </a:solidFill>
              </a:rPr>
              <a:t>booking marking</a:t>
            </a:r>
            <a:r>
              <a:rPr lang="en">
                <a:solidFill>
                  <a:schemeClr val="dk1"/>
                </a:solidFill>
              </a:rPr>
              <a:t> and </a:t>
            </a:r>
            <a:r>
              <a:rPr lang="en">
                <a:solidFill>
                  <a:schemeClr val="dk1"/>
                </a:solidFill>
              </a:rPr>
              <a:t>unbookmarking</a:t>
            </a:r>
            <a:r>
              <a:rPr lang="en">
                <a:solidFill>
                  <a:schemeClr val="dk1"/>
                </a:solidFill>
              </a:rPr>
              <a:t> stories for all users. For admins, they are able to review and remove flagged posts and comments </a:t>
            </a:r>
            <a:r>
              <a:rPr lang="en">
                <a:solidFill>
                  <a:schemeClr val="dk1"/>
                </a:solidFill>
              </a:rPr>
              <a:t>and determine if they want to remove them based on any identified toxicity.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on the left we have a screenshot of the arqive website viewing the pins of posted stories on the map and a historical post submitted by an anonymous user.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all, We hope to implement and improve these features soon which brings us to our Project Goals with Daniel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6c3929625ab6a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6c3929625ab6a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effect - &gt; integrate </a:t>
            </a:r>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Integrating content moderation for offensive posts</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 non ymity</a:t>
            </a:r>
            <a:endParaRPr sz="1600">
              <a:solidFill>
                <a:schemeClr val="dk1"/>
              </a:solidFill>
              <a:latin typeface="Courier New"/>
              <a:ea typeface="Courier New"/>
              <a:cs typeface="Courier New"/>
              <a:sym typeface="Courier New"/>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0" name="Google Shape;20;p4"/>
          <p:cNvGrpSpPr/>
          <p:nvPr/>
        </p:nvGrpSpPr>
        <p:grpSpPr>
          <a:xfrm>
            <a:off x="0" y="4743270"/>
            <a:ext cx="9143875" cy="400225"/>
            <a:chOff x="0" y="3792300"/>
            <a:chExt cx="9143875" cy="1351200"/>
          </a:xfrm>
        </p:grpSpPr>
        <p:sp>
          <p:nvSpPr>
            <p:cNvPr id="21" name="Google Shape;21;p4"/>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drive.google.com/file/d/1I-c24bFps5dNb0KqQschnoeyFG5gKABx/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3">
            <a:alphaModFix/>
          </a:blip>
          <a:srcRect b="0" l="0" r="4141" t="14965"/>
          <a:stretch/>
        </p:blipFill>
        <p:spPr>
          <a:xfrm>
            <a:off x="1551762" y="344282"/>
            <a:ext cx="6040474" cy="2410575"/>
          </a:xfrm>
          <a:prstGeom prst="rect">
            <a:avLst/>
          </a:prstGeom>
          <a:noFill/>
          <a:ln>
            <a:noFill/>
          </a:ln>
        </p:spPr>
      </p:pic>
      <p:sp>
        <p:nvSpPr>
          <p:cNvPr id="62" name="Google Shape;62;p13"/>
          <p:cNvSpPr txBox="1"/>
          <p:nvPr/>
        </p:nvSpPr>
        <p:spPr>
          <a:xfrm>
            <a:off x="395400" y="2647938"/>
            <a:ext cx="8353200" cy="1327800"/>
          </a:xfrm>
          <a:prstGeom prst="rect">
            <a:avLst/>
          </a:prstGeom>
          <a:noFill/>
          <a:ln>
            <a:noFill/>
          </a:ln>
        </p:spPr>
        <p:txBody>
          <a:bodyPr anchorCtr="0" anchor="t" bIns="91425" lIns="91425" spcFirstLastPara="1" rIns="91425" wrap="square" tIns="91425">
            <a:spAutoFit/>
          </a:bodyPr>
          <a:lstStyle/>
          <a:p>
            <a:pPr indent="0" lvl="0" marL="0" rtl="0" algn="ctr">
              <a:lnSpc>
                <a:spcPct val="106666"/>
              </a:lnSpc>
              <a:spcBef>
                <a:spcPts val="0"/>
              </a:spcBef>
              <a:spcAft>
                <a:spcPts val="0"/>
              </a:spcAft>
              <a:buClr>
                <a:schemeClr val="dk1"/>
              </a:buClr>
              <a:buSzPts val="1100"/>
              <a:buFont typeface="Arial"/>
              <a:buNone/>
            </a:pPr>
            <a:r>
              <a:rPr b="1" lang="en" sz="1600">
                <a:solidFill>
                  <a:schemeClr val="dk1"/>
                </a:solidFill>
                <a:latin typeface="Courier New"/>
                <a:ea typeface="Courier New"/>
                <a:cs typeface="Courier New"/>
                <a:sym typeface="Courier New"/>
              </a:rPr>
              <a:t>Current Developers</a:t>
            </a:r>
            <a:endParaRPr sz="1600">
              <a:solidFill>
                <a:schemeClr val="dk1"/>
              </a:solidFill>
              <a:latin typeface="Courier New"/>
              <a:ea typeface="Courier New"/>
              <a:cs typeface="Courier New"/>
              <a:sym typeface="Courier New"/>
            </a:endParaRPr>
          </a:p>
          <a:p>
            <a:pPr indent="0" lvl="0" marL="0" rtl="0" algn="ctr">
              <a:lnSpc>
                <a:spcPct val="106666"/>
              </a:lnSpc>
              <a:spcBef>
                <a:spcPts val="80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Matthew Frias, Jesus Gonzalez, Kevin Kazaryan, Daniel Lee, Stewart McKenzie, Erica Payne, Erica Santos, Leslie Segovia, Bryan Sosa, Elio Vences</a:t>
            </a:r>
            <a:endParaRPr>
              <a:solidFill>
                <a:schemeClr val="dk1"/>
              </a:solidFill>
              <a:latin typeface="Courier New"/>
              <a:ea typeface="Courier New"/>
              <a:cs typeface="Courier New"/>
              <a:sym typeface="Courier New"/>
            </a:endParaRPr>
          </a:p>
          <a:p>
            <a:pPr indent="0" lvl="0" marL="0" rtl="0" algn="l">
              <a:spcBef>
                <a:spcPts val="800"/>
              </a:spcBef>
              <a:spcAft>
                <a:spcPts val="0"/>
              </a:spcAft>
              <a:buClr>
                <a:schemeClr val="dk1"/>
              </a:buClr>
              <a:buSzPts val="2800"/>
              <a:buFont typeface="Arial"/>
              <a:buNone/>
            </a:pPr>
            <a:r>
              <a:t/>
            </a:r>
            <a:endParaRPr>
              <a:solidFill>
                <a:schemeClr val="dk1"/>
              </a:solidFill>
              <a:latin typeface="Courier New"/>
              <a:ea typeface="Courier New"/>
              <a:cs typeface="Courier New"/>
              <a:sym typeface="Courier New"/>
            </a:endParaRPr>
          </a:p>
        </p:txBody>
      </p:sp>
      <p:sp>
        <p:nvSpPr>
          <p:cNvPr id="63" name="Google Shape;63;p13"/>
          <p:cNvSpPr txBox="1"/>
          <p:nvPr/>
        </p:nvSpPr>
        <p:spPr>
          <a:xfrm>
            <a:off x="1322425" y="3893075"/>
            <a:ext cx="3000000" cy="77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Advisor</a:t>
            </a:r>
            <a:endParaRPr b="1" sz="1600">
              <a:solidFill>
                <a:schemeClr val="dk1"/>
              </a:solidFill>
              <a:latin typeface="Courier New"/>
              <a:ea typeface="Courier New"/>
              <a:cs typeface="Courier New"/>
              <a:sym typeface="Courier New"/>
            </a:endParaRPr>
          </a:p>
          <a:p>
            <a:pPr indent="0" lvl="0" marL="0" rtl="0" algn="ctr">
              <a:spcBef>
                <a:spcPts val="1000"/>
              </a:spcBef>
              <a:spcAft>
                <a:spcPts val="0"/>
              </a:spcAft>
              <a:buNone/>
            </a:pPr>
            <a:r>
              <a:rPr lang="en">
                <a:solidFill>
                  <a:schemeClr val="dk1"/>
                </a:solidFill>
                <a:latin typeface="Courier New"/>
                <a:ea typeface="Courier New"/>
                <a:cs typeface="Courier New"/>
                <a:sym typeface="Courier New"/>
              </a:rPr>
              <a:t>John Hurley</a:t>
            </a:r>
            <a:endParaRPr/>
          </a:p>
        </p:txBody>
      </p:sp>
      <p:sp>
        <p:nvSpPr>
          <p:cNvPr id="64" name="Google Shape;64;p13"/>
          <p:cNvSpPr txBox="1"/>
          <p:nvPr/>
        </p:nvSpPr>
        <p:spPr>
          <a:xfrm>
            <a:off x="4774575" y="3893075"/>
            <a:ext cx="3265500" cy="77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Liaisons</a:t>
            </a:r>
            <a:endParaRPr b="1" sz="1600">
              <a:solidFill>
                <a:schemeClr val="dk1"/>
              </a:solidFill>
              <a:latin typeface="Courier New"/>
              <a:ea typeface="Courier New"/>
              <a:cs typeface="Courier New"/>
              <a:sym typeface="Courier New"/>
            </a:endParaRPr>
          </a:p>
          <a:p>
            <a:pPr indent="0" lvl="0" marL="0" rtl="0" algn="ctr">
              <a:spcBef>
                <a:spcPts val="1000"/>
              </a:spcBef>
              <a:spcAft>
                <a:spcPts val="0"/>
              </a:spcAft>
              <a:buNone/>
            </a:pPr>
            <a:r>
              <a:rPr lang="en">
                <a:solidFill>
                  <a:schemeClr val="dk1"/>
                </a:solidFill>
                <a:latin typeface="Courier New"/>
                <a:ea typeface="Courier New"/>
                <a:cs typeface="Courier New"/>
                <a:sym typeface="Courier New"/>
              </a:rPr>
              <a:t>Cynthia Wang, Zachary Vernon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Incremental</a:t>
            </a:r>
            <a:r>
              <a:rPr lang="en">
                <a:latin typeface="Courier New"/>
                <a:ea typeface="Courier New"/>
                <a:cs typeface="Courier New"/>
                <a:sym typeface="Courier New"/>
              </a:rPr>
              <a:t> Changes</a:t>
            </a:r>
            <a:endParaRPr>
              <a:latin typeface="Courier New"/>
              <a:ea typeface="Courier New"/>
              <a:cs typeface="Courier New"/>
              <a:sym typeface="Courier New"/>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Improvements</a:t>
            </a:r>
            <a:endParaRPr sz="1600">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Email validation</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Pin load time and amount loaded per location</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Geolocation on load</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Social media sharing </a:t>
            </a:r>
            <a:endParaRPr>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Bug Fixes</a:t>
            </a:r>
            <a:endParaRPr sz="1600">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Fix to API keys to allow access to features </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UI fixes for menu and pages causing issues</a:t>
            </a:r>
            <a:endParaRPr>
              <a:solidFill>
                <a:schemeClr val="dk1"/>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None/>
            </a:pPr>
            <a:r>
              <a:rPr b="1" lang="en">
                <a:solidFill>
                  <a:schemeClr val="lt1"/>
                </a:solidFill>
                <a:latin typeface="Courier New"/>
                <a:ea typeface="Courier New"/>
                <a:cs typeface="Courier New"/>
                <a:sym typeface="Courier New"/>
              </a:rPr>
              <a:t>Content Moderation</a:t>
            </a:r>
            <a:endParaRPr b="1">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Main Idea and Concept</a:t>
            </a:r>
            <a:endParaRPr>
              <a:latin typeface="Courier New"/>
              <a:ea typeface="Courier New"/>
              <a:cs typeface="Courier New"/>
              <a:sym typeface="Courier New"/>
            </a:endParaRPr>
          </a:p>
        </p:txBody>
      </p:sp>
      <p:sp>
        <p:nvSpPr>
          <p:cNvPr id="139" name="Google Shape;13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ourier New"/>
                <a:ea typeface="Courier New"/>
                <a:cs typeface="Courier New"/>
                <a:sym typeface="Courier New"/>
              </a:rPr>
              <a:t>The main idea of content moderation is to develop and train a classifier that flags possible toxic comments and posts for admin review.</a:t>
            </a:r>
            <a:endParaRPr sz="1600">
              <a:latin typeface="Courier New"/>
              <a:ea typeface="Courier New"/>
              <a:cs typeface="Courier New"/>
              <a:sym typeface="Courier New"/>
            </a:endParaRPr>
          </a:p>
          <a:p>
            <a:pPr indent="-330200" lvl="0" marL="457200" rtl="0" algn="l">
              <a:spcBef>
                <a:spcPts val="1200"/>
              </a:spcBef>
              <a:spcAft>
                <a:spcPts val="0"/>
              </a:spcAft>
              <a:buSzPts val="1600"/>
              <a:buFont typeface="Courier New"/>
              <a:buChar char="●"/>
            </a:pPr>
            <a:r>
              <a:rPr lang="en" sz="1600">
                <a:latin typeface="Courier New"/>
                <a:ea typeface="Courier New"/>
                <a:cs typeface="Courier New"/>
                <a:sym typeface="Courier New"/>
              </a:rPr>
              <a:t>Flagged post reflects in database</a:t>
            </a:r>
            <a:endParaRPr sz="1600">
              <a:latin typeface="Courier New"/>
              <a:ea typeface="Courier New"/>
              <a:cs typeface="Courier New"/>
              <a:sym typeface="Courier New"/>
            </a:endParaRPr>
          </a:p>
          <a:p>
            <a:pPr indent="-330200" lvl="0" marL="457200" rtl="0" algn="l">
              <a:spcBef>
                <a:spcPts val="0"/>
              </a:spcBef>
              <a:spcAft>
                <a:spcPts val="0"/>
              </a:spcAft>
              <a:buSzPts val="1600"/>
              <a:buFont typeface="Courier New"/>
              <a:buChar char="●"/>
            </a:pPr>
            <a:r>
              <a:rPr lang="en" sz="1600">
                <a:latin typeface="Courier New"/>
                <a:ea typeface="Courier New"/>
                <a:cs typeface="Courier New"/>
                <a:sym typeface="Courier New"/>
              </a:rPr>
              <a:t>Flags only visible to admin</a:t>
            </a:r>
            <a:endParaRPr sz="1600">
              <a:latin typeface="Courier New"/>
              <a:ea typeface="Courier New"/>
              <a:cs typeface="Courier New"/>
              <a:sym typeface="Courier New"/>
            </a:endParaRPr>
          </a:p>
          <a:p>
            <a:pPr indent="-330200" lvl="0" marL="457200" rtl="0" algn="l">
              <a:spcBef>
                <a:spcPts val="0"/>
              </a:spcBef>
              <a:spcAft>
                <a:spcPts val="0"/>
              </a:spcAft>
              <a:buSzPts val="1600"/>
              <a:buFont typeface="Courier New"/>
              <a:buChar char="●"/>
            </a:pPr>
            <a:r>
              <a:rPr lang="en" sz="1600">
                <a:latin typeface="Courier New"/>
                <a:ea typeface="Courier New"/>
                <a:cs typeface="Courier New"/>
                <a:sym typeface="Courier New"/>
              </a:rPr>
              <a:t>Original author notified if post removed</a:t>
            </a:r>
            <a:endParaRPr sz="1600">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Dataset</a:t>
            </a:r>
            <a:endParaRPr>
              <a:latin typeface="Courier New"/>
              <a:ea typeface="Courier New"/>
              <a:cs typeface="Courier New"/>
              <a:sym typeface="Courier New"/>
            </a:endParaRPr>
          </a:p>
        </p:txBody>
      </p:sp>
      <p:pic>
        <p:nvPicPr>
          <p:cNvPr id="145" name="Google Shape;145;p25"/>
          <p:cNvPicPr preferRelativeResize="0"/>
          <p:nvPr/>
        </p:nvPicPr>
        <p:blipFill rotWithShape="1">
          <a:blip r:embed="rId3">
            <a:alphaModFix/>
          </a:blip>
          <a:srcRect b="0" l="0" r="0" t="5464"/>
          <a:stretch/>
        </p:blipFill>
        <p:spPr>
          <a:xfrm>
            <a:off x="278650" y="965775"/>
            <a:ext cx="8586701" cy="3611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Steps in Creating Trained Model</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
        <p:nvSpPr>
          <p:cNvPr id="151" name="Google Shape;15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Current model is trained on pre-classified toxic/non toxic comments</a:t>
            </a:r>
            <a:endParaRPr sz="1600">
              <a:latin typeface="Courier New"/>
              <a:ea typeface="Courier New"/>
              <a:cs typeface="Courier New"/>
              <a:sym typeface="Courier New"/>
            </a:endParaRPr>
          </a:p>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Testing phase consisted of a similar dataset of unclassified text</a:t>
            </a:r>
            <a:endParaRPr sz="1600">
              <a:latin typeface="Courier New"/>
              <a:ea typeface="Courier New"/>
              <a:cs typeface="Courier New"/>
              <a:sym typeface="Courier New"/>
            </a:endParaRPr>
          </a:p>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Classifier trained and tested for overall accuracy of 94.65%</a:t>
            </a:r>
            <a:endParaRPr sz="1600">
              <a:latin typeface="Courier New"/>
              <a:ea typeface="Courier New"/>
              <a:cs typeface="Courier New"/>
              <a:sym typeface="Courier New"/>
            </a:endParaRPr>
          </a:p>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Good starting point for a classifier that runs as intended</a:t>
            </a:r>
            <a:endParaRPr sz="1600">
              <a:latin typeface="Courier New"/>
              <a:ea typeface="Courier New"/>
              <a:cs typeface="Courier New"/>
              <a:sym typeface="Courier New"/>
            </a:endParaRPr>
          </a:p>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As more data is input, real world accuracy will improve</a:t>
            </a:r>
            <a:endParaRPr sz="1600">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Model Prediction Example</a:t>
            </a:r>
            <a:endParaRPr>
              <a:latin typeface="Courier New"/>
              <a:ea typeface="Courier New"/>
              <a:cs typeface="Courier New"/>
              <a:sym typeface="Courier New"/>
            </a:endParaRPr>
          </a:p>
        </p:txBody>
      </p:sp>
      <p:pic>
        <p:nvPicPr>
          <p:cNvPr id="157" name="Google Shape;157;p27"/>
          <p:cNvPicPr preferRelativeResize="0"/>
          <p:nvPr/>
        </p:nvPicPr>
        <p:blipFill>
          <a:blip r:embed="rId3">
            <a:alphaModFix/>
          </a:blip>
          <a:stretch>
            <a:fillRect/>
          </a:stretch>
        </p:blipFill>
        <p:spPr>
          <a:xfrm>
            <a:off x="152400" y="1170125"/>
            <a:ext cx="6568048" cy="1828100"/>
          </a:xfrm>
          <a:prstGeom prst="rect">
            <a:avLst/>
          </a:prstGeom>
          <a:noFill/>
          <a:ln>
            <a:noFill/>
          </a:ln>
        </p:spPr>
      </p:pic>
      <p:pic>
        <p:nvPicPr>
          <p:cNvPr id="158" name="Google Shape;158;p27"/>
          <p:cNvPicPr preferRelativeResize="0"/>
          <p:nvPr/>
        </p:nvPicPr>
        <p:blipFill>
          <a:blip r:embed="rId4">
            <a:alphaModFix/>
          </a:blip>
          <a:stretch>
            <a:fillRect/>
          </a:stretch>
        </p:blipFill>
        <p:spPr>
          <a:xfrm>
            <a:off x="152400" y="3150625"/>
            <a:ext cx="6568048" cy="1540335"/>
          </a:xfrm>
          <a:prstGeom prst="rect">
            <a:avLst/>
          </a:prstGeom>
          <a:noFill/>
          <a:ln>
            <a:noFill/>
          </a:ln>
        </p:spPr>
      </p:pic>
      <p:sp>
        <p:nvSpPr>
          <p:cNvPr id="159" name="Google Shape;159;p27"/>
          <p:cNvSpPr/>
          <p:nvPr/>
        </p:nvSpPr>
        <p:spPr>
          <a:xfrm>
            <a:off x="3471600" y="3288175"/>
            <a:ext cx="2200800" cy="144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txBox="1"/>
          <p:nvPr/>
        </p:nvSpPr>
        <p:spPr>
          <a:xfrm>
            <a:off x="6720450" y="1362425"/>
            <a:ext cx="2331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urier New"/>
                <a:ea typeface="Courier New"/>
                <a:cs typeface="Courier New"/>
                <a:sym typeface="Courier New"/>
              </a:rPr>
              <a:t>Non Toxic Comment: Prediction of 0 means comment is NOT toxic</a:t>
            </a:r>
            <a:endParaRPr>
              <a:latin typeface="Courier New"/>
              <a:ea typeface="Courier New"/>
              <a:cs typeface="Courier New"/>
              <a:sym typeface="Courier New"/>
            </a:endParaRPr>
          </a:p>
        </p:txBody>
      </p:sp>
      <p:sp>
        <p:nvSpPr>
          <p:cNvPr id="161" name="Google Shape;161;p27"/>
          <p:cNvSpPr txBox="1"/>
          <p:nvPr/>
        </p:nvSpPr>
        <p:spPr>
          <a:xfrm>
            <a:off x="6812400" y="3348875"/>
            <a:ext cx="2331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urier New"/>
                <a:ea typeface="Courier New"/>
                <a:cs typeface="Courier New"/>
                <a:sym typeface="Courier New"/>
              </a:rPr>
              <a:t>Toxic Comment: Prediction of 1 means comment IS toxic</a:t>
            </a:r>
            <a:endParaRPr>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Future Plans: Content Moderation</a:t>
            </a:r>
            <a:endParaRPr>
              <a:latin typeface="Courier New"/>
              <a:ea typeface="Courier New"/>
              <a:cs typeface="Courier New"/>
              <a:sym typeface="Courier New"/>
            </a:endParaRPr>
          </a:p>
        </p:txBody>
      </p:sp>
      <p:sp>
        <p:nvSpPr>
          <p:cNvPr id="167" name="Google Shape;16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Classifier trained, but not implemented</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Handling l33t5p34k (aka leetspeak)</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Hope to have more accurate model aiding admin review</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Possibility of detecting hate speech where specific toxic words are not used</a:t>
            </a:r>
            <a:endParaRPr sz="1600">
              <a:solidFill>
                <a:schemeClr val="dk1"/>
              </a:solidFill>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1" name="Shape 171"/>
        <p:cNvGrpSpPr/>
        <p:nvPr/>
      </p:nvGrpSpPr>
      <p:grpSpPr>
        <a:xfrm>
          <a:off x="0" y="0"/>
          <a:ext cx="0" cy="0"/>
          <a:chOff x="0" y="0"/>
          <a:chExt cx="0" cy="0"/>
        </a:xfrm>
      </p:grpSpPr>
      <p:sp>
        <p:nvSpPr>
          <p:cNvPr id="172" name="Google Shape;172;p2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None/>
            </a:pPr>
            <a:r>
              <a:rPr b="1" lang="en">
                <a:solidFill>
                  <a:schemeClr val="lt1"/>
                </a:solidFill>
                <a:latin typeface="Courier New"/>
                <a:ea typeface="Courier New"/>
                <a:cs typeface="Courier New"/>
                <a:sym typeface="Courier New"/>
              </a:rPr>
              <a:t>Security</a:t>
            </a:r>
            <a:endParaRPr b="1">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Security: Log Files</a:t>
            </a:r>
            <a:endParaRPr>
              <a:latin typeface="Courier New"/>
              <a:ea typeface="Courier New"/>
              <a:cs typeface="Courier New"/>
              <a:sym typeface="Courier New"/>
            </a:endParaRPr>
          </a:p>
          <a:p>
            <a:pPr indent="0" lvl="0" marL="0" rtl="0" algn="l">
              <a:spcBef>
                <a:spcPts val="0"/>
              </a:spcBef>
              <a:spcAft>
                <a:spcPts val="0"/>
              </a:spcAft>
              <a:buNone/>
            </a:pPr>
            <a:r>
              <a:t/>
            </a:r>
            <a:endParaRPr/>
          </a:p>
        </p:txBody>
      </p:sp>
      <p:sp>
        <p:nvSpPr>
          <p:cNvPr id="178" name="Google Shape;17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Malicious individuals can use that information to see what’s happening on the application but we can also use that information for security reasons</a:t>
            </a:r>
            <a:endParaRPr sz="1600">
              <a:solidFill>
                <a:schemeClr val="dk1"/>
              </a:solidFill>
              <a:latin typeface="Courier New"/>
              <a:ea typeface="Courier New"/>
              <a:cs typeface="Courier New"/>
              <a:sym typeface="Courier New"/>
            </a:endParaRPr>
          </a:p>
          <a:p>
            <a:pPr indent="0" lvl="0" marL="457200" rtl="0" algn="l">
              <a:spcBef>
                <a:spcPts val="1200"/>
              </a:spcBef>
              <a:spcAft>
                <a:spcPts val="0"/>
              </a:spcAft>
              <a:buNone/>
            </a:pPr>
            <a:r>
              <a:t/>
            </a:r>
            <a:endParaRPr sz="1600">
              <a:solidFill>
                <a:schemeClr val="dk1"/>
              </a:solidFill>
              <a:latin typeface="Courier New"/>
              <a:ea typeface="Courier New"/>
              <a:cs typeface="Courier New"/>
              <a:sym typeface="Courier New"/>
            </a:endParaRPr>
          </a:p>
          <a:p>
            <a:pPr indent="0" lvl="0" marL="457200" rtl="0" algn="l">
              <a:spcBef>
                <a:spcPts val="1200"/>
              </a:spcBef>
              <a:spcAft>
                <a:spcPts val="0"/>
              </a:spcAft>
              <a:buNone/>
            </a:pPr>
            <a:r>
              <a:rPr lang="en" sz="1600">
                <a:solidFill>
                  <a:schemeClr val="dk1"/>
                </a:solidFill>
                <a:latin typeface="Courier New"/>
                <a:ea typeface="Courier New"/>
                <a:cs typeface="Courier New"/>
                <a:sym typeface="Courier New"/>
              </a:rPr>
              <a:t>Solution:</a:t>
            </a:r>
            <a:endParaRPr sz="1600">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Accomplished by using Logrotate</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Essentially every day, logs will rotate and every three days, old logs will be deleted</a:t>
            </a:r>
            <a:endParaRPr sz="1600">
              <a:solidFill>
                <a:schemeClr val="dk1"/>
              </a:solidFill>
              <a:latin typeface="Courier New"/>
              <a:ea typeface="Courier New"/>
              <a:cs typeface="Courier New"/>
              <a:sym typeface="Courier New"/>
            </a:endParaRPr>
          </a:p>
          <a:p>
            <a:pPr indent="0" lvl="0" marL="457200" rtl="0" algn="l">
              <a:spcBef>
                <a:spcPts val="1200"/>
              </a:spcBef>
              <a:spcAft>
                <a:spcPts val="1200"/>
              </a:spcAft>
              <a:buNone/>
            </a:pPr>
            <a:r>
              <a:t/>
            </a:r>
            <a:endParaRPr sz="1600">
              <a:latin typeface="Courier New"/>
              <a:ea typeface="Courier New"/>
              <a:cs typeface="Courier New"/>
              <a:sym typeface="Courier New"/>
            </a:endParaRPr>
          </a:p>
        </p:txBody>
      </p:sp>
      <p:pic>
        <p:nvPicPr>
          <p:cNvPr id="179" name="Google Shape;179;p30"/>
          <p:cNvPicPr preferRelativeResize="0"/>
          <p:nvPr/>
        </p:nvPicPr>
        <p:blipFill>
          <a:blip r:embed="rId3">
            <a:alphaModFix/>
          </a:blip>
          <a:stretch>
            <a:fillRect/>
          </a:stretch>
        </p:blipFill>
        <p:spPr>
          <a:xfrm>
            <a:off x="7362825" y="3763479"/>
            <a:ext cx="881600" cy="881600"/>
          </a:xfrm>
          <a:prstGeom prst="rect">
            <a:avLst/>
          </a:prstGeom>
          <a:noFill/>
          <a:ln>
            <a:noFill/>
          </a:ln>
        </p:spPr>
      </p:pic>
      <p:pic>
        <p:nvPicPr>
          <p:cNvPr id="180" name="Google Shape;180;p30"/>
          <p:cNvPicPr preferRelativeResize="0"/>
          <p:nvPr/>
        </p:nvPicPr>
        <p:blipFill>
          <a:blip r:embed="rId4">
            <a:alphaModFix/>
          </a:blip>
          <a:stretch>
            <a:fillRect/>
          </a:stretch>
        </p:blipFill>
        <p:spPr>
          <a:xfrm>
            <a:off x="881737" y="3947025"/>
            <a:ext cx="2851237" cy="572700"/>
          </a:xfrm>
          <a:prstGeom prst="rect">
            <a:avLst/>
          </a:prstGeom>
          <a:noFill/>
          <a:ln>
            <a:noFill/>
          </a:ln>
        </p:spPr>
      </p:pic>
      <p:pic>
        <p:nvPicPr>
          <p:cNvPr id="181" name="Google Shape;181;p30"/>
          <p:cNvPicPr preferRelativeResize="0"/>
          <p:nvPr/>
        </p:nvPicPr>
        <p:blipFill>
          <a:blip r:embed="rId5">
            <a:alphaModFix/>
          </a:blip>
          <a:stretch>
            <a:fillRect/>
          </a:stretch>
        </p:blipFill>
        <p:spPr>
          <a:xfrm>
            <a:off x="881725" y="2077975"/>
            <a:ext cx="5100134" cy="269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Security: Tor Browser/Onion Services</a:t>
            </a:r>
            <a:endParaRPr>
              <a:latin typeface="Courier New"/>
              <a:ea typeface="Courier New"/>
              <a:cs typeface="Courier New"/>
              <a:sym typeface="Courier New"/>
            </a:endParaRPr>
          </a:p>
        </p:txBody>
      </p:sp>
      <p:sp>
        <p:nvSpPr>
          <p:cNvPr id="187" name="Google Shape;187;p31"/>
          <p:cNvSpPr txBox="1"/>
          <p:nvPr>
            <p:ph idx="1" type="body"/>
          </p:nvPr>
        </p:nvSpPr>
        <p:spPr>
          <a:xfrm>
            <a:off x="311700" y="1017725"/>
            <a:ext cx="7087500" cy="341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Tor </a:t>
            </a:r>
            <a:r>
              <a:rPr lang="en" sz="1600">
                <a:solidFill>
                  <a:schemeClr val="dk1"/>
                </a:solidFill>
                <a:latin typeface="Courier New"/>
                <a:ea typeface="Courier New"/>
                <a:cs typeface="Courier New"/>
                <a:sym typeface="Courier New"/>
              </a:rPr>
              <a:t>Browser</a:t>
            </a:r>
            <a:r>
              <a:rPr lang="en" sz="1600">
                <a:solidFill>
                  <a:schemeClr val="dk1"/>
                </a:solidFill>
                <a:latin typeface="Courier New"/>
                <a:ea typeface="Courier New"/>
                <a:cs typeface="Courier New"/>
                <a:sym typeface="Courier New"/>
              </a:rPr>
              <a:t> is a web browser that anonymizes web traffic by using the Tor Network</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Benefits?</a:t>
            </a:r>
            <a:endParaRPr sz="1600">
              <a:solidFill>
                <a:schemeClr val="dk1"/>
              </a:solidFill>
              <a:latin typeface="Courier New"/>
              <a:ea typeface="Courier New"/>
              <a:cs typeface="Courier New"/>
              <a:sym typeface="Courier New"/>
            </a:endParaRPr>
          </a:p>
          <a:p>
            <a:pPr indent="0" lvl="0" marL="457200" rtl="0" algn="l">
              <a:lnSpc>
                <a:spcPct val="115000"/>
              </a:lnSpc>
              <a:spcBef>
                <a:spcPts val="1200"/>
              </a:spcBef>
              <a:spcAft>
                <a:spcPts val="0"/>
              </a:spcAft>
              <a:buNone/>
            </a:pPr>
            <a:r>
              <a:rPr lang="en" sz="1600">
                <a:solidFill>
                  <a:schemeClr val="dk1"/>
                </a:solidFill>
                <a:latin typeface="Courier New"/>
                <a:ea typeface="Courier New"/>
                <a:cs typeface="Courier New"/>
                <a:sym typeface="Courier New"/>
              </a:rPr>
              <a:t>Delete</a:t>
            </a:r>
            <a:r>
              <a:rPr lang="en" sz="1600">
                <a:solidFill>
                  <a:schemeClr val="dk1"/>
                </a:solidFill>
                <a:latin typeface="Courier New"/>
                <a:ea typeface="Courier New"/>
                <a:cs typeface="Courier New"/>
                <a:sym typeface="Courier New"/>
              </a:rPr>
              <a:t> cookies, history upon closing</a:t>
            </a:r>
            <a:endParaRPr sz="1600">
              <a:solidFill>
                <a:schemeClr val="dk1"/>
              </a:solidFill>
              <a:latin typeface="Courier New"/>
              <a:ea typeface="Courier New"/>
              <a:cs typeface="Courier New"/>
              <a:sym typeface="Courier New"/>
            </a:endParaRPr>
          </a:p>
          <a:p>
            <a:pPr indent="0" lvl="0" marL="457200" rtl="0" algn="l">
              <a:lnSpc>
                <a:spcPct val="115000"/>
              </a:lnSpc>
              <a:spcBef>
                <a:spcPts val="1200"/>
              </a:spcBef>
              <a:spcAft>
                <a:spcPts val="0"/>
              </a:spcAft>
              <a:buNone/>
            </a:pPr>
            <a:r>
              <a:rPr lang="en" sz="1600">
                <a:solidFill>
                  <a:schemeClr val="dk1"/>
                </a:solidFill>
                <a:latin typeface="Courier New"/>
                <a:ea typeface="Courier New"/>
                <a:cs typeface="Courier New"/>
                <a:sym typeface="Courier New"/>
              </a:rPr>
              <a:t>Access blocked websites</a:t>
            </a:r>
            <a:endParaRPr sz="1600">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Onion services are services that never </a:t>
            </a:r>
            <a:endParaRPr sz="1600">
              <a:solidFill>
                <a:schemeClr val="dk1"/>
              </a:solidFill>
              <a:latin typeface="Courier New"/>
              <a:ea typeface="Courier New"/>
              <a:cs typeface="Courier New"/>
              <a:sym typeface="Courier New"/>
            </a:endParaRPr>
          </a:p>
          <a:p>
            <a:pPr indent="0" lvl="0" marL="457200" rtl="0" algn="l">
              <a:spcBef>
                <a:spcPts val="1200"/>
              </a:spcBef>
              <a:spcAft>
                <a:spcPts val="0"/>
              </a:spcAft>
              <a:buNone/>
            </a:pPr>
            <a:r>
              <a:rPr lang="en" sz="1600">
                <a:solidFill>
                  <a:schemeClr val="dk1"/>
                </a:solidFill>
                <a:latin typeface="Courier New"/>
                <a:ea typeface="Courier New"/>
                <a:cs typeface="Courier New"/>
                <a:sym typeface="Courier New"/>
              </a:rPr>
              <a:t>leave the Tor network</a:t>
            </a:r>
            <a:endParaRPr sz="1600">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Can’t have “100%” security  </a:t>
            </a:r>
            <a:endParaRPr sz="1600">
              <a:solidFill>
                <a:schemeClr val="dk1"/>
              </a:solidFill>
              <a:latin typeface="Courier New"/>
              <a:ea typeface="Courier New"/>
              <a:cs typeface="Courier New"/>
              <a:sym typeface="Courier New"/>
            </a:endParaRPr>
          </a:p>
        </p:txBody>
      </p:sp>
      <p:pic>
        <p:nvPicPr>
          <p:cNvPr id="188" name="Google Shape;188;p31"/>
          <p:cNvPicPr preferRelativeResize="0"/>
          <p:nvPr/>
        </p:nvPicPr>
        <p:blipFill>
          <a:blip r:embed="rId3">
            <a:alphaModFix/>
          </a:blip>
          <a:stretch>
            <a:fillRect/>
          </a:stretch>
        </p:blipFill>
        <p:spPr>
          <a:xfrm>
            <a:off x="7551732" y="27588"/>
            <a:ext cx="1448125" cy="871875"/>
          </a:xfrm>
          <a:prstGeom prst="rect">
            <a:avLst/>
          </a:prstGeom>
          <a:noFill/>
          <a:ln>
            <a:noFill/>
          </a:ln>
        </p:spPr>
      </p:pic>
      <p:pic>
        <p:nvPicPr>
          <p:cNvPr id="189" name="Google Shape;189;p31"/>
          <p:cNvPicPr preferRelativeResize="0"/>
          <p:nvPr/>
        </p:nvPicPr>
        <p:blipFill>
          <a:blip r:embed="rId4">
            <a:alphaModFix/>
          </a:blip>
          <a:stretch>
            <a:fillRect/>
          </a:stretch>
        </p:blipFill>
        <p:spPr>
          <a:xfrm>
            <a:off x="6098173" y="1754038"/>
            <a:ext cx="2621425" cy="140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Agenda</a:t>
            </a:r>
            <a:endParaRPr>
              <a:latin typeface="Courier New"/>
              <a:ea typeface="Courier New"/>
              <a:cs typeface="Courier New"/>
              <a:sym typeface="Courier New"/>
            </a:endParaRPr>
          </a:p>
        </p:txBody>
      </p:sp>
      <p:sp>
        <p:nvSpPr>
          <p:cNvPr id="70" name="Google Shape;70;p14"/>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Background/History of The</a:t>
            </a:r>
            <a:r>
              <a:rPr lang="en" sz="1600">
                <a:solidFill>
                  <a:schemeClr val="dk1"/>
                </a:solidFill>
                <a:latin typeface="Courier New"/>
                <a:ea typeface="Courier New"/>
                <a:cs typeface="Courier New"/>
                <a:sym typeface="Courier New"/>
              </a:rPr>
              <a:t> arqive</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Project Requirements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Content Moderation</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Security</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Gamification</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Project Challenges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Development</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Deployment</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Mobile</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Frontend</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Gamification</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Demonstration</a:t>
            </a:r>
            <a:endParaRPr sz="1600">
              <a:solidFill>
                <a:schemeClr val="dk1"/>
              </a:solidFill>
              <a:latin typeface="Courier New"/>
              <a:ea typeface="Courier New"/>
              <a:cs typeface="Courier New"/>
              <a:sym typeface="Courier Ne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Future Plans: Onion Service Deployment</a:t>
            </a:r>
            <a:endParaRPr>
              <a:latin typeface="Courier New"/>
              <a:ea typeface="Courier New"/>
              <a:cs typeface="Courier New"/>
              <a:sym typeface="Courier New"/>
            </a:endParaRPr>
          </a:p>
        </p:txBody>
      </p:sp>
      <p:sp>
        <p:nvSpPr>
          <p:cNvPr id="195" name="Google Shape;195;p32"/>
          <p:cNvSpPr txBox="1"/>
          <p:nvPr>
            <p:ph idx="1" type="body"/>
          </p:nvPr>
        </p:nvSpPr>
        <p:spPr>
          <a:xfrm>
            <a:off x="311700" y="1152475"/>
            <a:ext cx="74142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As of right now, it’s been tested on few test servers and it has shown results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Custom address to give the application a sense of identity.</a:t>
            </a:r>
            <a:endParaRPr sz="1600">
              <a:solidFill>
                <a:schemeClr val="dk1"/>
              </a:solidFill>
              <a:latin typeface="Courier New"/>
              <a:ea typeface="Courier New"/>
              <a:cs typeface="Courier New"/>
              <a:sym typeface="Courier New"/>
            </a:endParaRPr>
          </a:p>
          <a:p>
            <a:pPr indent="0" lvl="0" marL="457200" rtl="0" algn="l">
              <a:lnSpc>
                <a:spcPct val="100000"/>
              </a:lnSpc>
              <a:spcBef>
                <a:spcPts val="1200"/>
              </a:spcBef>
              <a:spcAft>
                <a:spcPts val="0"/>
              </a:spcAft>
              <a:buNone/>
            </a:pPr>
            <a:r>
              <a:rPr lang="en" sz="1600">
                <a:solidFill>
                  <a:schemeClr val="dk1"/>
                </a:solidFill>
                <a:latin typeface="Courier New"/>
                <a:ea typeface="Courier New"/>
                <a:cs typeface="Courier New"/>
                <a:sym typeface="Courier New"/>
              </a:rPr>
              <a:t>Example: </a:t>
            </a:r>
            <a:endParaRPr sz="1600">
              <a:solidFill>
                <a:schemeClr val="dk1"/>
              </a:solidFill>
              <a:latin typeface="Courier New"/>
              <a:ea typeface="Courier New"/>
              <a:cs typeface="Courier New"/>
              <a:sym typeface="Courier New"/>
            </a:endParaRPr>
          </a:p>
          <a:p>
            <a:pPr indent="457200" lvl="0" marL="457200" rtl="0" algn="l">
              <a:lnSpc>
                <a:spcPct val="100000"/>
              </a:lnSpc>
              <a:spcBef>
                <a:spcPts val="1200"/>
              </a:spcBef>
              <a:spcAft>
                <a:spcPts val="0"/>
              </a:spcAft>
              <a:buNone/>
            </a:pPr>
            <a:r>
              <a:rPr lang="en" sz="1600">
                <a:solidFill>
                  <a:schemeClr val="dk1"/>
                </a:solidFill>
                <a:latin typeface="Courier New"/>
                <a:ea typeface="Courier New"/>
                <a:cs typeface="Courier New"/>
                <a:sym typeface="Courier New"/>
              </a:rPr>
              <a:t>asfklgkjeiurubv78sad5a67cn87.onion </a:t>
            </a:r>
            <a:endParaRPr sz="1600">
              <a:solidFill>
                <a:schemeClr val="dk1"/>
              </a:solidFill>
              <a:latin typeface="Courier New"/>
              <a:ea typeface="Courier New"/>
              <a:cs typeface="Courier New"/>
              <a:sym typeface="Courier New"/>
            </a:endParaRPr>
          </a:p>
          <a:p>
            <a:pPr indent="457200" lvl="0" marL="457200" rtl="0" algn="l">
              <a:lnSpc>
                <a:spcPct val="100000"/>
              </a:lnSpc>
              <a:spcBef>
                <a:spcPts val="1200"/>
              </a:spcBef>
              <a:spcAft>
                <a:spcPts val="0"/>
              </a:spcAft>
              <a:buNone/>
            </a:pPr>
            <a:r>
              <a:rPr lang="en" sz="1600">
                <a:solidFill>
                  <a:schemeClr val="dk1"/>
                </a:solidFill>
                <a:latin typeface="Courier New"/>
                <a:ea typeface="Courier New"/>
                <a:cs typeface="Courier New"/>
                <a:sym typeface="Courier New"/>
              </a:rPr>
              <a:t>to </a:t>
            </a:r>
            <a:endParaRPr sz="1600">
              <a:solidFill>
                <a:schemeClr val="dk1"/>
              </a:solidFill>
              <a:latin typeface="Courier New"/>
              <a:ea typeface="Courier New"/>
              <a:cs typeface="Courier New"/>
              <a:sym typeface="Courier New"/>
            </a:endParaRPr>
          </a:p>
          <a:p>
            <a:pPr indent="457200" lvl="0" marL="457200" rtl="0" algn="l">
              <a:lnSpc>
                <a:spcPct val="100000"/>
              </a:lnSpc>
              <a:spcBef>
                <a:spcPts val="1200"/>
              </a:spcBef>
              <a:spcAft>
                <a:spcPts val="0"/>
              </a:spcAft>
              <a:buNone/>
            </a:pPr>
            <a:r>
              <a:rPr lang="en" sz="1600">
                <a:solidFill>
                  <a:schemeClr val="dk1"/>
                </a:solidFill>
                <a:latin typeface="Courier New"/>
                <a:ea typeface="Courier New"/>
                <a:cs typeface="Courier New"/>
                <a:sym typeface="Courier New"/>
              </a:rPr>
              <a:t>arqive45kgjlkdfgjk24f56g0000.onion</a:t>
            </a:r>
            <a:endParaRPr sz="1600">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More custom characters, more time to process</a:t>
            </a:r>
            <a:endParaRPr sz="1600">
              <a:solidFill>
                <a:schemeClr val="dk1"/>
              </a:solidFill>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20">
                <a:latin typeface="Courier New"/>
                <a:ea typeface="Courier New"/>
                <a:cs typeface="Courier New"/>
                <a:sym typeface="Courier New"/>
              </a:rPr>
              <a:t>Security: Second Database Backup Location</a:t>
            </a:r>
            <a:endParaRPr sz="2520">
              <a:latin typeface="Courier New"/>
              <a:ea typeface="Courier New"/>
              <a:cs typeface="Courier New"/>
              <a:sym typeface="Courier New"/>
            </a:endParaRPr>
          </a:p>
        </p:txBody>
      </p:sp>
      <p:sp>
        <p:nvSpPr>
          <p:cNvPr id="201" name="Google Shape;201;p33"/>
          <p:cNvSpPr txBox="1"/>
          <p:nvPr>
            <p:ph idx="1" type="body"/>
          </p:nvPr>
        </p:nvSpPr>
        <p:spPr>
          <a:xfrm>
            <a:off x="311700" y="1152475"/>
            <a:ext cx="85206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The arqive d</a:t>
            </a:r>
            <a:r>
              <a:rPr lang="en" sz="1600">
                <a:solidFill>
                  <a:schemeClr val="dk1"/>
                </a:solidFill>
                <a:latin typeface="Courier New"/>
                <a:ea typeface="Courier New"/>
                <a:cs typeface="Courier New"/>
                <a:sym typeface="Courier New"/>
              </a:rPr>
              <a:t>atabase is currently being stored on DigitalOcean, with backups created weekly.</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Two possible issues can arise if</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1. Current database becomes compromised through either code mishandling or hacker attack.</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2. DigitalOcean servers go down, therefore no way to retrieve database.</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Inability to access backup database in the event an issue arises can lead to security issues and </a:t>
            </a:r>
            <a:r>
              <a:rPr lang="en" sz="1600">
                <a:solidFill>
                  <a:schemeClr val="dk1"/>
                </a:solidFill>
                <a:latin typeface="Courier New"/>
                <a:ea typeface="Courier New"/>
                <a:cs typeface="Courier New"/>
                <a:sym typeface="Courier New"/>
              </a:rPr>
              <a:t>vulnerabilities</a:t>
            </a:r>
            <a:r>
              <a:rPr lang="en" sz="1600">
                <a:solidFill>
                  <a:schemeClr val="dk1"/>
                </a:solidFill>
                <a:latin typeface="Courier New"/>
                <a:ea typeface="Courier New"/>
                <a:cs typeface="Courier New"/>
                <a:sym typeface="Courier New"/>
              </a:rPr>
              <a:t>.</a:t>
            </a:r>
            <a:endParaRPr sz="1600">
              <a:solidFill>
                <a:schemeClr val="dk1"/>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5668"/>
              <a:buFont typeface="Arial"/>
              <a:buNone/>
            </a:pPr>
            <a:r>
              <a:rPr lang="en" sz="2775">
                <a:latin typeface="Courier New"/>
                <a:ea typeface="Courier New"/>
                <a:cs typeface="Courier New"/>
                <a:sym typeface="Courier New"/>
              </a:rPr>
              <a:t>Second Database Backup Location (Continued)</a:t>
            </a:r>
            <a:endParaRPr sz="2775">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
        <p:nvSpPr>
          <p:cNvPr id="207" name="Google Shape;207;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highlight>
                  <a:schemeClr val="lt1"/>
                </a:highlight>
                <a:latin typeface="Courier New"/>
                <a:ea typeface="Courier New"/>
                <a:cs typeface="Courier New"/>
                <a:sym typeface="Courier New"/>
              </a:rPr>
              <a:t>Current solution: Implement Cron-job to download and send backup database to discrete location.</a:t>
            </a:r>
            <a:endParaRPr sz="1600">
              <a:solidFill>
                <a:schemeClr val="dk1"/>
              </a:solidFill>
              <a:highlight>
                <a:schemeClr val="lt1"/>
              </a:highlight>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highlight>
                <a:schemeClr val="lt1"/>
              </a:highlight>
            </a:endParaRPr>
          </a:p>
          <a:p>
            <a:pPr indent="0" lvl="0" marL="0" rtl="0" algn="l">
              <a:spcBef>
                <a:spcPts val="0"/>
              </a:spcBef>
              <a:spcAft>
                <a:spcPts val="0"/>
              </a:spcAft>
              <a:buNone/>
            </a:pPr>
            <a:r>
              <a:t/>
            </a:r>
            <a:endParaRPr sz="1600">
              <a:solidFill>
                <a:schemeClr val="dk1"/>
              </a:solidFill>
              <a:highlight>
                <a:schemeClr val="lt1"/>
              </a:highlight>
            </a:endParaRPr>
          </a:p>
          <a:p>
            <a:pPr indent="0" lvl="0" marL="0" rtl="0" algn="l">
              <a:spcBef>
                <a:spcPts val="0"/>
              </a:spcBef>
              <a:spcAft>
                <a:spcPts val="0"/>
              </a:spcAft>
              <a:buNone/>
            </a:pPr>
            <a:r>
              <a:t/>
            </a:r>
            <a:endParaRPr sz="1600">
              <a:solidFill>
                <a:schemeClr val="dk1"/>
              </a:solidFill>
              <a:highlight>
                <a:schemeClr val="lt1"/>
              </a:highlight>
            </a:endParaRPr>
          </a:p>
          <a:p>
            <a:pPr indent="0" lvl="0" marL="0" rtl="0" algn="l">
              <a:spcBef>
                <a:spcPts val="0"/>
              </a:spcBef>
              <a:spcAft>
                <a:spcPts val="0"/>
              </a:spcAft>
              <a:buNone/>
            </a:pPr>
            <a:r>
              <a:t/>
            </a:r>
            <a:endParaRPr sz="1600">
              <a:solidFill>
                <a:schemeClr val="dk1"/>
              </a:solidFill>
              <a:highlight>
                <a:schemeClr val="lt1"/>
              </a:highlight>
            </a:endParaRPr>
          </a:p>
          <a:p>
            <a:pPr indent="0" lvl="0" marL="0" rtl="0" algn="l">
              <a:spcBef>
                <a:spcPts val="0"/>
              </a:spcBef>
              <a:spcAft>
                <a:spcPts val="0"/>
              </a:spcAft>
              <a:buNone/>
            </a:pPr>
            <a:r>
              <a:t/>
            </a:r>
            <a:endParaRPr sz="1600">
              <a:solidFill>
                <a:schemeClr val="dk1"/>
              </a:solidFill>
              <a:highlight>
                <a:schemeClr val="lt1"/>
              </a:highlight>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highlight>
                  <a:schemeClr val="lt1"/>
                </a:highlight>
                <a:latin typeface="Courier New"/>
                <a:ea typeface="Courier New"/>
                <a:cs typeface="Courier New"/>
                <a:sym typeface="Courier New"/>
              </a:rPr>
              <a:t>Backup database is usable without the need of DigitalOcean.</a:t>
            </a:r>
            <a:endParaRPr sz="1600">
              <a:solidFill>
                <a:schemeClr val="dk1"/>
              </a:solidFill>
              <a:highlight>
                <a:schemeClr val="lt1"/>
              </a:highlight>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highlight>
                  <a:schemeClr val="lt1"/>
                </a:highlight>
                <a:latin typeface="Courier New"/>
                <a:ea typeface="Courier New"/>
                <a:cs typeface="Courier New"/>
                <a:sym typeface="Courier New"/>
              </a:rPr>
              <a:t>Current solution is acceptable due to the amount of users and features currently available.</a:t>
            </a:r>
            <a:endParaRPr sz="1600">
              <a:solidFill>
                <a:schemeClr val="dk1"/>
              </a:solidFill>
              <a:highlight>
                <a:schemeClr val="lt1"/>
              </a:highlight>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highlight>
                  <a:schemeClr val="lt1"/>
                </a:highlight>
                <a:latin typeface="Courier New"/>
                <a:ea typeface="Courier New"/>
                <a:cs typeface="Courier New"/>
                <a:sym typeface="Courier New"/>
              </a:rPr>
              <a:t>Location of backup will need to change as the website grows.</a:t>
            </a:r>
            <a:endParaRPr sz="1600">
              <a:solidFill>
                <a:schemeClr val="dk1"/>
              </a:solidFill>
              <a:highlight>
                <a:schemeClr val="lt1"/>
              </a:highlight>
              <a:latin typeface="Courier New"/>
              <a:ea typeface="Courier New"/>
              <a:cs typeface="Courier New"/>
              <a:sym typeface="Courier New"/>
            </a:endParaRPr>
          </a:p>
        </p:txBody>
      </p:sp>
      <p:pic>
        <p:nvPicPr>
          <p:cNvPr id="208" name="Google Shape;208;p34"/>
          <p:cNvPicPr preferRelativeResize="0"/>
          <p:nvPr/>
        </p:nvPicPr>
        <p:blipFill>
          <a:blip r:embed="rId3">
            <a:alphaModFix/>
          </a:blip>
          <a:stretch>
            <a:fillRect/>
          </a:stretch>
        </p:blipFill>
        <p:spPr>
          <a:xfrm>
            <a:off x="663163" y="1959312"/>
            <a:ext cx="1778450" cy="1000401"/>
          </a:xfrm>
          <a:prstGeom prst="rect">
            <a:avLst/>
          </a:prstGeom>
          <a:noFill/>
          <a:ln>
            <a:noFill/>
          </a:ln>
        </p:spPr>
      </p:pic>
      <p:cxnSp>
        <p:nvCxnSpPr>
          <p:cNvPr id="209" name="Google Shape;209;p34"/>
          <p:cNvCxnSpPr>
            <a:stCxn id="208" idx="3"/>
            <a:endCxn id="210" idx="1"/>
          </p:cNvCxnSpPr>
          <p:nvPr/>
        </p:nvCxnSpPr>
        <p:spPr>
          <a:xfrm>
            <a:off x="2441613" y="2459512"/>
            <a:ext cx="1564500" cy="0"/>
          </a:xfrm>
          <a:prstGeom prst="straightConnector1">
            <a:avLst/>
          </a:prstGeom>
          <a:noFill/>
          <a:ln cap="flat" cmpd="sng" w="9525">
            <a:solidFill>
              <a:schemeClr val="dk2"/>
            </a:solidFill>
            <a:prstDash val="solid"/>
            <a:round/>
            <a:headEnd len="med" w="med" type="none"/>
            <a:tailEnd len="med" w="med" type="triangle"/>
          </a:ln>
        </p:spPr>
      </p:cxnSp>
      <p:pic>
        <p:nvPicPr>
          <p:cNvPr id="210" name="Google Shape;210;p34"/>
          <p:cNvPicPr preferRelativeResize="0"/>
          <p:nvPr/>
        </p:nvPicPr>
        <p:blipFill>
          <a:blip r:embed="rId4">
            <a:alphaModFix/>
          </a:blip>
          <a:stretch>
            <a:fillRect/>
          </a:stretch>
        </p:blipFill>
        <p:spPr>
          <a:xfrm>
            <a:off x="4006088" y="1859945"/>
            <a:ext cx="1199100" cy="1199125"/>
          </a:xfrm>
          <a:prstGeom prst="rect">
            <a:avLst/>
          </a:prstGeom>
          <a:noFill/>
          <a:ln>
            <a:noFill/>
          </a:ln>
        </p:spPr>
      </p:pic>
      <p:pic>
        <p:nvPicPr>
          <p:cNvPr id="211" name="Google Shape;211;p34"/>
          <p:cNvPicPr preferRelativeResize="0"/>
          <p:nvPr/>
        </p:nvPicPr>
        <p:blipFill rotWithShape="1">
          <a:blip r:embed="rId5">
            <a:alphaModFix/>
          </a:blip>
          <a:srcRect b="4296" l="0" r="0" t="7837"/>
          <a:stretch/>
        </p:blipFill>
        <p:spPr>
          <a:xfrm>
            <a:off x="6901700" y="1959300"/>
            <a:ext cx="1579126" cy="1053575"/>
          </a:xfrm>
          <a:prstGeom prst="rect">
            <a:avLst/>
          </a:prstGeom>
          <a:noFill/>
          <a:ln>
            <a:noFill/>
          </a:ln>
        </p:spPr>
      </p:pic>
      <p:cxnSp>
        <p:nvCxnSpPr>
          <p:cNvPr id="212" name="Google Shape;212;p34"/>
          <p:cNvCxnSpPr>
            <a:stCxn id="210" idx="3"/>
          </p:cNvCxnSpPr>
          <p:nvPr/>
        </p:nvCxnSpPr>
        <p:spPr>
          <a:xfrm>
            <a:off x="5205188" y="2459507"/>
            <a:ext cx="1696500" cy="10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620">
                <a:solidFill>
                  <a:schemeClr val="lt1"/>
                </a:solidFill>
                <a:latin typeface="Courier New"/>
                <a:ea typeface="Courier New"/>
                <a:cs typeface="Courier New"/>
                <a:sym typeface="Courier New"/>
              </a:rPr>
              <a:t>Gamification</a:t>
            </a:r>
            <a:endParaRPr>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Future Content</a:t>
            </a:r>
            <a:r>
              <a:rPr lang="en">
                <a:latin typeface="Courier New"/>
                <a:ea typeface="Courier New"/>
                <a:cs typeface="Courier New"/>
                <a:sym typeface="Courier New"/>
              </a:rPr>
              <a:t>: Achievement/Badge System</a:t>
            </a:r>
            <a:endParaRPr>
              <a:latin typeface="Courier New"/>
              <a:ea typeface="Courier New"/>
              <a:cs typeface="Courier New"/>
              <a:sym typeface="Courier New"/>
            </a:endParaRPr>
          </a:p>
        </p:txBody>
      </p:sp>
      <p:sp>
        <p:nvSpPr>
          <p:cNvPr id="223" name="Google Shape;223;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Include gamifying system that only reflects personal journey</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Removed all sense of </a:t>
            </a:r>
            <a:r>
              <a:rPr lang="en">
                <a:solidFill>
                  <a:schemeClr val="dk1"/>
                </a:solidFill>
                <a:latin typeface="Courier New"/>
                <a:ea typeface="Courier New"/>
                <a:cs typeface="Courier New"/>
                <a:sym typeface="Courier New"/>
              </a:rPr>
              <a:t>competition</a:t>
            </a:r>
            <a:r>
              <a:rPr lang="en">
                <a:solidFill>
                  <a:schemeClr val="dk1"/>
                </a:solidFill>
                <a:latin typeface="Courier New"/>
                <a:ea typeface="Courier New"/>
                <a:cs typeface="Courier New"/>
                <a:sym typeface="Courier New"/>
              </a:rPr>
              <a:t> other achievement systems offer</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Offer a personalized journey rather than competition between users</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More incentive to use the app</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Offer a variety of time-based and performance-based achievements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Example: Posting a certain number of stories</a:t>
            </a:r>
            <a:endParaRPr>
              <a:solidFill>
                <a:schemeClr val="dk1"/>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Future Plans: Augmented Reality (AR)</a:t>
            </a:r>
            <a:endParaRPr>
              <a:latin typeface="Courier New"/>
              <a:ea typeface="Courier New"/>
              <a:cs typeface="Courier New"/>
              <a:sym typeface="Courier New"/>
            </a:endParaRPr>
          </a:p>
        </p:txBody>
      </p:sp>
      <p:sp>
        <p:nvSpPr>
          <p:cNvPr id="229" name="Google Shape;22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The goal is to </a:t>
            </a:r>
            <a:r>
              <a:rPr lang="en" sz="1600">
                <a:solidFill>
                  <a:schemeClr val="dk1"/>
                </a:solidFill>
                <a:latin typeface="Courier New"/>
                <a:ea typeface="Courier New"/>
                <a:cs typeface="Courier New"/>
                <a:sym typeface="Courier New"/>
              </a:rPr>
              <a:t>implement</a:t>
            </a:r>
            <a:r>
              <a:rPr lang="en" sz="1600">
                <a:solidFill>
                  <a:schemeClr val="dk1"/>
                </a:solidFill>
                <a:latin typeface="Courier New"/>
                <a:ea typeface="Courier New"/>
                <a:cs typeface="Courier New"/>
                <a:sym typeface="Courier New"/>
              </a:rPr>
              <a:t> an AR </a:t>
            </a:r>
            <a:r>
              <a:rPr lang="en" sz="1600">
                <a:solidFill>
                  <a:schemeClr val="dk1"/>
                </a:solidFill>
                <a:latin typeface="Courier New"/>
                <a:ea typeface="Courier New"/>
                <a:cs typeface="Courier New"/>
                <a:sym typeface="Courier New"/>
              </a:rPr>
              <a:t>experience</a:t>
            </a:r>
            <a:r>
              <a:rPr lang="en" sz="1600">
                <a:solidFill>
                  <a:schemeClr val="dk1"/>
                </a:solidFill>
                <a:latin typeface="Courier New"/>
                <a:ea typeface="Courier New"/>
                <a:cs typeface="Courier New"/>
                <a:sym typeface="Courier New"/>
              </a:rPr>
              <a:t> that introduces elements of gamification, while still </a:t>
            </a:r>
            <a:r>
              <a:rPr lang="en" sz="1600">
                <a:solidFill>
                  <a:schemeClr val="dk1"/>
                </a:solidFill>
                <a:latin typeface="Courier New"/>
                <a:ea typeface="Courier New"/>
                <a:cs typeface="Courier New"/>
                <a:sym typeface="Courier New"/>
              </a:rPr>
              <a:t>holding</a:t>
            </a:r>
            <a:r>
              <a:rPr lang="en" sz="1600">
                <a:solidFill>
                  <a:schemeClr val="dk1"/>
                </a:solidFill>
                <a:latin typeface="Courier New"/>
                <a:ea typeface="Courier New"/>
                <a:cs typeface="Courier New"/>
                <a:sym typeface="Courier New"/>
              </a:rPr>
              <a:t> true to the purpose of The arqive.</a:t>
            </a:r>
            <a:r>
              <a:rPr lang="en" sz="1600">
                <a:solidFill>
                  <a:schemeClr val="dk1"/>
                </a:solidFill>
                <a:latin typeface="Courier New"/>
                <a:ea typeface="Courier New"/>
                <a:cs typeface="Courier New"/>
                <a:sym typeface="Courier New"/>
              </a:rPr>
              <a:t>We agreed on the idea of allowing users to add 3D text messages in the real world, at physical pin locations.</a:t>
            </a:r>
            <a:endParaRPr sz="1600">
              <a:solidFill>
                <a:schemeClr val="dk1"/>
              </a:solidFill>
              <a:latin typeface="Courier New"/>
              <a:ea typeface="Courier New"/>
              <a:cs typeface="Courier New"/>
              <a:sym typeface="Courier New"/>
            </a:endParaRPr>
          </a:p>
          <a:p>
            <a:pPr indent="-317500" lvl="0" marL="457200" rtl="0" algn="l">
              <a:spcBef>
                <a:spcPts val="1200"/>
              </a:spcBef>
              <a:spcAft>
                <a:spcPts val="0"/>
              </a:spcAft>
              <a:buClr>
                <a:schemeClr val="dk1"/>
              </a:buClr>
              <a:buSzPts val="1400"/>
              <a:buFont typeface="Courier New"/>
              <a:buChar char="●"/>
            </a:pPr>
            <a:r>
              <a:rPr lang="en" sz="1400">
                <a:solidFill>
                  <a:schemeClr val="dk1"/>
                </a:solidFill>
                <a:latin typeface="Courier New"/>
                <a:ea typeface="Courier New"/>
                <a:cs typeface="Courier New"/>
                <a:sym typeface="Courier New"/>
              </a:rPr>
              <a:t>Persistent</a:t>
            </a:r>
            <a:r>
              <a:rPr lang="en" sz="1400">
                <a:solidFill>
                  <a:schemeClr val="dk1"/>
                </a:solidFill>
                <a:latin typeface="Courier New"/>
                <a:ea typeface="Courier New"/>
                <a:cs typeface="Courier New"/>
                <a:sym typeface="Courier New"/>
              </a:rPr>
              <a:t> 3d messages at pin locations revealed through your </a:t>
            </a:r>
            <a:r>
              <a:rPr lang="en" sz="1400">
                <a:solidFill>
                  <a:schemeClr val="dk1"/>
                </a:solidFill>
                <a:latin typeface="Courier New"/>
                <a:ea typeface="Courier New"/>
                <a:cs typeface="Courier New"/>
                <a:sym typeface="Courier New"/>
              </a:rPr>
              <a:t>phone's</a:t>
            </a:r>
            <a:r>
              <a:rPr lang="en" sz="1400">
                <a:solidFill>
                  <a:schemeClr val="dk1"/>
                </a:solidFill>
                <a:latin typeface="Courier New"/>
                <a:ea typeface="Courier New"/>
                <a:cs typeface="Courier New"/>
                <a:sym typeface="Courier New"/>
              </a:rPr>
              <a:t> camera</a:t>
            </a:r>
            <a:endParaRPr sz="1400">
              <a:solidFill>
                <a:schemeClr val="dk1"/>
              </a:solidFill>
              <a:latin typeface="Courier New"/>
              <a:ea typeface="Courier New"/>
              <a:cs typeface="Courier New"/>
              <a:sym typeface="Courier New"/>
            </a:endParaRPr>
          </a:p>
          <a:p>
            <a:pPr indent="-317500" lvl="0" marL="457200" rtl="0" algn="l">
              <a:spcBef>
                <a:spcPts val="0"/>
              </a:spcBef>
              <a:spcAft>
                <a:spcPts val="0"/>
              </a:spcAft>
              <a:buClr>
                <a:schemeClr val="dk1"/>
              </a:buClr>
              <a:buSzPts val="1400"/>
              <a:buFont typeface="Courier New"/>
              <a:buChar char="●"/>
            </a:pPr>
            <a:r>
              <a:rPr lang="en" sz="1400">
                <a:solidFill>
                  <a:schemeClr val="dk1"/>
                </a:solidFill>
                <a:latin typeface="Courier New"/>
                <a:ea typeface="Courier New"/>
                <a:cs typeface="Courier New"/>
                <a:sym typeface="Courier New"/>
              </a:rPr>
              <a:t>Geo placement accuracy </a:t>
            </a:r>
            <a:endParaRPr sz="1400">
              <a:solidFill>
                <a:schemeClr val="dk1"/>
              </a:solidFill>
              <a:latin typeface="Courier New"/>
              <a:ea typeface="Courier New"/>
              <a:cs typeface="Courier New"/>
              <a:sym typeface="Courier New"/>
            </a:endParaRPr>
          </a:p>
          <a:p>
            <a:pPr indent="-317500" lvl="0" marL="457200" rtl="0" algn="l">
              <a:spcBef>
                <a:spcPts val="0"/>
              </a:spcBef>
              <a:spcAft>
                <a:spcPts val="0"/>
              </a:spcAft>
              <a:buClr>
                <a:schemeClr val="dk1"/>
              </a:buClr>
              <a:buSzPts val="1400"/>
              <a:buFont typeface="Courier New"/>
              <a:buChar char="●"/>
            </a:pPr>
            <a:r>
              <a:rPr lang="en" sz="1400">
                <a:solidFill>
                  <a:schemeClr val="dk1"/>
                </a:solidFill>
                <a:latin typeface="Courier New"/>
                <a:ea typeface="Courier New"/>
                <a:cs typeface="Courier New"/>
                <a:sym typeface="Courier New"/>
              </a:rPr>
              <a:t>Both public and anonymous messages</a:t>
            </a:r>
            <a:endParaRPr sz="1400">
              <a:solidFill>
                <a:schemeClr val="dk1"/>
              </a:solidFill>
              <a:latin typeface="Courier New"/>
              <a:ea typeface="Courier New"/>
              <a:cs typeface="Courier New"/>
              <a:sym typeface="Courier New"/>
            </a:endParaRPr>
          </a:p>
          <a:p>
            <a:pPr indent="-317500" lvl="0" marL="457200" rtl="0" algn="l">
              <a:spcBef>
                <a:spcPts val="0"/>
              </a:spcBef>
              <a:spcAft>
                <a:spcPts val="0"/>
              </a:spcAft>
              <a:buClr>
                <a:schemeClr val="dk1"/>
              </a:buClr>
              <a:buSzPts val="1400"/>
              <a:buFont typeface="Courier New"/>
              <a:buChar char="●"/>
            </a:pPr>
            <a:r>
              <a:rPr lang="en" sz="1400">
                <a:solidFill>
                  <a:schemeClr val="dk1"/>
                </a:solidFill>
                <a:latin typeface="Courier New"/>
                <a:ea typeface="Courier New"/>
                <a:cs typeface="Courier New"/>
                <a:sym typeface="Courier New"/>
              </a:rPr>
              <a:t>Content moderation for the 3d text </a:t>
            </a:r>
            <a:endParaRPr sz="1400">
              <a:solidFill>
                <a:schemeClr val="dk1"/>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chemeClr val="lt1"/>
                </a:solidFill>
                <a:latin typeface="Courier New"/>
                <a:ea typeface="Courier New"/>
                <a:cs typeface="Courier New"/>
                <a:sym typeface="Courier New"/>
              </a:rPr>
              <a:t>Project Challenges</a:t>
            </a:r>
            <a:endParaRPr>
              <a:latin typeface="Courier New"/>
              <a:ea typeface="Courier New"/>
              <a:cs typeface="Courier New"/>
              <a:sym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Project Challenges: Development</a:t>
            </a:r>
            <a:endParaRPr>
              <a:latin typeface="Courier New"/>
              <a:ea typeface="Courier New"/>
              <a:cs typeface="Courier New"/>
              <a:sym typeface="Courier New"/>
            </a:endParaRPr>
          </a:p>
        </p:txBody>
      </p:sp>
      <p:sp>
        <p:nvSpPr>
          <p:cNvPr id="240" name="Google Shape;240;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Challenges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Complex development environment setup</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Bug fixes needed</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Outdated / expired software</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Complex GitHub repositories</a:t>
            </a:r>
            <a:endParaRPr>
              <a:solidFill>
                <a:schemeClr val="dk1"/>
              </a:solidFill>
              <a:latin typeface="Courier New"/>
              <a:ea typeface="Courier New"/>
              <a:cs typeface="Courier New"/>
              <a:sym typeface="Courier New"/>
            </a:endParaRPr>
          </a:p>
          <a:p>
            <a:pPr indent="-342900" lvl="0" marL="457200" rtl="0" algn="l">
              <a:spcBef>
                <a:spcPts val="0"/>
              </a:spcBef>
              <a:spcAft>
                <a:spcPts val="0"/>
              </a:spcAft>
              <a:buClr>
                <a:schemeClr val="dk1"/>
              </a:buClr>
              <a:buSzPts val="1800"/>
              <a:buFont typeface="Courier New"/>
              <a:buChar char="●"/>
            </a:pPr>
            <a:r>
              <a:rPr lang="en" sz="1600">
                <a:solidFill>
                  <a:schemeClr val="dk1"/>
                </a:solidFill>
                <a:latin typeface="Courier New"/>
                <a:ea typeface="Courier New"/>
                <a:cs typeface="Courier New"/>
                <a:sym typeface="Courier New"/>
              </a:rPr>
              <a:t>Solutions</a:t>
            </a:r>
            <a:r>
              <a:rPr lang="en">
                <a:solidFill>
                  <a:schemeClr val="dk1"/>
                </a:solidFill>
                <a:latin typeface="Courier New"/>
                <a:ea typeface="Courier New"/>
                <a:cs typeface="Courier New"/>
                <a:sym typeface="Courier New"/>
              </a:rPr>
              <a:t> </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Updated software to current versions</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Refactor and combine into one repository</a:t>
            </a:r>
            <a:endParaRPr>
              <a:solidFill>
                <a:schemeClr val="dk1"/>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0"/>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Challenge: Deployment</a:t>
            </a:r>
            <a:endParaRPr>
              <a:latin typeface="Courier New"/>
              <a:ea typeface="Courier New"/>
              <a:cs typeface="Courier New"/>
              <a:sym typeface="Courier New"/>
            </a:endParaRPr>
          </a:p>
        </p:txBody>
      </p:sp>
      <p:sp>
        <p:nvSpPr>
          <p:cNvPr id="246" name="Google Shape;246;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 few bugs</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Information missing needed to deploy </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Coordinating with last year’s team</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Apple deployment</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Outdated Ubuntu server</a:t>
            </a:r>
            <a:endParaRPr sz="1600">
              <a:solidFill>
                <a:schemeClr val="dk1"/>
              </a:solidFill>
              <a:latin typeface="Courier New"/>
              <a:ea typeface="Courier New"/>
              <a:cs typeface="Courier New"/>
              <a:sym typeface="Courier New"/>
            </a:endParaRPr>
          </a:p>
        </p:txBody>
      </p:sp>
      <p:pic>
        <p:nvPicPr>
          <p:cNvPr id="247" name="Google Shape;247;p40"/>
          <p:cNvPicPr preferRelativeResize="0"/>
          <p:nvPr/>
        </p:nvPicPr>
        <p:blipFill>
          <a:blip r:embed="rId3">
            <a:alphaModFix/>
          </a:blip>
          <a:stretch>
            <a:fillRect/>
          </a:stretch>
        </p:blipFill>
        <p:spPr>
          <a:xfrm>
            <a:off x="5886450" y="314338"/>
            <a:ext cx="3028950" cy="1514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Courier New"/>
                <a:ea typeface="Courier New"/>
                <a:cs typeface="Courier New"/>
                <a:sym typeface="Courier New"/>
              </a:rPr>
              <a:t>Challenge: Mobile</a:t>
            </a:r>
            <a:endParaRPr/>
          </a:p>
        </p:txBody>
      </p:sp>
      <p:sp>
        <p:nvSpPr>
          <p:cNvPr id="253" name="Google Shape;253;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Learning mobile store procedures </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Connecting to the backend</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Updating code for future releases</a:t>
            </a:r>
            <a:endParaRPr sz="1600">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Updating SDK</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Fixing bugs</a:t>
            </a:r>
            <a:endParaRPr>
              <a:solidFill>
                <a:schemeClr val="dk1"/>
              </a:solidFill>
              <a:latin typeface="Courier New"/>
              <a:ea typeface="Courier New"/>
              <a:cs typeface="Courier New"/>
              <a:sym typeface="Courier New"/>
            </a:endParaRPr>
          </a:p>
        </p:txBody>
      </p:sp>
      <p:pic>
        <p:nvPicPr>
          <p:cNvPr id="254" name="Google Shape;254;p41"/>
          <p:cNvPicPr preferRelativeResize="0"/>
          <p:nvPr/>
        </p:nvPicPr>
        <p:blipFill rotWithShape="1">
          <a:blip r:embed="rId3">
            <a:alphaModFix/>
          </a:blip>
          <a:srcRect b="29938" l="0" r="0" t="2251"/>
          <a:stretch/>
        </p:blipFill>
        <p:spPr>
          <a:xfrm>
            <a:off x="5638775" y="1268275"/>
            <a:ext cx="2824000" cy="3487700"/>
          </a:xfrm>
          <a:prstGeom prst="rect">
            <a:avLst/>
          </a:prstGeom>
          <a:noFill/>
          <a:ln>
            <a:noFill/>
          </a:ln>
        </p:spPr>
      </p:pic>
      <p:pic>
        <p:nvPicPr>
          <p:cNvPr id="255" name="Google Shape;255;p41"/>
          <p:cNvPicPr preferRelativeResize="0"/>
          <p:nvPr/>
        </p:nvPicPr>
        <p:blipFill>
          <a:blip r:embed="rId4">
            <a:alphaModFix/>
          </a:blip>
          <a:stretch>
            <a:fillRect/>
          </a:stretch>
        </p:blipFill>
        <p:spPr>
          <a:xfrm>
            <a:off x="5887452" y="2571752"/>
            <a:ext cx="2326637" cy="161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What is The arqive?</a:t>
            </a:r>
            <a:endParaRPr>
              <a:latin typeface="Courier New"/>
              <a:ea typeface="Courier New"/>
              <a:cs typeface="Courier New"/>
              <a:sym typeface="Courier New"/>
            </a:endParaRPr>
          </a:p>
        </p:txBody>
      </p:sp>
      <p:sp>
        <p:nvSpPr>
          <p:cNvPr id="76" name="Google Shape;7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Courier New"/>
              <a:buChar char="●"/>
            </a:pPr>
            <a:r>
              <a:rPr i="1" lang="en" sz="1600">
                <a:solidFill>
                  <a:schemeClr val="dk1"/>
                </a:solidFill>
                <a:latin typeface="Courier New"/>
                <a:ea typeface="Courier New"/>
                <a:cs typeface="Courier New"/>
                <a:sym typeface="Courier New"/>
              </a:rPr>
              <a:t>The arqive</a:t>
            </a:r>
            <a:r>
              <a:rPr lang="en" sz="1600">
                <a:solidFill>
                  <a:schemeClr val="dk1"/>
                </a:solidFill>
                <a:latin typeface="Courier New"/>
                <a:ea typeface="Courier New"/>
                <a:cs typeface="Courier New"/>
                <a:sym typeface="Courier New"/>
              </a:rPr>
              <a:t> is a digital online storytelling map for LGBTQ+ stories that seeks to </a:t>
            </a:r>
            <a:r>
              <a:rPr lang="en" sz="1600">
                <a:solidFill>
                  <a:schemeClr val="dk1"/>
                </a:solidFill>
                <a:latin typeface="Courier New"/>
                <a:ea typeface="Courier New"/>
                <a:cs typeface="Courier New"/>
                <a:sym typeface="Courier New"/>
              </a:rPr>
              <a:t>provide the full range of queer stories and then geolocates them and digitally preserves them.</a:t>
            </a:r>
            <a:endParaRPr sz="16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Users have a safe platform where they can share personal, historical, and community stories, as well as have access to information about safe spaces.</a:t>
            </a:r>
            <a:endParaRPr sz="16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The arqive is both a web and mobile application.</a:t>
            </a:r>
            <a:endParaRPr sz="1600">
              <a:solidFill>
                <a:schemeClr val="dk1"/>
              </a:solidFill>
              <a:latin typeface="Courier New"/>
              <a:ea typeface="Courier New"/>
              <a:cs typeface="Courier New"/>
              <a:sym typeface="Courier Ne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Courier New"/>
                <a:ea typeface="Courier New"/>
                <a:cs typeface="Courier New"/>
                <a:sym typeface="Courier New"/>
              </a:rPr>
              <a:t>Challenge: Frontend</a:t>
            </a:r>
            <a:endParaRPr>
              <a:latin typeface="Courier New"/>
              <a:ea typeface="Courier New"/>
              <a:cs typeface="Courier New"/>
              <a:sym typeface="Courier New"/>
            </a:endParaRPr>
          </a:p>
          <a:p>
            <a:pPr indent="0" lvl="0" marL="0" rtl="0" algn="l">
              <a:spcBef>
                <a:spcPts val="0"/>
              </a:spcBef>
              <a:spcAft>
                <a:spcPts val="0"/>
              </a:spcAft>
              <a:buNone/>
            </a:pPr>
            <a:r>
              <a:t/>
            </a:r>
            <a:endParaRPr/>
          </a:p>
        </p:txBody>
      </p:sp>
      <p:sp>
        <p:nvSpPr>
          <p:cNvPr id="261" name="Google Shape;26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Our goal is to have fully functional applications with a user-friendly design.</a:t>
            </a:r>
            <a:endParaRPr sz="1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Challenges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Select parts of the mobile application are not completely finished</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Expo (our main build tool) bars access to native code</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Small updates for responsiveness and UI are needed</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Need to update CDN keys and SDKs</a:t>
            </a:r>
            <a:endParaRPr>
              <a:solidFill>
                <a:schemeClr val="dk1"/>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Courier New"/>
                <a:ea typeface="Courier New"/>
                <a:cs typeface="Courier New"/>
                <a:sym typeface="Courier New"/>
              </a:rPr>
              <a:t>Challenge: Frontend (Continued)</a:t>
            </a:r>
            <a:endParaRPr/>
          </a:p>
        </p:txBody>
      </p:sp>
      <p:sp>
        <p:nvSpPr>
          <p:cNvPr id="267" name="Google Shape;267;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Solutions </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We are completing the code based on the previous requirements</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We have started ejecting (removing) expo from the app</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Updates to packages, CDNs, and SDKs that do not cause breaking changes</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We have added breakpoint responsive CSS and a few new UI features are being implemented</a:t>
            </a:r>
            <a:endParaRPr>
              <a:solidFill>
                <a:schemeClr val="dk1"/>
              </a:solidFill>
              <a:latin typeface="Courier New"/>
              <a:ea typeface="Courier New"/>
              <a:cs typeface="Courier New"/>
              <a:sym typeface="Courier New"/>
            </a:endParaRPr>
          </a:p>
          <a:p>
            <a:pPr indent="0" lvl="0" marL="914400" rtl="0" algn="l">
              <a:spcBef>
                <a:spcPts val="1200"/>
              </a:spcBef>
              <a:spcAft>
                <a:spcPts val="0"/>
              </a:spcAft>
              <a:buNone/>
            </a:pPr>
            <a:r>
              <a:t/>
            </a:r>
            <a:endParaRPr>
              <a:solidFill>
                <a:schemeClr val="dk1"/>
              </a:solidFill>
              <a:latin typeface="Courier New"/>
              <a:ea typeface="Courier New"/>
              <a:cs typeface="Courier New"/>
              <a:sym typeface="Courier New"/>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Challenge: Gamification</a:t>
            </a:r>
            <a:endParaRPr>
              <a:latin typeface="Courier New"/>
              <a:ea typeface="Courier New"/>
              <a:cs typeface="Courier New"/>
              <a:sym typeface="Courier New"/>
            </a:endParaRPr>
          </a:p>
        </p:txBody>
      </p:sp>
      <p:sp>
        <p:nvSpPr>
          <p:cNvPr id="273" name="Google Shape;273;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One </a:t>
            </a:r>
            <a:r>
              <a:rPr lang="en" sz="1600">
                <a:solidFill>
                  <a:schemeClr val="dk1"/>
                </a:solidFill>
                <a:latin typeface="Courier New"/>
                <a:ea typeface="Courier New"/>
                <a:cs typeface="Courier New"/>
                <a:sym typeface="Courier New"/>
              </a:rPr>
              <a:t>additional</a:t>
            </a:r>
            <a:r>
              <a:rPr lang="en" sz="1600">
                <a:solidFill>
                  <a:schemeClr val="dk1"/>
                </a:solidFill>
                <a:latin typeface="Courier New"/>
                <a:ea typeface="Courier New"/>
                <a:cs typeface="Courier New"/>
                <a:sym typeface="Courier New"/>
              </a:rPr>
              <a:t> topic at hand is on gamification: a</a:t>
            </a:r>
            <a:r>
              <a:rPr lang="en" sz="1600">
                <a:solidFill>
                  <a:schemeClr val="dk1"/>
                </a:solidFill>
                <a:latin typeface="Courier New"/>
                <a:ea typeface="Courier New"/>
                <a:cs typeface="Courier New"/>
                <a:sym typeface="Courier New"/>
              </a:rPr>
              <a:t>pplication of typical game-like elements to other areas of activity.</a:t>
            </a:r>
            <a:endParaRPr sz="1600">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The major challenges: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What can we entice users with?</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What can we encourage users with?</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How can we let users return to the app besides the basic features?</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How can we make these features non-competitive?</a:t>
            </a:r>
            <a:endParaRPr>
              <a:solidFill>
                <a:schemeClr val="dk1"/>
              </a:solidFill>
              <a:latin typeface="Courier New"/>
              <a:ea typeface="Courier New"/>
              <a:cs typeface="Courier New"/>
              <a:sym typeface="Courier Ne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77" name="Shape 277"/>
        <p:cNvGrpSpPr/>
        <p:nvPr/>
      </p:nvGrpSpPr>
      <p:grpSpPr>
        <a:xfrm>
          <a:off x="0" y="0"/>
          <a:ext cx="0" cy="0"/>
          <a:chOff x="0" y="0"/>
          <a:chExt cx="0" cy="0"/>
        </a:xfrm>
      </p:grpSpPr>
      <p:sp>
        <p:nvSpPr>
          <p:cNvPr id="278" name="Google Shape;278;p4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620">
                <a:solidFill>
                  <a:schemeClr val="lt1"/>
                </a:solidFill>
                <a:latin typeface="Courier New"/>
                <a:ea typeface="Courier New"/>
                <a:cs typeface="Courier New"/>
                <a:sym typeface="Courier New"/>
              </a:rPr>
              <a:t>Demonstration</a:t>
            </a:r>
            <a:endParaRPr>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6" title="2021-11-29 16-33-11_Trim.mp4">
            <a:hlinkClick r:id="rId3"/>
          </p:cNvPr>
          <p:cNvPicPr preferRelativeResize="0"/>
          <p:nvPr/>
        </p:nvPicPr>
        <p:blipFill>
          <a:blip r:embed="rId4">
            <a:alphaModFix/>
          </a:blip>
          <a:stretch>
            <a:fillRect/>
          </a:stretch>
        </p:blipFill>
        <p:spPr>
          <a:xfrm>
            <a:off x="1647825" y="179600"/>
            <a:ext cx="5848350" cy="438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Background of The arqive</a:t>
            </a:r>
            <a:endParaRPr>
              <a:latin typeface="Courier New"/>
              <a:ea typeface="Courier New"/>
              <a:cs typeface="Courier New"/>
              <a:sym typeface="Courier New"/>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The arqive is an </a:t>
            </a:r>
            <a:r>
              <a:rPr lang="en" sz="1600">
                <a:solidFill>
                  <a:schemeClr val="dk1"/>
                </a:solidFill>
                <a:latin typeface="Courier New"/>
                <a:ea typeface="Courier New"/>
                <a:cs typeface="Courier New"/>
                <a:sym typeface="Courier New"/>
              </a:rPr>
              <a:t>archive</a:t>
            </a:r>
            <a:r>
              <a:rPr lang="en" sz="1600">
                <a:solidFill>
                  <a:schemeClr val="dk1"/>
                </a:solidFill>
                <a:latin typeface="Courier New"/>
                <a:ea typeface="Courier New"/>
                <a:cs typeface="Courier New"/>
                <a:sym typeface="Courier New"/>
              </a:rPr>
              <a:t> of personal, </a:t>
            </a:r>
            <a:r>
              <a:rPr lang="en" sz="1600">
                <a:solidFill>
                  <a:schemeClr val="dk1"/>
                </a:solidFill>
                <a:latin typeface="Courier New"/>
                <a:ea typeface="Courier New"/>
                <a:cs typeface="Courier New"/>
                <a:sym typeface="Courier New"/>
              </a:rPr>
              <a:t>community</a:t>
            </a:r>
            <a:r>
              <a:rPr lang="en" sz="1600">
                <a:solidFill>
                  <a:schemeClr val="dk1"/>
                </a:solidFill>
                <a:latin typeface="Courier New"/>
                <a:ea typeface="Courier New"/>
                <a:cs typeface="Courier New"/>
                <a:sym typeface="Courier New"/>
              </a:rPr>
              <a:t> and historical moments in history as well as resources and organizations.</a:t>
            </a:r>
            <a:endParaRPr sz="1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sz="1600">
                <a:solidFill>
                  <a:schemeClr val="dk1"/>
                </a:solidFill>
                <a:latin typeface="Courier New"/>
                <a:ea typeface="Courier New"/>
                <a:cs typeface="Courier New"/>
                <a:sym typeface="Courier New"/>
              </a:rPr>
              <a:t>The arqive’s main purpose is to give LGBTQ+ people the opportunity to map out their stories, giving them a place in the world and in history.</a:t>
            </a:r>
            <a:endParaRPr sz="1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latin typeface="Courier New"/>
              <a:ea typeface="Courier New"/>
              <a:cs typeface="Courier New"/>
              <a:sym typeface="Courier New"/>
            </a:endParaRPr>
          </a:p>
          <a:p>
            <a:pPr indent="0" lvl="0" marL="0" rtl="0" algn="r">
              <a:spcBef>
                <a:spcPts val="0"/>
              </a:spcBef>
              <a:spcAft>
                <a:spcPts val="0"/>
              </a:spcAft>
              <a:buNone/>
            </a:pPr>
            <a:r>
              <a:rPr lang="en" sz="1600">
                <a:solidFill>
                  <a:schemeClr val="dk1"/>
                </a:solidFill>
                <a:latin typeface="Courier New"/>
                <a:ea typeface="Courier New"/>
                <a:cs typeface="Courier New"/>
                <a:sym typeface="Courier New"/>
              </a:rPr>
              <a:t>“By sharing stories, we can give each other hope.”</a:t>
            </a:r>
            <a:endParaRPr sz="1600">
              <a:solidFill>
                <a:schemeClr val="dk1"/>
              </a:solidFill>
              <a:latin typeface="Courier New"/>
              <a:ea typeface="Courier New"/>
              <a:cs typeface="Courier New"/>
              <a:sym typeface="Courier New"/>
            </a:endParaRPr>
          </a:p>
          <a:p>
            <a:pPr indent="0" lvl="0" marL="457200" rtl="0" algn="r">
              <a:spcBef>
                <a:spcPts val="1600"/>
              </a:spcBef>
              <a:spcAft>
                <a:spcPts val="1600"/>
              </a:spcAft>
              <a:buNone/>
            </a:pPr>
            <a:r>
              <a:rPr lang="en" sz="1600">
                <a:solidFill>
                  <a:schemeClr val="dk1"/>
                </a:solidFill>
                <a:latin typeface="Courier New"/>
                <a:ea typeface="Courier New"/>
                <a:cs typeface="Courier New"/>
                <a:sym typeface="Courier New"/>
              </a:rPr>
              <a:t>-Cynthia Wan</a:t>
            </a:r>
            <a:r>
              <a:rPr lang="en" sz="1600">
                <a:solidFill>
                  <a:schemeClr val="dk1"/>
                </a:solidFill>
                <a:latin typeface="Courier New"/>
                <a:ea typeface="Courier New"/>
                <a:cs typeface="Courier New"/>
                <a:sym typeface="Courier New"/>
              </a:rPr>
              <a:t>g</a:t>
            </a:r>
            <a:endParaRPr sz="1600">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History </a:t>
            </a:r>
            <a:r>
              <a:rPr lang="en">
                <a:latin typeface="Courier New"/>
                <a:ea typeface="Courier New"/>
                <a:cs typeface="Courier New"/>
                <a:sym typeface="Courier New"/>
              </a:rPr>
              <a:t>of The arqive</a:t>
            </a:r>
            <a:endParaRPr>
              <a:latin typeface="Courier New"/>
              <a:ea typeface="Courier New"/>
              <a:cs typeface="Courier New"/>
              <a:sym typeface="Courier New"/>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2014 - </a:t>
            </a:r>
            <a:r>
              <a:rPr lang="en" sz="1600">
                <a:solidFill>
                  <a:schemeClr val="dk1"/>
                </a:solidFill>
                <a:latin typeface="Courier New"/>
                <a:ea typeface="Courier New"/>
                <a:cs typeface="Courier New"/>
                <a:sym typeface="Courier New"/>
              </a:rPr>
              <a:t>The arqive was founded by Cynthia Wang</a:t>
            </a:r>
            <a:endParaRPr sz="1600">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2019 - Cynthia was joined by </a:t>
            </a:r>
            <a:r>
              <a:rPr lang="en" sz="1600">
                <a:solidFill>
                  <a:schemeClr val="dk1"/>
                </a:solidFill>
                <a:latin typeface="Courier New"/>
                <a:ea typeface="Courier New"/>
                <a:cs typeface="Courier New"/>
                <a:sym typeface="Courier New"/>
              </a:rPr>
              <a:t>Zachary Vernon, Assistant Professor of Art (Graphic Design/Visual Communication)</a:t>
            </a:r>
            <a:endParaRPr sz="1600">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2019-2020 - Senior Design team creates a new website</a:t>
            </a:r>
            <a:endParaRPr sz="1600">
              <a:solidFill>
                <a:schemeClr val="dk1"/>
              </a:solidFill>
              <a:latin typeface="Courier New"/>
              <a:ea typeface="Courier New"/>
              <a:cs typeface="Courier New"/>
              <a:sym typeface="Courier New"/>
            </a:endParaRPr>
          </a:p>
          <a:p>
            <a:pPr indent="-330200" lvl="0" marL="457200" rtl="0" algn="l">
              <a:spcBef>
                <a:spcPts val="1000"/>
              </a:spcBef>
              <a:spcAft>
                <a:spcPts val="1000"/>
              </a:spcAft>
              <a:buClr>
                <a:schemeClr val="dk1"/>
              </a:buClr>
              <a:buSzPts val="1600"/>
              <a:buFont typeface="Courier New"/>
              <a:buChar char="●"/>
            </a:pPr>
            <a:r>
              <a:rPr lang="en" sz="1600">
                <a:solidFill>
                  <a:schemeClr val="dk1"/>
                </a:solidFill>
                <a:latin typeface="Courier New"/>
                <a:ea typeface="Courier New"/>
                <a:cs typeface="Courier New"/>
                <a:sym typeface="Courier New"/>
              </a:rPr>
              <a:t>2020-2021 - Senior Design team develops the mobile </a:t>
            </a:r>
            <a:r>
              <a:rPr lang="en" sz="1600">
                <a:solidFill>
                  <a:schemeClr val="dk1"/>
                </a:solidFill>
                <a:latin typeface="Courier New"/>
                <a:ea typeface="Courier New"/>
                <a:cs typeface="Courier New"/>
                <a:sym typeface="Courier New"/>
              </a:rPr>
              <a:t>application</a:t>
            </a:r>
            <a:endParaRPr sz="1600">
              <a:latin typeface="Courier New"/>
              <a:ea typeface="Courier New"/>
              <a:cs typeface="Courier New"/>
              <a:sym typeface="Courier New"/>
            </a:endParaRPr>
          </a:p>
        </p:txBody>
      </p:sp>
      <p:grpSp>
        <p:nvGrpSpPr>
          <p:cNvPr id="89" name="Google Shape;89;p17"/>
          <p:cNvGrpSpPr/>
          <p:nvPr/>
        </p:nvGrpSpPr>
        <p:grpSpPr>
          <a:xfrm>
            <a:off x="63" y="4741125"/>
            <a:ext cx="9143875" cy="402387"/>
            <a:chOff x="0" y="3792300"/>
            <a:chExt cx="9143875" cy="1351200"/>
          </a:xfrm>
        </p:grpSpPr>
        <p:sp>
          <p:nvSpPr>
            <p:cNvPr id="90" name="Google Shape;90;p17"/>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620">
                <a:solidFill>
                  <a:schemeClr val="lt1"/>
                </a:solidFill>
                <a:latin typeface="Courier New"/>
                <a:ea typeface="Courier New"/>
                <a:cs typeface="Courier New"/>
                <a:sym typeface="Courier New"/>
              </a:rPr>
              <a:t>Project Requirements</a:t>
            </a:r>
            <a:endParaRPr b="1" sz="3620">
              <a:solidFill>
                <a:schemeClr val="lt1"/>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Project Technologies</a:t>
            </a:r>
            <a:endParaRPr>
              <a:latin typeface="Courier New"/>
              <a:ea typeface="Courier New"/>
              <a:cs typeface="Courier New"/>
              <a:sym typeface="Courier New"/>
            </a:endParaRPr>
          </a:p>
        </p:txBody>
      </p:sp>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Django REST Framework</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Web APIs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OpenStreetMap</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React</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React Native/Expo</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ReactJS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Hosting: Digital Ocean</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Ubuntu 18.04 (Server OS)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PostgreSQL</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SciKit-learn</a:t>
            </a:r>
            <a:endParaRPr sz="1600">
              <a:solidFill>
                <a:schemeClr val="dk1"/>
              </a:solidFill>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12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Overview of The arqive</a:t>
            </a:r>
            <a:endParaRPr>
              <a:latin typeface="Courier New"/>
              <a:ea typeface="Courier New"/>
              <a:cs typeface="Courier New"/>
              <a:sym typeface="Courier New"/>
            </a:endParaRPr>
          </a:p>
        </p:txBody>
      </p:sp>
      <p:sp>
        <p:nvSpPr>
          <p:cNvPr id="112" name="Google Shape;112;p20"/>
          <p:cNvSpPr txBox="1"/>
          <p:nvPr/>
        </p:nvSpPr>
        <p:spPr>
          <a:xfrm>
            <a:off x="5834100" y="1183438"/>
            <a:ext cx="2998200" cy="1293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Courier New"/>
                <a:ea typeface="Courier New"/>
                <a:cs typeface="Courier New"/>
                <a:sym typeface="Courier New"/>
              </a:rPr>
              <a:t>Login</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Add/Edit/Delete story</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Bookmark/Unbookmark user</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Flag posts</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Manage profile</a:t>
            </a:r>
            <a:endParaRPr sz="1200">
              <a:solidFill>
                <a:schemeClr val="dk1"/>
              </a:solidFill>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Anonymity</a:t>
            </a:r>
            <a:endParaRPr sz="1200">
              <a:latin typeface="Courier New"/>
              <a:ea typeface="Courier New"/>
              <a:cs typeface="Courier New"/>
              <a:sym typeface="Courier New"/>
            </a:endParaRPr>
          </a:p>
        </p:txBody>
      </p:sp>
      <p:sp>
        <p:nvSpPr>
          <p:cNvPr id="113" name="Google Shape;113;p20"/>
          <p:cNvSpPr txBox="1"/>
          <p:nvPr/>
        </p:nvSpPr>
        <p:spPr>
          <a:xfrm>
            <a:off x="5834100" y="720488"/>
            <a:ext cx="299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ourier New"/>
                <a:ea typeface="Courier New"/>
                <a:cs typeface="Courier New"/>
                <a:sym typeface="Courier New"/>
              </a:rPr>
              <a:t>Users</a:t>
            </a:r>
            <a:endParaRPr b="1">
              <a:latin typeface="Courier New"/>
              <a:ea typeface="Courier New"/>
              <a:cs typeface="Courier New"/>
              <a:sym typeface="Courier New"/>
            </a:endParaRPr>
          </a:p>
        </p:txBody>
      </p:sp>
      <p:sp>
        <p:nvSpPr>
          <p:cNvPr id="114" name="Google Shape;114;p20"/>
          <p:cNvSpPr txBox="1"/>
          <p:nvPr/>
        </p:nvSpPr>
        <p:spPr>
          <a:xfrm>
            <a:off x="5834100" y="2945513"/>
            <a:ext cx="2998200" cy="1477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Courier New"/>
                <a:ea typeface="Courier New"/>
                <a:cs typeface="Courier New"/>
                <a:sym typeface="Courier New"/>
              </a:rPr>
              <a:t>Login</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Add/Edit/Delete story</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Bookmark/Unbookmark user</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a:t>
            </a:r>
            <a:r>
              <a:rPr lang="en" sz="1200">
                <a:latin typeface="Courier New"/>
                <a:ea typeface="Courier New"/>
                <a:cs typeface="Courier New"/>
                <a:sym typeface="Courier New"/>
              </a:rPr>
              <a:t>nonymity</a:t>
            </a:r>
            <a:endParaRPr sz="1200">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Review/Remove flagged posts</a:t>
            </a:r>
            <a:endParaRPr sz="12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Review/Remove flagged comments</a:t>
            </a:r>
            <a:endParaRPr sz="12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Remove users</a:t>
            </a:r>
            <a:endParaRPr sz="1200">
              <a:latin typeface="Courier New"/>
              <a:ea typeface="Courier New"/>
              <a:cs typeface="Courier New"/>
              <a:sym typeface="Courier New"/>
            </a:endParaRPr>
          </a:p>
        </p:txBody>
      </p:sp>
      <p:sp>
        <p:nvSpPr>
          <p:cNvPr id="115" name="Google Shape;115;p20"/>
          <p:cNvSpPr txBox="1"/>
          <p:nvPr/>
        </p:nvSpPr>
        <p:spPr>
          <a:xfrm>
            <a:off x="5834100" y="2455863"/>
            <a:ext cx="299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ourier New"/>
                <a:ea typeface="Courier New"/>
                <a:cs typeface="Courier New"/>
                <a:sym typeface="Courier New"/>
              </a:rPr>
              <a:t>Admin</a:t>
            </a:r>
            <a:endParaRPr b="1">
              <a:latin typeface="Courier New"/>
              <a:ea typeface="Courier New"/>
              <a:cs typeface="Courier New"/>
              <a:sym typeface="Courier New"/>
            </a:endParaRPr>
          </a:p>
        </p:txBody>
      </p:sp>
      <p:pic>
        <p:nvPicPr>
          <p:cNvPr id="116" name="Google Shape;116;p20"/>
          <p:cNvPicPr preferRelativeResize="0"/>
          <p:nvPr/>
        </p:nvPicPr>
        <p:blipFill>
          <a:blip r:embed="rId3">
            <a:alphaModFix/>
          </a:blip>
          <a:stretch>
            <a:fillRect/>
          </a:stretch>
        </p:blipFill>
        <p:spPr>
          <a:xfrm>
            <a:off x="229275" y="1279624"/>
            <a:ext cx="5369999" cy="304946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Project </a:t>
            </a:r>
            <a:r>
              <a:rPr lang="en">
                <a:latin typeface="Courier New"/>
                <a:ea typeface="Courier New"/>
                <a:cs typeface="Courier New"/>
                <a:sym typeface="Courier New"/>
              </a:rPr>
              <a:t>Goals</a:t>
            </a:r>
            <a:endParaRPr>
              <a:latin typeface="Courier New"/>
              <a:ea typeface="Courier New"/>
              <a:cs typeface="Courier New"/>
              <a:sym typeface="Courier New"/>
            </a:endParaRPr>
          </a:p>
        </p:txBody>
      </p:sp>
      <p:sp>
        <p:nvSpPr>
          <p:cNvPr id="122" name="Google Shape;12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This year's project for The arqive will focus on expanding the website and mobile applications. Expansion includes:</a:t>
            </a:r>
            <a:endParaRPr sz="1600">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Implement content moderation</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Add further security measures for users who choose anonymity</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Enhance gamification features to improve user engagement</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Link posts to other social media sites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Add AR/VR features</a:t>
            </a:r>
            <a:endParaRPr sz="1600">
              <a:solidFill>
                <a:schemeClr val="dk1"/>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63F52"/>
      </a:accent1>
      <a:accent2>
        <a:srgbClr val="F0A055"/>
      </a:accent2>
      <a:accent3>
        <a:srgbClr val="F5DC6D"/>
      </a:accent3>
      <a:accent4>
        <a:srgbClr val="00CE7D"/>
      </a:accent4>
      <a:accent5>
        <a:srgbClr val="248DC1"/>
      </a:accent5>
      <a:accent6>
        <a:srgbClr val="E01783"/>
      </a:accent6>
      <a:hlink>
        <a:srgbClr val="4D4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